
<file path=[Content_Types].xml><?xml version="1.0" encoding="utf-8"?>
<Types xmlns="http://schemas.openxmlformats.org/package/2006/content-types">
  <Default Extension="xml" ContentType="application/xml"/>
  <Default Extension="JPG" ContentType="image/jpeg"/>
  <Default Extension="tiff" ContentType="image/tiff"/>
  <Default Extension="emf" ContentType="image/x-emf"/>
  <Default Extension="jpeg" ContentType="image/jpeg"/>
  <Default Extension="rels" ContentType="application/vnd.openxmlformats-package.relationships+xml"/>
  <Default Extension="tif" ContentType="image/tif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notesSlides/notesSlide16.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drawings/drawing2.xml" ContentType="application/vnd.openxmlformats-officedocument.drawingml.chartshapes+xml"/>
  <Override PartName="/ppt/notesSlides/notesSlide17.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drawings/drawing3.xml" ContentType="application/vnd.openxmlformats-officedocument.drawingml.chartshape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4.xml" ContentType="application/vnd.openxmlformats-officedocument.drawingml.chart+xml"/>
  <Override PartName="/ppt/theme/themeOverride4.xml" ContentType="application/vnd.openxmlformats-officedocument.themeOverride+xml"/>
  <Override PartName="/ppt/drawings/drawing4.xml" ContentType="application/vnd.openxmlformats-officedocument.drawingml.chartshapes+xml"/>
  <Override PartName="/ppt/charts/chart5.xml" ContentType="application/vnd.openxmlformats-officedocument.drawingml.chart+xml"/>
  <Override PartName="/ppt/theme/themeOverride5.xml" ContentType="application/vnd.openxmlformats-officedocument.themeOverride+xml"/>
  <Override PartName="/ppt/drawings/drawing5.xml" ContentType="application/vnd.openxmlformats-officedocument.drawingml.chartshape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6.xml" ContentType="application/vnd.openxmlformats-officedocument.drawingml.chart+xml"/>
  <Override PartName="/ppt/theme/themeOverride6.xml" ContentType="application/vnd.openxmlformats-officedocument.themeOverride+xml"/>
  <Override PartName="/ppt/drawings/drawing6.xml" ContentType="application/vnd.openxmlformats-officedocument.drawingml.chartshape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1"/>
  </p:notesMasterIdLst>
  <p:handoutMasterIdLst>
    <p:handoutMasterId r:id="rId32"/>
  </p:handoutMasterIdLst>
  <p:sldIdLst>
    <p:sldId id="256" r:id="rId2"/>
    <p:sldId id="709" r:id="rId3"/>
    <p:sldId id="718" r:id="rId4"/>
    <p:sldId id="721" r:id="rId5"/>
    <p:sldId id="720" r:id="rId6"/>
    <p:sldId id="656" r:id="rId7"/>
    <p:sldId id="722" r:id="rId8"/>
    <p:sldId id="711" r:id="rId9"/>
    <p:sldId id="614" r:id="rId10"/>
    <p:sldId id="712" r:id="rId11"/>
    <p:sldId id="697" r:id="rId12"/>
    <p:sldId id="678" r:id="rId13"/>
    <p:sldId id="704" r:id="rId14"/>
    <p:sldId id="685" r:id="rId15"/>
    <p:sldId id="687" r:id="rId16"/>
    <p:sldId id="688" r:id="rId17"/>
    <p:sldId id="689" r:id="rId18"/>
    <p:sldId id="699" r:id="rId19"/>
    <p:sldId id="713" r:id="rId20"/>
    <p:sldId id="649" r:id="rId21"/>
    <p:sldId id="715" r:id="rId22"/>
    <p:sldId id="651" r:id="rId23"/>
    <p:sldId id="705" r:id="rId24"/>
    <p:sldId id="723" r:id="rId25"/>
    <p:sldId id="724" r:id="rId26"/>
    <p:sldId id="725" r:id="rId27"/>
    <p:sldId id="726" r:id="rId28"/>
    <p:sldId id="727" r:id="rId29"/>
    <p:sldId id="728" r:id="rId30"/>
  </p:sldIdLst>
  <p:sldSz cx="9144000" cy="6858000" type="screen4x3"/>
  <p:notesSz cx="9232900" cy="6934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iva Hari" initials="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A2702"/>
    <a:srgbClr val="527D08"/>
    <a:srgbClr val="A6FC11"/>
    <a:srgbClr val="00FC02"/>
    <a:srgbClr val="D25000"/>
    <a:srgbClr val="19BA0F"/>
    <a:srgbClr val="00266E"/>
    <a:srgbClr val="D00202"/>
    <a:srgbClr val="E9E316"/>
    <a:srgbClr val="F8B4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54" autoAdjust="0"/>
    <p:restoredTop sz="70313" autoAdjust="0"/>
  </p:normalViewPr>
  <p:slideViewPr>
    <p:cSldViewPr>
      <p:cViewPr>
        <p:scale>
          <a:sx n="72" d="100"/>
          <a:sy n="72" d="100"/>
        </p:scale>
        <p:origin x="-1376"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commentAuthors" Target="commentAuthors.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Macintosh%20HD:Users:radha:Documents:Research:approx_computing:sdc_quality_validation:micro_16_sdc_quality_validation.xlsx" TargetMode="External"/><Relationship Id="rId3"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oleObject" Target="Macintosh%20HD:Users:radha:Documents:Research:approx_computing:sdc_quality_validation:micro_16_sdc_quality_validation.xlsx" TargetMode="External"/><Relationship Id="rId3"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oleObject" Target="Macintosh%20HD:Users:radha:Documents:Research:approx_computing:sdc_quality_validation:micro_16_sdc_quality_validation.xlsx" TargetMode="External"/><Relationship Id="rId3"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oleObject" Target="Macintosh%20HD:Users:radha:Documents:Research:approx_computing:knapsack:knapsack_micro_final.xlsx" TargetMode="External"/><Relationship Id="rId3" Type="http://schemas.openxmlformats.org/officeDocument/2006/relationships/chartUserShapes" Target="../drawings/drawing4.xml"/></Relationships>
</file>

<file path=ppt/charts/_rels/chart5.xml.rels><?xml version="1.0" encoding="UTF-8" standalone="yes"?>
<Relationships xmlns="http://schemas.openxmlformats.org/package/2006/relationships"><Relationship Id="rId1" Type="http://schemas.openxmlformats.org/officeDocument/2006/relationships/themeOverride" Target="../theme/themeOverride5.xml"/><Relationship Id="rId2" Type="http://schemas.openxmlformats.org/officeDocument/2006/relationships/oleObject" Target="Macintosh%20HD:Users:radha:Documents:Research:approx_computing:knapsack:knapsack_micro_final.xlsx" TargetMode="External"/><Relationship Id="rId3" Type="http://schemas.openxmlformats.org/officeDocument/2006/relationships/chartUserShapes" Target="../drawings/drawing5.xml"/></Relationships>
</file>

<file path=ppt/charts/_rels/chart6.xml.rels><?xml version="1.0" encoding="UTF-8" standalone="yes"?>
<Relationships xmlns="http://schemas.openxmlformats.org/package/2006/relationships"><Relationship Id="rId1" Type="http://schemas.openxmlformats.org/officeDocument/2006/relationships/themeOverride" Target="../theme/themeOverride6.xml"/><Relationship Id="rId2" Type="http://schemas.openxmlformats.org/officeDocument/2006/relationships/oleObject" Target="Macintosh%20HD:Users:radha:Documents:Research:approx_computing:benefit_analysis:best_worst_case_latest_micro.xlsx" TargetMode="External"/><Relationship Id="rId3" Type="http://schemas.openxmlformats.org/officeDocument/2006/relationships/chartUserShapes" Target="../drawings/drawing6.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907428842229795"/>
          <c:y val="0.153318022747157"/>
          <c:w val="0.856486492936642"/>
          <c:h val="0.635335441024417"/>
        </c:manualLayout>
      </c:layout>
      <c:barChart>
        <c:barDir val="col"/>
        <c:grouping val="clustered"/>
        <c:varyColors val="0"/>
        <c:ser>
          <c:idx val="1"/>
          <c:order val="0"/>
          <c:tx>
            <c:strRef>
              <c:f>Sheet1!$C$3</c:f>
              <c:strCache>
                <c:ptCount val="1"/>
                <c:pt idx="0">
                  <c:v>Baseline</c:v>
                </c:pt>
              </c:strCache>
            </c:strRef>
          </c:tx>
          <c:spPr>
            <a:solidFill>
              <a:srgbClr val="A6FC11"/>
            </a:solidFill>
            <a:ln>
              <a:solidFill>
                <a:srgbClr val="000000"/>
              </a:solidFill>
            </a:ln>
          </c:spPr>
          <c:invertIfNegative val="0"/>
          <c:cat>
            <c:strRef>
              <c:f>Sheet1!$A$4:$A$9</c:f>
              <c:strCache>
                <c:ptCount val="6"/>
                <c:pt idx="0">
                  <c:v>Swaptions</c:v>
                </c:pt>
                <c:pt idx="1">
                  <c:v>LU </c:v>
                </c:pt>
                <c:pt idx="2">
                  <c:v>Blackscholes </c:v>
                </c:pt>
                <c:pt idx="3">
                  <c:v>FFT</c:v>
                </c:pt>
                <c:pt idx="4">
                  <c:v>Water</c:v>
                </c:pt>
                <c:pt idx="5">
                  <c:v>Average</c:v>
                </c:pt>
              </c:strCache>
            </c:strRef>
          </c:cat>
          <c:val>
            <c:numRef>
              <c:f>Sheet1!$C$4:$C$9</c:f>
              <c:numCache>
                <c:formatCode>General</c:formatCode>
                <c:ptCount val="6"/>
                <c:pt idx="0">
                  <c:v>99.4</c:v>
                </c:pt>
                <c:pt idx="1">
                  <c:v>95.4</c:v>
                </c:pt>
                <c:pt idx="2">
                  <c:v>87.4</c:v>
                </c:pt>
                <c:pt idx="3">
                  <c:v>59.6</c:v>
                </c:pt>
                <c:pt idx="4">
                  <c:v>97.8</c:v>
                </c:pt>
                <c:pt idx="5">
                  <c:v>87.92000000000001</c:v>
                </c:pt>
              </c:numCache>
            </c:numRef>
          </c:val>
        </c:ser>
        <c:dLbls>
          <c:showLegendKey val="0"/>
          <c:showVal val="0"/>
          <c:showCatName val="0"/>
          <c:showSerName val="0"/>
          <c:showPercent val="0"/>
          <c:showBubbleSize val="0"/>
        </c:dLbls>
        <c:gapWidth val="150"/>
        <c:axId val="-2101412200"/>
        <c:axId val="-2101408792"/>
      </c:barChart>
      <c:catAx>
        <c:axId val="-2101412200"/>
        <c:scaling>
          <c:orientation val="minMax"/>
        </c:scaling>
        <c:delete val="0"/>
        <c:axPos val="b"/>
        <c:majorTickMark val="out"/>
        <c:minorTickMark val="none"/>
        <c:tickLblPos val="nextTo"/>
        <c:spPr>
          <a:ln>
            <a:solidFill>
              <a:schemeClr val="tx1"/>
            </a:solidFill>
          </a:ln>
        </c:spPr>
        <c:txPr>
          <a:bodyPr/>
          <a:lstStyle/>
          <a:p>
            <a:pPr>
              <a:defRPr sz="1800" b="1" i="0"/>
            </a:pPr>
            <a:endParaRPr lang="en-US"/>
          </a:p>
        </c:txPr>
        <c:crossAx val="-2101408792"/>
        <c:crosses val="autoZero"/>
        <c:auto val="1"/>
        <c:lblAlgn val="ctr"/>
        <c:lblOffset val="100"/>
        <c:noMultiLvlLbl val="0"/>
      </c:catAx>
      <c:valAx>
        <c:axId val="-2101408792"/>
        <c:scaling>
          <c:orientation val="minMax"/>
          <c:max val="100.0"/>
        </c:scaling>
        <c:delete val="0"/>
        <c:axPos val="l"/>
        <c:majorGridlines>
          <c:spPr>
            <a:ln>
              <a:solidFill>
                <a:sysClr val="window" lastClr="FFFFFF">
                  <a:lumMod val="50000"/>
                </a:sysClr>
              </a:solidFill>
              <a:prstDash val="sysDot"/>
            </a:ln>
          </c:spPr>
        </c:majorGridlines>
        <c:title>
          <c:tx>
            <c:rich>
              <a:bodyPr rot="-5400000" vert="horz"/>
              <a:lstStyle/>
              <a:p>
                <a:pPr>
                  <a:defRPr sz="1800"/>
                </a:pPr>
                <a:r>
                  <a:rPr lang="en-US" sz="1800" dirty="0" err="1"/>
                  <a:t>Approxilyzer</a:t>
                </a:r>
                <a:r>
                  <a:rPr lang="en-US" sz="1800" dirty="0"/>
                  <a:t> Validation %</a:t>
                </a:r>
              </a:p>
            </c:rich>
          </c:tx>
          <c:layout>
            <c:manualLayout>
              <c:xMode val="edge"/>
              <c:yMode val="edge"/>
              <c:x val="0.00541237157337215"/>
              <c:y val="0.235508430764336"/>
            </c:manualLayout>
          </c:layout>
          <c:overlay val="0"/>
        </c:title>
        <c:numFmt formatCode="General" sourceLinked="1"/>
        <c:majorTickMark val="out"/>
        <c:minorTickMark val="none"/>
        <c:tickLblPos val="nextTo"/>
        <c:spPr>
          <a:ln>
            <a:solidFill>
              <a:schemeClr val="tx1"/>
            </a:solidFill>
          </a:ln>
        </c:spPr>
        <c:txPr>
          <a:bodyPr/>
          <a:lstStyle/>
          <a:p>
            <a:pPr>
              <a:defRPr sz="1600" b="1" i="0"/>
            </a:pPr>
            <a:endParaRPr lang="en-US"/>
          </a:p>
        </c:txPr>
        <c:crossAx val="-2101412200"/>
        <c:crosses val="autoZero"/>
        <c:crossBetween val="between"/>
      </c:valAx>
      <c:spPr>
        <a:ln>
          <a:noFill/>
        </a:ln>
      </c:spPr>
    </c:plotArea>
    <c:legend>
      <c:legendPos val="t"/>
      <c:layout>
        <c:manualLayout>
          <c:xMode val="edge"/>
          <c:yMode val="edge"/>
          <c:x val="0.0159516866995443"/>
          <c:y val="0.000178557225801319"/>
          <c:w val="0.955918790560824"/>
          <c:h val="0.094314801558896"/>
        </c:manualLayout>
      </c:layout>
      <c:overlay val="0"/>
      <c:txPr>
        <a:bodyPr/>
        <a:lstStyle/>
        <a:p>
          <a:pPr>
            <a:defRPr sz="2000" b="1" i="0">
              <a:latin typeface="Arial Narrow"/>
              <a:cs typeface="Arial Narrow"/>
            </a:defRPr>
          </a:pPr>
          <a:endParaRPr lang="en-US"/>
        </a:p>
      </c:txPr>
    </c:legend>
    <c:plotVisOnly val="1"/>
    <c:dispBlanksAs val="gap"/>
    <c:showDLblsOverMax val="0"/>
  </c:chart>
  <c:externalData r:id="rId2">
    <c:autoUpdate val="0"/>
  </c:externalData>
  <c:userShapes r:id="rId3"/>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907428842229795"/>
          <c:y val="0.153318022747157"/>
          <c:w val="0.856486492936642"/>
          <c:h val="0.635335441024417"/>
        </c:manualLayout>
      </c:layout>
      <c:barChart>
        <c:barDir val="col"/>
        <c:grouping val="clustered"/>
        <c:varyColors val="0"/>
        <c:ser>
          <c:idx val="1"/>
          <c:order val="0"/>
          <c:tx>
            <c:strRef>
              <c:f>Sheet1!$C$3</c:f>
              <c:strCache>
                <c:ptCount val="1"/>
                <c:pt idx="0">
                  <c:v>Baseline</c:v>
                </c:pt>
              </c:strCache>
            </c:strRef>
          </c:tx>
          <c:spPr>
            <a:solidFill>
              <a:srgbClr val="A6FC11"/>
            </a:solidFill>
            <a:ln>
              <a:solidFill>
                <a:srgbClr val="000000"/>
              </a:solidFill>
            </a:ln>
          </c:spPr>
          <c:invertIfNegative val="0"/>
          <c:cat>
            <c:strRef>
              <c:f>Sheet1!$A$4:$A$9</c:f>
              <c:strCache>
                <c:ptCount val="6"/>
                <c:pt idx="0">
                  <c:v>Swaptions</c:v>
                </c:pt>
                <c:pt idx="1">
                  <c:v>LU </c:v>
                </c:pt>
                <c:pt idx="2">
                  <c:v>Blackscholes </c:v>
                </c:pt>
                <c:pt idx="3">
                  <c:v>FFT</c:v>
                </c:pt>
                <c:pt idx="4">
                  <c:v>Water</c:v>
                </c:pt>
                <c:pt idx="5">
                  <c:v>Average</c:v>
                </c:pt>
              </c:strCache>
            </c:strRef>
          </c:cat>
          <c:val>
            <c:numRef>
              <c:f>Sheet1!$C$4:$C$9</c:f>
              <c:numCache>
                <c:formatCode>General</c:formatCode>
                <c:ptCount val="6"/>
                <c:pt idx="0">
                  <c:v>99.4</c:v>
                </c:pt>
                <c:pt idx="1">
                  <c:v>95.4</c:v>
                </c:pt>
                <c:pt idx="2">
                  <c:v>87.4</c:v>
                </c:pt>
                <c:pt idx="3">
                  <c:v>59.6</c:v>
                </c:pt>
                <c:pt idx="4">
                  <c:v>97.8</c:v>
                </c:pt>
                <c:pt idx="5">
                  <c:v>87.92000000000001</c:v>
                </c:pt>
              </c:numCache>
            </c:numRef>
          </c:val>
        </c:ser>
        <c:ser>
          <c:idx val="2"/>
          <c:order val="1"/>
          <c:tx>
            <c:strRef>
              <c:f>Sheet1!$D$3</c:f>
              <c:strCache>
                <c:ptCount val="1"/>
                <c:pt idx="0">
                  <c:v>Quality_Margin = 1</c:v>
                </c:pt>
              </c:strCache>
            </c:strRef>
          </c:tx>
          <c:spPr>
            <a:solidFill>
              <a:srgbClr val="527D08"/>
            </a:solidFill>
            <a:ln>
              <a:solidFill>
                <a:srgbClr val="000000"/>
              </a:solidFill>
            </a:ln>
          </c:spPr>
          <c:invertIfNegative val="0"/>
          <c:cat>
            <c:strRef>
              <c:f>Sheet1!$A$4:$A$9</c:f>
              <c:strCache>
                <c:ptCount val="6"/>
                <c:pt idx="0">
                  <c:v>Swaptions</c:v>
                </c:pt>
                <c:pt idx="1">
                  <c:v>LU </c:v>
                </c:pt>
                <c:pt idx="2">
                  <c:v>Blackscholes </c:v>
                </c:pt>
                <c:pt idx="3">
                  <c:v>FFT</c:v>
                </c:pt>
                <c:pt idx="4">
                  <c:v>Water</c:v>
                </c:pt>
                <c:pt idx="5">
                  <c:v>Average</c:v>
                </c:pt>
              </c:strCache>
            </c:strRef>
          </c:cat>
          <c:val>
            <c:numRef>
              <c:f>Sheet1!$D$4:$D$9</c:f>
              <c:numCache>
                <c:formatCode>General</c:formatCode>
                <c:ptCount val="6"/>
                <c:pt idx="0">
                  <c:v>99.4</c:v>
                </c:pt>
                <c:pt idx="1">
                  <c:v>95.5</c:v>
                </c:pt>
                <c:pt idx="2">
                  <c:v>90.0</c:v>
                </c:pt>
                <c:pt idx="3">
                  <c:v>90.3</c:v>
                </c:pt>
                <c:pt idx="4">
                  <c:v>99.8</c:v>
                </c:pt>
                <c:pt idx="5">
                  <c:v>95.0</c:v>
                </c:pt>
              </c:numCache>
            </c:numRef>
          </c:val>
        </c:ser>
        <c:dLbls>
          <c:showLegendKey val="0"/>
          <c:showVal val="0"/>
          <c:showCatName val="0"/>
          <c:showSerName val="0"/>
          <c:showPercent val="0"/>
          <c:showBubbleSize val="0"/>
        </c:dLbls>
        <c:gapWidth val="150"/>
        <c:axId val="-2102112872"/>
        <c:axId val="-2102116248"/>
      </c:barChart>
      <c:catAx>
        <c:axId val="-2102112872"/>
        <c:scaling>
          <c:orientation val="minMax"/>
        </c:scaling>
        <c:delete val="0"/>
        <c:axPos val="b"/>
        <c:majorTickMark val="out"/>
        <c:minorTickMark val="none"/>
        <c:tickLblPos val="nextTo"/>
        <c:spPr>
          <a:ln>
            <a:solidFill>
              <a:schemeClr val="tx1"/>
            </a:solidFill>
          </a:ln>
        </c:spPr>
        <c:txPr>
          <a:bodyPr/>
          <a:lstStyle/>
          <a:p>
            <a:pPr>
              <a:defRPr sz="1800" b="1" i="0"/>
            </a:pPr>
            <a:endParaRPr lang="en-US"/>
          </a:p>
        </c:txPr>
        <c:crossAx val="-2102116248"/>
        <c:crosses val="autoZero"/>
        <c:auto val="1"/>
        <c:lblAlgn val="ctr"/>
        <c:lblOffset val="100"/>
        <c:noMultiLvlLbl val="0"/>
      </c:catAx>
      <c:valAx>
        <c:axId val="-2102116248"/>
        <c:scaling>
          <c:orientation val="minMax"/>
          <c:max val="100.0"/>
        </c:scaling>
        <c:delete val="0"/>
        <c:axPos val="l"/>
        <c:majorGridlines>
          <c:spPr>
            <a:ln>
              <a:solidFill>
                <a:sysClr val="window" lastClr="FFFFFF">
                  <a:lumMod val="50000"/>
                </a:sysClr>
              </a:solidFill>
              <a:prstDash val="sysDot"/>
            </a:ln>
          </c:spPr>
        </c:majorGridlines>
        <c:title>
          <c:tx>
            <c:rich>
              <a:bodyPr rot="-5400000" vert="horz"/>
              <a:lstStyle/>
              <a:p>
                <a:pPr>
                  <a:defRPr sz="1800"/>
                </a:pPr>
                <a:r>
                  <a:rPr lang="en-US" sz="1800" dirty="0" err="1"/>
                  <a:t>Approxilyzer</a:t>
                </a:r>
                <a:r>
                  <a:rPr lang="en-US" sz="1800" dirty="0"/>
                  <a:t> Validation %</a:t>
                </a:r>
              </a:p>
            </c:rich>
          </c:tx>
          <c:layout>
            <c:manualLayout>
              <c:xMode val="edge"/>
              <c:yMode val="edge"/>
              <c:x val="0.00541237157337215"/>
              <c:y val="0.235508430764336"/>
            </c:manualLayout>
          </c:layout>
          <c:overlay val="0"/>
        </c:title>
        <c:numFmt formatCode="General" sourceLinked="1"/>
        <c:majorTickMark val="out"/>
        <c:minorTickMark val="none"/>
        <c:tickLblPos val="nextTo"/>
        <c:spPr>
          <a:ln>
            <a:solidFill>
              <a:schemeClr val="tx1"/>
            </a:solidFill>
          </a:ln>
        </c:spPr>
        <c:txPr>
          <a:bodyPr/>
          <a:lstStyle/>
          <a:p>
            <a:pPr>
              <a:defRPr sz="1600" b="1" i="0"/>
            </a:pPr>
            <a:endParaRPr lang="en-US"/>
          </a:p>
        </c:txPr>
        <c:crossAx val="-2102112872"/>
        <c:crosses val="autoZero"/>
        <c:crossBetween val="between"/>
      </c:valAx>
      <c:spPr>
        <a:ln>
          <a:noFill/>
        </a:ln>
      </c:spPr>
    </c:plotArea>
    <c:legend>
      <c:legendPos val="t"/>
      <c:layout>
        <c:manualLayout>
          <c:xMode val="edge"/>
          <c:yMode val="edge"/>
          <c:x val="0.018740311013715"/>
          <c:y val="0.0124334182491894"/>
          <c:w val="0.955918790560824"/>
          <c:h val="0.094314801558896"/>
        </c:manualLayout>
      </c:layout>
      <c:overlay val="0"/>
      <c:txPr>
        <a:bodyPr/>
        <a:lstStyle/>
        <a:p>
          <a:pPr>
            <a:defRPr sz="2000" b="1" i="0">
              <a:latin typeface="Arial Narrow"/>
              <a:cs typeface="Arial Narrow"/>
            </a:defRPr>
          </a:pPr>
          <a:endParaRPr lang="en-US"/>
        </a:p>
      </c:txPr>
    </c:legend>
    <c:plotVisOnly val="1"/>
    <c:dispBlanksAs val="gap"/>
    <c:showDLblsOverMax val="0"/>
  </c:chart>
  <c:externalData r:id="rId2">
    <c:autoUpdate val="0"/>
  </c:externalData>
  <c:userShapes r:id="rId3"/>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907428842229795"/>
          <c:y val="0.153318022747157"/>
          <c:w val="0.856486492936642"/>
          <c:h val="0.635335441024417"/>
        </c:manualLayout>
      </c:layout>
      <c:barChart>
        <c:barDir val="col"/>
        <c:grouping val="clustered"/>
        <c:varyColors val="0"/>
        <c:ser>
          <c:idx val="1"/>
          <c:order val="0"/>
          <c:tx>
            <c:strRef>
              <c:f>Sheet1!$C$3</c:f>
              <c:strCache>
                <c:ptCount val="1"/>
                <c:pt idx="0">
                  <c:v>Baseline</c:v>
                </c:pt>
              </c:strCache>
            </c:strRef>
          </c:tx>
          <c:spPr>
            <a:solidFill>
              <a:srgbClr val="A6FC11"/>
            </a:solidFill>
            <a:ln>
              <a:solidFill>
                <a:srgbClr val="000000"/>
              </a:solidFill>
            </a:ln>
          </c:spPr>
          <c:invertIfNegative val="0"/>
          <c:cat>
            <c:strRef>
              <c:f>Sheet1!$A$4:$A$9</c:f>
              <c:strCache>
                <c:ptCount val="6"/>
                <c:pt idx="0">
                  <c:v>Swaptions</c:v>
                </c:pt>
                <c:pt idx="1">
                  <c:v>LU </c:v>
                </c:pt>
                <c:pt idx="2">
                  <c:v>Blackscholes </c:v>
                </c:pt>
                <c:pt idx="3">
                  <c:v>FFT</c:v>
                </c:pt>
                <c:pt idx="4">
                  <c:v>Water</c:v>
                </c:pt>
                <c:pt idx="5">
                  <c:v>Average</c:v>
                </c:pt>
              </c:strCache>
            </c:strRef>
          </c:cat>
          <c:val>
            <c:numRef>
              <c:f>Sheet1!$C$4:$C$9</c:f>
              <c:numCache>
                <c:formatCode>General</c:formatCode>
                <c:ptCount val="6"/>
                <c:pt idx="0">
                  <c:v>99.4</c:v>
                </c:pt>
                <c:pt idx="1">
                  <c:v>95.4</c:v>
                </c:pt>
                <c:pt idx="2">
                  <c:v>87.4</c:v>
                </c:pt>
                <c:pt idx="3">
                  <c:v>59.6</c:v>
                </c:pt>
                <c:pt idx="4">
                  <c:v>97.8</c:v>
                </c:pt>
                <c:pt idx="5">
                  <c:v>87.92000000000001</c:v>
                </c:pt>
              </c:numCache>
            </c:numRef>
          </c:val>
        </c:ser>
        <c:ser>
          <c:idx val="2"/>
          <c:order val="1"/>
          <c:tx>
            <c:strRef>
              <c:f>Sheet1!$D$3</c:f>
              <c:strCache>
                <c:ptCount val="1"/>
                <c:pt idx="0">
                  <c:v>Quality_Margin = 1</c:v>
                </c:pt>
              </c:strCache>
            </c:strRef>
          </c:tx>
          <c:spPr>
            <a:solidFill>
              <a:srgbClr val="527D08"/>
            </a:solidFill>
            <a:ln>
              <a:solidFill>
                <a:srgbClr val="000000"/>
              </a:solidFill>
            </a:ln>
          </c:spPr>
          <c:invertIfNegative val="0"/>
          <c:cat>
            <c:strRef>
              <c:f>Sheet1!$A$4:$A$9</c:f>
              <c:strCache>
                <c:ptCount val="6"/>
                <c:pt idx="0">
                  <c:v>Swaptions</c:v>
                </c:pt>
                <c:pt idx="1">
                  <c:v>LU </c:v>
                </c:pt>
                <c:pt idx="2">
                  <c:v>Blackscholes </c:v>
                </c:pt>
                <c:pt idx="3">
                  <c:v>FFT</c:v>
                </c:pt>
                <c:pt idx="4">
                  <c:v>Water</c:v>
                </c:pt>
                <c:pt idx="5">
                  <c:v>Average</c:v>
                </c:pt>
              </c:strCache>
            </c:strRef>
          </c:cat>
          <c:val>
            <c:numRef>
              <c:f>Sheet1!$D$4:$D$9</c:f>
              <c:numCache>
                <c:formatCode>General</c:formatCode>
                <c:ptCount val="6"/>
                <c:pt idx="0">
                  <c:v>99.4</c:v>
                </c:pt>
                <c:pt idx="1">
                  <c:v>95.5</c:v>
                </c:pt>
                <c:pt idx="2">
                  <c:v>90.0</c:v>
                </c:pt>
                <c:pt idx="3">
                  <c:v>90.3</c:v>
                </c:pt>
                <c:pt idx="4">
                  <c:v>99.8</c:v>
                </c:pt>
                <c:pt idx="5">
                  <c:v>95.0</c:v>
                </c:pt>
              </c:numCache>
            </c:numRef>
          </c:val>
        </c:ser>
        <c:ser>
          <c:idx val="3"/>
          <c:order val="2"/>
          <c:tx>
            <c:strRef>
              <c:f>Sheet1!$E$3</c:f>
              <c:strCache>
                <c:ptCount val="1"/>
                <c:pt idx="0">
                  <c:v>Quality_Margin = 2</c:v>
                </c:pt>
              </c:strCache>
            </c:strRef>
          </c:tx>
          <c:spPr>
            <a:solidFill>
              <a:srgbClr val="1A2702"/>
            </a:solidFill>
            <a:ln>
              <a:solidFill>
                <a:srgbClr val="000000"/>
              </a:solidFill>
            </a:ln>
          </c:spPr>
          <c:invertIfNegative val="0"/>
          <c:cat>
            <c:strRef>
              <c:f>Sheet1!$A$4:$A$9</c:f>
              <c:strCache>
                <c:ptCount val="6"/>
                <c:pt idx="0">
                  <c:v>Swaptions</c:v>
                </c:pt>
                <c:pt idx="1">
                  <c:v>LU </c:v>
                </c:pt>
                <c:pt idx="2">
                  <c:v>Blackscholes </c:v>
                </c:pt>
                <c:pt idx="3">
                  <c:v>FFT</c:v>
                </c:pt>
                <c:pt idx="4">
                  <c:v>Water</c:v>
                </c:pt>
                <c:pt idx="5">
                  <c:v>Average</c:v>
                </c:pt>
              </c:strCache>
            </c:strRef>
          </c:cat>
          <c:val>
            <c:numRef>
              <c:f>Sheet1!$E$4:$E$9</c:f>
              <c:numCache>
                <c:formatCode>General</c:formatCode>
                <c:ptCount val="6"/>
                <c:pt idx="0">
                  <c:v>99.4</c:v>
                </c:pt>
                <c:pt idx="1">
                  <c:v>95.5</c:v>
                </c:pt>
                <c:pt idx="2">
                  <c:v>90.3</c:v>
                </c:pt>
                <c:pt idx="3">
                  <c:v>97.0</c:v>
                </c:pt>
                <c:pt idx="4">
                  <c:v>99.8</c:v>
                </c:pt>
                <c:pt idx="5">
                  <c:v>96.4</c:v>
                </c:pt>
              </c:numCache>
            </c:numRef>
          </c:val>
        </c:ser>
        <c:dLbls>
          <c:showLegendKey val="0"/>
          <c:showVal val="0"/>
          <c:showCatName val="0"/>
          <c:showSerName val="0"/>
          <c:showPercent val="0"/>
          <c:showBubbleSize val="0"/>
        </c:dLbls>
        <c:gapWidth val="150"/>
        <c:axId val="-2102201752"/>
        <c:axId val="-2102205128"/>
      </c:barChart>
      <c:catAx>
        <c:axId val="-2102201752"/>
        <c:scaling>
          <c:orientation val="minMax"/>
        </c:scaling>
        <c:delete val="0"/>
        <c:axPos val="b"/>
        <c:majorTickMark val="out"/>
        <c:minorTickMark val="none"/>
        <c:tickLblPos val="nextTo"/>
        <c:spPr>
          <a:ln>
            <a:solidFill>
              <a:schemeClr val="tx1"/>
            </a:solidFill>
          </a:ln>
        </c:spPr>
        <c:txPr>
          <a:bodyPr/>
          <a:lstStyle/>
          <a:p>
            <a:pPr>
              <a:defRPr sz="1800" b="1" i="0"/>
            </a:pPr>
            <a:endParaRPr lang="en-US"/>
          </a:p>
        </c:txPr>
        <c:crossAx val="-2102205128"/>
        <c:crosses val="autoZero"/>
        <c:auto val="1"/>
        <c:lblAlgn val="ctr"/>
        <c:lblOffset val="100"/>
        <c:noMultiLvlLbl val="0"/>
      </c:catAx>
      <c:valAx>
        <c:axId val="-2102205128"/>
        <c:scaling>
          <c:orientation val="minMax"/>
          <c:max val="100.0"/>
        </c:scaling>
        <c:delete val="0"/>
        <c:axPos val="l"/>
        <c:majorGridlines>
          <c:spPr>
            <a:ln>
              <a:solidFill>
                <a:sysClr val="window" lastClr="FFFFFF">
                  <a:lumMod val="50000"/>
                </a:sysClr>
              </a:solidFill>
              <a:prstDash val="sysDot"/>
            </a:ln>
          </c:spPr>
        </c:majorGridlines>
        <c:title>
          <c:tx>
            <c:rich>
              <a:bodyPr rot="-5400000" vert="horz"/>
              <a:lstStyle/>
              <a:p>
                <a:pPr>
                  <a:defRPr sz="1800"/>
                </a:pPr>
                <a:r>
                  <a:rPr lang="en-US" sz="1800" dirty="0" err="1"/>
                  <a:t>Approxilyzer</a:t>
                </a:r>
                <a:r>
                  <a:rPr lang="en-US" sz="1800" dirty="0"/>
                  <a:t> Validation %</a:t>
                </a:r>
              </a:p>
            </c:rich>
          </c:tx>
          <c:layout>
            <c:manualLayout>
              <c:xMode val="edge"/>
              <c:yMode val="edge"/>
              <c:x val="0.00541237157337215"/>
              <c:y val="0.235508430764336"/>
            </c:manualLayout>
          </c:layout>
          <c:overlay val="0"/>
        </c:title>
        <c:numFmt formatCode="General" sourceLinked="1"/>
        <c:majorTickMark val="out"/>
        <c:minorTickMark val="none"/>
        <c:tickLblPos val="nextTo"/>
        <c:spPr>
          <a:ln>
            <a:solidFill>
              <a:schemeClr val="tx1"/>
            </a:solidFill>
          </a:ln>
        </c:spPr>
        <c:txPr>
          <a:bodyPr/>
          <a:lstStyle/>
          <a:p>
            <a:pPr>
              <a:defRPr sz="1600" b="1" i="0"/>
            </a:pPr>
            <a:endParaRPr lang="en-US"/>
          </a:p>
        </c:txPr>
        <c:crossAx val="-2102201752"/>
        <c:crosses val="autoZero"/>
        <c:crossBetween val="between"/>
      </c:valAx>
      <c:spPr>
        <a:ln>
          <a:noFill/>
        </a:ln>
      </c:spPr>
    </c:plotArea>
    <c:legend>
      <c:legendPos val="t"/>
      <c:layout>
        <c:manualLayout>
          <c:xMode val="edge"/>
          <c:yMode val="edge"/>
          <c:x val="0.0159516866995443"/>
          <c:y val="0.000178557225801319"/>
          <c:w val="0.955918790560824"/>
          <c:h val="0.094314801558896"/>
        </c:manualLayout>
      </c:layout>
      <c:overlay val="0"/>
      <c:txPr>
        <a:bodyPr/>
        <a:lstStyle/>
        <a:p>
          <a:pPr>
            <a:defRPr sz="2000" b="1" i="0">
              <a:latin typeface="Arial Narrow"/>
              <a:cs typeface="Arial Narrow"/>
            </a:defRPr>
          </a:pPr>
          <a:endParaRPr lang="en-US"/>
        </a:p>
      </c:txPr>
    </c:legend>
    <c:plotVisOnly val="1"/>
    <c:dispBlanksAs val="gap"/>
    <c:showDLblsOverMax val="0"/>
  </c:chart>
  <c:externalData r:id="rId2">
    <c:autoUpdate val="0"/>
  </c:externalData>
  <c:userShapes r:id="rId3"/>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8668034142791"/>
          <c:y val="0.199411576162849"/>
          <c:w val="0.825047641103685"/>
          <c:h val="0.547227249578877"/>
        </c:manualLayout>
      </c:layout>
      <c:scatterChart>
        <c:scatterStyle val="smoothMarker"/>
        <c:varyColors val="0"/>
        <c:ser>
          <c:idx val="0"/>
          <c:order val="0"/>
          <c:tx>
            <c:v>Protect All Output Corruptions</c:v>
          </c:tx>
          <c:spPr>
            <a:ln w="44450">
              <a:solidFill>
                <a:srgbClr val="800000"/>
              </a:solidFill>
              <a:prstDash val="solid"/>
            </a:ln>
          </c:spPr>
          <c:marker>
            <c:symbol val="none"/>
          </c:marker>
          <c:xVal>
            <c:numRef>
              <c:f>all_percent!$A$112:$A$212</c:f>
              <c:numCache>
                <c:formatCode>General</c:formatCode>
                <c:ptCount val="1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numCache>
            </c:numRef>
          </c:xVal>
          <c:yVal>
            <c:numRef>
              <c:f>all_percent!$B$112:$B$212</c:f>
              <c:numCache>
                <c:formatCode>General</c:formatCode>
                <c:ptCount val="101"/>
                <c:pt idx="0">
                  <c:v>0.0</c:v>
                </c:pt>
                <c:pt idx="1">
                  <c:v>0.0</c:v>
                </c:pt>
                <c:pt idx="2">
                  <c:v>0.0</c:v>
                </c:pt>
                <c:pt idx="3">
                  <c:v>0.06</c:v>
                </c:pt>
                <c:pt idx="4">
                  <c:v>0.18</c:v>
                </c:pt>
                <c:pt idx="5">
                  <c:v>0.31</c:v>
                </c:pt>
                <c:pt idx="6">
                  <c:v>0.44</c:v>
                </c:pt>
                <c:pt idx="7">
                  <c:v>0.59</c:v>
                </c:pt>
                <c:pt idx="8">
                  <c:v>0.75</c:v>
                </c:pt>
                <c:pt idx="9">
                  <c:v>0.93</c:v>
                </c:pt>
                <c:pt idx="10">
                  <c:v>1.12</c:v>
                </c:pt>
                <c:pt idx="11">
                  <c:v>1.33</c:v>
                </c:pt>
                <c:pt idx="12">
                  <c:v>1.55</c:v>
                </c:pt>
                <c:pt idx="13">
                  <c:v>1.8</c:v>
                </c:pt>
                <c:pt idx="14">
                  <c:v>2.04</c:v>
                </c:pt>
                <c:pt idx="15">
                  <c:v>2.29</c:v>
                </c:pt>
                <c:pt idx="16">
                  <c:v>2.56</c:v>
                </c:pt>
                <c:pt idx="17">
                  <c:v>2.87</c:v>
                </c:pt>
                <c:pt idx="18">
                  <c:v>3.2</c:v>
                </c:pt>
                <c:pt idx="19">
                  <c:v>3.53</c:v>
                </c:pt>
                <c:pt idx="20">
                  <c:v>3.88</c:v>
                </c:pt>
                <c:pt idx="21">
                  <c:v>4.25</c:v>
                </c:pt>
                <c:pt idx="22">
                  <c:v>4.619999999999996</c:v>
                </c:pt>
                <c:pt idx="23">
                  <c:v>5.01</c:v>
                </c:pt>
                <c:pt idx="24">
                  <c:v>5.4</c:v>
                </c:pt>
                <c:pt idx="25">
                  <c:v>5.71</c:v>
                </c:pt>
                <c:pt idx="26">
                  <c:v>5.91</c:v>
                </c:pt>
                <c:pt idx="27">
                  <c:v>6.14</c:v>
                </c:pt>
                <c:pt idx="28">
                  <c:v>6.38</c:v>
                </c:pt>
                <c:pt idx="29">
                  <c:v>6.619999999999996</c:v>
                </c:pt>
                <c:pt idx="30">
                  <c:v>6.88</c:v>
                </c:pt>
                <c:pt idx="31">
                  <c:v>7.14</c:v>
                </c:pt>
                <c:pt idx="32">
                  <c:v>7.45</c:v>
                </c:pt>
                <c:pt idx="33">
                  <c:v>7.78</c:v>
                </c:pt>
                <c:pt idx="34">
                  <c:v>8.12</c:v>
                </c:pt>
                <c:pt idx="35">
                  <c:v>8.47</c:v>
                </c:pt>
                <c:pt idx="36">
                  <c:v>8.83</c:v>
                </c:pt>
                <c:pt idx="37">
                  <c:v>9.210000000000001</c:v>
                </c:pt>
                <c:pt idx="38">
                  <c:v>9.6</c:v>
                </c:pt>
                <c:pt idx="39">
                  <c:v>9.99</c:v>
                </c:pt>
                <c:pt idx="40">
                  <c:v>10.38</c:v>
                </c:pt>
                <c:pt idx="41">
                  <c:v>10.79</c:v>
                </c:pt>
                <c:pt idx="42">
                  <c:v>11.2</c:v>
                </c:pt>
                <c:pt idx="43">
                  <c:v>11.62</c:v>
                </c:pt>
                <c:pt idx="44">
                  <c:v>12.08</c:v>
                </c:pt>
                <c:pt idx="45">
                  <c:v>12.42</c:v>
                </c:pt>
                <c:pt idx="46">
                  <c:v>12.77</c:v>
                </c:pt>
                <c:pt idx="47">
                  <c:v>13.13</c:v>
                </c:pt>
                <c:pt idx="48">
                  <c:v>13.51</c:v>
                </c:pt>
                <c:pt idx="49">
                  <c:v>13.9</c:v>
                </c:pt>
                <c:pt idx="50">
                  <c:v>14.29</c:v>
                </c:pt>
                <c:pt idx="51">
                  <c:v>14.69</c:v>
                </c:pt>
                <c:pt idx="52">
                  <c:v>15.1</c:v>
                </c:pt>
                <c:pt idx="53">
                  <c:v>15.51</c:v>
                </c:pt>
                <c:pt idx="54">
                  <c:v>15.94</c:v>
                </c:pt>
                <c:pt idx="55">
                  <c:v>16.4</c:v>
                </c:pt>
                <c:pt idx="56">
                  <c:v>16.89</c:v>
                </c:pt>
                <c:pt idx="57">
                  <c:v>17.39</c:v>
                </c:pt>
                <c:pt idx="58">
                  <c:v>17.89</c:v>
                </c:pt>
                <c:pt idx="59">
                  <c:v>18.4</c:v>
                </c:pt>
                <c:pt idx="60">
                  <c:v>18.94</c:v>
                </c:pt>
                <c:pt idx="61">
                  <c:v>19.5</c:v>
                </c:pt>
                <c:pt idx="62">
                  <c:v>20.13</c:v>
                </c:pt>
                <c:pt idx="63">
                  <c:v>20.79</c:v>
                </c:pt>
                <c:pt idx="64">
                  <c:v>21.45</c:v>
                </c:pt>
                <c:pt idx="65">
                  <c:v>22.14</c:v>
                </c:pt>
                <c:pt idx="66">
                  <c:v>22.8</c:v>
                </c:pt>
                <c:pt idx="67">
                  <c:v>23.32</c:v>
                </c:pt>
                <c:pt idx="68">
                  <c:v>23.87</c:v>
                </c:pt>
                <c:pt idx="69">
                  <c:v>24.49</c:v>
                </c:pt>
                <c:pt idx="70">
                  <c:v>25.14</c:v>
                </c:pt>
                <c:pt idx="71">
                  <c:v>25.8</c:v>
                </c:pt>
                <c:pt idx="72">
                  <c:v>26.48</c:v>
                </c:pt>
                <c:pt idx="73">
                  <c:v>27.21</c:v>
                </c:pt>
                <c:pt idx="74">
                  <c:v>28.0</c:v>
                </c:pt>
                <c:pt idx="75">
                  <c:v>28.85</c:v>
                </c:pt>
                <c:pt idx="76">
                  <c:v>29.76</c:v>
                </c:pt>
                <c:pt idx="77">
                  <c:v>30.69</c:v>
                </c:pt>
                <c:pt idx="78">
                  <c:v>31.69</c:v>
                </c:pt>
                <c:pt idx="79">
                  <c:v>32.69</c:v>
                </c:pt>
                <c:pt idx="80">
                  <c:v>33.75</c:v>
                </c:pt>
                <c:pt idx="81">
                  <c:v>34.81</c:v>
                </c:pt>
                <c:pt idx="82">
                  <c:v>35.92</c:v>
                </c:pt>
                <c:pt idx="83">
                  <c:v>37.04</c:v>
                </c:pt>
                <c:pt idx="84">
                  <c:v>38.18</c:v>
                </c:pt>
                <c:pt idx="85">
                  <c:v>39.33</c:v>
                </c:pt>
                <c:pt idx="86">
                  <c:v>40.55</c:v>
                </c:pt>
                <c:pt idx="87">
                  <c:v>41.85</c:v>
                </c:pt>
                <c:pt idx="88">
                  <c:v>43.22</c:v>
                </c:pt>
                <c:pt idx="89">
                  <c:v>44.62</c:v>
                </c:pt>
                <c:pt idx="90">
                  <c:v>46.11</c:v>
                </c:pt>
                <c:pt idx="91">
                  <c:v>47.68</c:v>
                </c:pt>
                <c:pt idx="92">
                  <c:v>49.52</c:v>
                </c:pt>
                <c:pt idx="93">
                  <c:v>51.51</c:v>
                </c:pt>
                <c:pt idx="94">
                  <c:v>53.58</c:v>
                </c:pt>
                <c:pt idx="95">
                  <c:v>55.55</c:v>
                </c:pt>
                <c:pt idx="96">
                  <c:v>57.69</c:v>
                </c:pt>
                <c:pt idx="97">
                  <c:v>60.19</c:v>
                </c:pt>
                <c:pt idx="98">
                  <c:v>63.27</c:v>
                </c:pt>
                <c:pt idx="99">
                  <c:v>68.19</c:v>
                </c:pt>
                <c:pt idx="100">
                  <c:v>77.5586999599999</c:v>
                </c:pt>
              </c:numCache>
            </c:numRef>
          </c:yVal>
          <c:smooth val="1"/>
        </c:ser>
        <c:ser>
          <c:idx val="3"/>
          <c:order val="1"/>
          <c:tx>
            <c:v>Protect All Output Corruptions with Quality Degradation&gt;1%</c:v>
          </c:tx>
          <c:spPr>
            <a:ln w="44450">
              <a:solidFill>
                <a:srgbClr val="008000"/>
              </a:solidFill>
              <a:prstDash val="solid"/>
            </a:ln>
          </c:spPr>
          <c:marker>
            <c:symbol val="none"/>
          </c:marker>
          <c:xVal>
            <c:numRef>
              <c:f>all_percent!$G$112:$G$212</c:f>
              <c:numCache>
                <c:formatCode>General</c:formatCode>
                <c:ptCount val="1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numCache>
            </c:numRef>
          </c:xVal>
          <c:yVal>
            <c:numRef>
              <c:f>all_percent!$H$112:$H$212</c:f>
              <c:numCache>
                <c:formatCode>General</c:formatCode>
                <c:ptCount val="101"/>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0.12</c:v>
                </c:pt>
                <c:pt idx="78">
                  <c:v>0.25</c:v>
                </c:pt>
                <c:pt idx="79">
                  <c:v>0.4</c:v>
                </c:pt>
                <c:pt idx="80">
                  <c:v>0.57</c:v>
                </c:pt>
                <c:pt idx="81">
                  <c:v>0.76</c:v>
                </c:pt>
                <c:pt idx="82">
                  <c:v>0.96</c:v>
                </c:pt>
                <c:pt idx="83">
                  <c:v>1.22</c:v>
                </c:pt>
                <c:pt idx="84">
                  <c:v>1.51</c:v>
                </c:pt>
                <c:pt idx="85">
                  <c:v>1.83</c:v>
                </c:pt>
                <c:pt idx="86">
                  <c:v>2.17</c:v>
                </c:pt>
                <c:pt idx="87">
                  <c:v>2.55</c:v>
                </c:pt>
                <c:pt idx="88">
                  <c:v>2.96</c:v>
                </c:pt>
                <c:pt idx="89">
                  <c:v>3.42</c:v>
                </c:pt>
                <c:pt idx="90">
                  <c:v>3.91</c:v>
                </c:pt>
                <c:pt idx="91">
                  <c:v>4.46</c:v>
                </c:pt>
                <c:pt idx="92">
                  <c:v>5.1</c:v>
                </c:pt>
                <c:pt idx="93">
                  <c:v>5.8</c:v>
                </c:pt>
                <c:pt idx="94">
                  <c:v>6.58</c:v>
                </c:pt>
                <c:pt idx="95">
                  <c:v>7.58</c:v>
                </c:pt>
                <c:pt idx="96">
                  <c:v>8.7</c:v>
                </c:pt>
                <c:pt idx="97">
                  <c:v>10.01</c:v>
                </c:pt>
                <c:pt idx="98">
                  <c:v>11.6</c:v>
                </c:pt>
                <c:pt idx="99">
                  <c:v>13.6</c:v>
                </c:pt>
                <c:pt idx="100">
                  <c:v>17.15973822</c:v>
                </c:pt>
              </c:numCache>
            </c:numRef>
          </c:yVal>
          <c:smooth val="1"/>
        </c:ser>
        <c:dLbls>
          <c:showLegendKey val="0"/>
          <c:showVal val="0"/>
          <c:showCatName val="0"/>
          <c:showSerName val="0"/>
          <c:showPercent val="0"/>
          <c:showBubbleSize val="0"/>
        </c:dLbls>
        <c:axId val="-2102382488"/>
        <c:axId val="-2102388728"/>
      </c:scatterChart>
      <c:valAx>
        <c:axId val="-2102382488"/>
        <c:scaling>
          <c:orientation val="minMax"/>
          <c:max val="100.0"/>
        </c:scaling>
        <c:delete val="0"/>
        <c:axPos val="b"/>
        <c:title>
          <c:tx>
            <c:rich>
              <a:bodyPr/>
              <a:lstStyle/>
              <a:p>
                <a:pPr>
                  <a:defRPr sz="2000" b="1" i="0">
                    <a:latin typeface="Arial Narrow"/>
                    <a:cs typeface="Arial Narrow"/>
                  </a:defRPr>
                </a:pPr>
                <a:r>
                  <a:rPr lang="en-US" sz="2000" b="1" i="0" baseline="0" dirty="0">
                    <a:effectLst/>
                    <a:latin typeface="Arial Narrow"/>
                    <a:cs typeface="Arial Narrow"/>
                  </a:rPr>
                  <a:t>% </a:t>
                </a:r>
                <a:r>
                  <a:rPr lang="en-US" sz="2000" b="1" i="0" baseline="0" dirty="0" smtClean="0">
                    <a:effectLst/>
                    <a:latin typeface="Arial Narrow"/>
                    <a:cs typeface="Arial Narrow"/>
                  </a:rPr>
                  <a:t>Resiliency Coverage</a:t>
                </a:r>
                <a:endParaRPr lang="en-US" sz="2000" b="1" i="0" dirty="0">
                  <a:effectLst/>
                  <a:latin typeface="Arial Narrow"/>
                  <a:cs typeface="Arial Narrow"/>
                </a:endParaRPr>
              </a:p>
            </c:rich>
          </c:tx>
          <c:layout>
            <c:manualLayout>
              <c:xMode val="edge"/>
              <c:yMode val="edge"/>
              <c:x val="0.423441628619952"/>
              <c:y val="0.821472558467505"/>
            </c:manualLayout>
          </c:layout>
          <c:overlay val="0"/>
        </c:title>
        <c:numFmt formatCode="General" sourceLinked="1"/>
        <c:majorTickMark val="out"/>
        <c:minorTickMark val="none"/>
        <c:tickLblPos val="nextTo"/>
        <c:txPr>
          <a:bodyPr/>
          <a:lstStyle/>
          <a:p>
            <a:pPr>
              <a:defRPr sz="1600" b="1" i="0"/>
            </a:pPr>
            <a:endParaRPr lang="en-US"/>
          </a:p>
        </c:txPr>
        <c:crossAx val="-2102388728"/>
        <c:crosses val="autoZero"/>
        <c:crossBetween val="midCat"/>
        <c:majorUnit val="10.0"/>
      </c:valAx>
      <c:valAx>
        <c:axId val="-2102388728"/>
        <c:scaling>
          <c:orientation val="minMax"/>
          <c:max val="80.0"/>
          <c:min val="0.0"/>
        </c:scaling>
        <c:delete val="0"/>
        <c:axPos val="l"/>
        <c:majorGridlines>
          <c:spPr>
            <a:ln>
              <a:prstDash val="sysDot"/>
            </a:ln>
          </c:spPr>
        </c:majorGridlines>
        <c:title>
          <c:tx>
            <c:rich>
              <a:bodyPr rot="-5400000" vert="horz"/>
              <a:lstStyle/>
              <a:p>
                <a:pPr>
                  <a:defRPr sz="2000" b="1" i="0">
                    <a:latin typeface="Arial Narrow"/>
                    <a:cs typeface="Arial Narrow"/>
                  </a:defRPr>
                </a:pPr>
                <a:r>
                  <a:rPr lang="en-US" sz="2000" b="1" i="0" baseline="0" dirty="0">
                    <a:effectLst/>
                    <a:latin typeface="Arial Narrow"/>
                    <a:cs typeface="Arial Narrow"/>
                  </a:rPr>
                  <a:t>% </a:t>
                </a:r>
                <a:r>
                  <a:rPr lang="en-US" sz="2000" b="1" i="0" baseline="0" dirty="0" smtClean="0">
                    <a:effectLst/>
                    <a:latin typeface="Arial Narrow"/>
                    <a:cs typeface="Arial Narrow"/>
                  </a:rPr>
                  <a:t>Overhead</a:t>
                </a:r>
                <a:endParaRPr lang="en-US" sz="2000" b="1" i="0" dirty="0">
                  <a:effectLst/>
                  <a:latin typeface="Arial Narrow"/>
                  <a:cs typeface="Arial Narrow"/>
                </a:endParaRPr>
              </a:p>
            </c:rich>
          </c:tx>
          <c:layout>
            <c:manualLayout>
              <c:xMode val="edge"/>
              <c:yMode val="edge"/>
              <c:x val="0.0373577935111052"/>
              <c:y val="0.368751713871587"/>
            </c:manualLayout>
          </c:layout>
          <c:overlay val="0"/>
        </c:title>
        <c:numFmt formatCode="General" sourceLinked="1"/>
        <c:majorTickMark val="out"/>
        <c:minorTickMark val="none"/>
        <c:tickLblPos val="nextTo"/>
        <c:txPr>
          <a:bodyPr/>
          <a:lstStyle/>
          <a:p>
            <a:pPr>
              <a:defRPr sz="1600" b="1" i="0"/>
            </a:pPr>
            <a:endParaRPr lang="en-US"/>
          </a:p>
        </c:txPr>
        <c:crossAx val="-2102382488"/>
        <c:crosses val="autoZero"/>
        <c:crossBetween val="midCat"/>
        <c:majorUnit val="10.0"/>
      </c:valAx>
    </c:plotArea>
    <c:legend>
      <c:legendPos val="t"/>
      <c:layout>
        <c:manualLayout>
          <c:xMode val="edge"/>
          <c:yMode val="edge"/>
          <c:x val="0.0446484781983927"/>
          <c:y val="0.0284932861653163"/>
          <c:w val="0.935170273036261"/>
          <c:h val="0.128624900148351"/>
        </c:manualLayout>
      </c:layout>
      <c:overlay val="0"/>
      <c:txPr>
        <a:bodyPr/>
        <a:lstStyle/>
        <a:p>
          <a:pPr>
            <a:defRPr sz="1800" b="1" i="0">
              <a:latin typeface="Arial Narrow"/>
              <a:cs typeface="Arial Narrow"/>
            </a:defRPr>
          </a:pPr>
          <a:endParaRPr lang="en-US"/>
        </a:p>
      </c:txPr>
    </c:legend>
    <c:plotVisOnly val="1"/>
    <c:dispBlanksAs val="gap"/>
    <c:showDLblsOverMax val="0"/>
  </c:chart>
  <c:spPr>
    <a:ln>
      <a:noFill/>
    </a:ln>
  </c:spPr>
  <c:externalData r:id="rId2">
    <c:autoUpdate val="0"/>
  </c:externalData>
  <c:userShapes r:id="rId3"/>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8668034142791"/>
          <c:y val="0.199411576162849"/>
          <c:w val="0.825047641103685"/>
          <c:h val="0.547227249578877"/>
        </c:manualLayout>
      </c:layout>
      <c:scatterChart>
        <c:scatterStyle val="smoothMarker"/>
        <c:varyColors val="0"/>
        <c:ser>
          <c:idx val="0"/>
          <c:order val="0"/>
          <c:tx>
            <c:v>Protect All Output Corruptions</c:v>
          </c:tx>
          <c:spPr>
            <a:ln w="44450">
              <a:solidFill>
                <a:srgbClr val="800000"/>
              </a:solidFill>
              <a:prstDash val="solid"/>
            </a:ln>
          </c:spPr>
          <c:marker>
            <c:symbol val="none"/>
          </c:marker>
          <c:xVal>
            <c:numRef>
              <c:f>all_percent!$A$112:$A$212</c:f>
              <c:numCache>
                <c:formatCode>General</c:formatCode>
                <c:ptCount val="1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numCache>
            </c:numRef>
          </c:xVal>
          <c:yVal>
            <c:numRef>
              <c:f>all_percent!$B$112:$B$212</c:f>
              <c:numCache>
                <c:formatCode>General</c:formatCode>
                <c:ptCount val="101"/>
                <c:pt idx="0">
                  <c:v>0.0</c:v>
                </c:pt>
                <c:pt idx="1">
                  <c:v>0.0</c:v>
                </c:pt>
                <c:pt idx="2">
                  <c:v>0.0</c:v>
                </c:pt>
                <c:pt idx="3">
                  <c:v>0.06</c:v>
                </c:pt>
                <c:pt idx="4">
                  <c:v>0.18</c:v>
                </c:pt>
                <c:pt idx="5">
                  <c:v>0.31</c:v>
                </c:pt>
                <c:pt idx="6">
                  <c:v>0.44</c:v>
                </c:pt>
                <c:pt idx="7">
                  <c:v>0.59</c:v>
                </c:pt>
                <c:pt idx="8">
                  <c:v>0.75</c:v>
                </c:pt>
                <c:pt idx="9">
                  <c:v>0.93</c:v>
                </c:pt>
                <c:pt idx="10">
                  <c:v>1.12</c:v>
                </c:pt>
                <c:pt idx="11">
                  <c:v>1.33</c:v>
                </c:pt>
                <c:pt idx="12">
                  <c:v>1.55</c:v>
                </c:pt>
                <c:pt idx="13">
                  <c:v>1.8</c:v>
                </c:pt>
                <c:pt idx="14">
                  <c:v>2.04</c:v>
                </c:pt>
                <c:pt idx="15">
                  <c:v>2.29</c:v>
                </c:pt>
                <c:pt idx="16">
                  <c:v>2.56</c:v>
                </c:pt>
                <c:pt idx="17">
                  <c:v>2.87</c:v>
                </c:pt>
                <c:pt idx="18">
                  <c:v>3.2</c:v>
                </c:pt>
                <c:pt idx="19">
                  <c:v>3.53</c:v>
                </c:pt>
                <c:pt idx="20">
                  <c:v>3.88</c:v>
                </c:pt>
                <c:pt idx="21">
                  <c:v>4.25</c:v>
                </c:pt>
                <c:pt idx="22">
                  <c:v>4.619999999999996</c:v>
                </c:pt>
                <c:pt idx="23">
                  <c:v>5.01</c:v>
                </c:pt>
                <c:pt idx="24">
                  <c:v>5.4</c:v>
                </c:pt>
                <c:pt idx="25">
                  <c:v>5.71</c:v>
                </c:pt>
                <c:pt idx="26">
                  <c:v>5.91</c:v>
                </c:pt>
                <c:pt idx="27">
                  <c:v>6.14</c:v>
                </c:pt>
                <c:pt idx="28">
                  <c:v>6.38</c:v>
                </c:pt>
                <c:pt idx="29">
                  <c:v>6.619999999999996</c:v>
                </c:pt>
                <c:pt idx="30">
                  <c:v>6.88</c:v>
                </c:pt>
                <c:pt idx="31">
                  <c:v>7.14</c:v>
                </c:pt>
                <c:pt idx="32">
                  <c:v>7.45</c:v>
                </c:pt>
                <c:pt idx="33">
                  <c:v>7.78</c:v>
                </c:pt>
                <c:pt idx="34">
                  <c:v>8.12</c:v>
                </c:pt>
                <c:pt idx="35">
                  <c:v>8.47</c:v>
                </c:pt>
                <c:pt idx="36">
                  <c:v>8.83</c:v>
                </c:pt>
                <c:pt idx="37">
                  <c:v>9.210000000000001</c:v>
                </c:pt>
                <c:pt idx="38">
                  <c:v>9.6</c:v>
                </c:pt>
                <c:pt idx="39">
                  <c:v>9.99</c:v>
                </c:pt>
                <c:pt idx="40">
                  <c:v>10.38</c:v>
                </c:pt>
                <c:pt idx="41">
                  <c:v>10.79</c:v>
                </c:pt>
                <c:pt idx="42">
                  <c:v>11.2</c:v>
                </c:pt>
                <c:pt idx="43">
                  <c:v>11.62</c:v>
                </c:pt>
                <c:pt idx="44">
                  <c:v>12.08</c:v>
                </c:pt>
                <c:pt idx="45">
                  <c:v>12.42</c:v>
                </c:pt>
                <c:pt idx="46">
                  <c:v>12.77</c:v>
                </c:pt>
                <c:pt idx="47">
                  <c:v>13.13</c:v>
                </c:pt>
                <c:pt idx="48">
                  <c:v>13.51</c:v>
                </c:pt>
                <c:pt idx="49">
                  <c:v>13.9</c:v>
                </c:pt>
                <c:pt idx="50">
                  <c:v>14.29</c:v>
                </c:pt>
                <c:pt idx="51">
                  <c:v>14.69</c:v>
                </c:pt>
                <c:pt idx="52">
                  <c:v>15.1</c:v>
                </c:pt>
                <c:pt idx="53">
                  <c:v>15.51</c:v>
                </c:pt>
                <c:pt idx="54">
                  <c:v>15.94</c:v>
                </c:pt>
                <c:pt idx="55">
                  <c:v>16.4</c:v>
                </c:pt>
                <c:pt idx="56">
                  <c:v>16.89</c:v>
                </c:pt>
                <c:pt idx="57">
                  <c:v>17.39</c:v>
                </c:pt>
                <c:pt idx="58">
                  <c:v>17.89</c:v>
                </c:pt>
                <c:pt idx="59">
                  <c:v>18.4</c:v>
                </c:pt>
                <c:pt idx="60">
                  <c:v>18.94</c:v>
                </c:pt>
                <c:pt idx="61">
                  <c:v>19.5</c:v>
                </c:pt>
                <c:pt idx="62">
                  <c:v>20.13</c:v>
                </c:pt>
                <c:pt idx="63">
                  <c:v>20.79</c:v>
                </c:pt>
                <c:pt idx="64">
                  <c:v>21.45</c:v>
                </c:pt>
                <c:pt idx="65">
                  <c:v>22.14</c:v>
                </c:pt>
                <c:pt idx="66">
                  <c:v>22.8</c:v>
                </c:pt>
                <c:pt idx="67">
                  <c:v>23.32</c:v>
                </c:pt>
                <c:pt idx="68">
                  <c:v>23.87</c:v>
                </c:pt>
                <c:pt idx="69">
                  <c:v>24.49</c:v>
                </c:pt>
                <c:pt idx="70">
                  <c:v>25.14</c:v>
                </c:pt>
                <c:pt idx="71">
                  <c:v>25.8</c:v>
                </c:pt>
                <c:pt idx="72">
                  <c:v>26.48</c:v>
                </c:pt>
                <c:pt idx="73">
                  <c:v>27.21</c:v>
                </c:pt>
                <c:pt idx="74">
                  <c:v>28.0</c:v>
                </c:pt>
                <c:pt idx="75">
                  <c:v>28.85</c:v>
                </c:pt>
                <c:pt idx="76">
                  <c:v>29.76</c:v>
                </c:pt>
                <c:pt idx="77">
                  <c:v>30.69</c:v>
                </c:pt>
                <c:pt idx="78">
                  <c:v>31.69</c:v>
                </c:pt>
                <c:pt idx="79">
                  <c:v>32.69</c:v>
                </c:pt>
                <c:pt idx="80">
                  <c:v>33.75</c:v>
                </c:pt>
                <c:pt idx="81">
                  <c:v>34.81</c:v>
                </c:pt>
                <c:pt idx="82">
                  <c:v>35.92</c:v>
                </c:pt>
                <c:pt idx="83">
                  <c:v>37.04</c:v>
                </c:pt>
                <c:pt idx="84">
                  <c:v>38.18</c:v>
                </c:pt>
                <c:pt idx="85">
                  <c:v>39.33</c:v>
                </c:pt>
                <c:pt idx="86">
                  <c:v>40.55</c:v>
                </c:pt>
                <c:pt idx="87">
                  <c:v>41.85</c:v>
                </c:pt>
                <c:pt idx="88">
                  <c:v>43.22</c:v>
                </c:pt>
                <c:pt idx="89">
                  <c:v>44.62</c:v>
                </c:pt>
                <c:pt idx="90">
                  <c:v>46.11</c:v>
                </c:pt>
                <c:pt idx="91">
                  <c:v>47.68</c:v>
                </c:pt>
                <c:pt idx="92">
                  <c:v>49.52</c:v>
                </c:pt>
                <c:pt idx="93">
                  <c:v>51.51</c:v>
                </c:pt>
                <c:pt idx="94">
                  <c:v>53.58</c:v>
                </c:pt>
                <c:pt idx="95">
                  <c:v>55.55</c:v>
                </c:pt>
                <c:pt idx="96">
                  <c:v>57.69</c:v>
                </c:pt>
                <c:pt idx="97">
                  <c:v>60.19</c:v>
                </c:pt>
                <c:pt idx="98">
                  <c:v>63.27</c:v>
                </c:pt>
                <c:pt idx="99">
                  <c:v>68.19</c:v>
                </c:pt>
                <c:pt idx="100">
                  <c:v>77.5586999599999</c:v>
                </c:pt>
              </c:numCache>
            </c:numRef>
          </c:yVal>
          <c:smooth val="1"/>
        </c:ser>
        <c:dLbls>
          <c:showLegendKey val="0"/>
          <c:showVal val="0"/>
          <c:showCatName val="0"/>
          <c:showSerName val="0"/>
          <c:showPercent val="0"/>
          <c:showBubbleSize val="0"/>
        </c:dLbls>
        <c:axId val="-2101001240"/>
        <c:axId val="-2100994984"/>
      </c:scatterChart>
      <c:valAx>
        <c:axId val="-2101001240"/>
        <c:scaling>
          <c:orientation val="minMax"/>
          <c:max val="100.0"/>
        </c:scaling>
        <c:delete val="0"/>
        <c:axPos val="b"/>
        <c:title>
          <c:tx>
            <c:rich>
              <a:bodyPr/>
              <a:lstStyle/>
              <a:p>
                <a:pPr>
                  <a:defRPr sz="2000" b="1" i="0">
                    <a:latin typeface="Arial Narrow"/>
                    <a:cs typeface="Arial Narrow"/>
                  </a:defRPr>
                </a:pPr>
                <a:r>
                  <a:rPr lang="en-US" sz="2000" b="1" i="0" baseline="0" dirty="0">
                    <a:effectLst/>
                    <a:latin typeface="Arial Narrow"/>
                    <a:cs typeface="Arial Narrow"/>
                  </a:rPr>
                  <a:t>% </a:t>
                </a:r>
                <a:r>
                  <a:rPr lang="en-US" sz="2000" b="1" i="0" baseline="0" dirty="0" smtClean="0">
                    <a:effectLst/>
                    <a:latin typeface="Arial Narrow"/>
                    <a:cs typeface="Arial Narrow"/>
                  </a:rPr>
                  <a:t>Resiliency Coverage</a:t>
                </a:r>
                <a:endParaRPr lang="en-US" sz="2000" b="1" i="0" dirty="0">
                  <a:effectLst/>
                  <a:latin typeface="Arial Narrow"/>
                  <a:cs typeface="Arial Narrow"/>
                </a:endParaRPr>
              </a:p>
            </c:rich>
          </c:tx>
          <c:layout>
            <c:manualLayout>
              <c:xMode val="edge"/>
              <c:yMode val="edge"/>
              <c:x val="0.423441628619952"/>
              <c:y val="0.821472558467505"/>
            </c:manualLayout>
          </c:layout>
          <c:overlay val="0"/>
        </c:title>
        <c:numFmt formatCode="General" sourceLinked="1"/>
        <c:majorTickMark val="out"/>
        <c:minorTickMark val="none"/>
        <c:tickLblPos val="nextTo"/>
        <c:txPr>
          <a:bodyPr/>
          <a:lstStyle/>
          <a:p>
            <a:pPr>
              <a:defRPr sz="1600" b="1" i="0"/>
            </a:pPr>
            <a:endParaRPr lang="en-US"/>
          </a:p>
        </c:txPr>
        <c:crossAx val="-2100994984"/>
        <c:crosses val="autoZero"/>
        <c:crossBetween val="midCat"/>
        <c:majorUnit val="10.0"/>
      </c:valAx>
      <c:valAx>
        <c:axId val="-2100994984"/>
        <c:scaling>
          <c:orientation val="minMax"/>
          <c:max val="80.0"/>
          <c:min val="0.0"/>
        </c:scaling>
        <c:delete val="0"/>
        <c:axPos val="l"/>
        <c:majorGridlines>
          <c:spPr>
            <a:ln>
              <a:prstDash val="sysDot"/>
            </a:ln>
          </c:spPr>
        </c:majorGridlines>
        <c:title>
          <c:tx>
            <c:rich>
              <a:bodyPr rot="-5400000" vert="horz"/>
              <a:lstStyle/>
              <a:p>
                <a:pPr>
                  <a:defRPr sz="2000" b="1" i="0">
                    <a:latin typeface="Arial Narrow"/>
                    <a:cs typeface="Arial Narrow"/>
                  </a:defRPr>
                </a:pPr>
                <a:r>
                  <a:rPr lang="en-US" sz="2000" b="1" i="0" baseline="0" dirty="0">
                    <a:effectLst/>
                    <a:latin typeface="Arial Narrow"/>
                    <a:cs typeface="Arial Narrow"/>
                  </a:rPr>
                  <a:t>% </a:t>
                </a:r>
                <a:r>
                  <a:rPr lang="en-US" sz="2000" b="1" i="0" baseline="0" dirty="0" smtClean="0">
                    <a:effectLst/>
                    <a:latin typeface="Arial Narrow"/>
                    <a:cs typeface="Arial Narrow"/>
                  </a:rPr>
                  <a:t>Overhead</a:t>
                </a:r>
                <a:endParaRPr lang="en-US" sz="2000" b="1" i="0" dirty="0">
                  <a:effectLst/>
                  <a:latin typeface="Arial Narrow"/>
                  <a:cs typeface="Arial Narrow"/>
                </a:endParaRPr>
              </a:p>
            </c:rich>
          </c:tx>
          <c:layout>
            <c:manualLayout>
              <c:xMode val="edge"/>
              <c:yMode val="edge"/>
              <c:x val="0.0359572332870156"/>
              <c:y val="0.368751713871587"/>
            </c:manualLayout>
          </c:layout>
          <c:overlay val="0"/>
        </c:title>
        <c:numFmt formatCode="General" sourceLinked="1"/>
        <c:majorTickMark val="out"/>
        <c:minorTickMark val="none"/>
        <c:tickLblPos val="nextTo"/>
        <c:txPr>
          <a:bodyPr/>
          <a:lstStyle/>
          <a:p>
            <a:pPr>
              <a:defRPr sz="1600" b="1" i="0"/>
            </a:pPr>
            <a:endParaRPr lang="en-US"/>
          </a:p>
        </c:txPr>
        <c:crossAx val="-2101001240"/>
        <c:crosses val="autoZero"/>
        <c:crossBetween val="midCat"/>
        <c:majorUnit val="10.0"/>
      </c:valAx>
    </c:plotArea>
    <c:legend>
      <c:legendPos val="t"/>
      <c:layout>
        <c:manualLayout>
          <c:xMode val="edge"/>
          <c:yMode val="edge"/>
          <c:x val="0.0446484781983927"/>
          <c:y val="0.0284932861653163"/>
          <c:w val="0.935170273036261"/>
          <c:h val="0.128624900148351"/>
        </c:manualLayout>
      </c:layout>
      <c:overlay val="0"/>
      <c:txPr>
        <a:bodyPr/>
        <a:lstStyle/>
        <a:p>
          <a:pPr>
            <a:defRPr sz="1800" b="1" i="0">
              <a:latin typeface="Arial Narrow"/>
              <a:cs typeface="Arial Narrow"/>
            </a:defRPr>
          </a:pPr>
          <a:endParaRPr lang="en-US"/>
        </a:p>
      </c:txPr>
    </c:legend>
    <c:plotVisOnly val="1"/>
    <c:dispBlanksAs val="gap"/>
    <c:showDLblsOverMax val="0"/>
  </c:chart>
  <c:spPr>
    <a:ln>
      <a:noFill/>
    </a:ln>
  </c:spPr>
  <c:externalData r:id="rId2">
    <c:autoUpdate val="0"/>
  </c:externalData>
  <c:userShapes r:id="rId3"/>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6413289196554"/>
          <c:y val="0.159021372328459"/>
          <c:w val="0.848222533707626"/>
          <c:h val="0.599345313690627"/>
        </c:manualLayout>
      </c:layout>
      <c:lineChart>
        <c:grouping val="standard"/>
        <c:varyColors val="0"/>
        <c:ser>
          <c:idx val="0"/>
          <c:order val="0"/>
          <c:tx>
            <c:strRef>
              <c:f>all_best_worst!$A$20</c:f>
              <c:strCache>
                <c:ptCount val="1"/>
                <c:pt idx="0">
                  <c:v>Swaptions</c:v>
                </c:pt>
              </c:strCache>
            </c:strRef>
          </c:tx>
          <c:spPr>
            <a:ln w="38100">
              <a:solidFill>
                <a:srgbClr val="FF6600"/>
              </a:solidFill>
              <a:prstDash val="sysDash"/>
            </a:ln>
          </c:spPr>
          <c:marker>
            <c:symbol val="circle"/>
            <c:size val="12"/>
            <c:spPr>
              <a:noFill/>
              <a:ln w="25400">
                <a:solidFill>
                  <a:srgbClr val="FF6600"/>
                </a:solidFill>
              </a:ln>
            </c:spPr>
          </c:marker>
          <c:cat>
            <c:strRef>
              <c:f>all_best_worst!$B$19:$G$19</c:f>
              <c:strCache>
                <c:ptCount val="6"/>
                <c:pt idx="0">
                  <c:v>FI</c:v>
                </c:pt>
                <c:pt idx="1">
                  <c:v>PI_FR</c:v>
                </c:pt>
                <c:pt idx="2">
                  <c:v>PI_32b</c:v>
                </c:pt>
                <c:pt idx="3">
                  <c:v>PI_16b</c:v>
                </c:pt>
                <c:pt idx="4">
                  <c:v>PI_8b</c:v>
                </c:pt>
                <c:pt idx="5">
                  <c:v>PI_1b</c:v>
                </c:pt>
              </c:strCache>
            </c:strRef>
          </c:cat>
          <c:val>
            <c:numRef>
              <c:f>all_best_worst!$B$20:$G$20</c:f>
              <c:numCache>
                <c:formatCode>General</c:formatCode>
                <c:ptCount val="6"/>
                <c:pt idx="0">
                  <c:v>19.78</c:v>
                </c:pt>
                <c:pt idx="1">
                  <c:v>44.35</c:v>
                </c:pt>
                <c:pt idx="2">
                  <c:v>61.3</c:v>
                </c:pt>
                <c:pt idx="3">
                  <c:v>69.02</c:v>
                </c:pt>
                <c:pt idx="4">
                  <c:v>81.3</c:v>
                </c:pt>
                <c:pt idx="5">
                  <c:v>91.52</c:v>
                </c:pt>
              </c:numCache>
            </c:numRef>
          </c:val>
          <c:smooth val="0"/>
        </c:ser>
        <c:ser>
          <c:idx val="1"/>
          <c:order val="1"/>
          <c:tx>
            <c:strRef>
              <c:f>all_best_worst!$A$21</c:f>
              <c:strCache>
                <c:ptCount val="1"/>
                <c:pt idx="0">
                  <c:v>LU</c:v>
                </c:pt>
              </c:strCache>
            </c:strRef>
          </c:tx>
          <c:spPr>
            <a:ln w="38100">
              <a:prstDash val="sysDash"/>
            </a:ln>
          </c:spPr>
          <c:marker>
            <c:symbol val="square"/>
            <c:size val="11"/>
            <c:spPr>
              <a:ln w="25400"/>
            </c:spPr>
          </c:marker>
          <c:cat>
            <c:strRef>
              <c:f>all_best_worst!$B$19:$G$19</c:f>
              <c:strCache>
                <c:ptCount val="6"/>
                <c:pt idx="0">
                  <c:v>FI</c:v>
                </c:pt>
                <c:pt idx="1">
                  <c:v>PI_FR</c:v>
                </c:pt>
                <c:pt idx="2">
                  <c:v>PI_32b</c:v>
                </c:pt>
                <c:pt idx="3">
                  <c:v>PI_16b</c:v>
                </c:pt>
                <c:pt idx="4">
                  <c:v>PI_8b</c:v>
                </c:pt>
                <c:pt idx="5">
                  <c:v>PI_1b</c:v>
                </c:pt>
              </c:strCache>
            </c:strRef>
          </c:cat>
          <c:val>
            <c:numRef>
              <c:f>all_best_worst!$B$21:$G$21</c:f>
              <c:numCache>
                <c:formatCode>General</c:formatCode>
                <c:ptCount val="6"/>
                <c:pt idx="0">
                  <c:v>10.21</c:v>
                </c:pt>
                <c:pt idx="1">
                  <c:v>16.6</c:v>
                </c:pt>
                <c:pt idx="2">
                  <c:v>22.98</c:v>
                </c:pt>
                <c:pt idx="3">
                  <c:v>26.81</c:v>
                </c:pt>
                <c:pt idx="4">
                  <c:v>32.34</c:v>
                </c:pt>
                <c:pt idx="5">
                  <c:v>41.28</c:v>
                </c:pt>
              </c:numCache>
            </c:numRef>
          </c:val>
          <c:smooth val="0"/>
        </c:ser>
        <c:ser>
          <c:idx val="2"/>
          <c:order val="2"/>
          <c:tx>
            <c:strRef>
              <c:f>all_best_worst!$A$22</c:f>
              <c:strCache>
                <c:ptCount val="1"/>
                <c:pt idx="0">
                  <c:v>Blackscholes</c:v>
                </c:pt>
              </c:strCache>
            </c:strRef>
          </c:tx>
          <c:spPr>
            <a:ln w="38100">
              <a:prstDash val="sysDash"/>
            </a:ln>
          </c:spPr>
          <c:marker>
            <c:symbol val="x"/>
            <c:size val="12"/>
            <c:spPr>
              <a:ln w="25400"/>
            </c:spPr>
          </c:marker>
          <c:cat>
            <c:strRef>
              <c:f>all_best_worst!$B$19:$G$19</c:f>
              <c:strCache>
                <c:ptCount val="6"/>
                <c:pt idx="0">
                  <c:v>FI</c:v>
                </c:pt>
                <c:pt idx="1">
                  <c:v>PI_FR</c:v>
                </c:pt>
                <c:pt idx="2">
                  <c:v>PI_32b</c:v>
                </c:pt>
                <c:pt idx="3">
                  <c:v>PI_16b</c:v>
                </c:pt>
                <c:pt idx="4">
                  <c:v>PI_8b</c:v>
                </c:pt>
                <c:pt idx="5">
                  <c:v>PI_1b</c:v>
                </c:pt>
              </c:strCache>
            </c:strRef>
          </c:cat>
          <c:val>
            <c:numRef>
              <c:f>all_best_worst!$B$22:$G$22</c:f>
              <c:numCache>
                <c:formatCode>General</c:formatCode>
                <c:ptCount val="6"/>
                <c:pt idx="0">
                  <c:v>4.34</c:v>
                </c:pt>
                <c:pt idx="1">
                  <c:v>15.32</c:v>
                </c:pt>
                <c:pt idx="2">
                  <c:v>28.61</c:v>
                </c:pt>
                <c:pt idx="3">
                  <c:v>28.61</c:v>
                </c:pt>
                <c:pt idx="4">
                  <c:v>34.39</c:v>
                </c:pt>
                <c:pt idx="5">
                  <c:v>43.93</c:v>
                </c:pt>
              </c:numCache>
            </c:numRef>
          </c:val>
          <c:smooth val="0"/>
        </c:ser>
        <c:ser>
          <c:idx val="3"/>
          <c:order val="3"/>
          <c:tx>
            <c:strRef>
              <c:f>all_best_worst!$A$23</c:f>
              <c:strCache>
                <c:ptCount val="1"/>
                <c:pt idx="0">
                  <c:v>FFT</c:v>
                </c:pt>
              </c:strCache>
            </c:strRef>
          </c:tx>
          <c:spPr>
            <a:ln w="38100">
              <a:prstDash val="sysDash"/>
            </a:ln>
          </c:spPr>
          <c:marker>
            <c:symbol val="triangle"/>
            <c:size val="12"/>
            <c:spPr>
              <a:ln w="25400"/>
            </c:spPr>
          </c:marker>
          <c:cat>
            <c:strRef>
              <c:f>all_best_worst!$B$19:$G$19</c:f>
              <c:strCache>
                <c:ptCount val="6"/>
                <c:pt idx="0">
                  <c:v>FI</c:v>
                </c:pt>
                <c:pt idx="1">
                  <c:v>PI_FR</c:v>
                </c:pt>
                <c:pt idx="2">
                  <c:v>PI_32b</c:v>
                </c:pt>
                <c:pt idx="3">
                  <c:v>PI_16b</c:v>
                </c:pt>
                <c:pt idx="4">
                  <c:v>PI_8b</c:v>
                </c:pt>
                <c:pt idx="5">
                  <c:v>PI_1b</c:v>
                </c:pt>
              </c:strCache>
            </c:strRef>
          </c:cat>
          <c:val>
            <c:numRef>
              <c:f>all_best_worst!$B$23:$G$23</c:f>
              <c:numCache>
                <c:formatCode>General</c:formatCode>
                <c:ptCount val="6"/>
                <c:pt idx="0">
                  <c:v>17.67</c:v>
                </c:pt>
                <c:pt idx="1">
                  <c:v>27.13</c:v>
                </c:pt>
                <c:pt idx="2">
                  <c:v>35.35</c:v>
                </c:pt>
                <c:pt idx="3">
                  <c:v>53.18</c:v>
                </c:pt>
                <c:pt idx="4">
                  <c:v>74.11</c:v>
                </c:pt>
                <c:pt idx="5">
                  <c:v>82.16999999999998</c:v>
                </c:pt>
              </c:numCache>
            </c:numRef>
          </c:val>
          <c:smooth val="0"/>
        </c:ser>
        <c:ser>
          <c:idx val="4"/>
          <c:order val="4"/>
          <c:tx>
            <c:strRef>
              <c:f>all_best_worst!$A$24</c:f>
              <c:strCache>
                <c:ptCount val="1"/>
                <c:pt idx="0">
                  <c:v>Water</c:v>
                </c:pt>
              </c:strCache>
            </c:strRef>
          </c:tx>
          <c:spPr>
            <a:ln w="38100">
              <a:prstDash val="sysDash"/>
            </a:ln>
          </c:spPr>
          <c:marker>
            <c:symbol val="diamond"/>
            <c:size val="12"/>
            <c:spPr>
              <a:ln w="25400"/>
            </c:spPr>
          </c:marker>
          <c:cat>
            <c:strRef>
              <c:f>all_best_worst!$B$19:$G$19</c:f>
              <c:strCache>
                <c:ptCount val="6"/>
                <c:pt idx="0">
                  <c:v>FI</c:v>
                </c:pt>
                <c:pt idx="1">
                  <c:v>PI_FR</c:v>
                </c:pt>
                <c:pt idx="2">
                  <c:v>PI_32b</c:v>
                </c:pt>
                <c:pt idx="3">
                  <c:v>PI_16b</c:v>
                </c:pt>
                <c:pt idx="4">
                  <c:v>PI_8b</c:v>
                </c:pt>
                <c:pt idx="5">
                  <c:v>PI_1b</c:v>
                </c:pt>
              </c:strCache>
            </c:strRef>
          </c:cat>
          <c:val>
            <c:numRef>
              <c:f>all_best_worst!$B$24:$G$24</c:f>
              <c:numCache>
                <c:formatCode>General</c:formatCode>
                <c:ptCount val="6"/>
                <c:pt idx="0">
                  <c:v>23.98</c:v>
                </c:pt>
                <c:pt idx="1">
                  <c:v>47.52</c:v>
                </c:pt>
                <c:pt idx="2">
                  <c:v>50.16</c:v>
                </c:pt>
                <c:pt idx="3">
                  <c:v>50.28</c:v>
                </c:pt>
                <c:pt idx="4">
                  <c:v>59.76</c:v>
                </c:pt>
                <c:pt idx="5">
                  <c:v>67.8</c:v>
                </c:pt>
              </c:numCache>
            </c:numRef>
          </c:val>
          <c:smooth val="0"/>
        </c:ser>
        <c:ser>
          <c:idx val="5"/>
          <c:order val="5"/>
          <c:tx>
            <c:strRef>
              <c:f>all_best_worst!$A$25</c:f>
              <c:strCache>
                <c:ptCount val="1"/>
                <c:pt idx="0">
                  <c:v>Average</c:v>
                </c:pt>
              </c:strCache>
            </c:strRef>
          </c:tx>
          <c:spPr>
            <a:ln w="31750">
              <a:solidFill>
                <a:sysClr val="windowText" lastClr="000000"/>
              </a:solidFill>
            </a:ln>
          </c:spPr>
          <c:marker>
            <c:symbol val="circle"/>
            <c:size val="10"/>
            <c:spPr>
              <a:solidFill>
                <a:sysClr val="windowText" lastClr="000000">
                  <a:lumMod val="85000"/>
                  <a:lumOff val="15000"/>
                </a:sysClr>
              </a:solidFill>
              <a:ln w="25400">
                <a:solidFill>
                  <a:sysClr val="windowText" lastClr="000000"/>
                </a:solidFill>
              </a:ln>
            </c:spPr>
          </c:marker>
          <c:cat>
            <c:strRef>
              <c:f>all_best_worst!$B$19:$G$19</c:f>
              <c:strCache>
                <c:ptCount val="6"/>
                <c:pt idx="0">
                  <c:v>FI</c:v>
                </c:pt>
                <c:pt idx="1">
                  <c:v>PI_FR</c:v>
                </c:pt>
                <c:pt idx="2">
                  <c:v>PI_32b</c:v>
                </c:pt>
                <c:pt idx="3">
                  <c:v>PI_16b</c:v>
                </c:pt>
                <c:pt idx="4">
                  <c:v>PI_8b</c:v>
                </c:pt>
                <c:pt idx="5">
                  <c:v>PI_1b</c:v>
                </c:pt>
              </c:strCache>
            </c:strRef>
          </c:cat>
          <c:val>
            <c:numRef>
              <c:f>all_best_worst!$B$25:$G$25</c:f>
              <c:numCache>
                <c:formatCode>General</c:formatCode>
                <c:ptCount val="6"/>
                <c:pt idx="0">
                  <c:v>15.196</c:v>
                </c:pt>
                <c:pt idx="1">
                  <c:v>30.184</c:v>
                </c:pt>
                <c:pt idx="2">
                  <c:v>39.68</c:v>
                </c:pt>
                <c:pt idx="3">
                  <c:v>45.58</c:v>
                </c:pt>
                <c:pt idx="4">
                  <c:v>56.38</c:v>
                </c:pt>
                <c:pt idx="5">
                  <c:v>65.34</c:v>
                </c:pt>
              </c:numCache>
            </c:numRef>
          </c:val>
          <c:smooth val="0"/>
        </c:ser>
        <c:dLbls>
          <c:showLegendKey val="0"/>
          <c:showVal val="0"/>
          <c:showCatName val="0"/>
          <c:showSerName val="0"/>
          <c:showPercent val="0"/>
          <c:showBubbleSize val="0"/>
        </c:dLbls>
        <c:marker val="1"/>
        <c:smooth val="0"/>
        <c:axId val="-2100800664"/>
        <c:axId val="-2100795208"/>
      </c:lineChart>
      <c:catAx>
        <c:axId val="-2100800664"/>
        <c:scaling>
          <c:orientation val="minMax"/>
        </c:scaling>
        <c:delete val="0"/>
        <c:axPos val="b"/>
        <c:majorTickMark val="out"/>
        <c:minorTickMark val="none"/>
        <c:tickLblPos val="nextTo"/>
        <c:spPr>
          <a:ln>
            <a:solidFill>
              <a:schemeClr val="tx1"/>
            </a:solidFill>
          </a:ln>
        </c:spPr>
        <c:txPr>
          <a:bodyPr rot="0" lIns="2" anchor="ctr" anchorCtr="1">
            <a:spAutoFit/>
          </a:bodyPr>
          <a:lstStyle/>
          <a:p>
            <a:pPr>
              <a:defRPr sz="1800" b="1" i="0" baseline="0">
                <a:latin typeface="Arial Narrow"/>
                <a:cs typeface="Arial Narrow"/>
              </a:defRPr>
            </a:pPr>
            <a:endParaRPr lang="en-US"/>
          </a:p>
        </c:txPr>
        <c:crossAx val="-2100795208"/>
        <c:crosses val="autoZero"/>
        <c:auto val="0"/>
        <c:lblAlgn val="ctr"/>
        <c:lblOffset val="100"/>
        <c:noMultiLvlLbl val="0"/>
      </c:catAx>
      <c:valAx>
        <c:axId val="-2100795208"/>
        <c:scaling>
          <c:orientation val="minMax"/>
          <c:max val="100.0"/>
        </c:scaling>
        <c:delete val="0"/>
        <c:axPos val="l"/>
        <c:majorGridlines>
          <c:spPr>
            <a:ln w="9525" cmpd="sng">
              <a:prstDash val="sysDot"/>
            </a:ln>
          </c:spPr>
        </c:majorGridlines>
        <c:title>
          <c:tx>
            <c:rich>
              <a:bodyPr rot="-5400000" vert="horz"/>
              <a:lstStyle/>
              <a:p>
                <a:pPr>
                  <a:defRPr sz="2000" b="1" i="0">
                    <a:latin typeface="Arial Narrow"/>
                    <a:cs typeface="Arial Narrow"/>
                  </a:defRPr>
                </a:pPr>
                <a:r>
                  <a:rPr lang="en-US" sz="2000" b="1" i="0" baseline="0" dirty="0" smtClean="0">
                    <a:effectLst/>
                    <a:latin typeface="Arial Narrow"/>
                    <a:cs typeface="Arial Narrow"/>
                  </a:rPr>
                  <a:t> % of Static Instructions </a:t>
                </a:r>
                <a:endParaRPr lang="en-US" sz="2000" b="1" i="0" dirty="0">
                  <a:effectLst/>
                  <a:latin typeface="Arial Narrow"/>
                  <a:cs typeface="Arial Narrow"/>
                </a:endParaRPr>
              </a:p>
            </c:rich>
          </c:tx>
          <c:layout>
            <c:manualLayout>
              <c:xMode val="edge"/>
              <c:yMode val="edge"/>
              <c:x val="0.0222222246524743"/>
              <c:y val="0.179700506186727"/>
            </c:manualLayout>
          </c:layout>
          <c:overlay val="0"/>
        </c:title>
        <c:numFmt formatCode="General" sourceLinked="1"/>
        <c:majorTickMark val="out"/>
        <c:minorTickMark val="cross"/>
        <c:tickLblPos val="nextTo"/>
        <c:spPr>
          <a:ln>
            <a:solidFill>
              <a:schemeClr val="tx1"/>
            </a:solidFill>
          </a:ln>
        </c:spPr>
        <c:txPr>
          <a:bodyPr/>
          <a:lstStyle/>
          <a:p>
            <a:pPr>
              <a:defRPr sz="1600" b="1"/>
            </a:pPr>
            <a:endParaRPr lang="en-US"/>
          </a:p>
        </c:txPr>
        <c:crossAx val="-2100800664"/>
        <c:crossesAt val="1.0"/>
        <c:crossBetween val="between"/>
        <c:majorUnit val="10.0"/>
        <c:minorUnit val="10.0"/>
      </c:valAx>
    </c:plotArea>
    <c:legend>
      <c:legendPos val="t"/>
      <c:layout/>
      <c:overlay val="0"/>
      <c:txPr>
        <a:bodyPr/>
        <a:lstStyle/>
        <a:p>
          <a:pPr>
            <a:defRPr sz="1800" b="1" i="0">
              <a:latin typeface="Arial Narrow"/>
              <a:cs typeface="Arial Narrow"/>
            </a:defRPr>
          </a:pPr>
          <a:endParaRPr lang="en-US"/>
        </a:p>
      </c:txPr>
    </c:legend>
    <c:plotVisOnly val="1"/>
    <c:dispBlanksAs val="gap"/>
    <c:showDLblsOverMax val="0"/>
  </c:chart>
  <c:externalData r:id="rId2">
    <c:autoUpdate val="0"/>
  </c:externalData>
  <c:userShapes r:id="rId3"/>
</c:chartSpace>
</file>

<file path=ppt/drawings/drawing1.xml><?xml version="1.0" encoding="utf-8"?>
<c:userShapes xmlns:c="http://schemas.openxmlformats.org/drawingml/2006/chart">
  <cdr:relSizeAnchor xmlns:cdr="http://schemas.openxmlformats.org/drawingml/2006/chartDrawing">
    <cdr:from>
      <cdr:x>0.80477</cdr:x>
      <cdr:y>0.10606</cdr:y>
    </cdr:from>
    <cdr:to>
      <cdr:x>0.81289</cdr:x>
      <cdr:y>0.86364</cdr:y>
    </cdr:to>
    <cdr:cxnSp macro="">
      <cdr:nvCxnSpPr>
        <cdr:cNvPr id="10" name="Straight Connector 9"/>
        <cdr:cNvCxnSpPr/>
      </cdr:nvCxnSpPr>
      <cdr:spPr bwMode="auto">
        <a:xfrm xmlns:a="http://schemas.openxmlformats.org/drawingml/2006/main" flipH="1">
          <a:off x="7553522" y="533400"/>
          <a:ext cx="76200" cy="3810000"/>
        </a:xfrm>
        <a:prstGeom xmlns:a="http://schemas.openxmlformats.org/drawingml/2006/main" prst="line">
          <a:avLst/>
        </a:prstGeom>
        <a:solidFill xmlns:a="http://schemas.openxmlformats.org/drawingml/2006/main">
          <a:schemeClr val="accent1"/>
        </a:solidFill>
        <a:ln xmlns:a="http://schemas.openxmlformats.org/drawingml/2006/main" w="31750" cap="flat" cmpd="sng" algn="ctr">
          <a:solidFill>
            <a:schemeClr val="tx1"/>
          </a:solidFill>
          <a:prstDash val="sysDot"/>
          <a:round/>
          <a:headEnd type="none" w="med" len="med"/>
          <a:tailEnd type="none" w="med" len="med"/>
        </a:ln>
        <a:effectLst xmlns:a="http://schemas.openxmlformats.org/drawingml/2006/main"/>
      </cdr:spPr>
    </cdr:cxnSp>
  </cdr:relSizeAnchor>
  <cdr:relSizeAnchor xmlns:cdr="http://schemas.openxmlformats.org/drawingml/2006/chartDrawing">
    <cdr:from>
      <cdr:x>0.84941</cdr:x>
      <cdr:y>0.13235</cdr:y>
    </cdr:from>
    <cdr:to>
      <cdr:x>0.9498</cdr:x>
      <cdr:y>0.23529</cdr:y>
    </cdr:to>
    <cdr:sp macro="" textlink="">
      <cdr:nvSpPr>
        <cdr:cNvPr id="9" name="TextBox 8"/>
        <cdr:cNvSpPr txBox="1"/>
      </cdr:nvSpPr>
      <cdr:spPr>
        <a:xfrm xmlns:a="http://schemas.openxmlformats.org/drawingml/2006/main">
          <a:off x="7736680" y="685800"/>
          <a:ext cx="914400" cy="533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000" b="1" dirty="0" smtClean="0">
              <a:latin typeface="Arial Narrow"/>
              <a:cs typeface="Arial Narrow"/>
            </a:rPr>
            <a:t>88%</a:t>
          </a:r>
          <a:endParaRPr lang="en-US" sz="2000" b="1" dirty="0">
            <a:latin typeface="Arial Narrow"/>
            <a:cs typeface="Arial Narrow"/>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0.80477</cdr:x>
      <cdr:y>0.10606</cdr:y>
    </cdr:from>
    <cdr:to>
      <cdr:x>0.81289</cdr:x>
      <cdr:y>0.86364</cdr:y>
    </cdr:to>
    <cdr:cxnSp macro="">
      <cdr:nvCxnSpPr>
        <cdr:cNvPr id="10" name="Straight Connector 9"/>
        <cdr:cNvCxnSpPr/>
      </cdr:nvCxnSpPr>
      <cdr:spPr bwMode="auto">
        <a:xfrm xmlns:a="http://schemas.openxmlformats.org/drawingml/2006/main" flipH="1">
          <a:off x="7553522" y="533400"/>
          <a:ext cx="76200" cy="3810000"/>
        </a:xfrm>
        <a:prstGeom xmlns:a="http://schemas.openxmlformats.org/drawingml/2006/main" prst="line">
          <a:avLst/>
        </a:prstGeom>
        <a:solidFill xmlns:a="http://schemas.openxmlformats.org/drawingml/2006/main">
          <a:schemeClr val="accent1"/>
        </a:solidFill>
        <a:ln xmlns:a="http://schemas.openxmlformats.org/drawingml/2006/main" w="31750" cap="flat" cmpd="sng" algn="ctr">
          <a:solidFill>
            <a:schemeClr val="tx1"/>
          </a:solidFill>
          <a:prstDash val="sysDot"/>
          <a:round/>
          <a:headEnd type="none" w="med" len="med"/>
          <a:tailEnd type="none" w="med" len="med"/>
        </a:ln>
        <a:effectLst xmlns:a="http://schemas.openxmlformats.org/drawingml/2006/main"/>
      </cdr:spPr>
    </cdr:cxnSp>
  </cdr:relSizeAnchor>
  <cdr:relSizeAnchor xmlns:cdr="http://schemas.openxmlformats.org/drawingml/2006/chartDrawing">
    <cdr:from>
      <cdr:x>0.86614</cdr:x>
      <cdr:y>0.10294</cdr:y>
    </cdr:from>
    <cdr:to>
      <cdr:x>0.96654</cdr:x>
      <cdr:y>0.11765</cdr:y>
    </cdr:to>
    <cdr:sp macro="" textlink="">
      <cdr:nvSpPr>
        <cdr:cNvPr id="11" name="TextBox 10"/>
        <cdr:cNvSpPr txBox="1"/>
      </cdr:nvSpPr>
      <cdr:spPr>
        <a:xfrm xmlns:a="http://schemas.openxmlformats.org/drawingml/2006/main">
          <a:off x="7889046" y="533394"/>
          <a:ext cx="914471" cy="76206"/>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2000" b="1" dirty="0" smtClean="0">
              <a:latin typeface="Arial Narrow"/>
              <a:cs typeface="Arial Narrow"/>
            </a:rPr>
            <a:t>95%</a:t>
          </a:r>
          <a:endParaRPr lang="en-US" sz="2000" b="1" dirty="0">
            <a:latin typeface="Arial Narrow"/>
            <a:cs typeface="Arial Narrow"/>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0.80477</cdr:x>
      <cdr:y>0.10294</cdr:y>
    </cdr:from>
    <cdr:to>
      <cdr:x>0.80758</cdr:x>
      <cdr:y>0.86364</cdr:y>
    </cdr:to>
    <cdr:cxnSp macro="">
      <cdr:nvCxnSpPr>
        <cdr:cNvPr id="10" name="Straight Connector 9"/>
        <cdr:cNvCxnSpPr/>
      </cdr:nvCxnSpPr>
      <cdr:spPr bwMode="auto">
        <a:xfrm xmlns:a="http://schemas.openxmlformats.org/drawingml/2006/main" flipH="1">
          <a:off x="7330070" y="533400"/>
          <a:ext cx="25610" cy="3941637"/>
        </a:xfrm>
        <a:prstGeom xmlns:a="http://schemas.openxmlformats.org/drawingml/2006/main" prst="line">
          <a:avLst/>
        </a:prstGeom>
        <a:solidFill xmlns:a="http://schemas.openxmlformats.org/drawingml/2006/main">
          <a:schemeClr val="accent1"/>
        </a:solidFill>
        <a:ln xmlns:a="http://schemas.openxmlformats.org/drawingml/2006/main" w="31750" cap="flat" cmpd="sng" algn="ctr">
          <a:solidFill>
            <a:schemeClr val="tx1"/>
          </a:solidFill>
          <a:prstDash val="sysDot"/>
          <a:round/>
          <a:headEnd type="none" w="med" len="med"/>
          <a:tailEnd type="none" w="med" len="med"/>
        </a:ln>
        <a:effectLst xmlns:a="http://schemas.openxmlformats.org/drawingml/2006/main"/>
      </cdr:spPr>
    </cdr:cxnSp>
  </cdr:relSizeAnchor>
  <cdr:relSizeAnchor xmlns:cdr="http://schemas.openxmlformats.org/drawingml/2006/chartDrawing">
    <cdr:from>
      <cdr:x>0.87451</cdr:x>
      <cdr:y>0.08824</cdr:y>
    </cdr:from>
    <cdr:to>
      <cdr:x>0.9749</cdr:x>
      <cdr:y>0.19118</cdr:y>
    </cdr:to>
    <cdr:sp macro="" textlink="">
      <cdr:nvSpPr>
        <cdr:cNvPr id="11" name="TextBox 10"/>
        <cdr:cNvSpPr txBox="1"/>
      </cdr:nvSpPr>
      <cdr:spPr>
        <a:xfrm xmlns:a="http://schemas.openxmlformats.org/drawingml/2006/main">
          <a:off x="7965280" y="457200"/>
          <a:ext cx="914400" cy="5334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2000" b="1" dirty="0" smtClean="0">
              <a:latin typeface="Arial Narrow"/>
              <a:cs typeface="Arial Narrow"/>
            </a:rPr>
            <a:t>96%</a:t>
          </a:r>
          <a:endParaRPr lang="en-US" sz="2000" b="1" dirty="0">
            <a:latin typeface="Arial Narrow"/>
            <a:cs typeface="Arial Narrow"/>
          </a:endParaRPr>
        </a:p>
      </cdr:txBody>
    </cdr:sp>
  </cdr:relSizeAnchor>
  <cdr:relSizeAnchor xmlns:cdr="http://schemas.openxmlformats.org/drawingml/2006/chartDrawing">
    <cdr:from>
      <cdr:x>0.34745</cdr:x>
      <cdr:y>0.02941</cdr:y>
    </cdr:from>
    <cdr:to>
      <cdr:x>0.5566</cdr:x>
      <cdr:y>0.08824</cdr:y>
    </cdr:to>
    <cdr:sp macro="" textlink="">
      <cdr:nvSpPr>
        <cdr:cNvPr id="3" name="Rectangle 2"/>
        <cdr:cNvSpPr/>
      </cdr:nvSpPr>
      <cdr:spPr bwMode="auto">
        <a:xfrm xmlns:a="http://schemas.openxmlformats.org/drawingml/2006/main">
          <a:off x="3164680" y="152400"/>
          <a:ext cx="1905000" cy="304800"/>
        </a:xfrm>
        <a:prstGeom xmlns:a="http://schemas.openxmlformats.org/drawingml/2006/main" prst="rect">
          <a:avLst/>
        </a:prstGeom>
        <a:solidFill xmlns:a="http://schemas.openxmlformats.org/drawingml/2006/main">
          <a:schemeClr val="bg1"/>
        </a:solidFill>
        <a:ln xmlns:a="http://schemas.openxmlformats.org/drawingml/2006/main" w="9525" cap="flat" cmpd="sng" algn="ctr">
          <a:noFill/>
          <a:prstDash val="solid"/>
          <a:round/>
          <a:headEnd type="none" w="med" len="med"/>
          <a:tailEnd type="none" w="med" len="med"/>
        </a:ln>
        <a:effectLst xmlns:a="http://schemas.openxmlformats.org/drawingml/2006/main"/>
      </cdr:spPr>
      <cdr:txBody>
        <a:bodyPr xmlns:a="http://schemas.openxmlformats.org/drawingml/2006/main" vertOverflow="clip" vert="horz" wrap="square" lIns="91440" tIns="45720" rIns="91440" bIns="45720" numCol="1" anchor="t" anchorCtr="0" compatLnSpc="1">
          <a:prstTxWarp prst="textNoShape">
            <a:avLst/>
          </a:prstTxWarp>
        </a:bodyPr>
        <a:lstStyle xmlns:a="http://schemas.openxmlformats.org/drawingml/2006/main"/>
        <a:p xmlns:a="http://schemas.openxmlformats.org/drawingml/2006/main">
          <a:endParaRPr lang="en-US"/>
        </a:p>
      </cdr:txBody>
    </cdr:sp>
  </cdr:relSizeAnchor>
  <cdr:relSizeAnchor xmlns:cdr="http://schemas.openxmlformats.org/drawingml/2006/chartDrawing">
    <cdr:from>
      <cdr:x>0.67373</cdr:x>
      <cdr:y>0.02941</cdr:y>
    </cdr:from>
    <cdr:to>
      <cdr:x>0.89961</cdr:x>
      <cdr:y>0.08824</cdr:y>
    </cdr:to>
    <cdr:sp macro="" textlink="">
      <cdr:nvSpPr>
        <cdr:cNvPr id="5" name="Rectangle 4"/>
        <cdr:cNvSpPr/>
      </cdr:nvSpPr>
      <cdr:spPr bwMode="auto">
        <a:xfrm xmlns:a="http://schemas.openxmlformats.org/drawingml/2006/main">
          <a:off x="6136480" y="152400"/>
          <a:ext cx="2057400" cy="304800"/>
        </a:xfrm>
        <a:prstGeom xmlns:a="http://schemas.openxmlformats.org/drawingml/2006/main" prst="rect">
          <a:avLst/>
        </a:prstGeom>
        <a:solidFill xmlns:a="http://schemas.openxmlformats.org/drawingml/2006/main">
          <a:schemeClr val="bg1"/>
        </a:solidFill>
        <a:ln xmlns:a="http://schemas.openxmlformats.org/drawingml/2006/main" w="9525" cap="flat" cmpd="sng" algn="ctr">
          <a:noFill/>
          <a:prstDash val="solid"/>
          <a:round/>
          <a:headEnd type="none" w="med" len="med"/>
          <a:tailEnd type="none" w="med" len="med"/>
        </a:ln>
        <a:effectLst xmlns:a="http://schemas.openxmlformats.org/drawingml/2006/main"/>
      </cdr:spPr>
      <cdr:txBody>
        <a:bodyPr xmlns:a="http://schemas.openxmlformats.org/drawingml/2006/main" vertOverflow="clip" vert="horz" wrap="square" lIns="91440" tIns="45720" rIns="91440" bIns="45720" numCol="1" anchor="t" anchorCtr="0" compatLnSpc="1">
          <a:prstTxWarp prst="textNoShape">
            <a:avLst/>
          </a:prstTxWarp>
        </a:bodyPr>
        <a:lstStyle xmlns:a="http://schemas.openxmlformats.org/drawingml/2006/main"/>
        <a:p xmlns:a="http://schemas.openxmlformats.org/drawingml/2006/main">
          <a:endParaRPr lang="en-US"/>
        </a:p>
      </cdr:txBody>
    </cdr:sp>
  </cdr:relSizeAnchor>
</c:userShapes>
</file>

<file path=ppt/drawings/drawing4.xml><?xml version="1.0" encoding="utf-8"?>
<c:userShapes xmlns:c="http://schemas.openxmlformats.org/drawingml/2006/chart">
  <cdr:relSizeAnchor xmlns:cdr="http://schemas.openxmlformats.org/drawingml/2006/chartDrawing">
    <cdr:from>
      <cdr:x>0.94373</cdr:x>
      <cdr:y>0.28358</cdr:y>
    </cdr:from>
    <cdr:to>
      <cdr:x>0.94373</cdr:x>
      <cdr:y>0.65672</cdr:y>
    </cdr:to>
    <cdr:cxnSp macro="">
      <cdr:nvCxnSpPr>
        <cdr:cNvPr id="7" name="Straight Arrow Connector 6"/>
        <cdr:cNvCxnSpPr/>
      </cdr:nvCxnSpPr>
      <cdr:spPr>
        <a:xfrm xmlns:a="http://schemas.openxmlformats.org/drawingml/2006/main" flipV="1">
          <a:off x="8557590" y="1447801"/>
          <a:ext cx="1" cy="1904999"/>
        </a:xfrm>
        <a:prstGeom xmlns:a="http://schemas.openxmlformats.org/drawingml/2006/main" prst="straightConnector1">
          <a:avLst/>
        </a:prstGeom>
        <a:ln xmlns:a="http://schemas.openxmlformats.org/drawingml/2006/main" w="25400">
          <a:solidFill>
            <a:schemeClr val="tx1"/>
          </a:solidFill>
          <a:headEnd type="arrow" w="lg" len="lg"/>
          <a:tailEnd type="arrow"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0.94373</cdr:x>
      <cdr:y>0.16418</cdr:y>
    </cdr:from>
    <cdr:to>
      <cdr:x>0.94373</cdr:x>
      <cdr:y>0.77612</cdr:y>
    </cdr:to>
    <cdr:cxnSp macro="">
      <cdr:nvCxnSpPr>
        <cdr:cNvPr id="11" name="Straight Connector 10"/>
        <cdr:cNvCxnSpPr/>
      </cdr:nvCxnSpPr>
      <cdr:spPr>
        <a:xfrm xmlns:a="http://schemas.openxmlformats.org/drawingml/2006/main">
          <a:off x="8557590" y="838200"/>
          <a:ext cx="0" cy="3124200"/>
        </a:xfrm>
        <a:prstGeom xmlns:a="http://schemas.openxmlformats.org/drawingml/2006/main" prst="line">
          <a:avLst/>
        </a:prstGeom>
        <a:ln xmlns:a="http://schemas.openxmlformats.org/drawingml/2006/main" w="25400">
          <a:solidFill>
            <a:schemeClr val="tx1"/>
          </a:solidFill>
          <a:prstDash val="sysDot"/>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0.86442</cdr:x>
      <cdr:y>0.49184</cdr:y>
    </cdr:from>
    <cdr:to>
      <cdr:x>0.97996</cdr:x>
      <cdr:y>0.57373</cdr:y>
    </cdr:to>
    <cdr:sp macro="" textlink="">
      <cdr:nvSpPr>
        <cdr:cNvPr id="3" name="TextBox 2"/>
        <cdr:cNvSpPr txBox="1"/>
      </cdr:nvSpPr>
      <cdr:spPr>
        <a:xfrm xmlns:a="http://schemas.openxmlformats.org/drawingml/2006/main">
          <a:off x="8427828" y="4026484"/>
          <a:ext cx="1126480" cy="67040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000" b="1" dirty="0" smtClean="0">
              <a:latin typeface="Arial Narrow"/>
              <a:cs typeface="Arial Narrow"/>
            </a:rPr>
            <a:t>55%</a:t>
          </a:r>
          <a:endParaRPr lang="en-US" sz="2000" b="1" dirty="0">
            <a:latin typeface="Arial Narrow"/>
            <a:cs typeface="Arial Narrow"/>
          </a:endParaRPr>
        </a:p>
      </cdr:txBody>
    </cdr:sp>
  </cdr:relSizeAnchor>
  <cdr:relSizeAnchor xmlns:cdr="http://schemas.openxmlformats.org/drawingml/2006/chartDrawing">
    <cdr:from>
      <cdr:x>0.20631</cdr:x>
      <cdr:y>0.2931</cdr:y>
    </cdr:from>
    <cdr:to>
      <cdr:x>0.34125</cdr:x>
      <cdr:y>0.38362</cdr:y>
    </cdr:to>
    <cdr:sp macro="" textlink="">
      <cdr:nvSpPr>
        <cdr:cNvPr id="20" name="TextBox 19"/>
        <cdr:cNvSpPr txBox="1"/>
      </cdr:nvSpPr>
      <cdr:spPr>
        <a:xfrm xmlns:a="http://schemas.openxmlformats.org/drawingml/2006/main">
          <a:off x="928670" y="822476"/>
          <a:ext cx="607425" cy="2540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0.58717</cdr:x>
      <cdr:y>0.19981</cdr:y>
    </cdr:from>
    <cdr:to>
      <cdr:x>0.95058</cdr:x>
      <cdr:y>0.36789</cdr:y>
    </cdr:to>
    <cdr:sp macro="" textlink="">
      <cdr:nvSpPr>
        <cdr:cNvPr id="9" name="TextBox 8"/>
        <cdr:cNvSpPr txBox="1"/>
      </cdr:nvSpPr>
      <cdr:spPr>
        <a:xfrm xmlns:a="http://schemas.openxmlformats.org/drawingml/2006/main">
          <a:off x="5724770" y="1635794"/>
          <a:ext cx="3543054" cy="137600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2000" dirty="0" smtClean="0">
              <a:solidFill>
                <a:srgbClr val="000000"/>
              </a:solidFill>
            </a:rPr>
            <a:t>   </a:t>
          </a:r>
          <a:r>
            <a:rPr lang="en-US" sz="2000" b="1" dirty="0" smtClean="0">
              <a:solidFill>
                <a:srgbClr val="000000"/>
              </a:solidFill>
            </a:rPr>
            <a:t>     </a:t>
          </a:r>
          <a:r>
            <a:rPr lang="en-US" sz="1800" b="1" dirty="0" smtClean="0">
              <a:solidFill>
                <a:srgbClr val="000000"/>
              </a:solidFill>
              <a:latin typeface="Arial Narrow"/>
              <a:cs typeface="Arial Narrow"/>
            </a:rPr>
            <a:t>99% Resiliency Coverage </a:t>
          </a:r>
          <a:r>
            <a:rPr lang="en-US" sz="1800" b="1" dirty="0" smtClean="0">
              <a:solidFill>
                <a:srgbClr val="000000"/>
              </a:solidFill>
              <a:latin typeface="Arial Narrow"/>
              <a:cs typeface="Arial Narrow"/>
              <a:sym typeface="Wingdings"/>
            </a:rPr>
            <a:t></a:t>
          </a:r>
          <a:endParaRPr lang="en-US" sz="1800" b="1" dirty="0">
            <a:solidFill>
              <a:srgbClr val="000000"/>
            </a:solidFill>
            <a:latin typeface="Arial Narrow"/>
            <a:cs typeface="Arial Narrow"/>
          </a:endParaRPr>
        </a:p>
      </cdr:txBody>
    </cdr:sp>
  </cdr:relSizeAnchor>
</c:userShapes>
</file>

<file path=ppt/drawings/drawing5.xml><?xml version="1.0" encoding="utf-8"?>
<c:userShapes xmlns:c="http://schemas.openxmlformats.org/drawingml/2006/chart">
  <cdr:relSizeAnchor xmlns:cdr="http://schemas.openxmlformats.org/drawingml/2006/chartDrawing">
    <cdr:from>
      <cdr:x>0.94373</cdr:x>
      <cdr:y>0.16418</cdr:y>
    </cdr:from>
    <cdr:to>
      <cdr:x>0.94373</cdr:x>
      <cdr:y>0.77612</cdr:y>
    </cdr:to>
    <cdr:cxnSp macro="">
      <cdr:nvCxnSpPr>
        <cdr:cNvPr id="11" name="Straight Connector 10"/>
        <cdr:cNvCxnSpPr/>
      </cdr:nvCxnSpPr>
      <cdr:spPr>
        <a:xfrm xmlns:a="http://schemas.openxmlformats.org/drawingml/2006/main">
          <a:off x="8557590" y="838200"/>
          <a:ext cx="0" cy="3124198"/>
        </a:xfrm>
        <a:prstGeom xmlns:a="http://schemas.openxmlformats.org/drawingml/2006/main" prst="line">
          <a:avLst/>
        </a:prstGeom>
        <a:ln xmlns:a="http://schemas.openxmlformats.org/drawingml/2006/main" w="25400">
          <a:solidFill>
            <a:schemeClr val="tx1"/>
          </a:solidFill>
          <a:prstDash val="sysDot"/>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0.20631</cdr:x>
      <cdr:y>0.2931</cdr:y>
    </cdr:from>
    <cdr:to>
      <cdr:x>0.34125</cdr:x>
      <cdr:y>0.38362</cdr:y>
    </cdr:to>
    <cdr:sp macro="" textlink="">
      <cdr:nvSpPr>
        <cdr:cNvPr id="20" name="TextBox 19"/>
        <cdr:cNvSpPr txBox="1"/>
      </cdr:nvSpPr>
      <cdr:spPr>
        <a:xfrm xmlns:a="http://schemas.openxmlformats.org/drawingml/2006/main">
          <a:off x="928670" y="822476"/>
          <a:ext cx="607425" cy="2540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0.58717</cdr:x>
      <cdr:y>0.19981</cdr:y>
    </cdr:from>
    <cdr:to>
      <cdr:x>0.95058</cdr:x>
      <cdr:y>0.36789</cdr:y>
    </cdr:to>
    <cdr:sp macro="" textlink="">
      <cdr:nvSpPr>
        <cdr:cNvPr id="9" name="TextBox 8"/>
        <cdr:cNvSpPr txBox="1"/>
      </cdr:nvSpPr>
      <cdr:spPr>
        <a:xfrm xmlns:a="http://schemas.openxmlformats.org/drawingml/2006/main">
          <a:off x="5724770" y="1635794"/>
          <a:ext cx="3543054" cy="137600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2000" dirty="0" smtClean="0">
              <a:solidFill>
                <a:srgbClr val="000000"/>
              </a:solidFill>
            </a:rPr>
            <a:t>   </a:t>
          </a:r>
          <a:r>
            <a:rPr lang="en-US" sz="2000" b="1" dirty="0" smtClean="0">
              <a:solidFill>
                <a:srgbClr val="000000"/>
              </a:solidFill>
            </a:rPr>
            <a:t>     </a:t>
          </a:r>
          <a:r>
            <a:rPr lang="en-US" sz="1800" b="1" dirty="0" smtClean="0">
              <a:solidFill>
                <a:srgbClr val="000000"/>
              </a:solidFill>
              <a:latin typeface="Arial Narrow"/>
              <a:cs typeface="Arial Narrow"/>
            </a:rPr>
            <a:t>99% Resiliency Coverage </a:t>
          </a:r>
          <a:r>
            <a:rPr lang="en-US" sz="1800" b="1" dirty="0" smtClean="0">
              <a:solidFill>
                <a:srgbClr val="000000"/>
              </a:solidFill>
              <a:latin typeface="Arial Narrow"/>
              <a:cs typeface="Arial Narrow"/>
              <a:sym typeface="Wingdings"/>
            </a:rPr>
            <a:t></a:t>
          </a:r>
          <a:endParaRPr lang="en-US" sz="1800" b="1" dirty="0">
            <a:solidFill>
              <a:srgbClr val="000000"/>
            </a:solidFill>
            <a:latin typeface="Arial Narrow"/>
            <a:cs typeface="Arial Narrow"/>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0.49709</cdr:x>
      <cdr:y>0.95354</cdr:y>
    </cdr:from>
    <cdr:to>
      <cdr:x>0.59022</cdr:x>
      <cdr:y>1</cdr:y>
    </cdr:to>
    <cdr:sp macro="" textlink="">
      <cdr:nvSpPr>
        <cdr:cNvPr id="3" name="TextBox 2"/>
        <cdr:cNvSpPr txBox="1"/>
      </cdr:nvSpPr>
      <cdr:spPr>
        <a:xfrm xmlns:a="http://schemas.openxmlformats.org/drawingml/2006/main">
          <a:off x="2259543" y="3255635"/>
          <a:ext cx="423333" cy="15863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0.225</cdr:x>
      <cdr:y>0.85714</cdr:y>
    </cdr:from>
    <cdr:to>
      <cdr:x>0.85</cdr:x>
      <cdr:y>1</cdr:y>
    </cdr:to>
    <cdr:sp macro="" textlink="">
      <cdr:nvSpPr>
        <cdr:cNvPr id="2" name="TextBox 1"/>
        <cdr:cNvSpPr txBox="1"/>
      </cdr:nvSpPr>
      <cdr:spPr>
        <a:xfrm xmlns:a="http://schemas.openxmlformats.org/drawingml/2006/main">
          <a:off x="2057400" y="4049472"/>
          <a:ext cx="5714999" cy="67492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800" b="1" i="1" dirty="0" smtClean="0">
              <a:latin typeface="Arial Narrow"/>
              <a:cs typeface="Arial Narrow"/>
            </a:rPr>
            <a:t>FI : Full Instruction      PI_FR: Partial Instruction, Full register</a:t>
          </a:r>
        </a:p>
        <a:p xmlns:a="http://schemas.openxmlformats.org/drawingml/2006/main">
          <a:pPr algn="ctr"/>
          <a:r>
            <a:rPr lang="en-US" sz="1800" b="1" i="1" dirty="0" err="1" smtClean="0">
              <a:latin typeface="Arial Narrow"/>
              <a:cs typeface="Arial Narrow"/>
            </a:rPr>
            <a:t>PI_xb</a:t>
          </a:r>
          <a:r>
            <a:rPr lang="en-US" sz="1800" b="1" i="1" dirty="0" smtClean="0">
              <a:latin typeface="Arial Narrow"/>
              <a:cs typeface="Arial Narrow"/>
            </a:rPr>
            <a:t>: Partial instruction, x bit long register chunk</a:t>
          </a:r>
          <a:endParaRPr lang="en-US" sz="1800" b="1" i="1" dirty="0">
            <a:latin typeface="Arial Narrow"/>
            <a:cs typeface="Arial Narrow"/>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0923" cy="34671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29840" y="0"/>
            <a:ext cx="4000923" cy="346710"/>
          </a:xfrm>
          <a:prstGeom prst="rect">
            <a:avLst/>
          </a:prstGeom>
        </p:spPr>
        <p:txBody>
          <a:bodyPr vert="horz" lIns="91440" tIns="45720" rIns="91440" bIns="45720" rtlCol="0"/>
          <a:lstStyle>
            <a:lvl1pPr algn="r">
              <a:defRPr sz="1200"/>
            </a:lvl1pPr>
          </a:lstStyle>
          <a:p>
            <a:fld id="{90A32574-75B6-40CB-B8E8-EBC331049395}" type="datetimeFigureOut">
              <a:rPr lang="en-US" smtClean="0"/>
              <a:pPr/>
              <a:t>4/24/17</a:t>
            </a:fld>
            <a:endParaRPr lang="en-US"/>
          </a:p>
        </p:txBody>
      </p:sp>
      <p:sp>
        <p:nvSpPr>
          <p:cNvPr id="4" name="Footer Placeholder 3"/>
          <p:cNvSpPr>
            <a:spLocks noGrp="1"/>
          </p:cNvSpPr>
          <p:nvPr>
            <p:ph type="ftr" sz="quarter" idx="2"/>
          </p:nvPr>
        </p:nvSpPr>
        <p:spPr>
          <a:xfrm>
            <a:off x="0" y="6586287"/>
            <a:ext cx="4000923" cy="34671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29840" y="6586287"/>
            <a:ext cx="4000923" cy="346710"/>
          </a:xfrm>
          <a:prstGeom prst="rect">
            <a:avLst/>
          </a:prstGeom>
        </p:spPr>
        <p:txBody>
          <a:bodyPr vert="horz" lIns="91440" tIns="45720" rIns="91440" bIns="45720" rtlCol="0" anchor="b"/>
          <a:lstStyle>
            <a:lvl1pPr algn="r">
              <a:defRPr sz="1200"/>
            </a:lvl1pPr>
          </a:lstStyle>
          <a:p>
            <a:fld id="{DE51FD7B-E5C8-4BC7-ABC4-9FCF6130D88A}" type="slidenum">
              <a:rPr lang="en-US" smtClean="0"/>
              <a:pPr/>
              <a:t>‹#›</a:t>
            </a:fld>
            <a:endParaRPr lang="en-US"/>
          </a:p>
        </p:txBody>
      </p:sp>
    </p:spTree>
    <p:extLst>
      <p:ext uri="{BB962C8B-B14F-4D97-AF65-F5344CB8AC3E}">
        <p14:creationId xmlns:p14="http://schemas.microsoft.com/office/powerpoint/2010/main" val="25136269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0923" cy="34671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29840" y="0"/>
            <a:ext cx="4000923" cy="346710"/>
          </a:xfrm>
          <a:prstGeom prst="rect">
            <a:avLst/>
          </a:prstGeom>
        </p:spPr>
        <p:txBody>
          <a:bodyPr vert="horz" lIns="91440" tIns="45720" rIns="91440" bIns="45720" rtlCol="0"/>
          <a:lstStyle>
            <a:lvl1pPr algn="r">
              <a:defRPr sz="1200"/>
            </a:lvl1pPr>
          </a:lstStyle>
          <a:p>
            <a:fld id="{97D3502B-3FCD-4041-A4E6-0C79AB864F3A}" type="datetimeFigureOut">
              <a:rPr lang="en-US" smtClean="0"/>
              <a:pPr/>
              <a:t>4/24/17</a:t>
            </a:fld>
            <a:endParaRPr lang="en-US"/>
          </a:p>
        </p:txBody>
      </p:sp>
      <p:sp>
        <p:nvSpPr>
          <p:cNvPr id="4" name="Slide Image Placeholder 3"/>
          <p:cNvSpPr>
            <a:spLocks noGrp="1" noRot="1" noChangeAspect="1"/>
          </p:cNvSpPr>
          <p:nvPr>
            <p:ph type="sldImg" idx="2"/>
          </p:nvPr>
        </p:nvSpPr>
        <p:spPr>
          <a:xfrm>
            <a:off x="2882900" y="519113"/>
            <a:ext cx="3467100" cy="26003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23290" y="3293746"/>
            <a:ext cx="7386320" cy="312039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86287"/>
            <a:ext cx="4000923" cy="34671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29840" y="6586287"/>
            <a:ext cx="4000923" cy="346710"/>
          </a:xfrm>
          <a:prstGeom prst="rect">
            <a:avLst/>
          </a:prstGeom>
        </p:spPr>
        <p:txBody>
          <a:bodyPr vert="horz" lIns="91440" tIns="45720" rIns="91440" bIns="45720" rtlCol="0" anchor="b"/>
          <a:lstStyle>
            <a:lvl1pPr algn="r">
              <a:defRPr sz="1200"/>
            </a:lvl1pPr>
          </a:lstStyle>
          <a:p>
            <a:fld id="{695FEA4E-1535-40D4-8EC1-56B7DE64443E}" type="slidenum">
              <a:rPr lang="en-US" smtClean="0"/>
              <a:pPr/>
              <a:t>‹#›</a:t>
            </a:fld>
            <a:endParaRPr lang="en-US"/>
          </a:p>
        </p:txBody>
      </p:sp>
    </p:spTree>
    <p:extLst>
      <p:ext uri="{BB962C8B-B14F-4D97-AF65-F5344CB8AC3E}">
        <p14:creationId xmlns:p14="http://schemas.microsoft.com/office/powerpoint/2010/main" val="1926245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Good afternoon, I am Radha Venkatagiri from the University of Illinois and my talk today is about </a:t>
            </a:r>
            <a:r>
              <a:rPr lang="en-US" baseline="0" dirty="0" err="1" smtClean="0"/>
              <a:t>Approxilyzer</a:t>
            </a:r>
            <a:r>
              <a:rPr lang="en-US" baseline="0" dirty="0" smtClean="0"/>
              <a:t>, a systematic framework for </a:t>
            </a:r>
            <a:r>
              <a:rPr lang="en-US" baseline="0" smtClean="0"/>
              <a:t>approximate computing.</a:t>
            </a:r>
            <a:endParaRPr lang="en-US" baseline="0"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1</a:t>
            </a:fld>
            <a:endParaRPr lang="en-US"/>
          </a:p>
        </p:txBody>
      </p:sp>
    </p:spTree>
    <p:extLst>
      <p:ext uri="{BB962C8B-B14F-4D97-AF65-F5344CB8AC3E}">
        <p14:creationId xmlns:p14="http://schemas.microsoft.com/office/powerpoint/2010/main" val="1624857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a:t>
            </a:r>
            <a:r>
              <a:rPr lang="en-US" baseline="0" dirty="0" smtClean="0"/>
              <a:t> prior tool called </a:t>
            </a:r>
            <a:r>
              <a:rPr lang="en-US" baseline="0" dirty="0" err="1" smtClean="0"/>
              <a:t>Relyzer</a:t>
            </a:r>
            <a:r>
              <a:rPr lang="en-US" baseline="0" dirty="0" smtClean="0"/>
              <a:t> which tries to predict the outcome (</a:t>
            </a:r>
            <a:r>
              <a:rPr lang="en-US" baseline="0" dirty="0" err="1" smtClean="0"/>
              <a:t>ie</a:t>
            </a:r>
            <a:r>
              <a:rPr lang="en-US" baseline="0" dirty="0" smtClean="0"/>
              <a:t>., masked, detected or SDC) of virtually all errors in a program, uses the insight that errors propagating through similar control and data paths, must behave similarly and hence produce similar outcomes.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It uses program analysis &amp; heuristics to identify &amp; group such similar errors together into equivalence classes. It then selects just one representative error from each class, called a Pilot and performs error injection it. The outcome of the pilot is then used to predict the outcome of all the errors in its equivalence class. Thus, </a:t>
            </a:r>
            <a:r>
              <a:rPr lang="en-US" baseline="0" dirty="0" err="1" smtClean="0"/>
              <a:t>Relyzer</a:t>
            </a:r>
            <a:r>
              <a:rPr lang="en-US" baseline="0" dirty="0" smtClean="0"/>
              <a:t> uses just a few error injections to predict the outcomes of virtually all errors in the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10</a:t>
            </a:fld>
            <a:endParaRPr lang="en-US"/>
          </a:p>
        </p:txBody>
      </p:sp>
    </p:spTree>
    <p:extLst>
      <p:ext uri="{BB962C8B-B14F-4D97-AF65-F5344CB8AC3E}">
        <p14:creationId xmlns:p14="http://schemas.microsoft.com/office/powerpoint/2010/main" val="2088685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Next, I will describe how we leverage </a:t>
            </a:r>
            <a:r>
              <a:rPr lang="en-US" baseline="0" dirty="0" err="1" smtClean="0"/>
              <a:t>Relyzer</a:t>
            </a:r>
            <a:r>
              <a:rPr lang="en-US" baseline="0" dirty="0" smtClean="0"/>
              <a:t> and additional details of </a:t>
            </a:r>
            <a:r>
              <a:rPr lang="en-US" baseline="0" dirty="0" err="1" smtClean="0"/>
              <a:t>Approxilyzer</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11</a:t>
            </a:fld>
            <a:endParaRPr lang="en-US"/>
          </a:p>
        </p:txBody>
      </p:sp>
    </p:spTree>
    <p:extLst>
      <p:ext uri="{BB962C8B-B14F-4D97-AF65-F5344CB8AC3E}">
        <p14:creationId xmlns:p14="http://schemas.microsoft.com/office/powerpoint/2010/main" val="1281100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Relyzer’s</a:t>
            </a:r>
            <a:r>
              <a:rPr lang="en-US" dirty="0" smtClean="0"/>
              <a:t> analysis</a:t>
            </a:r>
            <a:r>
              <a:rPr lang="en-US" baseline="0" dirty="0" smtClean="0"/>
              <a:t>, while insightful, is quality unaware in that it assumes that all SDCs or output corruptions are unacceptable to the user. </a:t>
            </a:r>
            <a:endParaRPr lang="en-US" dirty="0" smtClean="0"/>
          </a:p>
          <a:p>
            <a:r>
              <a:rPr lang="en-US" dirty="0" err="1" smtClean="0"/>
              <a:t>Approxilyzer</a:t>
            </a:r>
            <a:r>
              <a:rPr lang="en-US" dirty="0" smtClean="0"/>
              <a:t> realizes that</a:t>
            </a:r>
            <a:r>
              <a:rPr lang="en-US" baseline="0" dirty="0" smtClean="0"/>
              <a:t> this is not the case, especially in approximate computing environments, and that quality  is important in determining if a corrupted o/p is still acceptable to the user. To quickly give an example of what what I mean by output quality, consider the Parsec benchmark </a:t>
            </a:r>
            <a:r>
              <a:rPr lang="en-US" baseline="0" dirty="0" err="1" smtClean="0"/>
              <a:t>Blackscholes</a:t>
            </a:r>
            <a:r>
              <a:rPr lang="en-US" baseline="0" dirty="0" smtClean="0"/>
              <a:t> that produces a stock option price as an output. If the error free output is $100 and the SDC output is $107, using relative error as the quality metric, we can say that the quality is degraded by 7%.</a:t>
            </a:r>
          </a:p>
          <a:p>
            <a:r>
              <a:rPr lang="en-US" baseline="0" dirty="0" smtClean="0"/>
              <a:t> </a:t>
            </a:r>
          </a:p>
          <a:p>
            <a:r>
              <a:rPr lang="en-US" baseline="0" dirty="0" smtClean="0"/>
              <a:t>The natural question that arises after looking at prior work is : Can </a:t>
            </a:r>
            <a:r>
              <a:rPr lang="en-US" baseline="0" dirty="0" err="1" smtClean="0"/>
              <a:t>Relyzer</a:t>
            </a:r>
            <a:r>
              <a:rPr lang="en-US" baseline="0" dirty="0" smtClean="0"/>
              <a:t> style equivalence classes can be used to predict quality? If yes, then we can inject errors in pilots, note the quality of the output produced and then use that to predict the output quality of all the errors in the equivalence class. In this way, with just a few error injections, we can build a comprehensive o/p quality profile. </a:t>
            </a:r>
          </a:p>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12</a:t>
            </a:fld>
            <a:endParaRPr lang="en-US"/>
          </a:p>
        </p:txBody>
      </p:sp>
    </p:spTree>
    <p:extLst>
      <p:ext uri="{BB962C8B-B14F-4D97-AF65-F5344CB8AC3E}">
        <p14:creationId xmlns:p14="http://schemas.microsoft.com/office/powerpoint/2010/main" val="1436436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talk about determining the quality of SDC outputs, we have to ask at what granularity do we want a tool like </a:t>
            </a:r>
            <a:r>
              <a:rPr lang="en-US" dirty="0" err="1" smtClean="0"/>
              <a:t>Approxilyxer</a:t>
            </a:r>
            <a:r>
              <a:rPr lang="en-US" dirty="0" smtClean="0"/>
              <a:t> to capture quality? </a:t>
            </a:r>
          </a:p>
          <a:p>
            <a:endParaRPr lang="en-US" dirty="0" smtClean="0"/>
          </a:p>
          <a:p>
            <a:pPr>
              <a:lnSpc>
                <a:spcPct val="80000"/>
              </a:lnSpc>
            </a:pPr>
            <a:r>
              <a:rPr lang="en-US" dirty="0" smtClean="0"/>
              <a:t>It is a tall order and</a:t>
            </a:r>
            <a:r>
              <a:rPr lang="en-US" baseline="0" dirty="0" smtClean="0"/>
              <a:t> </a:t>
            </a:r>
            <a:r>
              <a:rPr lang="en-US" dirty="0" smtClean="0"/>
              <a:t>frankly unnecessary to</a:t>
            </a:r>
            <a:r>
              <a:rPr lang="en-US" baseline="0" dirty="0" smtClean="0"/>
              <a:t> ask</a:t>
            </a:r>
            <a:r>
              <a:rPr lang="en-US" dirty="0" smtClean="0"/>
              <a:t> any tool to</a:t>
            </a:r>
            <a:r>
              <a:rPr lang="en-US" baseline="0" dirty="0" smtClean="0"/>
              <a:t> finely capture </a:t>
            </a:r>
            <a:r>
              <a:rPr lang="en-US" dirty="0" smtClean="0"/>
              <a:t>the entire</a:t>
            </a:r>
            <a:r>
              <a:rPr lang="en-US" baseline="0" dirty="0" smtClean="0"/>
              <a:t> spectrum of a continuous parameter like quality. Surely, we can coarsen the granularity for at least some parts of the spectrum.</a:t>
            </a:r>
          </a:p>
          <a:p>
            <a:endParaRPr lang="en-US" baseline="0" dirty="0" smtClean="0"/>
          </a:p>
          <a:p>
            <a:r>
              <a:rPr lang="en-US" baseline="0" dirty="0" smtClean="0"/>
              <a:t>For example, a subclass of errors in the edge of the spectrum that produce non-sense outputs such as Nans and infinities, can actually be detected by placing low-cost detectors and we call them Detectable data corruptions or DDC. In the spectrum of the outputs that make sense, some errors produce such minute corruptions that we can reasonably assume that they would be acceptable to most users, and we classify them as SDC-Good. Similarly, on the other end, there are errors that produce such large quality degradations (for example greater than 100%) that we can reasonably say that they won’t be acceptable to most users. We call these collectively as SDC-Bad. In the middle are the error that we call SDC-Maybes because they maybe acceptable to users depending on their quality threshold. The SDC-Maybes are the space where most users will do their tuning and it is for this range that we need to determine and record quality at fine granularities. In </a:t>
            </a:r>
            <a:r>
              <a:rPr lang="en-US" baseline="0" dirty="0" err="1" smtClean="0"/>
              <a:t>Approxilyzer</a:t>
            </a:r>
            <a:r>
              <a:rPr lang="en-US" baseline="0" dirty="0" smtClean="0"/>
              <a:t> we record the quality by discretizing them into fine grained quality bins. For example, using relative error, quality degradation of 12.6% is rounded up to the nearest integer and assigned a quality bin of 13.</a:t>
            </a:r>
          </a:p>
          <a:p>
            <a:endParaRPr lang="en-US" baseline="0" dirty="0" smtClean="0"/>
          </a:p>
          <a:p>
            <a:r>
              <a:rPr lang="en-US" baseline="0" dirty="0" smtClean="0"/>
              <a:t>Depending on how the quality information is used, some of these other categories can be further coarsened. For example, since errors with SDC-Bad and DDC outcomes are both unacceptable to users, we can classify them together as belonging to error sites that are not </a:t>
            </a:r>
            <a:r>
              <a:rPr lang="en-US" baseline="0" dirty="0" err="1" smtClean="0"/>
              <a:t>approximable</a:t>
            </a:r>
            <a:r>
              <a:rPr lang="en-US" baseline="0" dirty="0" smtClean="0"/>
              <a:t>. We provide more details about the different types of coarsening in the paper.</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13</a:t>
            </a:fld>
            <a:endParaRPr lang="en-US"/>
          </a:p>
        </p:txBody>
      </p:sp>
    </p:spTree>
    <p:extLst>
      <p:ext uri="{BB962C8B-B14F-4D97-AF65-F5344CB8AC3E}">
        <p14:creationId xmlns:p14="http://schemas.microsoft.com/office/powerpoint/2010/main" val="3123786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validate </a:t>
            </a:r>
            <a:r>
              <a:rPr lang="en-US" dirty="0" err="1" smtClean="0"/>
              <a:t>Approxilyzer</a:t>
            </a:r>
            <a:r>
              <a:rPr lang="en-US" dirty="0" smtClean="0"/>
              <a:t>, the question we ask is – how well does the Pilot predict the quality of the rest of the equivalence class? To</a:t>
            </a:r>
            <a:r>
              <a:rPr lang="en-US" baseline="0" dirty="0" smtClean="0"/>
              <a:t> answer this question, we perform error injections on a sample of errors from the equivalence classes, which we call the population and then we check if the coarse error category of the population and their corresponding pilot match. Additionally for  SDC-Maybe errors, we also check if the quality bins of </a:t>
            </a:r>
            <a:r>
              <a:rPr lang="en-US" baseline="0" dirty="0" err="1" smtClean="0"/>
              <a:t>th</a:t>
            </a:r>
            <a:r>
              <a:rPr lang="en-US" baseline="0" dirty="0" smtClean="0"/>
              <a:t> pilot matches that of its population exactly. Overall we do around 2.6 million error injection experiments and our sampling rate has a statistical confidence of 99%.</a:t>
            </a:r>
            <a:endParaRPr lang="en-US"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14</a:t>
            </a:fld>
            <a:endParaRPr lang="en-US"/>
          </a:p>
        </p:txBody>
      </p:sp>
    </p:spTree>
    <p:extLst>
      <p:ext uri="{BB962C8B-B14F-4D97-AF65-F5344CB8AC3E}">
        <p14:creationId xmlns:p14="http://schemas.microsoft.com/office/powerpoint/2010/main" val="2539798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this baseline that I just described we see that prediction accuracy is 88%. </a:t>
            </a:r>
            <a:r>
              <a:rPr lang="en-US" dirty="0" err="1" smtClean="0"/>
              <a:t>ie</a:t>
            </a:r>
            <a:r>
              <a:rPr lang="en-US" dirty="0" smtClean="0"/>
              <a:t>, if the pilot produces a discretized quality degradation of 11%</a:t>
            </a:r>
            <a:r>
              <a:rPr lang="en-US" baseline="0" dirty="0" smtClean="0"/>
              <a:t>, then </a:t>
            </a:r>
            <a:r>
              <a:rPr lang="en-US" dirty="0" smtClean="0"/>
              <a:t>88% of errors in its equivalence class also produce discretized</a:t>
            </a:r>
            <a:r>
              <a:rPr lang="en-US" baseline="0" dirty="0" smtClean="0"/>
              <a:t> quality of </a:t>
            </a:r>
            <a:r>
              <a:rPr lang="en-US" dirty="0" smtClean="0"/>
              <a:t>11%. While this kind of precision is impressive, requiring the Quality bins to exactly match is </a:t>
            </a:r>
            <a:r>
              <a:rPr lang="en-US" baseline="0" dirty="0" err="1" smtClean="0"/>
              <a:t>unnessarily</a:t>
            </a:r>
            <a:r>
              <a:rPr lang="en-US" baseline="0" dirty="0" smtClean="0"/>
              <a:t> strict especially at quality bin boundaries.</a:t>
            </a:r>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15</a:t>
            </a:fld>
            <a:endParaRPr lang="en-US"/>
          </a:p>
        </p:txBody>
      </p:sp>
    </p:spTree>
    <p:extLst>
      <p:ext uri="{BB962C8B-B14F-4D97-AF65-F5344CB8AC3E}">
        <p14:creationId xmlns:p14="http://schemas.microsoft.com/office/powerpoint/2010/main" val="806088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Allowing</a:t>
            </a:r>
            <a:r>
              <a:rPr lang="en-US" baseline="0" dirty="0" smtClean="0"/>
              <a:t> a small flexibility of  +/- 1 in quality bin matching, improves the prediction accuracy to 95%. </a:t>
            </a:r>
            <a:r>
              <a:rPr lang="en-US" baseline="0" dirty="0" err="1" smtClean="0"/>
              <a:t>ie</a:t>
            </a:r>
            <a:r>
              <a:rPr lang="en-US" baseline="0" dirty="0" smtClean="0"/>
              <a:t>, if the pilot’s quality bin is 11, then equivalence class errors with quality bins ranging from 10 and 12 are considered correct. </a:t>
            </a:r>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16</a:t>
            </a:fld>
            <a:endParaRPr lang="en-US"/>
          </a:p>
        </p:txBody>
      </p:sp>
    </p:spTree>
    <p:extLst>
      <p:ext uri="{BB962C8B-B14F-4D97-AF65-F5344CB8AC3E}">
        <p14:creationId xmlns:p14="http://schemas.microsoft.com/office/powerpoint/2010/main" val="806088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increasing this</a:t>
            </a:r>
            <a:r>
              <a:rPr lang="en-US" baseline="0" dirty="0" smtClean="0"/>
              <a:t> </a:t>
            </a:r>
            <a:r>
              <a:rPr lang="en-US" baseline="0" dirty="0" err="1" smtClean="0"/>
              <a:t>flexibile</a:t>
            </a:r>
            <a:r>
              <a:rPr lang="en-US" baseline="0" dirty="0" smtClean="0"/>
              <a:t> quality window to a delta of 2, brings up the accuracy to 96%. Hence we show that </a:t>
            </a:r>
            <a:r>
              <a:rPr lang="en-US" baseline="0" dirty="0" err="1" smtClean="0"/>
              <a:t>Approxilyzer</a:t>
            </a:r>
            <a:r>
              <a:rPr lang="en-US" baseline="0" dirty="0" smtClean="0"/>
              <a:t> has high prediction accuracy and can determine quality at very fine granularities.</a:t>
            </a:r>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17</a:t>
            </a:fld>
            <a:endParaRPr lang="en-US"/>
          </a:p>
        </p:txBody>
      </p:sp>
    </p:spTree>
    <p:extLst>
      <p:ext uri="{BB962C8B-B14F-4D97-AF65-F5344CB8AC3E}">
        <p14:creationId xmlns:p14="http://schemas.microsoft.com/office/powerpoint/2010/main" val="806088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Next</a:t>
            </a:r>
            <a:r>
              <a:rPr lang="en-US" baseline="0" dirty="0" smtClean="0"/>
              <a:t> we demonstrate two uses of </a:t>
            </a:r>
            <a:r>
              <a:rPr lang="en-US" baseline="0" dirty="0" err="1" smtClean="0"/>
              <a:t>Approxilyzer</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18</a:t>
            </a:fld>
            <a:endParaRPr lang="en-US"/>
          </a:p>
        </p:txBody>
      </p:sp>
    </p:spTree>
    <p:extLst>
      <p:ext uri="{BB962C8B-B14F-4D97-AF65-F5344CB8AC3E}">
        <p14:creationId xmlns:p14="http://schemas.microsoft.com/office/powerpoint/2010/main" val="12811009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 show how the user can tune the loss</a:t>
            </a:r>
            <a:r>
              <a:rPr lang="en-US" baseline="0" dirty="0" smtClean="0"/>
              <a:t> in output quality to meet desirable resiliency coverage and cost. The resiliency protection scheme we use is instruction duplication and the cost incurred is the execution overhead of the additional redundant instructions.</a:t>
            </a:r>
          </a:p>
          <a:p>
            <a:r>
              <a:rPr lang="en-US" baseline="0" dirty="0" smtClean="0"/>
              <a:t>Using the quality profile, </a:t>
            </a:r>
            <a:r>
              <a:rPr lang="en-US" baseline="0" dirty="0" err="1" smtClean="0"/>
              <a:t>Approxilyzer</a:t>
            </a:r>
            <a:r>
              <a:rPr lang="en-US" baseline="0" dirty="0" smtClean="0"/>
              <a:t> chooses to selectively protect only those instructions that contains error sites whose output quality is neither acceptable to the user nor can be protected by low cost detectors. By not protecting the others, which we would have had to without </a:t>
            </a:r>
            <a:r>
              <a:rPr lang="en-US" baseline="0" dirty="0" err="1" smtClean="0"/>
              <a:t>Approxilyzer</a:t>
            </a:r>
            <a:r>
              <a:rPr lang="en-US" baseline="0" dirty="0" smtClean="0"/>
              <a:t>, we save on protection overhead.</a:t>
            </a:r>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19</a:t>
            </a:fld>
            <a:endParaRPr lang="en-US"/>
          </a:p>
        </p:txBody>
      </p:sp>
    </p:spTree>
    <p:extLst>
      <p:ext uri="{BB962C8B-B14F-4D97-AF65-F5344CB8AC3E}">
        <p14:creationId xmlns:p14="http://schemas.microsoft.com/office/powerpoint/2010/main" val="2876901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end of conventional scaling has led to the</a:t>
            </a:r>
            <a:r>
              <a:rPr lang="en-US" baseline="0" dirty="0" smtClean="0"/>
              <a:t> popularity of approximate computing, which trades off output quality for power and performance. </a:t>
            </a:r>
            <a:endParaRPr lang="en-US" dirty="0" smtClean="0"/>
          </a:p>
          <a:p>
            <a:endParaRPr lang="en-US" dirty="0" smtClean="0"/>
          </a:p>
          <a:p>
            <a:r>
              <a:rPr lang="en-US" dirty="0" smtClean="0"/>
              <a:t>For the widespread</a:t>
            </a:r>
            <a:r>
              <a:rPr lang="en-US" baseline="0" dirty="0" smtClean="0"/>
              <a:t> adoption of approximate computing, a fundamental requirement is to understand how perturbations or errors in a program’s execution affects the quality of the final output produced.</a:t>
            </a:r>
          </a:p>
          <a:p>
            <a:r>
              <a:rPr lang="en-US" baseline="0" dirty="0" smtClean="0"/>
              <a:t>In this talk I’ll show you how we can solve this problem using a tool called </a:t>
            </a:r>
            <a:r>
              <a:rPr lang="en-US" baseline="0" dirty="0" err="1" smtClean="0"/>
              <a:t>Approxilyzer</a:t>
            </a:r>
            <a:r>
              <a:rPr lang="en-US" baseline="0" dirty="0" smtClean="0"/>
              <a:t> that determines the quality of the output produced when errors are introduced in the program’s execution. </a:t>
            </a:r>
          </a:p>
          <a:p>
            <a:endParaRPr lang="en-US"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2</a:t>
            </a:fld>
            <a:endParaRPr lang="en-US"/>
          </a:p>
        </p:txBody>
      </p:sp>
    </p:spTree>
    <p:extLst>
      <p:ext uri="{BB962C8B-B14F-4D97-AF65-F5344CB8AC3E}">
        <p14:creationId xmlns:p14="http://schemas.microsoft.com/office/powerpoint/2010/main" val="37542395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t>
            </a:r>
            <a:r>
              <a:rPr lang="en-US" dirty="0" err="1" smtClean="0"/>
              <a:t>e.g</a:t>
            </a:r>
            <a:r>
              <a:rPr lang="en-US" dirty="0" smtClean="0"/>
              <a:t>, let us consider the parsec benchmark water. The graph</a:t>
            </a:r>
            <a:r>
              <a:rPr lang="en-US" baseline="0" dirty="0" smtClean="0"/>
              <a:t> show </a:t>
            </a:r>
            <a:endParaRPr lang="en-US" dirty="0" smtClean="0"/>
          </a:p>
          <a:p>
            <a:r>
              <a:rPr lang="en-US" dirty="0" smtClean="0"/>
              <a:t>For example, for the benchmark </a:t>
            </a:r>
            <a:r>
              <a:rPr lang="en-US" dirty="0" err="1" smtClean="0"/>
              <a:t>Water,The</a:t>
            </a:r>
            <a:r>
              <a:rPr lang="en-US" dirty="0" smtClean="0"/>
              <a:t> graph here shows the coverage </a:t>
            </a:r>
            <a:r>
              <a:rPr lang="en-US" dirty="0" err="1" smtClean="0"/>
              <a:t>vs</a:t>
            </a:r>
            <a:r>
              <a:rPr lang="en-US" dirty="0" smtClean="0"/>
              <a:t> overhead curve that we would get from </a:t>
            </a:r>
            <a:r>
              <a:rPr lang="en-US" dirty="0" err="1" smtClean="0"/>
              <a:t>Relyzer</a:t>
            </a:r>
            <a:r>
              <a:rPr lang="en-US" dirty="0" smtClean="0"/>
              <a:t>, without any quality</a:t>
            </a:r>
            <a:r>
              <a:rPr lang="en-US" baseline="0" dirty="0" smtClean="0"/>
              <a:t> information. The x axis is Resiliency coverage- the 99% coverage point means that we protect instructions that cause 99% of the SDCs in the program, and y axis is the overhead for this coverage.</a:t>
            </a:r>
          </a:p>
          <a:p>
            <a:endParaRPr lang="en-US" baseline="0" dirty="0" smtClean="0"/>
          </a:p>
          <a:p>
            <a:r>
              <a:rPr lang="en-US" baseline="0" dirty="0" smtClean="0"/>
              <a:t>With </a:t>
            </a:r>
            <a:r>
              <a:rPr lang="en-US" baseline="0" dirty="0" err="1" smtClean="0"/>
              <a:t>Approxilyzer</a:t>
            </a:r>
            <a:r>
              <a:rPr lang="en-US" baseline="0" dirty="0" smtClean="0"/>
              <a:t>, if the user is willing to tolerate just a 1% loss in quality, we can save 55% overhead while still maintaining the high 99% coverage. And in the </a:t>
            </a:r>
            <a:r>
              <a:rPr lang="en-US" baseline="0" dirty="0" err="1" smtClean="0"/>
              <a:t>paer</a:t>
            </a:r>
            <a:r>
              <a:rPr lang="en-US" baseline="0" dirty="0" smtClean="0"/>
              <a:t> we show that for most of the applications we study, we can get significant overhead savings for very small losses in quality.</a:t>
            </a:r>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20</a:t>
            </a:fld>
            <a:endParaRPr lang="en-US"/>
          </a:p>
        </p:txBody>
      </p:sp>
    </p:spTree>
    <p:extLst>
      <p:ext uri="{BB962C8B-B14F-4D97-AF65-F5344CB8AC3E}">
        <p14:creationId xmlns:p14="http://schemas.microsoft.com/office/powerpoint/2010/main" val="878745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broad application is using</a:t>
            </a:r>
            <a:r>
              <a:rPr lang="en-US" baseline="0" dirty="0" smtClean="0"/>
              <a:t> </a:t>
            </a:r>
            <a:r>
              <a:rPr lang="en-US" baseline="0" dirty="0" err="1" smtClean="0"/>
              <a:t>Approxilyzer</a:t>
            </a:r>
            <a:r>
              <a:rPr lang="en-US" baseline="0" dirty="0" smtClean="0"/>
              <a:t> to identify potential </a:t>
            </a:r>
            <a:r>
              <a:rPr lang="en-US" baseline="0" dirty="0" err="1" smtClean="0"/>
              <a:t>approximable</a:t>
            </a:r>
            <a:r>
              <a:rPr lang="en-US" baseline="0" dirty="0" smtClean="0"/>
              <a:t> instructions in the program. </a:t>
            </a:r>
          </a:p>
          <a:p>
            <a:endParaRPr lang="en-US" baseline="0" dirty="0" smtClean="0"/>
          </a:p>
          <a:p>
            <a:r>
              <a:rPr lang="en-US" baseline="0" dirty="0" smtClean="0"/>
              <a:t>We do this by eliminating instructions that contain error sites producing unacceptable quality outputs. </a:t>
            </a:r>
            <a:r>
              <a:rPr lang="en-US" baseline="0" dirty="0" err="1" smtClean="0"/>
              <a:t>Approxilyzer</a:t>
            </a:r>
            <a:r>
              <a:rPr lang="en-US" baseline="0" dirty="0" smtClean="0"/>
              <a:t> reasonable assumes that if these instructions cannot tolerate isolated single bit errors, then they probably cannot withstand more rigorous perturbation introduced by other approximation techniques.</a:t>
            </a:r>
          </a:p>
          <a:p>
            <a:endParaRPr lang="en-US" baseline="0" dirty="0" smtClean="0"/>
          </a:p>
          <a:p>
            <a:r>
              <a:rPr lang="en-US" baseline="0" dirty="0" smtClean="0"/>
              <a:t>The remaining instructions are first order candidates for approximation and by identifying them we reduce the exploration space for further </a:t>
            </a:r>
            <a:r>
              <a:rPr lang="en-US" baseline="0" dirty="0" err="1" smtClean="0"/>
              <a:t>targetted</a:t>
            </a:r>
            <a:r>
              <a:rPr lang="en-US" baseline="0" dirty="0" smtClean="0"/>
              <a:t> analysis. More generally, this enables us to automatically analyze the approximation potential of any general purpose program along different bounds and granularities. </a:t>
            </a:r>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21</a:t>
            </a:fld>
            <a:endParaRPr lang="en-US"/>
          </a:p>
        </p:txBody>
      </p:sp>
    </p:spTree>
    <p:extLst>
      <p:ext uri="{BB962C8B-B14F-4D97-AF65-F5344CB8AC3E}">
        <p14:creationId xmlns:p14="http://schemas.microsoft.com/office/powerpoint/2010/main" val="27419898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example, this graph asks, in the best case scenario, with virtually no quality thresholds, what is the percentage of static instructions, shown in Y axis, that are </a:t>
            </a:r>
            <a:r>
              <a:rPr lang="en-US" baseline="0" dirty="0" err="1" smtClean="0"/>
              <a:t>approximable</a:t>
            </a:r>
            <a:r>
              <a:rPr lang="en-US" baseline="0" dirty="0" smtClean="0"/>
              <a:t> under different instruction and register granularities (shown in the x axis).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The first set of data points, show that on average (show in black),</a:t>
            </a:r>
            <a:r>
              <a:rPr lang="en-US" baseline="0" dirty="0" smtClean="0"/>
              <a:t>15% of static instructions in the application studied are fully </a:t>
            </a:r>
            <a:r>
              <a:rPr lang="en-US" baseline="0" dirty="0" err="1" smtClean="0"/>
              <a:t>approximable</a:t>
            </a:r>
            <a:r>
              <a:rPr lang="en-US" baseline="0" dirty="0" smtClean="0"/>
              <a:t>, </a:t>
            </a:r>
            <a:r>
              <a:rPr lang="en-US" baseline="0" dirty="0" err="1" smtClean="0"/>
              <a:t>ie</a:t>
            </a:r>
            <a:r>
              <a:rPr lang="en-US" baseline="0" dirty="0" smtClean="0"/>
              <a:t> errors in all registers and all dynamic instructions are ok. If we relax the constraint a little to consider cases where only parts of the instruction is </a:t>
            </a:r>
            <a:r>
              <a:rPr lang="en-US" baseline="0" dirty="0" err="1" smtClean="0"/>
              <a:t>approximable</a:t>
            </a:r>
            <a:r>
              <a:rPr lang="en-US" baseline="0" dirty="0" smtClean="0"/>
              <a:t>, we see that 40% of static instructions have at least one continuous 32 bit register chunk that could be a candidate for approximation. We can do this kind of first order exploration along different dimensions and granularities using </a:t>
            </a:r>
            <a:r>
              <a:rPr lang="en-US" baseline="0" dirty="0" err="1" smtClean="0"/>
              <a:t>Approxilyzer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5E6702F5-E70D-694F-8C88-CFFD0DB00D45}" type="slidenum">
              <a:rPr lang="en-US" smtClean="0"/>
              <a:t>22</a:t>
            </a:fld>
            <a:endParaRPr lang="en-US"/>
          </a:p>
        </p:txBody>
      </p:sp>
    </p:spTree>
    <p:extLst>
      <p:ext uri="{BB962C8B-B14F-4D97-AF65-F5344CB8AC3E}">
        <p14:creationId xmlns:p14="http://schemas.microsoft.com/office/powerpoint/2010/main" val="34058048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conclusion, in this work we introduces</a:t>
            </a:r>
            <a:r>
              <a:rPr lang="en-US" baseline="0" dirty="0" smtClean="0"/>
              <a:t> a tool called </a:t>
            </a:r>
            <a:r>
              <a:rPr lang="en-US" baseline="0" dirty="0" err="1" smtClean="0"/>
              <a:t>Approxilyzer</a:t>
            </a:r>
            <a:r>
              <a:rPr lang="en-US" baseline="0" dirty="0" smtClean="0"/>
              <a:t> that automatically generates a comprehensive output quality profile for any general-purpose program with high precision and accuracy. Furthermore, it does so while posing the absolute minimum programmer burden. We show 2 applications of </a:t>
            </a:r>
            <a:r>
              <a:rPr lang="en-US" baseline="0" dirty="0" err="1" smtClean="0"/>
              <a:t>Approxilyzer</a:t>
            </a:r>
            <a:r>
              <a:rPr lang="en-US" baseline="0" dirty="0" smtClean="0"/>
              <a:t>, one where output quality loss can be tuned to achieve ultra-low cost resiliency and second to study the first order approximation potential of applications.</a:t>
            </a:r>
          </a:p>
          <a:p>
            <a:endParaRPr lang="en-US" baseline="0" dirty="0" smtClean="0"/>
          </a:p>
          <a:p>
            <a:r>
              <a:rPr lang="en-US" baseline="0" dirty="0" smtClean="0"/>
              <a:t>Our future work includes extending </a:t>
            </a:r>
            <a:r>
              <a:rPr lang="en-US" baseline="0" dirty="0" err="1" smtClean="0"/>
              <a:t>approxilyzer</a:t>
            </a:r>
            <a:r>
              <a:rPr lang="en-US" baseline="0" dirty="0" smtClean="0"/>
              <a:t> to other error models, make it input independent and explore approximation along data </a:t>
            </a:r>
            <a:r>
              <a:rPr lang="en-US" baseline="0" dirty="0" err="1" smtClean="0"/>
              <a:t>vs</a:t>
            </a:r>
            <a:r>
              <a:rPr lang="en-US" baseline="0" dirty="0" smtClean="0"/>
              <a:t> instruction granularity.</a:t>
            </a:r>
          </a:p>
          <a:p>
            <a:endParaRPr lang="en-US" baseline="0" dirty="0" smtClean="0"/>
          </a:p>
          <a:p>
            <a:r>
              <a:rPr lang="en-US" baseline="0" dirty="0" smtClean="0"/>
              <a:t>Thank you for your attention and I’ll now take questions.</a:t>
            </a:r>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23</a:t>
            </a:fld>
            <a:endParaRPr lang="en-US"/>
          </a:p>
        </p:txBody>
      </p:sp>
    </p:spTree>
    <p:extLst>
      <p:ext uri="{BB962C8B-B14F-4D97-AF65-F5344CB8AC3E}">
        <p14:creationId xmlns:p14="http://schemas.microsoft.com/office/powerpoint/2010/main" val="2276738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Approxilyzer</a:t>
            </a:r>
            <a:r>
              <a:rPr lang="en-US" dirty="0" smtClean="0"/>
              <a:t> takes</a:t>
            </a:r>
            <a:r>
              <a:rPr lang="en-US" baseline="0" dirty="0" smtClean="0"/>
              <a:t> any unmodified general purpose program as input and requires the user to provide only the quality metric and optionally a quality threshold. The quality metric is a domain specific parameter and as such a minimal input required by any system that measures quality. </a:t>
            </a:r>
          </a:p>
          <a:p>
            <a:endParaRPr lang="en-US" baseline="0"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3</a:t>
            </a:fld>
            <a:endParaRPr lang="en-US"/>
          </a:p>
        </p:txBody>
      </p:sp>
    </p:spTree>
    <p:extLst>
      <p:ext uri="{BB962C8B-B14F-4D97-AF65-F5344CB8AC3E}">
        <p14:creationId xmlns:p14="http://schemas.microsoft.com/office/powerpoint/2010/main" val="3754239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Taking these, </a:t>
            </a:r>
            <a:r>
              <a:rPr lang="en-US" baseline="0" dirty="0" err="1" smtClean="0"/>
              <a:t>Approxilyzer</a:t>
            </a:r>
            <a:r>
              <a:rPr lang="en-US" baseline="0" dirty="0" smtClean="0"/>
              <a:t> automatically quantifies how an single error in the program impacts the quality of its final end-to-end output.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error model we consider in this work is single bit flips in operand registers of dynamic instructions. We use the term error site to refer to the location where an error can occur, namely specific register bits in specific dynamic instructions.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show that </a:t>
            </a:r>
            <a:r>
              <a:rPr lang="en-US" baseline="0" dirty="0" err="1" smtClean="0"/>
              <a:t>Approxilyzer</a:t>
            </a:r>
            <a:r>
              <a:rPr lang="en-US" baseline="0" dirty="0" smtClean="0"/>
              <a:t> can determine the output quality produced by a given error with high accuracy and confidence.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4</a:t>
            </a:fld>
            <a:endParaRPr lang="en-US"/>
          </a:p>
        </p:txBody>
      </p:sp>
    </p:spTree>
    <p:extLst>
      <p:ext uri="{BB962C8B-B14F-4D97-AF65-F5344CB8AC3E}">
        <p14:creationId xmlns:p14="http://schemas.microsoft.com/office/powerpoint/2010/main" val="3754239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Moreover,</a:t>
            </a:r>
            <a:r>
              <a:rPr lang="en-US" baseline="0" dirty="0" smtClean="0"/>
              <a:t> </a:t>
            </a:r>
            <a:r>
              <a:rPr lang="en-US" baseline="0" dirty="0" err="1" smtClean="0"/>
              <a:t>Approxilyzer</a:t>
            </a:r>
            <a:r>
              <a:rPr lang="en-US" baseline="0" dirty="0" smtClean="0"/>
              <a:t> does this for virtually ALL such errors in the program allowing us to automatically build a comprehensive output quality profile for any general purpose program. So now we have the ability to forecast, for example, that a single bit perturbation in dynamic instruction X will lead to a maximum quality loss of say, 6% in the final output.</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5</a:t>
            </a:fld>
            <a:endParaRPr lang="en-US"/>
          </a:p>
        </p:txBody>
      </p:sp>
    </p:spTree>
    <p:extLst>
      <p:ext uri="{BB962C8B-B14F-4D97-AF65-F5344CB8AC3E}">
        <p14:creationId xmlns:p14="http://schemas.microsoft.com/office/powerpoint/2010/main" val="3754239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ability is quite powerful and we demonstrate two</a:t>
            </a:r>
            <a:r>
              <a:rPr lang="en-US" baseline="0" dirty="0" smtClean="0"/>
              <a:t> example applications in this work. First we show how </a:t>
            </a:r>
            <a:r>
              <a:rPr lang="en-US" baseline="0" dirty="0" err="1" smtClean="0"/>
              <a:t>Approxilyzer</a:t>
            </a:r>
            <a:r>
              <a:rPr lang="en-US" baseline="0" dirty="0" smtClean="0"/>
              <a:t> can be used to tune output quality loss with respect to resiliency parameters to enable ultra-low cost resiliency solutions. We show that significant reductions in resiliency overheads can be achieved if the user is willing to tolerate very small losses in quality.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Second, more broadly, we demonstrate how </a:t>
            </a:r>
            <a:r>
              <a:rPr lang="en-US" sz="1200" b="0" i="0" u="none" strike="noStrike" kern="1200" baseline="0" dirty="0" err="1" smtClean="0">
                <a:solidFill>
                  <a:schemeClr val="tx1"/>
                </a:solidFill>
                <a:latin typeface="+mn-lt"/>
                <a:ea typeface="+mn-ea"/>
                <a:cs typeface="+mn-cs"/>
              </a:rPr>
              <a:t>Approxilyzer</a:t>
            </a:r>
            <a:r>
              <a:rPr lang="en-US" sz="1200" b="0" i="0" u="none" strike="noStrike" kern="1200" baseline="0" dirty="0" smtClean="0">
                <a:solidFill>
                  <a:schemeClr val="tx1"/>
                </a:solidFill>
                <a:latin typeface="+mn-lt"/>
                <a:ea typeface="+mn-ea"/>
                <a:cs typeface="+mn-cs"/>
              </a:rPr>
              <a:t> can provide a first order estimate of the approximation potential of any general purpose program automatically. This enables programmers or other tools to focus on just the  promising subset of </a:t>
            </a:r>
            <a:r>
              <a:rPr lang="en-US" sz="1200" b="0" i="0" u="none" strike="noStrike" kern="1200" baseline="0" dirty="0" err="1" smtClean="0">
                <a:solidFill>
                  <a:schemeClr val="tx1"/>
                </a:solidFill>
                <a:latin typeface="+mn-lt"/>
                <a:ea typeface="+mn-ea"/>
                <a:cs typeface="+mn-cs"/>
              </a:rPr>
              <a:t>approximable</a:t>
            </a:r>
            <a:r>
              <a:rPr lang="en-US" sz="1200" b="0" i="0" u="none" strike="noStrike" kern="1200" baseline="0" dirty="0" smtClean="0">
                <a:solidFill>
                  <a:schemeClr val="tx1"/>
                </a:solidFill>
                <a:latin typeface="+mn-lt"/>
                <a:ea typeface="+mn-ea"/>
                <a:cs typeface="+mn-cs"/>
              </a:rPr>
              <a:t> instructions, identified by </a:t>
            </a:r>
            <a:r>
              <a:rPr lang="en-US" sz="1200" b="0" i="0" u="none" strike="noStrike" kern="1200" baseline="0" dirty="0" err="1" smtClean="0">
                <a:solidFill>
                  <a:schemeClr val="tx1"/>
                </a:solidFill>
                <a:latin typeface="+mn-lt"/>
                <a:ea typeface="+mn-ea"/>
                <a:cs typeface="+mn-cs"/>
              </a:rPr>
              <a:t>Approxilyzer</a:t>
            </a:r>
            <a:r>
              <a:rPr lang="en-US" sz="1200" b="0" i="0" u="none" strike="noStrike" kern="1200" baseline="0" dirty="0" smtClean="0">
                <a:solidFill>
                  <a:schemeClr val="tx1"/>
                </a:solidFill>
                <a:latin typeface="+mn-lt"/>
                <a:ea typeface="+mn-ea"/>
                <a:cs typeface="+mn-cs"/>
              </a:rPr>
              <a:t>, for further analysis. For example, we show that in the best case scenario, with virtually no quality threshold, on average, 40% of static instructions in our applications have at least one 32 bit register chunk that could be a candidates for approximation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6</a:t>
            </a:fld>
            <a:endParaRPr lang="en-US"/>
          </a:p>
        </p:txBody>
      </p:sp>
    </p:spTree>
    <p:extLst>
      <p:ext uri="{BB962C8B-B14F-4D97-AF65-F5344CB8AC3E}">
        <p14:creationId xmlns:p14="http://schemas.microsoft.com/office/powerpoint/2010/main" val="2178888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The remainder of the talk is organized as follows. I’ll first provide some background about prior work we leverage, before describing the design details of </a:t>
            </a:r>
            <a:r>
              <a:rPr lang="en-US" baseline="0" dirty="0" err="1" smtClean="0"/>
              <a:t>Approxilyzer</a:t>
            </a:r>
            <a:r>
              <a:rPr lang="en-US" baseline="0" dirty="0" smtClean="0"/>
              <a:t>. I will then discuss the two applications of </a:t>
            </a:r>
            <a:r>
              <a:rPr lang="en-US" baseline="0" dirty="0" err="1" smtClean="0"/>
              <a:t>Approxilyzer</a:t>
            </a:r>
            <a:r>
              <a:rPr lang="en-US" baseline="0" dirty="0" smtClean="0"/>
              <a:t> before concluding.</a:t>
            </a:r>
            <a:endParaRPr lang="en-US"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7</a:t>
            </a:fld>
            <a:endParaRPr lang="en-US"/>
          </a:p>
        </p:txBody>
      </p:sp>
    </p:spTree>
    <p:extLst>
      <p:ext uri="{BB962C8B-B14F-4D97-AF65-F5344CB8AC3E}">
        <p14:creationId xmlns:p14="http://schemas.microsoft.com/office/powerpoint/2010/main" val="1281100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is relatively simple to determine</a:t>
            </a:r>
            <a:r>
              <a:rPr lang="en-US" baseline="0" dirty="0" smtClean="0"/>
              <a:t> the impact of a single error. You inject the error in program execution and observe the output quality at the end. But being able to do so for all such errors, which amount to trillions in a program is prohibitive in time. </a:t>
            </a:r>
            <a:r>
              <a:rPr lang="en-US" dirty="0" smtClean="0"/>
              <a:t>To meet this challenge we leverage prior work called</a:t>
            </a:r>
            <a:r>
              <a:rPr lang="en-US" baseline="0" dirty="0" smtClean="0"/>
              <a:t> </a:t>
            </a:r>
            <a:r>
              <a:rPr lang="en-US" baseline="0" dirty="0" err="1" smtClean="0"/>
              <a:t>Relyzer</a:t>
            </a:r>
            <a:r>
              <a:rPr lang="en-US" baseline="0" dirty="0" smtClean="0"/>
              <a:t> that solves a similar problem.</a:t>
            </a:r>
            <a:endParaRPr lang="en-US" dirty="0" smtClean="0"/>
          </a:p>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8</a:t>
            </a:fld>
            <a:endParaRPr lang="en-US"/>
          </a:p>
        </p:txBody>
      </p:sp>
    </p:spTree>
    <p:extLst>
      <p:ext uri="{BB962C8B-B14F-4D97-AF65-F5344CB8AC3E}">
        <p14:creationId xmlns:p14="http://schemas.microsoft.com/office/powerpoint/2010/main" val="2088685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Traditionally, the outcomes of</a:t>
            </a:r>
            <a:r>
              <a:rPr lang="en-US" baseline="0" dirty="0" smtClean="0"/>
              <a:t> an error in an execution is classified as either Masked, where the correct output is produced, or detected, where while the program produces catastrophic results like a segmentation fault or kernel panics, there are low cost mechanisms to detect that an error occurred. And finally silent data corruptions or SDC, where an incorrect output is produced. SDCs are the worst outcome of an error since they can neither be ignored nor can be protected by low cost mechanisms.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9</a:t>
            </a:fld>
            <a:endParaRPr lang="en-US"/>
          </a:p>
        </p:txBody>
      </p:sp>
    </p:spTree>
    <p:extLst>
      <p:ext uri="{BB962C8B-B14F-4D97-AF65-F5344CB8AC3E}">
        <p14:creationId xmlns:p14="http://schemas.microsoft.com/office/powerpoint/2010/main" val="2069757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00266E"/>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685800" y="762002"/>
            <a:ext cx="7772400" cy="1470025"/>
          </a:xfrm>
        </p:spPr>
        <p:txBody>
          <a:bodyPr/>
          <a:lstStyle>
            <a:lvl1pPr>
              <a:defRPr>
                <a:solidFill>
                  <a:srgbClr val="FFFFFF"/>
                </a:solidFill>
              </a:defRPr>
            </a:lvl1pPr>
          </a:lstStyle>
          <a:p>
            <a:r>
              <a:rPr lang="en-US" smtClean="0"/>
              <a:t>Click to edit Master title style</a:t>
            </a:r>
            <a:endParaRPr lang="en-US" dirty="0"/>
          </a:p>
        </p:txBody>
      </p:sp>
      <p:sp>
        <p:nvSpPr>
          <p:cNvPr id="10243" name="Rectangle 3"/>
          <p:cNvSpPr>
            <a:spLocks noGrp="1" noChangeArrowheads="1"/>
          </p:cNvSpPr>
          <p:nvPr>
            <p:ph type="subTitle" idx="1"/>
          </p:nvPr>
        </p:nvSpPr>
        <p:spPr>
          <a:xfrm>
            <a:off x="1371600" y="2667000"/>
            <a:ext cx="6400800" cy="1752600"/>
          </a:xfrm>
        </p:spPr>
        <p:txBody>
          <a:bodyPr/>
          <a:lstStyle>
            <a:lvl1pPr marL="0" indent="0" algn="ctr">
              <a:buFontTx/>
              <a:buNone/>
              <a:defRPr>
                <a:solidFill>
                  <a:srgbClr val="FF6600"/>
                </a:solidFill>
              </a:defRPr>
            </a:lvl1pPr>
          </a:lstStyle>
          <a:p>
            <a:r>
              <a:rPr lang="en-US" smtClean="0"/>
              <a:t>Click to edit Master subtitle style</a:t>
            </a:r>
            <a:endParaRPr lang="en-US" dirty="0"/>
          </a:p>
        </p:txBody>
      </p:sp>
      <p:sp>
        <p:nvSpPr>
          <p:cNvPr id="10244" name="Text Box 4"/>
          <p:cNvSpPr txBox="1">
            <a:spLocks noChangeArrowheads="1"/>
          </p:cNvSpPr>
          <p:nvPr/>
        </p:nvSpPr>
        <p:spPr bwMode="auto">
          <a:xfrm>
            <a:off x="2209800" y="5638800"/>
            <a:ext cx="6477000" cy="457200"/>
          </a:xfrm>
          <a:prstGeom prst="rect">
            <a:avLst/>
          </a:prstGeom>
          <a:noFill/>
          <a:ln w="9525">
            <a:noFill/>
            <a:miter lim="800000"/>
            <a:headEnd/>
            <a:tailEnd/>
          </a:ln>
          <a:effectLst/>
        </p:spPr>
        <p:txBody>
          <a:bodyPr lIns="91418" tIns="45709" rIns="91418" bIns="45709">
            <a:prstTxWarp prst="textNoShape">
              <a:avLst/>
            </a:prstTxWarp>
            <a:spAutoFit/>
          </a:bodyPr>
          <a:lstStyle/>
          <a:p>
            <a:pPr>
              <a:spcBef>
                <a:spcPct val="50000"/>
              </a:spcBef>
            </a:pP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52400"/>
            <a:ext cx="22860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152400"/>
            <a:ext cx="67056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990600"/>
            <a:ext cx="4229100" cy="5562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86300" y="990600"/>
            <a:ext cx="4229100" cy="5562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990600"/>
            <a:ext cx="8610600" cy="2705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4800" y="3848100"/>
            <a:ext cx="8610600" cy="2705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Arial Narrow" pitchFamily="34" charset="0"/>
              </a:defRPr>
            </a:lvl1pPr>
            <a:lvl2pPr>
              <a:defRPr>
                <a:latin typeface="Arial Narrow" pitchFamily="34" charset="0"/>
              </a:defRPr>
            </a:lvl2pPr>
            <a:lvl3pPr>
              <a:defRPr>
                <a:latin typeface="Arial Narrow" pitchFamily="34" charset="0"/>
              </a:defRPr>
            </a:lvl3pPr>
            <a:lvl4pPr>
              <a:defRPr>
                <a:latin typeface="Arial Narrow" pitchFamily="34" charset="0"/>
              </a:defRPr>
            </a:lvl4pPr>
            <a:lvl5pPr>
              <a:defRPr>
                <a:latin typeface="Arial Narrow"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6"/>
          <p:cNvSpPr>
            <a:spLocks noGrp="1"/>
          </p:cNvSpPr>
          <p:nvPr>
            <p:ph type="sldNum" sz="quarter" idx="4"/>
          </p:nvPr>
        </p:nvSpPr>
        <p:spPr>
          <a:xfrm>
            <a:off x="6781800" y="6492875"/>
            <a:ext cx="2133600" cy="365125"/>
          </a:xfrm>
          <a:prstGeom prst="rect">
            <a:avLst/>
          </a:prstGeom>
        </p:spPr>
        <p:txBody>
          <a:bodyPr vert="horz" lIns="91418" tIns="45709" rIns="91418" bIns="45709"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092" indent="0">
              <a:buNone/>
              <a:defRPr sz="1800"/>
            </a:lvl2pPr>
            <a:lvl3pPr marL="914186" indent="0">
              <a:buNone/>
              <a:defRPr sz="1600"/>
            </a:lvl3pPr>
            <a:lvl4pPr marL="1371279" indent="0">
              <a:buNone/>
              <a:defRPr sz="1400"/>
            </a:lvl4pPr>
            <a:lvl5pPr marL="1828373" indent="0">
              <a:buNone/>
              <a:defRPr sz="1400"/>
            </a:lvl5pPr>
            <a:lvl6pPr marL="2285466" indent="0">
              <a:buNone/>
              <a:defRPr sz="1400"/>
            </a:lvl6pPr>
            <a:lvl7pPr marL="2742558" indent="0">
              <a:buNone/>
              <a:defRPr sz="1400"/>
            </a:lvl7pPr>
            <a:lvl8pPr marL="3199652" indent="0">
              <a:buNone/>
              <a:defRPr sz="1400"/>
            </a:lvl8pPr>
            <a:lvl9pPr marL="3656744" indent="0">
              <a:buNone/>
              <a:defRPr sz="1400"/>
            </a:lvl9pPr>
          </a:lstStyle>
          <a:p>
            <a:pPr lvl="0"/>
            <a:r>
              <a:rPr lang="en-US" smtClean="0"/>
              <a:t>Click to edit Master text styles</a:t>
            </a:r>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990600"/>
            <a:ext cx="42291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90600"/>
            <a:ext cx="42291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092" indent="0">
              <a:buNone/>
              <a:defRPr sz="2000" b="1"/>
            </a:lvl2pPr>
            <a:lvl3pPr marL="914186" indent="0">
              <a:buNone/>
              <a:defRPr sz="1800" b="1"/>
            </a:lvl3pPr>
            <a:lvl4pPr marL="1371279" indent="0">
              <a:buNone/>
              <a:defRPr sz="1600" b="1"/>
            </a:lvl4pPr>
            <a:lvl5pPr marL="1828373" indent="0">
              <a:buNone/>
              <a:defRPr sz="1600" b="1"/>
            </a:lvl5pPr>
            <a:lvl6pPr marL="2285466" indent="0">
              <a:buNone/>
              <a:defRPr sz="1600" b="1"/>
            </a:lvl6pPr>
            <a:lvl7pPr marL="2742558" indent="0">
              <a:buNone/>
              <a:defRPr sz="1600" b="1"/>
            </a:lvl7pPr>
            <a:lvl8pPr marL="3199652" indent="0">
              <a:buNone/>
              <a:defRPr sz="1600" b="1"/>
            </a:lvl8pPr>
            <a:lvl9pPr marL="365674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092" indent="0">
              <a:buNone/>
              <a:defRPr sz="2000" b="1"/>
            </a:lvl2pPr>
            <a:lvl3pPr marL="914186" indent="0">
              <a:buNone/>
              <a:defRPr sz="1800" b="1"/>
            </a:lvl3pPr>
            <a:lvl4pPr marL="1371279" indent="0">
              <a:buNone/>
              <a:defRPr sz="1600" b="1"/>
            </a:lvl4pPr>
            <a:lvl5pPr marL="1828373" indent="0">
              <a:buNone/>
              <a:defRPr sz="1600" b="1"/>
            </a:lvl5pPr>
            <a:lvl6pPr marL="2285466" indent="0">
              <a:buNone/>
              <a:defRPr sz="1600" b="1"/>
            </a:lvl6pPr>
            <a:lvl7pPr marL="2742558" indent="0">
              <a:buNone/>
              <a:defRPr sz="1600" b="1"/>
            </a:lvl7pPr>
            <a:lvl8pPr marL="3199652" indent="0">
              <a:buNone/>
              <a:defRPr sz="1600" b="1"/>
            </a:lvl8pPr>
            <a:lvl9pPr marL="365674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p:spPr>
        <p:txBody>
          <a:bodyPr/>
          <a:lstStyle>
            <a:lvl1pPr marL="0" indent="0">
              <a:buNone/>
              <a:defRPr sz="1400"/>
            </a:lvl1pPr>
            <a:lvl2pPr marL="457092" indent="0">
              <a:buNone/>
              <a:defRPr sz="1200"/>
            </a:lvl2pPr>
            <a:lvl3pPr marL="914186" indent="0">
              <a:buNone/>
              <a:defRPr sz="1000"/>
            </a:lvl3pPr>
            <a:lvl4pPr marL="1371279" indent="0">
              <a:buNone/>
              <a:defRPr sz="900"/>
            </a:lvl4pPr>
            <a:lvl5pPr marL="1828373" indent="0">
              <a:buNone/>
              <a:defRPr sz="900"/>
            </a:lvl5pPr>
            <a:lvl6pPr marL="2285466" indent="0">
              <a:buNone/>
              <a:defRPr sz="900"/>
            </a:lvl6pPr>
            <a:lvl7pPr marL="2742558" indent="0">
              <a:buNone/>
              <a:defRPr sz="900"/>
            </a:lvl7pPr>
            <a:lvl8pPr marL="3199652" indent="0">
              <a:buNone/>
              <a:defRPr sz="900"/>
            </a:lvl8pPr>
            <a:lvl9pPr marL="3656744"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092" indent="0">
              <a:buNone/>
              <a:defRPr sz="2800"/>
            </a:lvl2pPr>
            <a:lvl3pPr marL="914186" indent="0">
              <a:buNone/>
              <a:defRPr sz="2400"/>
            </a:lvl3pPr>
            <a:lvl4pPr marL="1371279" indent="0">
              <a:buNone/>
              <a:defRPr sz="2000"/>
            </a:lvl4pPr>
            <a:lvl5pPr marL="1828373" indent="0">
              <a:buNone/>
              <a:defRPr sz="2000"/>
            </a:lvl5pPr>
            <a:lvl6pPr marL="2285466" indent="0">
              <a:buNone/>
              <a:defRPr sz="2000"/>
            </a:lvl6pPr>
            <a:lvl7pPr marL="2742558" indent="0">
              <a:buNone/>
              <a:defRPr sz="2000"/>
            </a:lvl7pPr>
            <a:lvl8pPr marL="3199652" indent="0">
              <a:buNone/>
              <a:defRPr sz="2000"/>
            </a:lvl8pPr>
            <a:lvl9pPr marL="3656744"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092" indent="0">
              <a:buNone/>
              <a:defRPr sz="1200"/>
            </a:lvl2pPr>
            <a:lvl3pPr marL="914186" indent="0">
              <a:buNone/>
              <a:defRPr sz="1000"/>
            </a:lvl3pPr>
            <a:lvl4pPr marL="1371279" indent="0">
              <a:buNone/>
              <a:defRPr sz="900"/>
            </a:lvl4pPr>
            <a:lvl5pPr marL="1828373" indent="0">
              <a:buNone/>
              <a:defRPr sz="900"/>
            </a:lvl5pPr>
            <a:lvl6pPr marL="2285466" indent="0">
              <a:buNone/>
              <a:defRPr sz="900"/>
            </a:lvl6pPr>
            <a:lvl7pPr marL="2742558" indent="0">
              <a:buNone/>
              <a:defRPr sz="900"/>
            </a:lvl7pPr>
            <a:lvl8pPr marL="3199652" indent="0">
              <a:buNone/>
              <a:defRPr sz="900"/>
            </a:lvl8pPr>
            <a:lvl9pPr marL="3656744"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bwMode="auto">
          <a:xfrm>
            <a:off x="0" y="0"/>
            <a:ext cx="9144000" cy="762000"/>
          </a:xfrm>
          <a:prstGeom prst="rect">
            <a:avLst/>
          </a:prstGeom>
          <a:solidFill>
            <a:srgbClr val="00266E"/>
          </a:solidFill>
          <a:ln w="9525" cap="flat" cmpd="sng" algn="ctr">
            <a:noFill/>
            <a:prstDash val="solid"/>
            <a:round/>
            <a:headEnd type="none" w="med" len="med"/>
            <a:tailEnd type="none" w="med" len="med"/>
          </a:ln>
          <a:effectLst/>
        </p:spPr>
        <p:txBody>
          <a:bodyPr vert="horz" wrap="square" lIns="91418" tIns="45709" rIns="91418" bIns="45709" numCol="1" rtlCol="0" anchor="t" anchorCtr="0" compatLnSpc="1">
            <a:prstTxWarp prst="textNoShape">
              <a:avLst/>
            </a:prstTxWarp>
          </a:bodyPr>
          <a:lstStyle/>
          <a:p>
            <a:pPr marL="0" marR="0" indent="0" algn="l" defTabSz="914186"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9218" name="Rectangle 2"/>
          <p:cNvSpPr>
            <a:spLocks noGrp="1" noChangeArrowheads="1"/>
          </p:cNvSpPr>
          <p:nvPr>
            <p:ph type="title"/>
          </p:nvPr>
        </p:nvSpPr>
        <p:spPr bwMode="auto">
          <a:xfrm>
            <a:off x="0" y="0"/>
            <a:ext cx="9144000" cy="762000"/>
          </a:xfrm>
          <a:prstGeom prst="rect">
            <a:avLst/>
          </a:prstGeom>
          <a:noFill/>
          <a:ln w="9525">
            <a:noFill/>
            <a:miter lim="800000"/>
            <a:headEnd/>
            <a:tailEnd/>
          </a:ln>
          <a:effectLst/>
        </p:spPr>
        <p:txBody>
          <a:bodyPr vert="horz" wrap="square" lIns="91418" tIns="45709" rIns="91418" bIns="45709" numCol="1" anchor="ctr" anchorCtr="0" compatLnSpc="1">
            <a:prstTxWarp prst="textNoShape">
              <a:avLst/>
            </a:prstTxWarp>
          </a:bodyPr>
          <a:lstStyle/>
          <a:p>
            <a:pPr lvl="0"/>
            <a:r>
              <a:rPr lang="en-US" smtClean="0"/>
              <a:t>Click to edit Master title style</a:t>
            </a:r>
            <a:endParaRPr lang="en-US" dirty="0"/>
          </a:p>
        </p:txBody>
      </p:sp>
      <p:sp>
        <p:nvSpPr>
          <p:cNvPr id="9219" name="Rectangle 3"/>
          <p:cNvSpPr>
            <a:spLocks noGrp="1" noChangeArrowheads="1"/>
          </p:cNvSpPr>
          <p:nvPr>
            <p:ph type="body" idx="1"/>
          </p:nvPr>
        </p:nvSpPr>
        <p:spPr bwMode="auto">
          <a:xfrm>
            <a:off x="304800" y="914400"/>
            <a:ext cx="8610600" cy="5562600"/>
          </a:xfrm>
          <a:prstGeom prst="rect">
            <a:avLst/>
          </a:prstGeom>
          <a:noFill/>
          <a:ln w="9525">
            <a:noFill/>
            <a:miter lim="800000"/>
            <a:headEnd/>
            <a:tailEnd/>
          </a:ln>
          <a:effectLst/>
        </p:spPr>
        <p:txBody>
          <a:bodyPr vert="horz" wrap="square" lIns="91418" tIns="45709" rIns="91418" bIns="457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222" name="Text Box 6"/>
          <p:cNvSpPr txBox="1">
            <a:spLocks noChangeArrowheads="1"/>
          </p:cNvSpPr>
          <p:nvPr/>
        </p:nvSpPr>
        <p:spPr bwMode="auto">
          <a:xfrm>
            <a:off x="2209800" y="5638800"/>
            <a:ext cx="6477000" cy="457200"/>
          </a:xfrm>
          <a:prstGeom prst="rect">
            <a:avLst/>
          </a:prstGeom>
          <a:noFill/>
          <a:ln w="9525">
            <a:noFill/>
            <a:miter lim="800000"/>
            <a:headEnd/>
            <a:tailEnd/>
          </a:ln>
          <a:effectLst/>
        </p:spPr>
        <p:txBody>
          <a:bodyPr lIns="91418" tIns="45709" rIns="91418" bIns="45709">
            <a:prstTxWarp prst="textNoShape">
              <a:avLst/>
            </a:prstTxWarp>
            <a:spAutoFit/>
          </a:bodyPr>
          <a:lstStyle/>
          <a:p>
            <a:pPr>
              <a:spcBef>
                <a:spcPct val="50000"/>
              </a:spcBef>
            </a:pPr>
            <a:endParaRPr lang="en-US"/>
          </a:p>
        </p:txBody>
      </p:sp>
      <p:sp>
        <p:nvSpPr>
          <p:cNvPr id="7" name="Slide Number Placeholder 6"/>
          <p:cNvSpPr>
            <a:spLocks noGrp="1"/>
          </p:cNvSpPr>
          <p:nvPr>
            <p:ph type="sldNum" sz="quarter" idx="4"/>
          </p:nvPr>
        </p:nvSpPr>
        <p:spPr>
          <a:xfrm>
            <a:off x="6781800" y="6492875"/>
            <a:ext cx="2133600" cy="365125"/>
          </a:xfrm>
          <a:prstGeom prst="rect">
            <a:avLst/>
          </a:prstGeom>
        </p:spPr>
        <p:txBody>
          <a:bodyPr vert="horz" lIns="91418" tIns="45709" rIns="91418" bIns="45709"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xmlns:p14="http://schemas.microsoft.com/office/powerpoint/2010/main" id="1" dur="indefinite" restart="never" nodeType="tmRoot"/>
      </p:par>
    </p:tnLst>
  </p:timing>
  <p:hf hdr="0" ftr="0" dt="0"/>
  <p:txStyles>
    <p:titleStyle>
      <a:lvl1pPr algn="ctr" rtl="0" eaLnBrk="1" fontAlgn="base" hangingPunct="1">
        <a:spcBef>
          <a:spcPct val="0"/>
        </a:spcBef>
        <a:spcAft>
          <a:spcPct val="0"/>
        </a:spcAft>
        <a:defRPr sz="2800" b="1">
          <a:solidFill>
            <a:srgbClr val="FFFFFF"/>
          </a:solidFill>
          <a:latin typeface="+mj-lt"/>
          <a:ea typeface="+mj-ea"/>
          <a:cs typeface="+mj-cs"/>
        </a:defRPr>
      </a:lvl1pPr>
      <a:lvl2pPr algn="ctr" rtl="0" eaLnBrk="1" fontAlgn="base" hangingPunct="1">
        <a:spcBef>
          <a:spcPct val="0"/>
        </a:spcBef>
        <a:spcAft>
          <a:spcPct val="0"/>
        </a:spcAft>
        <a:defRPr sz="2800" b="1">
          <a:solidFill>
            <a:srgbClr val="0000FF"/>
          </a:solidFill>
          <a:latin typeface="Helvetica" charset="0"/>
        </a:defRPr>
      </a:lvl2pPr>
      <a:lvl3pPr algn="ctr" rtl="0" eaLnBrk="1" fontAlgn="base" hangingPunct="1">
        <a:spcBef>
          <a:spcPct val="0"/>
        </a:spcBef>
        <a:spcAft>
          <a:spcPct val="0"/>
        </a:spcAft>
        <a:defRPr sz="2800" b="1">
          <a:solidFill>
            <a:srgbClr val="0000FF"/>
          </a:solidFill>
          <a:latin typeface="Helvetica" charset="0"/>
        </a:defRPr>
      </a:lvl3pPr>
      <a:lvl4pPr algn="ctr" rtl="0" eaLnBrk="1" fontAlgn="base" hangingPunct="1">
        <a:spcBef>
          <a:spcPct val="0"/>
        </a:spcBef>
        <a:spcAft>
          <a:spcPct val="0"/>
        </a:spcAft>
        <a:defRPr sz="2800" b="1">
          <a:solidFill>
            <a:srgbClr val="0000FF"/>
          </a:solidFill>
          <a:latin typeface="Helvetica" charset="0"/>
        </a:defRPr>
      </a:lvl4pPr>
      <a:lvl5pPr algn="ctr" rtl="0" eaLnBrk="1" fontAlgn="base" hangingPunct="1">
        <a:spcBef>
          <a:spcPct val="0"/>
        </a:spcBef>
        <a:spcAft>
          <a:spcPct val="0"/>
        </a:spcAft>
        <a:defRPr sz="2800" b="1">
          <a:solidFill>
            <a:srgbClr val="0000FF"/>
          </a:solidFill>
          <a:latin typeface="Helvetica" charset="0"/>
        </a:defRPr>
      </a:lvl5pPr>
      <a:lvl6pPr marL="457092" algn="ctr" rtl="0" eaLnBrk="1" fontAlgn="base" hangingPunct="1">
        <a:spcBef>
          <a:spcPct val="0"/>
        </a:spcBef>
        <a:spcAft>
          <a:spcPct val="0"/>
        </a:spcAft>
        <a:defRPr sz="2800" b="1">
          <a:solidFill>
            <a:srgbClr val="0000FF"/>
          </a:solidFill>
          <a:latin typeface="Helvetica" charset="0"/>
        </a:defRPr>
      </a:lvl6pPr>
      <a:lvl7pPr marL="914186" algn="ctr" rtl="0" eaLnBrk="1" fontAlgn="base" hangingPunct="1">
        <a:spcBef>
          <a:spcPct val="0"/>
        </a:spcBef>
        <a:spcAft>
          <a:spcPct val="0"/>
        </a:spcAft>
        <a:defRPr sz="2800" b="1">
          <a:solidFill>
            <a:srgbClr val="0000FF"/>
          </a:solidFill>
          <a:latin typeface="Helvetica" charset="0"/>
        </a:defRPr>
      </a:lvl7pPr>
      <a:lvl8pPr marL="1371279" algn="ctr" rtl="0" eaLnBrk="1" fontAlgn="base" hangingPunct="1">
        <a:spcBef>
          <a:spcPct val="0"/>
        </a:spcBef>
        <a:spcAft>
          <a:spcPct val="0"/>
        </a:spcAft>
        <a:defRPr sz="2800" b="1">
          <a:solidFill>
            <a:srgbClr val="0000FF"/>
          </a:solidFill>
          <a:latin typeface="Helvetica" charset="0"/>
        </a:defRPr>
      </a:lvl8pPr>
      <a:lvl9pPr marL="1828373" algn="ctr" rtl="0" eaLnBrk="1" fontAlgn="base" hangingPunct="1">
        <a:spcBef>
          <a:spcPct val="0"/>
        </a:spcBef>
        <a:spcAft>
          <a:spcPct val="0"/>
        </a:spcAft>
        <a:defRPr sz="2800" b="1">
          <a:solidFill>
            <a:srgbClr val="0000FF"/>
          </a:solidFill>
          <a:latin typeface="Helvetica" charset="0"/>
        </a:defRPr>
      </a:lvl9pPr>
    </p:titleStyle>
    <p:bodyStyle>
      <a:lvl1pPr marL="342820" indent="-342820" algn="l" rtl="0" eaLnBrk="1" fontAlgn="base" hangingPunct="1">
        <a:lnSpc>
          <a:spcPct val="120000"/>
        </a:lnSpc>
        <a:spcBef>
          <a:spcPts val="1224"/>
        </a:spcBef>
        <a:spcAft>
          <a:spcPct val="0"/>
        </a:spcAft>
        <a:buChar char="•"/>
        <a:defRPr sz="2200" b="1">
          <a:solidFill>
            <a:schemeClr val="tx1"/>
          </a:solidFill>
          <a:latin typeface="+mn-lt"/>
          <a:ea typeface="+mn-ea"/>
          <a:cs typeface="+mn-cs"/>
        </a:defRPr>
      </a:lvl1pPr>
      <a:lvl2pPr marL="742776" indent="-285684" algn="l" rtl="0" eaLnBrk="1" fontAlgn="base" hangingPunct="1">
        <a:lnSpc>
          <a:spcPct val="120000"/>
        </a:lnSpc>
        <a:spcBef>
          <a:spcPct val="20000"/>
        </a:spcBef>
        <a:spcAft>
          <a:spcPct val="0"/>
        </a:spcAft>
        <a:buChar char="–"/>
        <a:defRPr sz="2200" b="1">
          <a:solidFill>
            <a:schemeClr val="tx1"/>
          </a:solidFill>
          <a:latin typeface="+mn-lt"/>
          <a:ea typeface="ＭＳ Ｐゴシック" charset="-128"/>
        </a:defRPr>
      </a:lvl2pPr>
      <a:lvl3pPr marL="1142733" indent="-228546" algn="l" rtl="0" eaLnBrk="1" fontAlgn="base" hangingPunct="1">
        <a:lnSpc>
          <a:spcPct val="120000"/>
        </a:lnSpc>
        <a:spcBef>
          <a:spcPct val="20000"/>
        </a:spcBef>
        <a:spcAft>
          <a:spcPct val="0"/>
        </a:spcAft>
        <a:buFont typeface="Symbol" charset="2"/>
        <a:buChar char="*"/>
        <a:defRPr sz="2000" b="1">
          <a:solidFill>
            <a:schemeClr val="tx1"/>
          </a:solidFill>
          <a:latin typeface="+mn-lt"/>
          <a:ea typeface="ＭＳ Ｐゴシック" charset="-128"/>
        </a:defRPr>
      </a:lvl3pPr>
      <a:lvl4pPr marL="1599825"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4pPr>
      <a:lvl5pPr marL="2056919" indent="-228546" algn="l" rtl="0" eaLnBrk="1" fontAlgn="base" hangingPunct="1">
        <a:lnSpc>
          <a:spcPct val="120000"/>
        </a:lnSpc>
        <a:spcBef>
          <a:spcPct val="20000"/>
        </a:spcBef>
        <a:spcAft>
          <a:spcPts val="600"/>
        </a:spcAft>
        <a:buChar char="»"/>
        <a:defRPr b="1">
          <a:solidFill>
            <a:schemeClr val="tx1"/>
          </a:solidFill>
          <a:latin typeface="+mn-lt"/>
          <a:ea typeface="ＭＳ Ｐゴシック" charset="-128"/>
        </a:defRPr>
      </a:lvl5pPr>
      <a:lvl6pPr marL="251401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6pPr>
      <a:lvl7pPr marL="2971106"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7pPr>
      <a:lvl8pPr marL="3428198"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8pPr>
      <a:lvl9pPr marL="388529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9pPr>
    </p:bodyStyle>
    <p:otherStyle>
      <a:defPPr>
        <a:defRPr lang="en-US"/>
      </a:defPPr>
      <a:lvl1pPr marL="0" algn="l" defTabSz="457092" rtl="0" eaLnBrk="1" latinLnBrk="0" hangingPunct="1">
        <a:defRPr sz="1800" kern="1200">
          <a:solidFill>
            <a:schemeClr val="tx1"/>
          </a:solidFill>
          <a:latin typeface="+mn-lt"/>
          <a:ea typeface="+mn-ea"/>
          <a:cs typeface="+mn-cs"/>
        </a:defRPr>
      </a:lvl1pPr>
      <a:lvl2pPr marL="457092" algn="l" defTabSz="457092" rtl="0" eaLnBrk="1" latinLnBrk="0" hangingPunct="1">
        <a:defRPr sz="1800" kern="1200">
          <a:solidFill>
            <a:schemeClr val="tx1"/>
          </a:solidFill>
          <a:latin typeface="+mn-lt"/>
          <a:ea typeface="+mn-ea"/>
          <a:cs typeface="+mn-cs"/>
        </a:defRPr>
      </a:lvl2pPr>
      <a:lvl3pPr marL="914186" algn="l" defTabSz="457092" rtl="0" eaLnBrk="1" latinLnBrk="0" hangingPunct="1">
        <a:defRPr sz="1800" kern="1200">
          <a:solidFill>
            <a:schemeClr val="tx1"/>
          </a:solidFill>
          <a:latin typeface="+mn-lt"/>
          <a:ea typeface="+mn-ea"/>
          <a:cs typeface="+mn-cs"/>
        </a:defRPr>
      </a:lvl3pPr>
      <a:lvl4pPr marL="1371279" algn="l" defTabSz="457092" rtl="0" eaLnBrk="1" latinLnBrk="0" hangingPunct="1">
        <a:defRPr sz="1800" kern="1200">
          <a:solidFill>
            <a:schemeClr val="tx1"/>
          </a:solidFill>
          <a:latin typeface="+mn-lt"/>
          <a:ea typeface="+mn-ea"/>
          <a:cs typeface="+mn-cs"/>
        </a:defRPr>
      </a:lvl4pPr>
      <a:lvl5pPr marL="1828373" algn="l" defTabSz="457092" rtl="0" eaLnBrk="1" latinLnBrk="0" hangingPunct="1">
        <a:defRPr sz="1800" kern="1200">
          <a:solidFill>
            <a:schemeClr val="tx1"/>
          </a:solidFill>
          <a:latin typeface="+mn-lt"/>
          <a:ea typeface="+mn-ea"/>
          <a:cs typeface="+mn-cs"/>
        </a:defRPr>
      </a:lvl5pPr>
      <a:lvl6pPr marL="2285466" algn="l" defTabSz="457092" rtl="0" eaLnBrk="1" latinLnBrk="0" hangingPunct="1">
        <a:defRPr sz="1800" kern="1200">
          <a:solidFill>
            <a:schemeClr val="tx1"/>
          </a:solidFill>
          <a:latin typeface="+mn-lt"/>
          <a:ea typeface="+mn-ea"/>
          <a:cs typeface="+mn-cs"/>
        </a:defRPr>
      </a:lvl6pPr>
      <a:lvl7pPr marL="2742558" algn="l" defTabSz="457092" rtl="0" eaLnBrk="1" latinLnBrk="0" hangingPunct="1">
        <a:defRPr sz="1800" kern="1200">
          <a:solidFill>
            <a:schemeClr val="tx1"/>
          </a:solidFill>
          <a:latin typeface="+mn-lt"/>
          <a:ea typeface="+mn-ea"/>
          <a:cs typeface="+mn-cs"/>
        </a:defRPr>
      </a:lvl7pPr>
      <a:lvl8pPr marL="3199652" algn="l" defTabSz="457092" rtl="0" eaLnBrk="1" latinLnBrk="0" hangingPunct="1">
        <a:defRPr sz="1800" kern="1200">
          <a:solidFill>
            <a:schemeClr val="tx1"/>
          </a:solidFill>
          <a:latin typeface="+mn-lt"/>
          <a:ea typeface="+mn-ea"/>
          <a:cs typeface="+mn-cs"/>
        </a:defRPr>
      </a:lvl8pPr>
      <a:lvl9pPr marL="3656744" algn="l" defTabSz="45709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ti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chart" Target="../charts/char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chart" Target="../charts/char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chart" Target="../charts/char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chart" Target="../charts/char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ubtitle 2"/>
          <p:cNvSpPr txBox="1">
            <a:spLocks/>
          </p:cNvSpPr>
          <p:nvPr/>
        </p:nvSpPr>
        <p:spPr bwMode="auto">
          <a:xfrm>
            <a:off x="0" y="3162300"/>
            <a:ext cx="9144000" cy="2514600"/>
          </a:xfrm>
          <a:prstGeom prst="rect">
            <a:avLst/>
          </a:prstGeom>
          <a:noFill/>
          <a:ln w="9525">
            <a:noFill/>
            <a:miter lim="800000"/>
            <a:headEnd/>
            <a:tailEnd/>
          </a:ln>
          <a:effectLst/>
        </p:spPr>
        <p:txBody>
          <a:bodyPr vert="horz" wrap="square" lIns="91418" tIns="45709" rIns="91418" bIns="45709" numCol="1" anchor="t" anchorCtr="0" compatLnSpc="1">
            <a:prstTxWarp prst="textNoShape">
              <a:avLst/>
            </a:prstTxWarp>
            <a:normAutofit/>
          </a:bodyPr>
          <a:lstStyle>
            <a:lvl1pPr marL="0" indent="0" algn="ctr" rtl="0" eaLnBrk="1" fontAlgn="base" hangingPunct="1">
              <a:lnSpc>
                <a:spcPct val="120000"/>
              </a:lnSpc>
              <a:spcBef>
                <a:spcPts val="1224"/>
              </a:spcBef>
              <a:spcAft>
                <a:spcPct val="0"/>
              </a:spcAft>
              <a:buFontTx/>
              <a:buNone/>
              <a:defRPr sz="2200" b="1">
                <a:solidFill>
                  <a:srgbClr val="FF6600"/>
                </a:solidFill>
                <a:latin typeface="+mn-lt"/>
                <a:ea typeface="+mn-ea"/>
                <a:cs typeface="+mn-cs"/>
              </a:defRPr>
            </a:lvl1pPr>
            <a:lvl2pPr marL="742776" indent="-285684" algn="l" rtl="0" eaLnBrk="1" fontAlgn="base" hangingPunct="1">
              <a:lnSpc>
                <a:spcPct val="120000"/>
              </a:lnSpc>
              <a:spcBef>
                <a:spcPct val="20000"/>
              </a:spcBef>
              <a:spcAft>
                <a:spcPct val="0"/>
              </a:spcAft>
              <a:buChar char="–"/>
              <a:defRPr sz="2200" b="1">
                <a:solidFill>
                  <a:schemeClr val="tx1"/>
                </a:solidFill>
                <a:latin typeface="+mn-lt"/>
                <a:ea typeface="ＭＳ Ｐゴシック" charset="-128"/>
              </a:defRPr>
            </a:lvl2pPr>
            <a:lvl3pPr marL="1142733" indent="-228546" algn="l" rtl="0" eaLnBrk="1" fontAlgn="base" hangingPunct="1">
              <a:lnSpc>
                <a:spcPct val="120000"/>
              </a:lnSpc>
              <a:spcBef>
                <a:spcPct val="20000"/>
              </a:spcBef>
              <a:spcAft>
                <a:spcPct val="0"/>
              </a:spcAft>
              <a:buFont typeface="Symbol" charset="2"/>
              <a:buChar char="*"/>
              <a:defRPr sz="2000" b="1">
                <a:solidFill>
                  <a:schemeClr val="tx1"/>
                </a:solidFill>
                <a:latin typeface="+mn-lt"/>
                <a:ea typeface="ＭＳ Ｐゴシック" charset="-128"/>
              </a:defRPr>
            </a:lvl3pPr>
            <a:lvl4pPr marL="1599825"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4pPr>
            <a:lvl5pPr marL="2056919" indent="-228546" algn="l" rtl="0" eaLnBrk="1" fontAlgn="base" hangingPunct="1">
              <a:lnSpc>
                <a:spcPct val="120000"/>
              </a:lnSpc>
              <a:spcBef>
                <a:spcPct val="20000"/>
              </a:spcBef>
              <a:spcAft>
                <a:spcPts val="600"/>
              </a:spcAft>
              <a:buChar char="»"/>
              <a:defRPr b="1">
                <a:solidFill>
                  <a:schemeClr val="tx1"/>
                </a:solidFill>
                <a:latin typeface="+mn-lt"/>
                <a:ea typeface="ＭＳ Ｐゴシック" charset="-128"/>
              </a:defRPr>
            </a:lvl5pPr>
            <a:lvl6pPr marL="251401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6pPr>
            <a:lvl7pPr marL="2971106"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7pPr>
            <a:lvl8pPr marL="3428198"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8pPr>
            <a:lvl9pPr marL="388529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9pPr>
          </a:lstStyle>
          <a:p>
            <a:r>
              <a:rPr lang="en-US" sz="2800" dirty="0" smtClean="0">
                <a:solidFill>
                  <a:srgbClr val="D25000"/>
                </a:solidFill>
                <a:latin typeface="Arial Narrow" pitchFamily="34" charset="0"/>
              </a:rPr>
              <a:t>Radha Venkatagiri</a:t>
            </a:r>
            <a:r>
              <a:rPr lang="en-US" sz="2800" baseline="30000" dirty="0">
                <a:solidFill>
                  <a:srgbClr val="D25000"/>
                </a:solidFill>
                <a:latin typeface="Arial Narrow" pitchFamily="34" charset="0"/>
              </a:rPr>
              <a:t>1</a:t>
            </a:r>
            <a:r>
              <a:rPr lang="en-US" sz="2600" dirty="0" smtClean="0">
                <a:solidFill>
                  <a:srgbClr val="000000"/>
                </a:solidFill>
                <a:latin typeface="Arial Narrow" pitchFamily="34" charset="0"/>
              </a:rPr>
              <a:t>, </a:t>
            </a:r>
            <a:r>
              <a:rPr lang="en-US" sz="2500" dirty="0" err="1" smtClean="0">
                <a:solidFill>
                  <a:srgbClr val="000000"/>
                </a:solidFill>
                <a:latin typeface="Arial Narrow" pitchFamily="34" charset="0"/>
              </a:rPr>
              <a:t>Abdulrahman</a:t>
            </a:r>
            <a:r>
              <a:rPr lang="en-US" sz="2500" dirty="0" smtClean="0">
                <a:solidFill>
                  <a:srgbClr val="000000"/>
                </a:solidFill>
                <a:latin typeface="Arial Narrow" pitchFamily="34" charset="0"/>
              </a:rPr>
              <a:t> Mahmoud</a:t>
            </a:r>
            <a:r>
              <a:rPr lang="en-US" sz="2500" baseline="30000" dirty="0" smtClean="0">
                <a:solidFill>
                  <a:srgbClr val="000000"/>
                </a:solidFill>
                <a:latin typeface="Arial Narrow" pitchFamily="34" charset="0"/>
              </a:rPr>
              <a:t>1</a:t>
            </a:r>
            <a:r>
              <a:rPr lang="en-US" sz="2500" dirty="0" smtClean="0">
                <a:solidFill>
                  <a:srgbClr val="000000"/>
                </a:solidFill>
                <a:latin typeface="Arial Narrow" pitchFamily="34" charset="0"/>
              </a:rPr>
              <a:t>, </a:t>
            </a:r>
          </a:p>
          <a:p>
            <a:pPr>
              <a:lnSpc>
                <a:spcPct val="70000"/>
              </a:lnSpc>
            </a:pPr>
            <a:r>
              <a:rPr lang="en-US" sz="2500" dirty="0" smtClean="0">
                <a:solidFill>
                  <a:srgbClr val="000000"/>
                </a:solidFill>
                <a:latin typeface="Arial Narrow" pitchFamily="34" charset="0"/>
              </a:rPr>
              <a:t>Siva Kumar </a:t>
            </a:r>
            <a:r>
              <a:rPr lang="en-US" sz="2500" dirty="0" err="1" smtClean="0">
                <a:solidFill>
                  <a:srgbClr val="000000"/>
                </a:solidFill>
                <a:latin typeface="Arial Narrow" pitchFamily="34" charset="0"/>
              </a:rPr>
              <a:t>Sastry</a:t>
            </a:r>
            <a:r>
              <a:rPr lang="en-US" sz="2500" dirty="0" smtClean="0">
                <a:solidFill>
                  <a:srgbClr val="000000"/>
                </a:solidFill>
                <a:latin typeface="Arial Narrow" pitchFamily="34" charset="0"/>
              </a:rPr>
              <a:t> Hari</a:t>
            </a:r>
            <a:r>
              <a:rPr lang="en-US" sz="2500" baseline="30000" dirty="0" smtClean="0">
                <a:solidFill>
                  <a:srgbClr val="000000"/>
                </a:solidFill>
                <a:latin typeface="Arial Narrow" pitchFamily="34" charset="0"/>
              </a:rPr>
              <a:t>2</a:t>
            </a:r>
            <a:r>
              <a:rPr lang="en-US" sz="2500" dirty="0" smtClean="0">
                <a:solidFill>
                  <a:srgbClr val="000000"/>
                </a:solidFill>
                <a:latin typeface="Arial Narrow" pitchFamily="34" charset="0"/>
              </a:rPr>
              <a:t>, </a:t>
            </a:r>
            <a:r>
              <a:rPr lang="en-US" sz="2500" dirty="0" err="1" smtClean="0">
                <a:solidFill>
                  <a:srgbClr val="000000"/>
                </a:solidFill>
                <a:latin typeface="Arial Narrow" pitchFamily="34" charset="0"/>
              </a:rPr>
              <a:t>Sarita</a:t>
            </a:r>
            <a:r>
              <a:rPr lang="en-US" sz="2500" dirty="0" smtClean="0">
                <a:solidFill>
                  <a:srgbClr val="000000"/>
                </a:solidFill>
                <a:latin typeface="Arial Narrow" pitchFamily="34" charset="0"/>
              </a:rPr>
              <a:t> Adve</a:t>
            </a:r>
            <a:r>
              <a:rPr lang="en-US" sz="2500" baseline="30000" dirty="0">
                <a:solidFill>
                  <a:srgbClr val="000000"/>
                </a:solidFill>
                <a:latin typeface="Arial Narrow" pitchFamily="34" charset="0"/>
              </a:rPr>
              <a:t>1</a:t>
            </a:r>
            <a:endParaRPr lang="en-US" sz="2500" baseline="30000" dirty="0" smtClean="0">
              <a:solidFill>
                <a:srgbClr val="000000"/>
              </a:solidFill>
              <a:latin typeface="Arial Narrow" pitchFamily="34" charset="0"/>
            </a:endParaRPr>
          </a:p>
          <a:p>
            <a:pPr>
              <a:lnSpc>
                <a:spcPct val="80000"/>
              </a:lnSpc>
            </a:pPr>
            <a:r>
              <a:rPr lang="en-US" sz="2400" baseline="30000" dirty="0" smtClean="0">
                <a:solidFill>
                  <a:srgbClr val="000000"/>
                </a:solidFill>
                <a:latin typeface="Arial Narrow" pitchFamily="34" charset="0"/>
              </a:rPr>
              <a:t>1</a:t>
            </a:r>
            <a:r>
              <a:rPr lang="en-US" sz="2400" dirty="0" smtClean="0">
                <a:solidFill>
                  <a:srgbClr val="000000"/>
                </a:solidFill>
                <a:latin typeface="Arial Narrow" pitchFamily="34" charset="0"/>
              </a:rPr>
              <a:t>University </a:t>
            </a:r>
            <a:r>
              <a:rPr lang="en-US" sz="2400" dirty="0">
                <a:solidFill>
                  <a:srgbClr val="000000"/>
                </a:solidFill>
                <a:latin typeface="Arial Narrow" pitchFamily="34" charset="0"/>
              </a:rPr>
              <a:t>of Illinois at Urbana-</a:t>
            </a:r>
            <a:r>
              <a:rPr lang="en-US" sz="2400" dirty="0" smtClean="0">
                <a:solidFill>
                  <a:srgbClr val="000000"/>
                </a:solidFill>
                <a:latin typeface="Arial Narrow" pitchFamily="34" charset="0"/>
              </a:rPr>
              <a:t>Champaign, </a:t>
            </a:r>
            <a:r>
              <a:rPr lang="en-US" sz="2400" baseline="30000" dirty="0" smtClean="0">
                <a:solidFill>
                  <a:srgbClr val="000000"/>
                </a:solidFill>
                <a:latin typeface="Arial Narrow" pitchFamily="34" charset="0"/>
              </a:rPr>
              <a:t>2</a:t>
            </a:r>
            <a:r>
              <a:rPr lang="en-US" sz="2400" dirty="0" smtClean="0">
                <a:solidFill>
                  <a:srgbClr val="000000"/>
                </a:solidFill>
                <a:latin typeface="Arial Narrow" pitchFamily="34" charset="0"/>
              </a:rPr>
              <a:t>NVIDIA Research</a:t>
            </a:r>
          </a:p>
        </p:txBody>
      </p:sp>
      <p:sp>
        <p:nvSpPr>
          <p:cNvPr id="8" name="Title 5"/>
          <p:cNvSpPr txBox="1">
            <a:spLocks/>
          </p:cNvSpPr>
          <p:nvPr/>
        </p:nvSpPr>
        <p:spPr bwMode="auto">
          <a:xfrm>
            <a:off x="0" y="609600"/>
            <a:ext cx="9144000" cy="2209800"/>
          </a:xfrm>
          <a:prstGeom prst="rect">
            <a:avLst/>
          </a:prstGeom>
          <a:noFill/>
          <a:ln w="9525">
            <a:noFill/>
            <a:miter lim="800000"/>
            <a:headEnd/>
            <a:tailEnd/>
          </a:ln>
          <a:effectLst/>
        </p:spPr>
        <p:txBody>
          <a:bodyPr vert="horz" wrap="square" lIns="91418" tIns="45709" rIns="91418" bIns="45709" numCol="1" anchor="ctr" anchorCtr="0" compatLnSpc="1">
            <a:prstTxWarp prst="textNoShape">
              <a:avLst/>
            </a:prstTxWarp>
          </a:bodyPr>
          <a:lstStyle>
            <a:lvl1pPr algn="ctr" rtl="0" eaLnBrk="1" fontAlgn="base" hangingPunct="1">
              <a:spcBef>
                <a:spcPct val="0"/>
              </a:spcBef>
              <a:spcAft>
                <a:spcPct val="0"/>
              </a:spcAft>
              <a:defRPr sz="2800" b="1">
                <a:solidFill>
                  <a:srgbClr val="FFFFFF"/>
                </a:solidFill>
                <a:latin typeface="+mj-lt"/>
                <a:ea typeface="+mj-ea"/>
                <a:cs typeface="+mj-cs"/>
              </a:defRPr>
            </a:lvl1pPr>
            <a:lvl2pPr algn="ctr" rtl="0" eaLnBrk="1" fontAlgn="base" hangingPunct="1">
              <a:spcBef>
                <a:spcPct val="0"/>
              </a:spcBef>
              <a:spcAft>
                <a:spcPct val="0"/>
              </a:spcAft>
              <a:defRPr sz="2800" b="1">
                <a:solidFill>
                  <a:srgbClr val="0000FF"/>
                </a:solidFill>
                <a:latin typeface="Helvetica" charset="0"/>
              </a:defRPr>
            </a:lvl2pPr>
            <a:lvl3pPr algn="ctr" rtl="0" eaLnBrk="1" fontAlgn="base" hangingPunct="1">
              <a:spcBef>
                <a:spcPct val="0"/>
              </a:spcBef>
              <a:spcAft>
                <a:spcPct val="0"/>
              </a:spcAft>
              <a:defRPr sz="2800" b="1">
                <a:solidFill>
                  <a:srgbClr val="0000FF"/>
                </a:solidFill>
                <a:latin typeface="Helvetica" charset="0"/>
              </a:defRPr>
            </a:lvl3pPr>
            <a:lvl4pPr algn="ctr" rtl="0" eaLnBrk="1" fontAlgn="base" hangingPunct="1">
              <a:spcBef>
                <a:spcPct val="0"/>
              </a:spcBef>
              <a:spcAft>
                <a:spcPct val="0"/>
              </a:spcAft>
              <a:defRPr sz="2800" b="1">
                <a:solidFill>
                  <a:srgbClr val="0000FF"/>
                </a:solidFill>
                <a:latin typeface="Helvetica" charset="0"/>
              </a:defRPr>
            </a:lvl4pPr>
            <a:lvl5pPr algn="ctr" rtl="0" eaLnBrk="1" fontAlgn="base" hangingPunct="1">
              <a:spcBef>
                <a:spcPct val="0"/>
              </a:spcBef>
              <a:spcAft>
                <a:spcPct val="0"/>
              </a:spcAft>
              <a:defRPr sz="2800" b="1">
                <a:solidFill>
                  <a:srgbClr val="0000FF"/>
                </a:solidFill>
                <a:latin typeface="Helvetica" charset="0"/>
              </a:defRPr>
            </a:lvl5pPr>
            <a:lvl6pPr marL="457092" algn="ctr" rtl="0" eaLnBrk="1" fontAlgn="base" hangingPunct="1">
              <a:spcBef>
                <a:spcPct val="0"/>
              </a:spcBef>
              <a:spcAft>
                <a:spcPct val="0"/>
              </a:spcAft>
              <a:defRPr sz="2800" b="1">
                <a:solidFill>
                  <a:srgbClr val="0000FF"/>
                </a:solidFill>
                <a:latin typeface="Helvetica" charset="0"/>
              </a:defRPr>
            </a:lvl6pPr>
            <a:lvl7pPr marL="914186" algn="ctr" rtl="0" eaLnBrk="1" fontAlgn="base" hangingPunct="1">
              <a:spcBef>
                <a:spcPct val="0"/>
              </a:spcBef>
              <a:spcAft>
                <a:spcPct val="0"/>
              </a:spcAft>
              <a:defRPr sz="2800" b="1">
                <a:solidFill>
                  <a:srgbClr val="0000FF"/>
                </a:solidFill>
                <a:latin typeface="Helvetica" charset="0"/>
              </a:defRPr>
            </a:lvl7pPr>
            <a:lvl8pPr marL="1371279" algn="ctr" rtl="0" eaLnBrk="1" fontAlgn="base" hangingPunct="1">
              <a:spcBef>
                <a:spcPct val="0"/>
              </a:spcBef>
              <a:spcAft>
                <a:spcPct val="0"/>
              </a:spcAft>
              <a:defRPr sz="2800" b="1">
                <a:solidFill>
                  <a:srgbClr val="0000FF"/>
                </a:solidFill>
                <a:latin typeface="Helvetica" charset="0"/>
              </a:defRPr>
            </a:lvl8pPr>
            <a:lvl9pPr marL="1828373" algn="ctr" rtl="0" eaLnBrk="1" fontAlgn="base" hangingPunct="1">
              <a:spcBef>
                <a:spcPct val="0"/>
              </a:spcBef>
              <a:spcAft>
                <a:spcPct val="0"/>
              </a:spcAft>
              <a:defRPr sz="2800" b="1">
                <a:solidFill>
                  <a:srgbClr val="0000FF"/>
                </a:solidFill>
                <a:latin typeface="Helvetica" charset="0"/>
              </a:defRPr>
            </a:lvl9pPr>
          </a:lstStyle>
          <a:p>
            <a:r>
              <a:rPr lang="en-US" sz="4000" dirty="0" err="1">
                <a:solidFill>
                  <a:srgbClr val="00266E"/>
                </a:solidFill>
              </a:rPr>
              <a:t>Approxilyzer</a:t>
            </a:r>
            <a:r>
              <a:rPr lang="en-US" sz="4000" dirty="0">
                <a:solidFill>
                  <a:srgbClr val="00266E"/>
                </a:solidFill>
              </a:rPr>
              <a:t>:</a:t>
            </a:r>
            <a:r>
              <a:rPr lang="en-US" sz="3600" b="0" dirty="0">
                <a:solidFill>
                  <a:srgbClr val="00266E"/>
                </a:solidFill>
              </a:rPr>
              <a:t> </a:t>
            </a:r>
            <a:endParaRPr lang="en-US" sz="3600" b="0" dirty="0" smtClean="0">
              <a:solidFill>
                <a:srgbClr val="00266E"/>
              </a:solidFill>
            </a:endParaRPr>
          </a:p>
          <a:p>
            <a:r>
              <a:rPr lang="en-US" sz="3400" dirty="0" smtClean="0">
                <a:solidFill>
                  <a:srgbClr val="00266E"/>
                </a:solidFill>
              </a:rPr>
              <a:t>Towards </a:t>
            </a:r>
            <a:r>
              <a:rPr lang="en-US" sz="3400" dirty="0">
                <a:solidFill>
                  <a:srgbClr val="00266E"/>
                </a:solidFill>
              </a:rPr>
              <a:t>A Systematic Framework </a:t>
            </a:r>
            <a:r>
              <a:rPr lang="en-US" sz="3400" dirty="0" smtClean="0">
                <a:solidFill>
                  <a:srgbClr val="00266E"/>
                </a:solidFill>
              </a:rPr>
              <a:t>for Instruction</a:t>
            </a:r>
            <a:r>
              <a:rPr lang="en-US" sz="3400" dirty="0">
                <a:solidFill>
                  <a:srgbClr val="00266E"/>
                </a:solidFill>
              </a:rPr>
              <a:t>-Level Approximate Computing and </a:t>
            </a:r>
            <a:r>
              <a:rPr lang="en-US" sz="3400" dirty="0" smtClean="0">
                <a:solidFill>
                  <a:srgbClr val="00266E"/>
                </a:solidFill>
              </a:rPr>
              <a:t>its Application </a:t>
            </a:r>
            <a:r>
              <a:rPr lang="en-US" sz="3400" dirty="0">
                <a:solidFill>
                  <a:srgbClr val="00266E"/>
                </a:solidFill>
              </a:rPr>
              <a:t>to Hardware Resiliency</a:t>
            </a:r>
            <a:endParaRPr lang="en-US" sz="3400" dirty="0">
              <a:solidFill>
                <a:srgbClr val="00266E"/>
              </a:solidFill>
              <a:latin typeface="+mn-lt"/>
            </a:endParaRPr>
          </a:p>
        </p:txBody>
      </p:sp>
      <p:pic>
        <p:nvPicPr>
          <p:cNvPr id="4" name="Picture 3" descr="imark_bold.tif"/>
          <p:cNvPicPr>
            <a:picLocks noChangeAspect="1"/>
          </p:cNvPicPr>
          <p:nvPr/>
        </p:nvPicPr>
        <p:blipFill>
          <a:blip r:embed="rId3"/>
          <a:stretch>
            <a:fillRect/>
          </a:stretch>
        </p:blipFill>
        <p:spPr>
          <a:xfrm>
            <a:off x="8390765" y="0"/>
            <a:ext cx="762000" cy="982768"/>
          </a:xfrm>
          <a:prstGeom prst="rect">
            <a:avLst/>
          </a:prstGeom>
        </p:spPr>
      </p:pic>
      <p:grpSp>
        <p:nvGrpSpPr>
          <p:cNvPr id="5" name="Group 4"/>
          <p:cNvGrpSpPr/>
          <p:nvPr/>
        </p:nvGrpSpPr>
        <p:grpSpPr>
          <a:xfrm>
            <a:off x="685800" y="4870848"/>
            <a:ext cx="2666999" cy="1758551"/>
            <a:chOff x="1653237" y="3076788"/>
            <a:chExt cx="3648719" cy="2704770"/>
          </a:xfrm>
        </p:grpSpPr>
        <p:pic>
          <p:nvPicPr>
            <p:cNvPr id="6" name="Picture 5" descr="50048_m_antoinette.t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1411" y="3694285"/>
              <a:ext cx="2710545" cy="2087273"/>
            </a:xfrm>
            <a:prstGeom prst="rect">
              <a:avLst/>
            </a:prstGeom>
          </p:spPr>
        </p:pic>
        <p:grpSp>
          <p:nvGrpSpPr>
            <p:cNvPr id="7" name="Group 6"/>
            <p:cNvGrpSpPr/>
            <p:nvPr/>
          </p:nvGrpSpPr>
          <p:grpSpPr>
            <a:xfrm>
              <a:off x="1653237" y="3076788"/>
              <a:ext cx="1895620" cy="856342"/>
              <a:chOff x="1691149" y="3145946"/>
              <a:chExt cx="1895620" cy="856342"/>
            </a:xfrm>
          </p:grpSpPr>
          <p:sp>
            <p:nvSpPr>
              <p:cNvPr id="9" name="Oval Callout 8"/>
              <p:cNvSpPr/>
              <p:nvPr/>
            </p:nvSpPr>
            <p:spPr bwMode="auto">
              <a:xfrm>
                <a:off x="1708082" y="3155102"/>
                <a:ext cx="1720770" cy="847186"/>
              </a:xfrm>
              <a:prstGeom prst="wedgeEllipseCallout">
                <a:avLst>
                  <a:gd name="adj1" fmla="val 35590"/>
                  <a:gd name="adj2" fmla="val 52466"/>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 name="TextBox 9"/>
              <p:cNvSpPr txBox="1"/>
              <p:nvPr/>
            </p:nvSpPr>
            <p:spPr>
              <a:xfrm>
                <a:off x="1691149" y="3145946"/>
                <a:ext cx="1895620" cy="852086"/>
              </a:xfrm>
              <a:prstGeom prst="rect">
                <a:avLst/>
              </a:prstGeom>
              <a:noFill/>
            </p:spPr>
            <p:txBody>
              <a:bodyPr wrap="square" rtlCol="0">
                <a:spAutoFit/>
              </a:bodyPr>
              <a:lstStyle/>
              <a:p>
                <a:r>
                  <a:rPr lang="en-US" b="1" dirty="0" smtClean="0">
                    <a:latin typeface="Arial Narrow"/>
                    <a:cs typeface="Arial Narrow"/>
                  </a:rPr>
                  <a:t> </a:t>
                </a:r>
                <a:r>
                  <a:rPr lang="en-US" sz="1600" b="1" i="1" dirty="0" smtClean="0">
                    <a:latin typeface="Arial Narrow"/>
                    <a:cs typeface="Arial Narrow"/>
                  </a:rPr>
                  <a:t>Let them eat </a:t>
                </a:r>
              </a:p>
              <a:p>
                <a:pPr>
                  <a:lnSpc>
                    <a:spcPct val="70000"/>
                  </a:lnSpc>
                </a:pPr>
                <a:r>
                  <a:rPr lang="en-US" sz="1600" b="1" i="1" dirty="0">
                    <a:latin typeface="Arial Narrow"/>
                    <a:cs typeface="Arial Narrow"/>
                  </a:rPr>
                  <a:t> </a:t>
                </a:r>
                <a:r>
                  <a:rPr lang="en-US" sz="1600" b="1" i="1" dirty="0" smtClean="0">
                    <a:latin typeface="Arial Narrow"/>
                    <a:cs typeface="Arial Narrow"/>
                  </a:rPr>
                  <a:t>      cake!</a:t>
                </a:r>
                <a:endParaRPr lang="en-US" sz="1600" b="1" i="1" dirty="0">
                  <a:latin typeface="Arial Narrow"/>
                  <a:cs typeface="Arial Narrow"/>
                </a:endParaRPr>
              </a:p>
            </p:txBody>
          </p:sp>
        </p:grpSp>
      </p:grpSp>
      <p:grpSp>
        <p:nvGrpSpPr>
          <p:cNvPr id="3" name="Group 2"/>
          <p:cNvGrpSpPr/>
          <p:nvPr/>
        </p:nvGrpSpPr>
        <p:grpSpPr>
          <a:xfrm>
            <a:off x="6019800" y="5105400"/>
            <a:ext cx="1981249" cy="1433275"/>
            <a:chOff x="6019800" y="5105400"/>
            <a:chExt cx="1981249" cy="1433275"/>
          </a:xfrm>
        </p:grpSpPr>
        <p:pic>
          <p:nvPicPr>
            <p:cNvPr id="13" name="Picture 12" descr="50048_m_antoinette.t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9800" y="5181600"/>
              <a:ext cx="1981249" cy="1357075"/>
            </a:xfrm>
            <a:prstGeom prst="rect">
              <a:avLst/>
            </a:prstGeom>
          </p:spPr>
        </p:pic>
        <p:sp>
          <p:nvSpPr>
            <p:cNvPr id="2" name="Oval 1"/>
            <p:cNvSpPr/>
            <p:nvPr/>
          </p:nvSpPr>
          <p:spPr bwMode="auto">
            <a:xfrm>
              <a:off x="6324600" y="5105400"/>
              <a:ext cx="1371600" cy="9144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14" name="Right Arrow 13"/>
          <p:cNvSpPr/>
          <p:nvPr/>
        </p:nvSpPr>
        <p:spPr bwMode="auto">
          <a:xfrm>
            <a:off x="3810000" y="5791200"/>
            <a:ext cx="1752600" cy="304800"/>
          </a:xfrm>
          <a:prstGeom prst="rightArrow">
            <a:avLst/>
          </a:prstGeom>
          <a:solidFill>
            <a:schemeClr val="tx1">
              <a:lumMod val="85000"/>
              <a:lumOff val="1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 name="TextBox 14"/>
          <p:cNvSpPr txBox="1"/>
          <p:nvPr/>
        </p:nvSpPr>
        <p:spPr>
          <a:xfrm>
            <a:off x="3429000" y="5257800"/>
            <a:ext cx="2743200" cy="400110"/>
          </a:xfrm>
          <a:prstGeom prst="rect">
            <a:avLst/>
          </a:prstGeom>
          <a:noFill/>
        </p:spPr>
        <p:txBody>
          <a:bodyPr wrap="square" rtlCol="0">
            <a:spAutoFit/>
          </a:bodyPr>
          <a:lstStyle/>
          <a:p>
            <a:r>
              <a:rPr lang="en-US" sz="2000" b="1" dirty="0" smtClean="0">
                <a:latin typeface="Arial Narrow"/>
                <a:cs typeface="Arial Narrow"/>
              </a:rPr>
              <a:t>Make Informed Choices!</a:t>
            </a:r>
            <a:endParaRPr lang="en-US" sz="2000" b="1" dirty="0">
              <a:latin typeface="Arial Narrow"/>
              <a:cs typeface="Arial Narrow"/>
            </a:endParaRPr>
          </a:p>
        </p:txBody>
      </p:sp>
      <p:sp>
        <p:nvSpPr>
          <p:cNvPr id="16" name="Multiply 15"/>
          <p:cNvSpPr/>
          <p:nvPr/>
        </p:nvSpPr>
        <p:spPr bwMode="auto">
          <a:xfrm>
            <a:off x="4343400" y="5662077"/>
            <a:ext cx="457200" cy="533400"/>
          </a:xfrm>
          <a:prstGeom prst="mathMultiply">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a:t>
            </a:r>
            <a:r>
              <a:rPr lang="en-US" dirty="0" err="1" smtClean="0"/>
              <a:t>Relyzer</a:t>
            </a:r>
            <a:r>
              <a:rPr lang="en-US" dirty="0" smtClean="0"/>
              <a:t> </a:t>
            </a:r>
            <a:r>
              <a:rPr lang="en-US" dirty="0" smtClean="0">
                <a:solidFill>
                  <a:schemeClr val="bg1"/>
                </a:solidFill>
              </a:rPr>
              <a:t>[ASPLOS’12]</a:t>
            </a:r>
            <a:endParaRPr lang="en-US" dirty="0">
              <a:solidFill>
                <a:schemeClr val="bg1"/>
              </a:solidFill>
            </a:endParaRPr>
          </a:p>
        </p:txBody>
      </p:sp>
      <p:grpSp>
        <p:nvGrpSpPr>
          <p:cNvPr id="229" name="Group 228"/>
          <p:cNvGrpSpPr/>
          <p:nvPr/>
        </p:nvGrpSpPr>
        <p:grpSpPr>
          <a:xfrm>
            <a:off x="304800" y="1219200"/>
            <a:ext cx="1865255" cy="3886042"/>
            <a:chOff x="304800" y="1678682"/>
            <a:chExt cx="1865255" cy="3886042"/>
          </a:xfrm>
        </p:grpSpPr>
        <p:grpSp>
          <p:nvGrpSpPr>
            <p:cNvPr id="230" name="Group 229"/>
            <p:cNvGrpSpPr/>
            <p:nvPr/>
          </p:nvGrpSpPr>
          <p:grpSpPr>
            <a:xfrm>
              <a:off x="304800" y="1678682"/>
              <a:ext cx="1865255" cy="3222945"/>
              <a:chOff x="304800" y="1678682"/>
              <a:chExt cx="1865255" cy="3222945"/>
            </a:xfrm>
          </p:grpSpPr>
          <p:sp>
            <p:nvSpPr>
              <p:cNvPr id="233" name="Rounded Rectangle 232"/>
              <p:cNvSpPr/>
              <p:nvPr/>
            </p:nvSpPr>
            <p:spPr bwMode="auto">
              <a:xfrm>
                <a:off x="304800" y="1678682"/>
                <a:ext cx="1828801" cy="3222945"/>
              </a:xfrm>
              <a:prstGeom prst="roundRect">
                <a:avLst/>
              </a:prstGeom>
              <a:solidFill>
                <a:srgbClr val="E2E2E2"/>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234" name="Group 2047"/>
              <p:cNvGrpSpPr>
                <a:grpSpLocks/>
              </p:cNvGrpSpPr>
              <p:nvPr/>
            </p:nvGrpSpPr>
            <p:grpSpPr bwMode="auto">
              <a:xfrm>
                <a:off x="304800" y="2057401"/>
                <a:ext cx="1865255" cy="2438399"/>
                <a:chOff x="1569711" y="2364797"/>
                <a:chExt cx="1990971" cy="2438516"/>
              </a:xfrm>
            </p:grpSpPr>
            <p:sp>
              <p:nvSpPr>
                <p:cNvPr id="235" name="Rectangle 234"/>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237" name="Straight Connector 28"/>
                <p:cNvCxnSpPr>
                  <a:cxnSpLocks noChangeShapeType="1"/>
                </p:cNvCxnSpPr>
                <p:nvPr/>
              </p:nvCxnSpPr>
              <p:spPr bwMode="auto">
                <a:xfrm>
                  <a:off x="1933966" y="2364797"/>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38" name="Straight Connector 29"/>
                <p:cNvCxnSpPr>
                  <a:cxnSpLocks noChangeShapeType="1"/>
                </p:cNvCxnSpPr>
                <p:nvPr/>
              </p:nvCxnSpPr>
              <p:spPr bwMode="auto">
                <a:xfrm>
                  <a:off x="1933966" y="2822018"/>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39" name="Straight Connector 30"/>
                <p:cNvCxnSpPr>
                  <a:cxnSpLocks noChangeShapeType="1"/>
                </p:cNvCxnSpPr>
                <p:nvPr/>
              </p:nvCxnSpPr>
              <p:spPr bwMode="auto">
                <a:xfrm>
                  <a:off x="1933966" y="32792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41" name="Straight Connector 32"/>
                <p:cNvCxnSpPr>
                  <a:cxnSpLocks noChangeShapeType="1"/>
                </p:cNvCxnSpPr>
                <p:nvPr/>
              </p:nvCxnSpPr>
              <p:spPr bwMode="auto">
                <a:xfrm>
                  <a:off x="1933966" y="4803313"/>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242" name="TextBox 241"/>
                <p:cNvSpPr txBox="1"/>
                <p:nvPr/>
              </p:nvSpPr>
              <p:spPr>
                <a:xfrm>
                  <a:off x="2503317" y="3050629"/>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231" name="Straight Arrow Connector 2054"/>
            <p:cNvCxnSpPr>
              <a:cxnSpLocks noChangeShapeType="1"/>
              <a:stCxn id="233" idx="2"/>
            </p:cNvCxnSpPr>
            <p:nvPr/>
          </p:nvCxnSpPr>
          <p:spPr bwMode="auto">
            <a:xfrm flipH="1">
              <a:off x="1219200" y="4901627"/>
              <a:ext cx="1" cy="282255"/>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2" name="Rounded Rectangle 231"/>
            <p:cNvSpPr/>
            <p:nvPr/>
          </p:nvSpPr>
          <p:spPr bwMode="auto">
            <a:xfrm>
              <a:off x="304800" y="5183882"/>
              <a:ext cx="1828801" cy="380842"/>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sp>
        <p:nvSpPr>
          <p:cNvPr id="246" name="Oval 245"/>
          <p:cNvSpPr/>
          <p:nvPr/>
        </p:nvSpPr>
        <p:spPr bwMode="auto">
          <a:xfrm>
            <a:off x="2482521" y="4314537"/>
            <a:ext cx="762000" cy="726114"/>
          </a:xfrm>
          <a:prstGeom prst="ellipse">
            <a:avLst/>
          </a:prstGeom>
          <a:solidFill>
            <a:srgbClr val="D151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5" name="Oval 244"/>
          <p:cNvSpPr/>
          <p:nvPr/>
        </p:nvSpPr>
        <p:spPr bwMode="auto">
          <a:xfrm>
            <a:off x="2507921" y="3507477"/>
            <a:ext cx="762000" cy="726114"/>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4" name="Oval 243"/>
          <p:cNvSpPr/>
          <p:nvPr/>
        </p:nvSpPr>
        <p:spPr bwMode="auto">
          <a:xfrm>
            <a:off x="2526971" y="2711964"/>
            <a:ext cx="762000" cy="726114"/>
          </a:xfrm>
          <a:prstGeom prst="ellipse">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3" name="Oval 242"/>
          <p:cNvSpPr/>
          <p:nvPr/>
        </p:nvSpPr>
        <p:spPr bwMode="auto">
          <a:xfrm>
            <a:off x="2526971" y="1886631"/>
            <a:ext cx="762000" cy="726114"/>
          </a:xfrm>
          <a:prstGeom prst="ellipse">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 name="Oval 2"/>
          <p:cNvSpPr/>
          <p:nvPr/>
        </p:nvSpPr>
        <p:spPr bwMode="auto">
          <a:xfrm>
            <a:off x="2552371" y="1089715"/>
            <a:ext cx="762000" cy="726114"/>
          </a:xfrm>
          <a:prstGeom prst="ellipse">
            <a:avLst/>
          </a:prstGeom>
          <a:solidFill>
            <a:srgbClr val="00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8" name="TextBox 77"/>
          <p:cNvSpPr txBox="1"/>
          <p:nvPr/>
        </p:nvSpPr>
        <p:spPr>
          <a:xfrm>
            <a:off x="1524000" y="762000"/>
            <a:ext cx="6781800" cy="369332"/>
          </a:xfrm>
          <a:prstGeom prst="rect">
            <a:avLst/>
          </a:prstGeom>
          <a:noFill/>
        </p:spPr>
        <p:txBody>
          <a:bodyPr wrap="square" rtlCol="0">
            <a:spAutoFit/>
          </a:bodyPr>
          <a:lstStyle/>
          <a:p>
            <a:pPr algn="ctr"/>
            <a:r>
              <a:rPr lang="en-US" b="1" dirty="0" smtClean="0">
                <a:latin typeface="Arial Narrow" pitchFamily="34" charset="0"/>
              </a:rPr>
              <a:t>Equivalence Classes  (using data + control flow heuristics)</a:t>
            </a:r>
            <a:endParaRPr lang="en-US" b="1" dirty="0">
              <a:latin typeface="Arial Narrow" pitchFamily="34" charset="0"/>
            </a:endParaRPr>
          </a:p>
        </p:txBody>
      </p:sp>
      <p:grpSp>
        <p:nvGrpSpPr>
          <p:cNvPr id="8" name="Group 7"/>
          <p:cNvGrpSpPr/>
          <p:nvPr/>
        </p:nvGrpSpPr>
        <p:grpSpPr>
          <a:xfrm>
            <a:off x="94945" y="762000"/>
            <a:ext cx="756937" cy="685800"/>
            <a:chOff x="138718" y="1200090"/>
            <a:chExt cx="756937" cy="685800"/>
          </a:xfrm>
        </p:grpSpPr>
        <p:sp>
          <p:nvSpPr>
            <p:cNvPr id="80" name="TextBox 79"/>
            <p:cNvSpPr txBox="1"/>
            <p:nvPr/>
          </p:nvSpPr>
          <p:spPr>
            <a:xfrm>
              <a:off x="138718" y="1200090"/>
              <a:ext cx="756937" cy="400110"/>
            </a:xfrm>
            <a:prstGeom prst="rect">
              <a:avLst/>
            </a:prstGeom>
            <a:noFill/>
          </p:spPr>
          <p:txBody>
            <a:bodyPr wrap="none" rtlCol="0">
              <a:spAutoFit/>
            </a:bodyPr>
            <a:lstStyle/>
            <a:p>
              <a:pPr algn="ctr"/>
              <a:r>
                <a:rPr lang="en-US" sz="2000" b="1" dirty="0" smtClean="0">
                  <a:latin typeface="Arial Narrow" pitchFamily="34" charset="0"/>
                </a:rPr>
                <a:t>Pilots</a:t>
              </a:r>
              <a:endParaRPr lang="en-US" sz="2000" b="1" dirty="0">
                <a:latin typeface="Arial Narrow" pitchFamily="34" charset="0"/>
              </a:endParaRPr>
            </a:p>
          </p:txBody>
        </p:sp>
        <p:cxnSp>
          <p:nvCxnSpPr>
            <p:cNvPr id="7" name="Straight Arrow Connector 6"/>
            <p:cNvCxnSpPr>
              <a:stCxn id="80" idx="2"/>
            </p:cNvCxnSpPr>
            <p:nvPr/>
          </p:nvCxnSpPr>
          <p:spPr bwMode="auto">
            <a:xfrm>
              <a:off x="517187" y="1600200"/>
              <a:ext cx="288586" cy="28569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grpSp>
      <p:sp>
        <p:nvSpPr>
          <p:cNvPr id="205" name="Explosion 1 74"/>
          <p:cNvSpPr>
            <a:spLocks noChangeArrowheads="1"/>
          </p:cNvSpPr>
          <p:nvPr/>
        </p:nvSpPr>
        <p:spPr bwMode="auto">
          <a:xfrm>
            <a:off x="1180023" y="1526220"/>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06" name="Explosion 1 75"/>
          <p:cNvSpPr>
            <a:spLocks noChangeArrowheads="1"/>
          </p:cNvSpPr>
          <p:nvPr/>
        </p:nvSpPr>
        <p:spPr bwMode="auto">
          <a:xfrm>
            <a:off x="1414207" y="1524010"/>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07" name="Explosion 1 76"/>
          <p:cNvSpPr>
            <a:spLocks noChangeArrowheads="1"/>
          </p:cNvSpPr>
          <p:nvPr/>
        </p:nvSpPr>
        <p:spPr bwMode="auto">
          <a:xfrm>
            <a:off x="1601040" y="1526219"/>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08" name="Explosion 1 73"/>
          <p:cNvSpPr>
            <a:spLocks noChangeArrowheads="1"/>
          </p:cNvSpPr>
          <p:nvPr/>
        </p:nvSpPr>
        <p:spPr bwMode="auto">
          <a:xfrm>
            <a:off x="993040" y="1524000"/>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09" name="Explosion 1 78"/>
          <p:cNvSpPr>
            <a:spLocks noChangeArrowheads="1"/>
          </p:cNvSpPr>
          <p:nvPr/>
        </p:nvSpPr>
        <p:spPr bwMode="auto">
          <a:xfrm>
            <a:off x="762000" y="1526209"/>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11" name="Explosion 1 74"/>
          <p:cNvSpPr>
            <a:spLocks noChangeArrowheads="1"/>
          </p:cNvSpPr>
          <p:nvPr/>
        </p:nvSpPr>
        <p:spPr bwMode="auto">
          <a:xfrm>
            <a:off x="1180023" y="3050220"/>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12" name="Explosion 1 75"/>
          <p:cNvSpPr>
            <a:spLocks noChangeArrowheads="1"/>
          </p:cNvSpPr>
          <p:nvPr/>
        </p:nvSpPr>
        <p:spPr bwMode="auto">
          <a:xfrm>
            <a:off x="1414207" y="3048010"/>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13" name="Explosion 1 76"/>
          <p:cNvSpPr>
            <a:spLocks noChangeArrowheads="1"/>
          </p:cNvSpPr>
          <p:nvPr/>
        </p:nvSpPr>
        <p:spPr bwMode="auto">
          <a:xfrm>
            <a:off x="1601040" y="3050219"/>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14" name="Explosion 1 73"/>
          <p:cNvSpPr>
            <a:spLocks noChangeArrowheads="1"/>
          </p:cNvSpPr>
          <p:nvPr/>
        </p:nvSpPr>
        <p:spPr bwMode="auto">
          <a:xfrm>
            <a:off x="993040" y="3048000"/>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15" name="Explosion 1 78"/>
          <p:cNvSpPr>
            <a:spLocks noChangeArrowheads="1"/>
          </p:cNvSpPr>
          <p:nvPr/>
        </p:nvSpPr>
        <p:spPr bwMode="auto">
          <a:xfrm>
            <a:off x="762000" y="3050209"/>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17" name="Explosion 1 74"/>
          <p:cNvSpPr>
            <a:spLocks noChangeArrowheads="1"/>
          </p:cNvSpPr>
          <p:nvPr/>
        </p:nvSpPr>
        <p:spPr bwMode="auto">
          <a:xfrm>
            <a:off x="1180023" y="3507420"/>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18" name="Explosion 1 75"/>
          <p:cNvSpPr>
            <a:spLocks noChangeArrowheads="1"/>
          </p:cNvSpPr>
          <p:nvPr/>
        </p:nvSpPr>
        <p:spPr bwMode="auto">
          <a:xfrm>
            <a:off x="1414207" y="3505210"/>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19" name="Explosion 1 76"/>
          <p:cNvSpPr>
            <a:spLocks noChangeArrowheads="1"/>
          </p:cNvSpPr>
          <p:nvPr/>
        </p:nvSpPr>
        <p:spPr bwMode="auto">
          <a:xfrm>
            <a:off x="1601040" y="3507419"/>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20" name="Explosion 1 73"/>
          <p:cNvSpPr>
            <a:spLocks noChangeArrowheads="1"/>
          </p:cNvSpPr>
          <p:nvPr/>
        </p:nvSpPr>
        <p:spPr bwMode="auto">
          <a:xfrm>
            <a:off x="993040" y="3505200"/>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21" name="Explosion 1 78"/>
          <p:cNvSpPr>
            <a:spLocks noChangeArrowheads="1"/>
          </p:cNvSpPr>
          <p:nvPr/>
        </p:nvSpPr>
        <p:spPr bwMode="auto">
          <a:xfrm>
            <a:off x="762000" y="3507409"/>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23" name="Explosion 1 74"/>
          <p:cNvSpPr>
            <a:spLocks noChangeArrowheads="1"/>
          </p:cNvSpPr>
          <p:nvPr/>
        </p:nvSpPr>
        <p:spPr bwMode="auto">
          <a:xfrm>
            <a:off x="1180023" y="3964620"/>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24" name="Explosion 1 75"/>
          <p:cNvSpPr>
            <a:spLocks noChangeArrowheads="1"/>
          </p:cNvSpPr>
          <p:nvPr/>
        </p:nvSpPr>
        <p:spPr bwMode="auto">
          <a:xfrm>
            <a:off x="1414207" y="3962410"/>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25" name="Explosion 1 76"/>
          <p:cNvSpPr>
            <a:spLocks noChangeArrowheads="1"/>
          </p:cNvSpPr>
          <p:nvPr/>
        </p:nvSpPr>
        <p:spPr bwMode="auto">
          <a:xfrm>
            <a:off x="1601040" y="3964619"/>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26" name="Explosion 1 73"/>
          <p:cNvSpPr>
            <a:spLocks noChangeArrowheads="1"/>
          </p:cNvSpPr>
          <p:nvPr/>
        </p:nvSpPr>
        <p:spPr bwMode="auto">
          <a:xfrm>
            <a:off x="993040" y="3962400"/>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27" name="Explosion 1 78"/>
          <p:cNvSpPr>
            <a:spLocks noChangeArrowheads="1"/>
          </p:cNvSpPr>
          <p:nvPr/>
        </p:nvSpPr>
        <p:spPr bwMode="auto">
          <a:xfrm>
            <a:off x="762000" y="3964609"/>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52" name="Explosion 1 74"/>
          <p:cNvSpPr>
            <a:spLocks noChangeArrowheads="1"/>
          </p:cNvSpPr>
          <p:nvPr/>
        </p:nvSpPr>
        <p:spPr bwMode="auto">
          <a:xfrm>
            <a:off x="1180023" y="2440620"/>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53" name="Explosion 1 75"/>
          <p:cNvSpPr>
            <a:spLocks noChangeArrowheads="1"/>
          </p:cNvSpPr>
          <p:nvPr/>
        </p:nvSpPr>
        <p:spPr bwMode="auto">
          <a:xfrm>
            <a:off x="1414207" y="2438410"/>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54" name="Explosion 1 76"/>
          <p:cNvSpPr>
            <a:spLocks noChangeArrowheads="1"/>
          </p:cNvSpPr>
          <p:nvPr/>
        </p:nvSpPr>
        <p:spPr bwMode="auto">
          <a:xfrm>
            <a:off x="1601040" y="2440619"/>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55" name="Explosion 1 73"/>
          <p:cNvSpPr>
            <a:spLocks noChangeArrowheads="1"/>
          </p:cNvSpPr>
          <p:nvPr/>
        </p:nvSpPr>
        <p:spPr bwMode="auto">
          <a:xfrm>
            <a:off x="993040" y="2438400"/>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56" name="Explosion 1 78"/>
          <p:cNvSpPr>
            <a:spLocks noChangeArrowheads="1"/>
          </p:cNvSpPr>
          <p:nvPr/>
        </p:nvSpPr>
        <p:spPr bwMode="auto">
          <a:xfrm>
            <a:off x="762000" y="2440609"/>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58" name="Explosion 1 74"/>
          <p:cNvSpPr>
            <a:spLocks noChangeArrowheads="1"/>
          </p:cNvSpPr>
          <p:nvPr/>
        </p:nvSpPr>
        <p:spPr bwMode="auto">
          <a:xfrm>
            <a:off x="1180023" y="1983420"/>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59" name="Explosion 1 75"/>
          <p:cNvSpPr>
            <a:spLocks noChangeArrowheads="1"/>
          </p:cNvSpPr>
          <p:nvPr/>
        </p:nvSpPr>
        <p:spPr bwMode="auto">
          <a:xfrm>
            <a:off x="1414207" y="1981210"/>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60" name="Explosion 1 76"/>
          <p:cNvSpPr>
            <a:spLocks noChangeArrowheads="1"/>
          </p:cNvSpPr>
          <p:nvPr/>
        </p:nvSpPr>
        <p:spPr bwMode="auto">
          <a:xfrm>
            <a:off x="1601040" y="1983419"/>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61" name="Explosion 1 73"/>
          <p:cNvSpPr>
            <a:spLocks noChangeArrowheads="1"/>
          </p:cNvSpPr>
          <p:nvPr/>
        </p:nvSpPr>
        <p:spPr bwMode="auto">
          <a:xfrm>
            <a:off x="993040" y="1981200"/>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62" name="Explosion 1 78"/>
          <p:cNvSpPr>
            <a:spLocks noChangeArrowheads="1"/>
          </p:cNvSpPr>
          <p:nvPr/>
        </p:nvSpPr>
        <p:spPr bwMode="auto">
          <a:xfrm>
            <a:off x="762000" y="1983409"/>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nvGrpSpPr>
          <p:cNvPr id="21" name="Group 20"/>
          <p:cNvGrpSpPr/>
          <p:nvPr/>
        </p:nvGrpSpPr>
        <p:grpSpPr>
          <a:xfrm>
            <a:off x="762000" y="1524000"/>
            <a:ext cx="799782" cy="2590177"/>
            <a:chOff x="5105400" y="3581400"/>
            <a:chExt cx="799782" cy="2590177"/>
          </a:xfrm>
        </p:grpSpPr>
        <p:sp>
          <p:nvSpPr>
            <p:cNvPr id="270" name="Explosion 1 84"/>
            <p:cNvSpPr>
              <a:spLocks noChangeArrowheads="1"/>
            </p:cNvSpPr>
            <p:nvPr/>
          </p:nvSpPr>
          <p:spPr bwMode="auto">
            <a:xfrm>
              <a:off x="5791200" y="4495800"/>
              <a:ext cx="113982" cy="151777"/>
            </a:xfrm>
            <a:prstGeom prst="irregularSeal1">
              <a:avLst/>
            </a:prstGeom>
            <a:solidFill>
              <a:srgbClr val="008000"/>
            </a:solidFill>
            <a:ln w="54864" algn="ctr">
              <a:solidFill>
                <a:srgbClr val="008000"/>
              </a:solidFill>
              <a:round/>
              <a:headEnd/>
              <a:tailEnd/>
            </a:ln>
            <a:effectLst>
              <a:outerShdw blurRad="50800" dist="38100" dir="13500000" algn="br" rotWithShape="0">
                <a:prstClr val="black">
                  <a:alpha val="40000"/>
                </a:prstClr>
              </a:outerShdw>
            </a:effectLst>
          </p:spPr>
          <p:txBody>
            <a:bodyPr/>
            <a:lstStyle/>
            <a:p>
              <a:pPr eaLnBrk="0" hangingPunct="0"/>
              <a:endParaRPr lang="en-US" sz="2400">
                <a:solidFill>
                  <a:srgbClr val="FF0000"/>
                </a:solidFill>
              </a:endParaRPr>
            </a:p>
          </p:txBody>
        </p:sp>
        <p:sp>
          <p:nvSpPr>
            <p:cNvPr id="271" name="Explosion 1 79"/>
            <p:cNvSpPr>
              <a:spLocks noChangeArrowheads="1"/>
            </p:cNvSpPr>
            <p:nvPr/>
          </p:nvSpPr>
          <p:spPr bwMode="auto">
            <a:xfrm>
              <a:off x="5486400" y="3581400"/>
              <a:ext cx="113982" cy="151777"/>
            </a:xfrm>
            <a:prstGeom prst="irregularSeal1">
              <a:avLst/>
            </a:prstGeom>
            <a:solidFill>
              <a:srgbClr val="FFC000"/>
            </a:solidFill>
            <a:ln w="54864" algn="ctr">
              <a:solidFill>
                <a:srgbClr val="FFC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72" name="Explosion 1 80"/>
            <p:cNvSpPr>
              <a:spLocks noChangeArrowheads="1"/>
            </p:cNvSpPr>
            <p:nvPr/>
          </p:nvSpPr>
          <p:spPr bwMode="auto">
            <a:xfrm>
              <a:off x="5334000" y="5029200"/>
              <a:ext cx="113982" cy="151777"/>
            </a:xfrm>
            <a:prstGeom prst="irregularSeal1">
              <a:avLst/>
            </a:prstGeom>
            <a:solidFill>
              <a:srgbClr val="002060"/>
            </a:solidFill>
            <a:ln w="54864" algn="ctr">
              <a:solidFill>
                <a:srgbClr val="00206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73" name="Explosion 1 81"/>
            <p:cNvSpPr>
              <a:spLocks noChangeArrowheads="1"/>
            </p:cNvSpPr>
            <p:nvPr/>
          </p:nvSpPr>
          <p:spPr bwMode="auto">
            <a:xfrm>
              <a:off x="5715000" y="6019800"/>
              <a:ext cx="113982" cy="151777"/>
            </a:xfrm>
            <a:prstGeom prst="irregularSeal1">
              <a:avLst/>
            </a:prstGeom>
            <a:solidFill>
              <a:schemeClr val="accent1">
                <a:lumMod val="90000"/>
              </a:schemeClr>
            </a:solidFill>
            <a:ln w="54864" algn="ctr">
              <a:solidFill>
                <a:schemeClr val="accent5">
                  <a:lumMod val="90000"/>
                </a:schemeClr>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74" name="Explosion 1 82"/>
            <p:cNvSpPr>
              <a:spLocks noChangeArrowheads="1"/>
            </p:cNvSpPr>
            <p:nvPr/>
          </p:nvSpPr>
          <p:spPr bwMode="auto">
            <a:xfrm>
              <a:off x="5105400" y="3581400"/>
              <a:ext cx="113982" cy="151777"/>
            </a:xfrm>
            <a:prstGeom prst="irregularSeal1">
              <a:avLst/>
            </a:prstGeom>
            <a:solidFill>
              <a:srgbClr val="D15100"/>
            </a:solidFill>
            <a:ln w="54864" algn="ctr">
              <a:solidFill>
                <a:srgbClr val="D25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sp>
        <p:nvSpPr>
          <p:cNvPr id="86" name="TextBox 85"/>
          <p:cNvSpPr txBox="1"/>
          <p:nvPr/>
        </p:nvSpPr>
        <p:spPr>
          <a:xfrm>
            <a:off x="381000" y="5943600"/>
            <a:ext cx="8763000" cy="430887"/>
          </a:xfrm>
          <a:prstGeom prst="rect">
            <a:avLst/>
          </a:prstGeom>
          <a:noFill/>
        </p:spPr>
        <p:txBody>
          <a:bodyPr wrap="square" rtlCol="0">
            <a:spAutoFit/>
          </a:bodyPr>
          <a:lstStyle/>
          <a:p>
            <a:pPr algn="ctr"/>
            <a:r>
              <a:rPr lang="en-US" sz="2200" b="1" dirty="0" smtClean="0">
                <a:latin typeface="Arial Narrow"/>
                <a:cs typeface="Arial Narrow"/>
              </a:rPr>
              <a:t>Few injections to predict the outcome of virtually all errors</a:t>
            </a:r>
          </a:p>
        </p:txBody>
      </p:sp>
      <p:sp>
        <p:nvSpPr>
          <p:cNvPr id="85" name="Content Placeholder 2"/>
          <p:cNvSpPr>
            <a:spLocks noGrp="1"/>
          </p:cNvSpPr>
          <p:nvPr>
            <p:ph idx="1"/>
          </p:nvPr>
        </p:nvSpPr>
        <p:spPr>
          <a:xfrm>
            <a:off x="-18540" y="5370495"/>
            <a:ext cx="9144000" cy="725505"/>
          </a:xfrm>
        </p:spPr>
        <p:txBody>
          <a:bodyPr>
            <a:normAutofit fontScale="92500"/>
          </a:bodyPr>
          <a:lstStyle/>
          <a:p>
            <a:pPr marL="0" lvl="1" indent="0" algn="ctr">
              <a:spcBef>
                <a:spcPts val="1224"/>
              </a:spcBef>
              <a:buNone/>
            </a:pPr>
            <a:r>
              <a:rPr kumimoji="1" lang="en-US" dirty="0" smtClean="0">
                <a:solidFill>
                  <a:srgbClr val="D25000"/>
                </a:solidFill>
                <a:ea typeface="MS PGothic" pitchFamily="34" charset="-128"/>
              </a:rPr>
              <a:t>Insight: Errors flowing </a:t>
            </a:r>
            <a:r>
              <a:rPr kumimoji="1" lang="en-US" dirty="0">
                <a:solidFill>
                  <a:srgbClr val="D25000"/>
                </a:solidFill>
                <a:ea typeface="MS PGothic" pitchFamily="34" charset="-128"/>
              </a:rPr>
              <a:t>through similar </a:t>
            </a:r>
            <a:r>
              <a:rPr kumimoji="1" lang="en-US" dirty="0" err="1" smtClean="0">
                <a:solidFill>
                  <a:srgbClr val="D25000"/>
                </a:solidFill>
                <a:ea typeface="MS PGothic" pitchFamily="34" charset="-128"/>
              </a:rPr>
              <a:t>control+data</a:t>
            </a:r>
            <a:r>
              <a:rPr kumimoji="1" lang="en-US" dirty="0" smtClean="0">
                <a:solidFill>
                  <a:srgbClr val="D25000"/>
                </a:solidFill>
                <a:ea typeface="MS PGothic" pitchFamily="34" charset="-128"/>
              </a:rPr>
              <a:t> </a:t>
            </a:r>
            <a:r>
              <a:rPr kumimoji="1" lang="en-US" dirty="0">
                <a:solidFill>
                  <a:srgbClr val="D25000"/>
                </a:solidFill>
                <a:ea typeface="MS PGothic" pitchFamily="34" charset="-128"/>
              </a:rPr>
              <a:t>paths </a:t>
            </a:r>
            <a:r>
              <a:rPr kumimoji="1" lang="en-US" dirty="0" smtClean="0">
                <a:solidFill>
                  <a:srgbClr val="D25000"/>
                </a:solidFill>
                <a:ea typeface="MS PGothic" pitchFamily="34" charset="-128"/>
              </a:rPr>
              <a:t>produce similar outcomes </a:t>
            </a:r>
            <a:endParaRPr kumimoji="1" lang="en-US" dirty="0">
              <a:solidFill>
                <a:srgbClr val="D25000"/>
              </a:solidFill>
              <a:ea typeface="MS PGothic" pitchFamily="34" charset="-128"/>
            </a:endParaRPr>
          </a:p>
          <a:p>
            <a:pPr marL="0" indent="0">
              <a:buNone/>
            </a:pPr>
            <a:endParaRPr kumimoji="1" lang="en-US" dirty="0" smtClean="0">
              <a:ea typeface="MS PGothic" pitchFamily="34" charset="-128"/>
            </a:endParaRPr>
          </a:p>
          <a:p>
            <a:pPr marL="0" indent="0">
              <a:buNone/>
            </a:pPr>
            <a:endParaRPr kumimoji="1" lang="en-US" dirty="0" smtClean="0">
              <a:ea typeface="MS PGothic" pitchFamily="34" charset="-128"/>
            </a:endParaRPr>
          </a:p>
        </p:txBody>
      </p:sp>
      <p:sp>
        <p:nvSpPr>
          <p:cNvPr id="157" name="TextBox 156"/>
          <p:cNvSpPr txBox="1"/>
          <p:nvPr/>
        </p:nvSpPr>
        <p:spPr>
          <a:xfrm>
            <a:off x="4038600" y="2667000"/>
            <a:ext cx="4724400" cy="759182"/>
          </a:xfrm>
          <a:prstGeom prst="rect">
            <a:avLst/>
          </a:prstGeom>
          <a:noFill/>
        </p:spPr>
        <p:txBody>
          <a:bodyPr wrap="square" rtlCol="0">
            <a:spAutoFit/>
          </a:bodyPr>
          <a:lstStyle/>
          <a:p>
            <a:pPr algn="ctr"/>
            <a:r>
              <a:rPr lang="en-US" sz="2000" b="1" dirty="0" smtClean="0">
                <a:latin typeface="Arial Narrow"/>
                <a:cs typeface="Arial Narrow"/>
              </a:rPr>
              <a:t>Inject error in Pilot</a:t>
            </a:r>
          </a:p>
          <a:p>
            <a:pPr algn="ctr">
              <a:lnSpc>
                <a:spcPct val="120000"/>
              </a:lnSpc>
            </a:pPr>
            <a:r>
              <a:rPr lang="en-US" sz="2000" b="1" dirty="0" smtClean="0">
                <a:latin typeface="Arial Narrow"/>
                <a:cs typeface="Arial Narrow"/>
              </a:rPr>
              <a:t>Pilot outcome </a:t>
            </a:r>
            <a:r>
              <a:rPr lang="en-US" sz="2000" b="1" dirty="0">
                <a:latin typeface="Arial Narrow"/>
                <a:cs typeface="Arial Narrow"/>
                <a:sym typeface="Wingdings"/>
              </a:rPr>
              <a:t>=</a:t>
            </a:r>
            <a:r>
              <a:rPr lang="en-US" sz="2000" b="1" dirty="0" smtClean="0">
                <a:latin typeface="Arial Narrow"/>
                <a:cs typeface="Arial Narrow"/>
                <a:sym typeface="Wingdings"/>
              </a:rPr>
              <a:t> Outcome of all errors in class</a:t>
            </a:r>
            <a:endParaRPr lang="en-US" sz="2000" b="1" dirty="0">
              <a:latin typeface="Arial Narrow"/>
              <a:cs typeface="Arial Narrow"/>
            </a:endParaRPr>
          </a:p>
        </p:txBody>
      </p:sp>
    </p:spTree>
    <p:custDataLst>
      <p:tags r:id="rId1"/>
    </p:custDataLst>
    <p:extLst>
      <p:ext uri="{BB962C8B-B14F-4D97-AF65-F5344CB8AC3E}">
        <p14:creationId xmlns:p14="http://schemas.microsoft.com/office/powerpoint/2010/main" val="702852074"/>
      </p:ext>
    </p:extLst>
  </p:cSld>
  <p:clrMapOvr>
    <a:masterClrMapping/>
  </p:clrMapOvr>
  <mc:AlternateContent xmlns:mc="http://schemas.openxmlformats.org/markup-compatibility/2006" xmlns:p14="http://schemas.microsoft.com/office/powerpoint/2010/main">
    <mc:Choice Requires="p14">
      <p:transition spd="slow" p14:dur="2000" advTm="79053"/>
    </mc:Choice>
    <mc:Fallback xmlns="">
      <p:transition spd="slow" advTm="7905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childTnLst>
                          </p:cTn>
                        </p:par>
                        <p:par>
                          <p:cTn id="9" fill="hold">
                            <p:stCondLst>
                              <p:cond delay="0"/>
                            </p:stCondLst>
                            <p:childTnLst>
                              <p:par>
                                <p:cTn id="10" presetID="0" presetClass="path" presetSubtype="0" accel="50000" decel="50000" fill="hold" grpId="0" nodeType="afterEffect">
                                  <p:stCondLst>
                                    <p:cond delay="0"/>
                                  </p:stCondLst>
                                  <p:childTnLst>
                                    <p:animMotion origin="layout" path="M -4.45023E-6 3.26701E-6 L 0.14383 -0.05576 " pathEditMode="relative" rAng="0" ptsTypes="AA">
                                      <p:cBhvr>
                                        <p:cTn id="11" dur="2000" fill="hold"/>
                                        <p:tgtEl>
                                          <p:spTgt spid="207"/>
                                        </p:tgtEl>
                                        <p:attrNameLst>
                                          <p:attrName>ppt_x</p:attrName>
                                          <p:attrName>ppt_y</p:attrName>
                                        </p:attrNameLst>
                                      </p:cBhvr>
                                      <p:rCtr x="7191" y="-2800"/>
                                    </p:animMotion>
                                  </p:childTnLst>
                                </p:cTn>
                              </p:par>
                              <p:par>
                                <p:cTn id="12" presetID="0" presetClass="path" presetSubtype="0" accel="50000" decel="50000" fill="hold" grpId="0" nodeType="withEffect">
                                  <p:stCondLst>
                                    <p:cond delay="0"/>
                                  </p:stCondLst>
                                  <p:childTnLst>
                                    <p:animMotion origin="layout" path="M -4.45023E-6 -2.54975E-6 L 0.11048 -0.10018 " pathEditMode="relative" rAng="0" ptsTypes="AA">
                                      <p:cBhvr>
                                        <p:cTn id="13" dur="2000" fill="hold"/>
                                        <p:tgtEl>
                                          <p:spTgt spid="260"/>
                                        </p:tgtEl>
                                        <p:attrNameLst>
                                          <p:attrName>ppt_x</p:attrName>
                                          <p:attrName>ppt_y</p:attrName>
                                        </p:attrNameLst>
                                      </p:cBhvr>
                                      <p:rCtr x="5524" y="-5021"/>
                                    </p:animMotion>
                                  </p:childTnLst>
                                </p:cTn>
                              </p:par>
                              <p:par>
                                <p:cTn id="14" presetID="0" presetClass="path" presetSubtype="0" accel="50000" decel="50000" fill="hold" grpId="0" nodeType="withEffect">
                                  <p:stCondLst>
                                    <p:cond delay="0"/>
                                  </p:stCondLst>
                                  <p:childTnLst>
                                    <p:animMotion origin="layout" path="M -1.19333E-6 3.00787E-6 L 0.14174 -0.15549 " pathEditMode="relative" rAng="0" ptsTypes="AA">
                                      <p:cBhvr>
                                        <p:cTn id="15" dur="2000" fill="hold"/>
                                        <p:tgtEl>
                                          <p:spTgt spid="254"/>
                                        </p:tgtEl>
                                        <p:attrNameLst>
                                          <p:attrName>ppt_x</p:attrName>
                                          <p:attrName>ppt_y</p:attrName>
                                        </p:attrNameLst>
                                      </p:cBhvr>
                                      <p:rCtr x="7087" y="-7774"/>
                                    </p:animMotion>
                                  </p:childTnLst>
                                </p:cTn>
                              </p:par>
                              <p:par>
                                <p:cTn id="16" presetID="0" presetClass="path" presetSubtype="0" accel="50000" decel="50000" fill="hold" grpId="0" nodeType="withEffect">
                                  <p:stCondLst>
                                    <p:cond delay="0"/>
                                  </p:stCondLst>
                                  <p:childTnLst>
                                    <p:animMotion origin="layout" path="M 5.58103E-6 -8.62564E-6 L 0.12507 -0.22212 " pathEditMode="relative" ptsTypes="AA">
                                      <p:cBhvr>
                                        <p:cTn id="17" dur="2000" fill="hold"/>
                                        <p:tgtEl>
                                          <p:spTgt spid="213"/>
                                        </p:tgtEl>
                                        <p:attrNameLst>
                                          <p:attrName>ppt_x</p:attrName>
                                          <p:attrName>ppt_y</p:attrName>
                                        </p:attrNameLst>
                                      </p:cBhvr>
                                    </p:animMotion>
                                  </p:childTnLst>
                                </p:cTn>
                              </p:par>
                              <p:par>
                                <p:cTn id="18" presetID="0" presetClass="path" presetSubtype="0" accel="50000" decel="50000" fill="hold" grpId="0" nodeType="withEffect">
                                  <p:stCondLst>
                                    <p:cond delay="0"/>
                                  </p:stCondLst>
                                  <p:childTnLst>
                                    <p:animMotion origin="layout" path="M -4.45023E-6 -1.93892E-6 L 0.1605 -0.3223 " pathEditMode="relative" rAng="0" ptsTypes="AA">
                                      <p:cBhvr>
                                        <p:cTn id="19" dur="2000" fill="hold"/>
                                        <p:tgtEl>
                                          <p:spTgt spid="219"/>
                                        </p:tgtEl>
                                        <p:attrNameLst>
                                          <p:attrName>ppt_x</p:attrName>
                                          <p:attrName>ppt_y</p:attrName>
                                        </p:attrNameLst>
                                      </p:cBhvr>
                                      <p:rCtr x="8025" y="-16127"/>
                                    </p:animMotion>
                                  </p:childTnLst>
                                </p:cTn>
                              </p:par>
                              <p:par>
                                <p:cTn id="20" presetID="0" presetClass="path" presetSubtype="0" accel="50000" decel="50000" fill="hold" grpId="0" nodeType="withEffect">
                                  <p:stCondLst>
                                    <p:cond delay="0"/>
                                  </p:stCondLst>
                                  <p:childTnLst>
                                    <p:animMotion origin="layout" path="M -0.00625 0.01087 L 0.1605 -0.35562 " pathEditMode="relative" ptsTypes="AA">
                                      <p:cBhvr>
                                        <p:cTn id="21" dur="2000" fill="hold"/>
                                        <p:tgtEl>
                                          <p:spTgt spid="225"/>
                                        </p:tgtEl>
                                        <p:attrNameLst>
                                          <p:attrName>ppt_x</p:attrName>
                                          <p:attrName>ppt_y</p:attrName>
                                        </p:attrNameLst>
                                      </p:cBhvr>
                                    </p:animMotion>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0"/>
                                          </p:stCondLst>
                                        </p:cTn>
                                        <p:tgtEl>
                                          <p:spTgt spid="243"/>
                                        </p:tgtEl>
                                        <p:attrNameLst>
                                          <p:attrName>style.visibility</p:attrName>
                                        </p:attrNameLst>
                                      </p:cBhvr>
                                      <p:to>
                                        <p:strVal val="visible"/>
                                      </p:to>
                                    </p:set>
                                  </p:childTnLst>
                                </p:cTn>
                              </p:par>
                              <p:par>
                                <p:cTn id="25" presetID="0" presetClass="path" presetSubtype="0" accel="50000" decel="50000" fill="hold" grpId="0" nodeType="withEffect">
                                  <p:stCondLst>
                                    <p:cond delay="0"/>
                                  </p:stCondLst>
                                  <p:childTnLst>
                                    <p:animMotion origin="layout" path="M 5.52371E-6 -4.03054E-6 L 0.15842 0.06664 " pathEditMode="relative" ptsTypes="AA">
                                      <p:cBhvr>
                                        <p:cTn id="26" dur="2000" fill="hold"/>
                                        <p:tgtEl>
                                          <p:spTgt spid="206"/>
                                        </p:tgtEl>
                                        <p:attrNameLst>
                                          <p:attrName>ppt_x</p:attrName>
                                          <p:attrName>ppt_y</p:attrName>
                                        </p:attrNameLst>
                                      </p:cBhvr>
                                    </p:animMotion>
                                  </p:childTnLst>
                                </p:cTn>
                              </p:par>
                              <p:par>
                                <p:cTn id="27" presetID="0" presetClass="path" presetSubtype="0" accel="50000" decel="50000" fill="hold" grpId="0" nodeType="withEffect">
                                  <p:stCondLst>
                                    <p:cond delay="0"/>
                                  </p:stCondLst>
                                  <p:childTnLst>
                                    <p:animMotion origin="layout" path="M 5.52371E-6 5.96946E-6 L 0.13341 0.02222 " pathEditMode="relative" ptsTypes="AA">
                                      <p:cBhvr>
                                        <p:cTn id="28" dur="2000" fill="hold"/>
                                        <p:tgtEl>
                                          <p:spTgt spid="259"/>
                                        </p:tgtEl>
                                        <p:attrNameLst>
                                          <p:attrName>ppt_x</p:attrName>
                                          <p:attrName>ppt_y</p:attrName>
                                        </p:attrNameLst>
                                      </p:cBhvr>
                                    </p:animMotion>
                                  </p:childTnLst>
                                </p:cTn>
                              </p:par>
                              <p:par>
                                <p:cTn id="29" presetID="0" presetClass="path" presetSubtype="0" accel="50000" decel="50000" fill="hold" grpId="0" nodeType="withEffect">
                                  <p:stCondLst>
                                    <p:cond delay="0"/>
                                  </p:stCondLst>
                                  <p:childTnLst>
                                    <p:animMotion origin="layout" path="M -0.0026 -0.02221 L 0.15581 -0.03332 " pathEditMode="relative" ptsTypes="AA">
                                      <p:cBhvr>
                                        <p:cTn id="30" dur="2000" fill="hold"/>
                                        <p:tgtEl>
                                          <p:spTgt spid="253"/>
                                        </p:tgtEl>
                                        <p:attrNameLst>
                                          <p:attrName>ppt_x</p:attrName>
                                          <p:attrName>ppt_y</p:attrName>
                                        </p:attrNameLst>
                                      </p:cBhvr>
                                    </p:animMotion>
                                  </p:childTnLst>
                                </p:cTn>
                              </p:par>
                              <p:par>
                                <p:cTn id="31" presetID="0" presetClass="path" presetSubtype="0" accel="50000" decel="50000" fill="hold" grpId="0" nodeType="withEffect">
                                  <p:stCondLst>
                                    <p:cond delay="0"/>
                                  </p:stCondLst>
                                  <p:childTnLst>
                                    <p:animMotion origin="layout" path="M 5.52371E-6 5.96946E-6 L 0.18343 -0.13326 " pathEditMode="relative" ptsTypes="AA">
                                      <p:cBhvr>
                                        <p:cTn id="32" dur="2000" fill="hold"/>
                                        <p:tgtEl>
                                          <p:spTgt spid="212"/>
                                        </p:tgtEl>
                                        <p:attrNameLst>
                                          <p:attrName>ppt_x</p:attrName>
                                          <p:attrName>ppt_y</p:attrName>
                                        </p:attrNameLst>
                                      </p:cBhvr>
                                    </p:animMotion>
                                  </p:childTnLst>
                                </p:cTn>
                              </p:par>
                              <p:par>
                                <p:cTn id="33" presetID="0" presetClass="path" presetSubtype="0" accel="50000" decel="50000" fill="hold" grpId="0" nodeType="withEffect">
                                  <p:stCondLst>
                                    <p:cond delay="0"/>
                                  </p:stCondLst>
                                  <p:childTnLst>
                                    <p:animMotion origin="layout" path="M -1.36529E-6 -5.64553E-7 L 0.14747 -0.15548 " pathEditMode="relative" rAng="0" ptsTypes="AA">
                                      <p:cBhvr>
                                        <p:cTn id="34" dur="2000" fill="hold"/>
                                        <p:tgtEl>
                                          <p:spTgt spid="218"/>
                                        </p:tgtEl>
                                        <p:attrNameLst>
                                          <p:attrName>ppt_x</p:attrName>
                                          <p:attrName>ppt_y</p:attrName>
                                        </p:attrNameLst>
                                      </p:cBhvr>
                                      <p:rCtr x="7365" y="-7774"/>
                                    </p:animMotion>
                                  </p:childTnLst>
                                </p:cTn>
                              </p:par>
                              <p:par>
                                <p:cTn id="35" presetID="0" presetClass="path" presetSubtype="0" accel="50000" decel="50000" fill="hold" grpId="0" nodeType="withEffect">
                                  <p:stCondLst>
                                    <p:cond delay="0"/>
                                  </p:stCondLst>
                                  <p:childTnLst>
                                    <p:animMotion origin="layout" path="M -1.36529E-6 3.6187E-6 L 0.18082 -0.23323 " pathEditMode="relative" rAng="0" ptsTypes="AA">
                                      <p:cBhvr>
                                        <p:cTn id="36" dur="2000" fill="hold"/>
                                        <p:tgtEl>
                                          <p:spTgt spid="224"/>
                                        </p:tgtEl>
                                        <p:attrNameLst>
                                          <p:attrName>ppt_x</p:attrName>
                                          <p:attrName>ppt_y</p:attrName>
                                        </p:attrNameLst>
                                      </p:cBhvr>
                                      <p:rCtr x="9032" y="-11661"/>
                                    </p:animMotion>
                                  </p:childTnLst>
                                </p:cTn>
                              </p:par>
                            </p:childTnLst>
                          </p:cTn>
                        </p:par>
                        <p:par>
                          <p:cTn id="37" fill="hold">
                            <p:stCondLst>
                              <p:cond delay="4000"/>
                            </p:stCondLst>
                            <p:childTnLst>
                              <p:par>
                                <p:cTn id="38" presetID="1" presetClass="entr" presetSubtype="0" fill="hold" grpId="0" nodeType="afterEffect">
                                  <p:stCondLst>
                                    <p:cond delay="0"/>
                                  </p:stCondLst>
                                  <p:childTnLst>
                                    <p:set>
                                      <p:cBhvr>
                                        <p:cTn id="39" dur="1" fill="hold">
                                          <p:stCondLst>
                                            <p:cond delay="0"/>
                                          </p:stCondLst>
                                        </p:cTn>
                                        <p:tgtEl>
                                          <p:spTgt spid="244"/>
                                        </p:tgtEl>
                                        <p:attrNameLst>
                                          <p:attrName>style.visibility</p:attrName>
                                        </p:attrNameLst>
                                      </p:cBhvr>
                                      <p:to>
                                        <p:strVal val="visible"/>
                                      </p:to>
                                    </p:set>
                                  </p:childTnLst>
                                </p:cTn>
                              </p:par>
                              <p:par>
                                <p:cTn id="40" presetID="0" presetClass="path" presetSubtype="0" accel="50000" decel="50000" fill="hold" grpId="0" nodeType="withEffect">
                                  <p:stCondLst>
                                    <p:cond delay="0"/>
                                  </p:stCondLst>
                                  <p:childTnLst>
                                    <p:animMotion origin="layout" path="M -3.53135E-6 3.26701E-6 L 0.18986 0.18857 " pathEditMode="relative" rAng="0" ptsTypes="AA">
                                      <p:cBhvr>
                                        <p:cTn id="41" dur="2000" fill="hold"/>
                                        <p:tgtEl>
                                          <p:spTgt spid="205"/>
                                        </p:tgtEl>
                                        <p:attrNameLst>
                                          <p:attrName>ppt_x</p:attrName>
                                          <p:attrName>ppt_y</p:attrName>
                                        </p:attrNameLst>
                                      </p:cBhvr>
                                      <p:rCtr x="9484" y="9417"/>
                                    </p:animMotion>
                                  </p:childTnLst>
                                </p:cTn>
                              </p:par>
                              <p:par>
                                <p:cTn id="42" presetID="0" presetClass="path" presetSubtype="0" accel="50000" decel="50000" fill="hold" grpId="0" nodeType="withEffect">
                                  <p:stCondLst>
                                    <p:cond delay="0"/>
                                  </p:stCondLst>
                                  <p:childTnLst>
                                    <p:animMotion origin="layout" path="M -0.00191 -0.02244 L 0.16485 0.13304 " pathEditMode="relative" ptsTypes="AA">
                                      <p:cBhvr>
                                        <p:cTn id="43" dur="2000" fill="hold"/>
                                        <p:tgtEl>
                                          <p:spTgt spid="258"/>
                                        </p:tgtEl>
                                        <p:attrNameLst>
                                          <p:attrName>ppt_x</p:attrName>
                                          <p:attrName>ppt_y</p:attrName>
                                        </p:attrNameLst>
                                      </p:cBhvr>
                                    </p:animMotion>
                                  </p:childTnLst>
                                </p:cTn>
                              </p:par>
                              <p:par>
                                <p:cTn id="44" presetID="0" presetClass="path" presetSubtype="0" accel="50000" decel="50000" fill="hold" grpId="0" nodeType="withEffect">
                                  <p:stCondLst>
                                    <p:cond delay="0"/>
                                  </p:stCondLst>
                                  <p:childTnLst>
                                    <p:animMotion origin="layout" path="M -3.53135E-6 1.6335E-6 L 0.18152 0.08861 " pathEditMode="relative" rAng="0" ptsTypes="AA">
                                      <p:cBhvr>
                                        <p:cTn id="45" dur="2000" fill="hold"/>
                                        <p:tgtEl>
                                          <p:spTgt spid="252"/>
                                        </p:tgtEl>
                                        <p:attrNameLst>
                                          <p:attrName>ppt_x</p:attrName>
                                          <p:attrName>ppt_y</p:attrName>
                                        </p:attrNameLst>
                                      </p:cBhvr>
                                      <p:rCtr x="9067" y="4419"/>
                                    </p:animMotion>
                                  </p:childTnLst>
                                </p:cTn>
                              </p:par>
                              <p:par>
                                <p:cTn id="46" presetID="0" presetClass="path" presetSubtype="0" accel="50000" decel="50000" fill="hold" grpId="0" nodeType="withEffect">
                                  <p:stCondLst>
                                    <p:cond delay="0"/>
                                  </p:stCondLst>
                                  <p:childTnLst>
                                    <p:animMotion origin="layout" path="M -2.81397E-6 1.22166E-6 L 0.20844 -0.01111 " pathEditMode="relative" rAng="0" ptsTypes="AA">
                                      <p:cBhvr>
                                        <p:cTn id="47" dur="2000" fill="hold"/>
                                        <p:tgtEl>
                                          <p:spTgt spid="211"/>
                                        </p:tgtEl>
                                        <p:attrNameLst>
                                          <p:attrName>ppt_x</p:attrName>
                                          <p:attrName>ppt_y</p:attrName>
                                        </p:attrNameLst>
                                      </p:cBhvr>
                                      <p:rCtr x="10422" y="-555"/>
                                    </p:animMotion>
                                  </p:childTnLst>
                                </p:cTn>
                              </p:par>
                              <p:par>
                                <p:cTn id="48" presetID="0" presetClass="path" presetSubtype="0" accel="50000" decel="50000" fill="hold" grpId="0" nodeType="withEffect">
                                  <p:stCondLst>
                                    <p:cond delay="0"/>
                                  </p:stCondLst>
                                  <p:childTnLst>
                                    <p:animMotion origin="layout" path="M -3.53135E-6 -1.93892E-6 L 0.1982 -0.04465 " pathEditMode="relative" rAng="0" ptsTypes="AA">
                                      <p:cBhvr>
                                        <p:cTn id="49" dur="2000" fill="hold"/>
                                        <p:tgtEl>
                                          <p:spTgt spid="217"/>
                                        </p:tgtEl>
                                        <p:attrNameLst>
                                          <p:attrName>ppt_x</p:attrName>
                                          <p:attrName>ppt_y</p:attrName>
                                        </p:attrNameLst>
                                      </p:cBhvr>
                                      <p:rCtr x="9901" y="-2244"/>
                                    </p:animMotion>
                                  </p:childTnLst>
                                </p:cTn>
                              </p:par>
                              <p:par>
                                <p:cTn id="50" presetID="0" presetClass="path" presetSubtype="0" accel="50000" decel="50000" fill="hold" grpId="0" nodeType="withEffect">
                                  <p:stCondLst>
                                    <p:cond delay="0"/>
                                  </p:stCondLst>
                                  <p:childTnLst>
                                    <p:animMotion origin="layout" path="M -3.53135E-6 2.24433E-6 L 0.17318 -0.11129 " pathEditMode="relative" rAng="0" ptsTypes="AA">
                                      <p:cBhvr>
                                        <p:cTn id="51" dur="2000" fill="hold"/>
                                        <p:tgtEl>
                                          <p:spTgt spid="223"/>
                                        </p:tgtEl>
                                        <p:attrNameLst>
                                          <p:attrName>ppt_x</p:attrName>
                                          <p:attrName>ppt_y</p:attrName>
                                        </p:attrNameLst>
                                      </p:cBhvr>
                                      <p:rCtr x="8650" y="-5576"/>
                                    </p:animMotion>
                                  </p:childTnLst>
                                </p:cTn>
                              </p:par>
                            </p:childTnLst>
                          </p:cTn>
                        </p:par>
                        <p:par>
                          <p:cTn id="52" fill="hold">
                            <p:stCondLst>
                              <p:cond delay="6000"/>
                            </p:stCondLst>
                            <p:childTnLst>
                              <p:par>
                                <p:cTn id="53" presetID="1" presetClass="entr" presetSubtype="0" fill="hold" grpId="0" nodeType="afterEffect">
                                  <p:stCondLst>
                                    <p:cond delay="0"/>
                                  </p:stCondLst>
                                  <p:childTnLst>
                                    <p:set>
                                      <p:cBhvr>
                                        <p:cTn id="54" dur="1" fill="hold">
                                          <p:stCondLst>
                                            <p:cond delay="0"/>
                                          </p:stCondLst>
                                        </p:cTn>
                                        <p:tgtEl>
                                          <p:spTgt spid="245"/>
                                        </p:tgtEl>
                                        <p:attrNameLst>
                                          <p:attrName>style.visibility</p:attrName>
                                        </p:attrNameLst>
                                      </p:cBhvr>
                                      <p:to>
                                        <p:strVal val="visible"/>
                                      </p:to>
                                    </p:set>
                                  </p:childTnLst>
                                </p:cTn>
                              </p:par>
                              <p:par>
                                <p:cTn id="55" presetID="0" presetClass="path" presetSubtype="0" accel="50000" decel="50000" fill="hold" grpId="0" nodeType="withEffect">
                                  <p:stCondLst>
                                    <p:cond delay="0"/>
                                  </p:stCondLst>
                                  <p:childTnLst>
                                    <p:animMotion origin="layout" path="M 3.25517E-6 4.64137E-6 L 0.20201 0.29986 " pathEditMode="relative" rAng="0" ptsTypes="AA">
                                      <p:cBhvr>
                                        <p:cTn id="56" dur="2000" fill="hold"/>
                                        <p:tgtEl>
                                          <p:spTgt spid="208"/>
                                        </p:tgtEl>
                                        <p:attrNameLst>
                                          <p:attrName>ppt_x</p:attrName>
                                          <p:attrName>ppt_y</p:attrName>
                                        </p:attrNameLst>
                                      </p:cBhvr>
                                      <p:rCtr x="10092" y="14993"/>
                                    </p:animMotion>
                                  </p:childTnLst>
                                </p:cTn>
                              </p:par>
                              <p:par>
                                <p:cTn id="57" presetID="0" presetClass="path" presetSubtype="0" accel="50000" decel="50000" fill="hold" grpId="0" nodeType="withEffect">
                                  <p:stCondLst>
                                    <p:cond delay="0"/>
                                  </p:stCondLst>
                                  <p:childTnLst>
                                    <p:animMotion origin="layout" path="M -0.00643 -0.02221 L 0.20201 0.26654 " pathEditMode="relative" ptsTypes="AA">
                                      <p:cBhvr>
                                        <p:cTn id="58" dur="2000" fill="hold"/>
                                        <p:tgtEl>
                                          <p:spTgt spid="261"/>
                                        </p:tgtEl>
                                        <p:attrNameLst>
                                          <p:attrName>ppt_x</p:attrName>
                                          <p:attrName>ppt_y</p:attrName>
                                        </p:attrNameLst>
                                      </p:cBhvr>
                                    </p:animMotion>
                                  </p:childTnLst>
                                </p:cTn>
                              </p:par>
                              <p:par>
                                <p:cTn id="59" presetID="0" presetClass="path" presetSubtype="0" accel="50000" decel="50000" fill="hold" grpId="0" nodeType="withEffect">
                                  <p:stCondLst>
                                    <p:cond delay="0"/>
                                  </p:stCondLst>
                                  <p:childTnLst>
                                    <p:animMotion origin="layout" path="M -0.00643 -0.02221 L 0.177 0.22212 " pathEditMode="relative" ptsTypes="AA">
                                      <p:cBhvr>
                                        <p:cTn id="60" dur="2000" fill="hold"/>
                                        <p:tgtEl>
                                          <p:spTgt spid="255"/>
                                        </p:tgtEl>
                                        <p:attrNameLst>
                                          <p:attrName>ppt_x</p:attrName>
                                          <p:attrName>ppt_y</p:attrName>
                                        </p:attrNameLst>
                                      </p:cBhvr>
                                    </p:animMotion>
                                  </p:childTnLst>
                                </p:cTn>
                              </p:par>
                              <p:par>
                                <p:cTn id="61" presetID="0" presetClass="path" presetSubtype="0" accel="50000" decel="50000" fill="hold" grpId="0" nodeType="withEffect">
                                  <p:stCondLst>
                                    <p:cond delay="0"/>
                                  </p:stCondLst>
                                  <p:childTnLst>
                                    <p:animMotion origin="layout" path="M 3.25517E-6 -4.7478E-6 L 0.20201 0.14438 " pathEditMode="relative" rAng="0" ptsTypes="AA">
                                      <p:cBhvr>
                                        <p:cTn id="62" dur="2000" fill="hold"/>
                                        <p:tgtEl>
                                          <p:spTgt spid="214"/>
                                        </p:tgtEl>
                                        <p:attrNameLst>
                                          <p:attrName>ppt_x</p:attrName>
                                          <p:attrName>ppt_y</p:attrName>
                                        </p:attrNameLst>
                                      </p:cBhvr>
                                      <p:rCtr x="10092" y="7219"/>
                                    </p:animMotion>
                                  </p:childTnLst>
                                </p:cTn>
                              </p:par>
                              <p:par>
                                <p:cTn id="63" presetID="0" presetClass="path" presetSubtype="0" accel="50000" decel="50000" fill="hold" grpId="0" nodeType="withEffect">
                                  <p:stCondLst>
                                    <p:cond delay="0"/>
                                  </p:stCondLst>
                                  <p:childTnLst>
                                    <p:animMotion origin="layout" path="M -0.00643 -0.01111 L 0.22702 0.06664 " pathEditMode="relative" ptsTypes="AA">
                                      <p:cBhvr>
                                        <p:cTn id="64" dur="2000" fill="hold"/>
                                        <p:tgtEl>
                                          <p:spTgt spid="220"/>
                                        </p:tgtEl>
                                        <p:attrNameLst>
                                          <p:attrName>ppt_x</p:attrName>
                                          <p:attrName>ppt_y</p:attrName>
                                        </p:attrNameLst>
                                      </p:cBhvr>
                                    </p:animMotion>
                                  </p:childTnLst>
                                </p:cTn>
                              </p:par>
                              <p:par>
                                <p:cTn id="65" presetID="0" presetClass="path" presetSubtype="0" accel="50000" decel="50000" fill="hold" grpId="0" nodeType="withEffect">
                                  <p:stCondLst>
                                    <p:cond delay="0"/>
                                  </p:stCondLst>
                                  <p:childTnLst>
                                    <p:animMotion origin="layout" path="M -0.00643 -0.02222 L 0.22702 -0.04443 " pathEditMode="relative" ptsTypes="AA">
                                      <p:cBhvr>
                                        <p:cTn id="66" dur="2000" fill="hold"/>
                                        <p:tgtEl>
                                          <p:spTgt spid="226"/>
                                        </p:tgtEl>
                                        <p:attrNameLst>
                                          <p:attrName>ppt_x</p:attrName>
                                          <p:attrName>ppt_y</p:attrName>
                                        </p:attrNameLst>
                                      </p:cBhvr>
                                    </p:animMotion>
                                  </p:childTnLst>
                                </p:cTn>
                              </p:par>
                            </p:childTnLst>
                          </p:cTn>
                        </p:par>
                        <p:par>
                          <p:cTn id="67" fill="hold">
                            <p:stCondLst>
                              <p:cond delay="8000"/>
                            </p:stCondLst>
                            <p:childTnLst>
                              <p:par>
                                <p:cTn id="68" presetID="1" presetClass="entr" presetSubtype="0" fill="hold" grpId="0" nodeType="afterEffect">
                                  <p:stCondLst>
                                    <p:cond delay="0"/>
                                  </p:stCondLst>
                                  <p:childTnLst>
                                    <p:set>
                                      <p:cBhvr>
                                        <p:cTn id="69" dur="1" fill="hold">
                                          <p:stCondLst>
                                            <p:cond delay="0"/>
                                          </p:stCondLst>
                                        </p:cTn>
                                        <p:tgtEl>
                                          <p:spTgt spid="246"/>
                                        </p:tgtEl>
                                        <p:attrNameLst>
                                          <p:attrName>style.visibility</p:attrName>
                                        </p:attrNameLst>
                                      </p:cBhvr>
                                      <p:to>
                                        <p:strVal val="visible"/>
                                      </p:to>
                                    </p:set>
                                  </p:childTnLst>
                                </p:cTn>
                              </p:par>
                              <p:par>
                                <p:cTn id="70" presetID="0" presetClass="path" presetSubtype="0" accel="50000" decel="50000" fill="hold" grpId="0" nodeType="withEffect">
                                  <p:stCondLst>
                                    <p:cond delay="0"/>
                                  </p:stCondLst>
                                  <p:childTnLst>
                                    <p:animMotion origin="layout" path="M 3.24127E-6 6.10828E-7 L 0.22511 0.42203 " pathEditMode="relative" rAng="0" ptsTypes="AA">
                                      <p:cBhvr>
                                        <p:cTn id="71" dur="2000" fill="hold"/>
                                        <p:tgtEl>
                                          <p:spTgt spid="209"/>
                                        </p:tgtEl>
                                        <p:attrNameLst>
                                          <p:attrName>ppt_x</p:attrName>
                                          <p:attrName>ppt_y</p:attrName>
                                        </p:attrNameLst>
                                      </p:cBhvr>
                                      <p:rCtr x="11256" y="21101"/>
                                    </p:animMotion>
                                  </p:childTnLst>
                                </p:cTn>
                              </p:par>
                              <p:par>
                                <p:cTn id="72" presetID="0" presetClass="path" presetSubtype="0" accel="50000" decel="50000" fill="hold" grpId="0" nodeType="withEffect">
                                  <p:stCondLst>
                                    <p:cond delay="0"/>
                                  </p:stCondLst>
                                  <p:childTnLst>
                                    <p:animMotion origin="layout" path="M -1.56331E-8 -2.54975E-6 L 0.2272 0.38848 " pathEditMode="relative" rAng="0" ptsTypes="AA">
                                      <p:cBhvr>
                                        <p:cTn id="73" dur="2000" fill="hold"/>
                                        <p:tgtEl>
                                          <p:spTgt spid="262"/>
                                        </p:tgtEl>
                                        <p:attrNameLst>
                                          <p:attrName>ppt_x</p:attrName>
                                          <p:attrName>ppt_y</p:attrName>
                                        </p:attrNameLst>
                                      </p:cBhvr>
                                      <p:rCtr x="11360" y="19412"/>
                                    </p:animMotion>
                                  </p:childTnLst>
                                </p:cTn>
                              </p:par>
                              <p:par>
                                <p:cTn id="74" presetID="0" presetClass="path" presetSubtype="0" accel="50000" decel="50000" fill="hold" grpId="0" nodeType="withEffect">
                                  <p:stCondLst>
                                    <p:cond delay="0"/>
                                  </p:stCondLst>
                                  <p:childTnLst>
                                    <p:animMotion origin="layout" path="M -0.00625 -0.02244 L 0.19385 0.32184 " pathEditMode="relative" ptsTypes="AA">
                                      <p:cBhvr>
                                        <p:cTn id="75" dur="2000" fill="hold"/>
                                        <p:tgtEl>
                                          <p:spTgt spid="256"/>
                                        </p:tgtEl>
                                        <p:attrNameLst>
                                          <p:attrName>ppt_x</p:attrName>
                                          <p:attrName>ppt_y</p:attrName>
                                        </p:attrNameLst>
                                      </p:cBhvr>
                                    </p:animMotion>
                                  </p:childTnLst>
                                </p:cTn>
                              </p:par>
                              <p:par>
                                <p:cTn id="76" presetID="0" presetClass="path" presetSubtype="0" accel="50000" decel="50000" fill="hold" grpId="0" nodeType="withEffect">
                                  <p:stCondLst>
                                    <p:cond delay="0"/>
                                  </p:stCondLst>
                                  <p:childTnLst>
                                    <p:animMotion origin="layout" path="M -0.00625 -0.02245 L 0.21886 0.26631 " pathEditMode="relative" ptsTypes="AA">
                                      <p:cBhvr>
                                        <p:cTn id="77" dur="2000" fill="hold"/>
                                        <p:tgtEl>
                                          <p:spTgt spid="215"/>
                                        </p:tgtEl>
                                        <p:attrNameLst>
                                          <p:attrName>ppt_x</p:attrName>
                                          <p:attrName>ppt_y</p:attrName>
                                        </p:attrNameLst>
                                      </p:cBhvr>
                                    </p:animMotion>
                                  </p:childTnLst>
                                </p:cTn>
                              </p:par>
                              <p:par>
                                <p:cTn id="78" presetID="0" presetClass="path" presetSubtype="0" accel="50000" decel="50000" fill="hold" grpId="0" nodeType="withEffect">
                                  <p:stCondLst>
                                    <p:cond delay="0"/>
                                  </p:stCondLst>
                                  <p:childTnLst>
                                    <p:animMotion origin="layout" path="M -1.56331E-8 -1.93892E-6 L 0.24388 0.18857 " pathEditMode="relative" rAng="0" ptsTypes="AA">
                                      <p:cBhvr>
                                        <p:cTn id="79" dur="2000" fill="hold"/>
                                        <p:tgtEl>
                                          <p:spTgt spid="221"/>
                                        </p:tgtEl>
                                        <p:attrNameLst>
                                          <p:attrName>ppt_x</p:attrName>
                                          <p:attrName>ppt_y</p:attrName>
                                        </p:attrNameLst>
                                      </p:cBhvr>
                                      <p:rCtr x="12194" y="9417"/>
                                    </p:animMotion>
                                  </p:childTnLst>
                                </p:cTn>
                              </p:par>
                              <p:par>
                                <p:cTn id="80" presetID="0" presetClass="path" presetSubtype="0" accel="50000" decel="50000" fill="hold" grpId="0" nodeType="withEffect">
                                  <p:stCondLst>
                                    <p:cond delay="0"/>
                                  </p:stCondLst>
                                  <p:childTnLst>
                                    <p:animMotion origin="layout" path="M -0.00625 -0.01134 L 0.25221 0.07751 " pathEditMode="relative" ptsTypes="AA">
                                      <p:cBhvr>
                                        <p:cTn id="81" dur="2000" fill="hold"/>
                                        <p:tgtEl>
                                          <p:spTgt spid="227"/>
                                        </p:tgtEl>
                                        <p:attrNameLst>
                                          <p:attrName>ppt_x</p:attrName>
                                          <p:attrName>ppt_y</p:attrName>
                                        </p:attrNameLst>
                                      </p:cBhvr>
                                    </p:animMotion>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21"/>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8"/>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157"/>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 grpId="0" animBg="1"/>
      <p:bldP spid="245" grpId="0" animBg="1"/>
      <p:bldP spid="244" grpId="0" animBg="1"/>
      <p:bldP spid="243" grpId="0" animBg="1"/>
      <p:bldP spid="3" grpId="0" animBg="1"/>
      <p:bldP spid="78" grpId="0"/>
      <p:bldP spid="205" grpId="0" animBg="1"/>
      <p:bldP spid="206" grpId="0" animBg="1"/>
      <p:bldP spid="207" grpId="0" animBg="1"/>
      <p:bldP spid="208" grpId="0" animBg="1"/>
      <p:bldP spid="209" grpId="0" animBg="1"/>
      <p:bldP spid="211" grpId="0" animBg="1"/>
      <p:bldP spid="212" grpId="0" animBg="1"/>
      <p:bldP spid="213" grpId="0" animBg="1"/>
      <p:bldP spid="214" grpId="0" animBg="1"/>
      <p:bldP spid="215" grpId="0" animBg="1"/>
      <p:bldP spid="217" grpId="0" animBg="1"/>
      <p:bldP spid="218" grpId="0" animBg="1"/>
      <p:bldP spid="219" grpId="0" animBg="1"/>
      <p:bldP spid="220" grpId="0" animBg="1"/>
      <p:bldP spid="221" grpId="0" animBg="1"/>
      <p:bldP spid="223" grpId="0" animBg="1"/>
      <p:bldP spid="224" grpId="0" animBg="1"/>
      <p:bldP spid="225" grpId="0" animBg="1"/>
      <p:bldP spid="226" grpId="0" animBg="1"/>
      <p:bldP spid="227" grpId="0" animBg="1"/>
      <p:bldP spid="252" grpId="0" animBg="1"/>
      <p:bldP spid="253" grpId="0" animBg="1"/>
      <p:bldP spid="254" grpId="0" animBg="1"/>
      <p:bldP spid="255" grpId="0" animBg="1"/>
      <p:bldP spid="256" grpId="0" animBg="1"/>
      <p:bldP spid="258" grpId="0" animBg="1"/>
      <p:bldP spid="259" grpId="0" animBg="1"/>
      <p:bldP spid="260" grpId="0" animBg="1"/>
      <p:bldP spid="261" grpId="0" animBg="1"/>
      <p:bldP spid="262" grpId="0" animBg="1"/>
      <p:bldP spid="86" grpId="0"/>
      <p:bldP spid="15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a:lnSpc>
                <a:spcPct val="100000"/>
              </a:lnSpc>
            </a:pPr>
            <a:r>
              <a:rPr lang="en-US" dirty="0" smtClean="0">
                <a:solidFill>
                  <a:schemeClr val="bg1">
                    <a:lumMod val="65000"/>
                  </a:schemeClr>
                </a:solidFill>
              </a:rPr>
              <a:t>Introduction </a:t>
            </a:r>
          </a:p>
          <a:p>
            <a:pPr>
              <a:lnSpc>
                <a:spcPct val="150000"/>
              </a:lnSpc>
            </a:pPr>
            <a:r>
              <a:rPr lang="en-US" dirty="0" smtClean="0">
                <a:solidFill>
                  <a:schemeClr val="bg1">
                    <a:lumMod val="75000"/>
                  </a:schemeClr>
                </a:solidFill>
              </a:rPr>
              <a:t>Background: </a:t>
            </a:r>
            <a:r>
              <a:rPr lang="en-US" dirty="0" err="1" smtClean="0">
                <a:solidFill>
                  <a:schemeClr val="bg1">
                    <a:lumMod val="75000"/>
                  </a:schemeClr>
                </a:solidFill>
              </a:rPr>
              <a:t>Relyzer</a:t>
            </a:r>
            <a:endParaRPr lang="en-US" dirty="0" smtClean="0">
              <a:solidFill>
                <a:schemeClr val="bg1">
                  <a:lumMod val="75000"/>
                </a:schemeClr>
              </a:solidFill>
            </a:endParaRPr>
          </a:p>
          <a:p>
            <a:pPr>
              <a:lnSpc>
                <a:spcPct val="150000"/>
              </a:lnSpc>
            </a:pPr>
            <a:r>
              <a:rPr lang="en-US" sz="2800" dirty="0" err="1" smtClean="0">
                <a:solidFill>
                  <a:srgbClr val="D25000"/>
                </a:solidFill>
              </a:rPr>
              <a:t>Approxilyzer</a:t>
            </a:r>
            <a:r>
              <a:rPr lang="en-US" sz="2800" dirty="0" smtClean="0">
                <a:solidFill>
                  <a:srgbClr val="D25000"/>
                </a:solidFill>
              </a:rPr>
              <a:t> </a:t>
            </a:r>
          </a:p>
          <a:p>
            <a:pPr>
              <a:lnSpc>
                <a:spcPct val="150000"/>
              </a:lnSpc>
            </a:pPr>
            <a:r>
              <a:rPr lang="en-US" dirty="0" smtClean="0"/>
              <a:t>Application : </a:t>
            </a:r>
            <a:r>
              <a:rPr lang="en-US" dirty="0"/>
              <a:t>U</a:t>
            </a:r>
            <a:r>
              <a:rPr lang="en-US" dirty="0" smtClean="0"/>
              <a:t>ltra-low cost resiliency</a:t>
            </a:r>
            <a:endParaRPr lang="en-US" dirty="0"/>
          </a:p>
          <a:p>
            <a:pPr>
              <a:lnSpc>
                <a:spcPct val="150000"/>
              </a:lnSpc>
            </a:pPr>
            <a:r>
              <a:rPr lang="en-US" dirty="0" smtClean="0"/>
              <a:t>Application :  </a:t>
            </a:r>
            <a:r>
              <a:rPr lang="en-US" dirty="0"/>
              <a:t>F</a:t>
            </a:r>
            <a:r>
              <a:rPr lang="en-US" dirty="0" smtClean="0"/>
              <a:t>irst order approximation potential</a:t>
            </a:r>
          </a:p>
          <a:p>
            <a:pPr>
              <a:lnSpc>
                <a:spcPct val="150000"/>
              </a:lnSpc>
            </a:pPr>
            <a:r>
              <a:rPr lang="en-US" dirty="0" smtClean="0"/>
              <a:t>Conclusion</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4020809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Approxilyzer</a:t>
            </a:r>
            <a:r>
              <a:rPr lang="en-US" dirty="0" smtClean="0"/>
              <a:t> : Predict SDC Quality</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12</a:t>
            </a:fld>
            <a:endParaRPr lang="en-US"/>
          </a:p>
        </p:txBody>
      </p:sp>
      <p:sp>
        <p:nvSpPr>
          <p:cNvPr id="5" name="Content Placeholder 2"/>
          <p:cNvSpPr>
            <a:spLocks noGrp="1"/>
          </p:cNvSpPr>
          <p:nvPr>
            <p:ph idx="1"/>
          </p:nvPr>
        </p:nvSpPr>
        <p:spPr>
          <a:xfrm>
            <a:off x="381000" y="762000"/>
            <a:ext cx="8610600" cy="1524000"/>
          </a:xfrm>
        </p:spPr>
        <p:txBody>
          <a:bodyPr/>
          <a:lstStyle/>
          <a:p>
            <a:r>
              <a:rPr lang="en-US" dirty="0"/>
              <a:t>Not all SDCs (output corruptions) are bad – quality is important</a:t>
            </a:r>
            <a:r>
              <a:rPr lang="en-US" dirty="0" smtClean="0"/>
              <a:t>!</a:t>
            </a:r>
            <a:r>
              <a:rPr lang="en-US" dirty="0" smtClean="0">
                <a:latin typeface="Arial Narrow"/>
                <a:cs typeface="Arial Narrow"/>
              </a:rPr>
              <a:t> </a:t>
            </a:r>
            <a:endParaRPr lang="en-US" dirty="0">
              <a:latin typeface="Arial Narrow"/>
              <a:cs typeface="Arial Narrow"/>
            </a:endParaRPr>
          </a:p>
          <a:p>
            <a:pPr lvl="1">
              <a:lnSpc>
                <a:spcPct val="100000"/>
              </a:lnSpc>
            </a:pPr>
            <a:r>
              <a:rPr lang="en-US" sz="2000" dirty="0" err="1" smtClean="0">
                <a:latin typeface="Arial Narrow"/>
                <a:cs typeface="Arial Narrow"/>
              </a:rPr>
              <a:t>Blackscholes</a:t>
            </a:r>
            <a:r>
              <a:rPr lang="en-US" sz="2000" dirty="0">
                <a:latin typeface="Arial Narrow"/>
                <a:cs typeface="Arial Narrow"/>
              </a:rPr>
              <a:t>:</a:t>
            </a:r>
            <a:r>
              <a:rPr lang="en-US" sz="2000" dirty="0" smtClean="0">
                <a:latin typeface="Arial Narrow"/>
                <a:cs typeface="Arial Narrow"/>
              </a:rPr>
              <a:t> Precise = $100, SDC = $107, quality loss (relative error) = 7%</a:t>
            </a:r>
          </a:p>
          <a:p>
            <a:pPr marL="0" indent="0" algn="ctr">
              <a:lnSpc>
                <a:spcPct val="150000"/>
              </a:lnSpc>
              <a:buNone/>
            </a:pPr>
            <a:r>
              <a:rPr lang="en-US" dirty="0" smtClean="0">
                <a:latin typeface="Arial Narrow"/>
                <a:cs typeface="Arial Narrow"/>
              </a:rPr>
              <a:t>Pilot </a:t>
            </a:r>
            <a:r>
              <a:rPr lang="en-US" dirty="0">
                <a:latin typeface="Arial Narrow"/>
                <a:cs typeface="Arial Narrow"/>
              </a:rPr>
              <a:t>= SDC </a:t>
            </a:r>
            <a:r>
              <a:rPr lang="en-US" dirty="0">
                <a:solidFill>
                  <a:srgbClr val="D25000"/>
                </a:solidFill>
                <a:latin typeface="Arial Narrow"/>
                <a:cs typeface="Arial Narrow"/>
              </a:rPr>
              <a:t>with quality Q    </a:t>
            </a:r>
            <a:r>
              <a:rPr lang="en-US" dirty="0">
                <a:latin typeface="Arial Narrow"/>
                <a:cs typeface="Arial Narrow"/>
                <a:sym typeface="Symbol" panose="05050102010706020507" pitchFamily="18" charset="2"/>
              </a:rPr>
              <a:t>   </a:t>
            </a:r>
            <a:r>
              <a:rPr lang="en-US" dirty="0" smtClean="0">
                <a:latin typeface="Arial Narrow"/>
                <a:cs typeface="Arial Narrow"/>
              </a:rPr>
              <a:t>All errors </a:t>
            </a:r>
            <a:r>
              <a:rPr lang="en-US" dirty="0">
                <a:latin typeface="Arial Narrow"/>
                <a:cs typeface="Arial Narrow"/>
              </a:rPr>
              <a:t>in class = SDCs </a:t>
            </a:r>
            <a:r>
              <a:rPr lang="en-US" dirty="0">
                <a:solidFill>
                  <a:srgbClr val="D25000"/>
                </a:solidFill>
                <a:latin typeface="Arial Narrow"/>
                <a:cs typeface="Arial Narrow"/>
              </a:rPr>
              <a:t>with quality </a:t>
            </a:r>
            <a:r>
              <a:rPr lang="en-US" dirty="0" smtClean="0">
                <a:solidFill>
                  <a:srgbClr val="D25000"/>
                </a:solidFill>
                <a:latin typeface="Arial Narrow"/>
                <a:cs typeface="Arial Narrow"/>
              </a:rPr>
              <a:t>Q? </a:t>
            </a:r>
            <a:endParaRPr lang="en-US" dirty="0">
              <a:solidFill>
                <a:srgbClr val="D25000"/>
              </a:solidFill>
              <a:latin typeface="Arial Narrow"/>
              <a:cs typeface="Arial Narrow"/>
            </a:endParaRPr>
          </a:p>
          <a:p>
            <a:endParaRPr lang="en-US" dirty="0" smtClean="0"/>
          </a:p>
          <a:p>
            <a:pPr marL="0" indent="0">
              <a:buNone/>
            </a:pPr>
            <a:endParaRPr lang="en-US" dirty="0"/>
          </a:p>
        </p:txBody>
      </p:sp>
      <p:sp>
        <p:nvSpPr>
          <p:cNvPr id="6" name="TextBox 5"/>
          <p:cNvSpPr txBox="1"/>
          <p:nvPr/>
        </p:nvSpPr>
        <p:spPr>
          <a:xfrm>
            <a:off x="-457200" y="2438400"/>
            <a:ext cx="3091787" cy="369332"/>
          </a:xfrm>
          <a:prstGeom prst="rect">
            <a:avLst/>
          </a:prstGeom>
          <a:noFill/>
        </p:spPr>
        <p:txBody>
          <a:bodyPr wrap="square" rtlCol="0">
            <a:spAutoFit/>
          </a:bodyPr>
          <a:lstStyle/>
          <a:p>
            <a:pPr algn="ctr"/>
            <a:r>
              <a:rPr lang="en-US" b="1" dirty="0" smtClean="0">
                <a:latin typeface="Arial Narrow" pitchFamily="34" charset="0"/>
              </a:rPr>
              <a:t>Equivalence Classes</a:t>
            </a:r>
            <a:endParaRPr lang="en-US" b="1" dirty="0">
              <a:latin typeface="Arial Narrow" pitchFamily="34" charset="0"/>
            </a:endParaRPr>
          </a:p>
        </p:txBody>
      </p:sp>
      <p:sp>
        <p:nvSpPr>
          <p:cNvPr id="7" name="TextBox 6"/>
          <p:cNvSpPr txBox="1"/>
          <p:nvPr/>
        </p:nvSpPr>
        <p:spPr>
          <a:xfrm>
            <a:off x="2209800" y="2438400"/>
            <a:ext cx="1143001" cy="369332"/>
          </a:xfrm>
          <a:prstGeom prst="rect">
            <a:avLst/>
          </a:prstGeom>
          <a:noFill/>
        </p:spPr>
        <p:txBody>
          <a:bodyPr wrap="square" rtlCol="0">
            <a:spAutoFit/>
          </a:bodyPr>
          <a:lstStyle/>
          <a:p>
            <a:pPr algn="ctr"/>
            <a:r>
              <a:rPr lang="en-US" b="1" dirty="0" smtClean="0">
                <a:latin typeface="Arial Narrow" pitchFamily="34" charset="0"/>
              </a:rPr>
              <a:t>Pilots</a:t>
            </a:r>
            <a:endParaRPr lang="en-US" b="1" dirty="0">
              <a:latin typeface="Arial Narrow" pitchFamily="34" charset="0"/>
            </a:endParaRPr>
          </a:p>
        </p:txBody>
      </p:sp>
      <p:grpSp>
        <p:nvGrpSpPr>
          <p:cNvPr id="8" name="Group 7"/>
          <p:cNvGrpSpPr/>
          <p:nvPr/>
        </p:nvGrpSpPr>
        <p:grpSpPr>
          <a:xfrm>
            <a:off x="762000" y="2895600"/>
            <a:ext cx="762000" cy="685800"/>
            <a:chOff x="2362200" y="1425660"/>
            <a:chExt cx="762000" cy="726114"/>
          </a:xfrm>
        </p:grpSpPr>
        <p:sp>
          <p:nvSpPr>
            <p:cNvPr id="9" name="Oval 8"/>
            <p:cNvSpPr/>
            <p:nvPr/>
          </p:nvSpPr>
          <p:spPr bwMode="auto">
            <a:xfrm>
              <a:off x="2362200" y="1425660"/>
              <a:ext cx="762000" cy="726114"/>
            </a:xfrm>
            <a:prstGeom prst="ellipse">
              <a:avLst/>
            </a:prstGeom>
            <a:solidFill>
              <a:srgbClr val="00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 name="Explosion 1 74"/>
            <p:cNvSpPr>
              <a:spLocks noChangeArrowheads="1"/>
            </p:cNvSpPr>
            <p:nvPr/>
          </p:nvSpPr>
          <p:spPr bwMode="auto">
            <a:xfrm>
              <a:off x="2629229" y="1507094"/>
              <a:ext cx="113971" cy="151766"/>
            </a:xfrm>
            <a:prstGeom prst="irregularSeal1">
              <a:avLst/>
            </a:prstGeom>
            <a:solidFill>
              <a:srgbClr val="00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1" name="Explosion 1 75"/>
            <p:cNvSpPr>
              <a:spLocks noChangeArrowheads="1"/>
            </p:cNvSpPr>
            <p:nvPr/>
          </p:nvSpPr>
          <p:spPr bwMode="auto">
            <a:xfrm>
              <a:off x="2670305" y="1725245"/>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2" name="Explosion 1 76"/>
            <p:cNvSpPr>
              <a:spLocks noChangeArrowheads="1"/>
            </p:cNvSpPr>
            <p:nvPr/>
          </p:nvSpPr>
          <p:spPr bwMode="auto">
            <a:xfrm>
              <a:off x="2882015" y="1612855"/>
              <a:ext cx="113971" cy="151766"/>
            </a:xfrm>
            <a:prstGeom prst="irregularSeal1">
              <a:avLst/>
            </a:prstGeom>
            <a:solidFill>
              <a:srgbClr val="00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3" name="Explosion 1 73"/>
            <p:cNvSpPr>
              <a:spLocks noChangeArrowheads="1"/>
            </p:cNvSpPr>
            <p:nvPr/>
          </p:nvSpPr>
          <p:spPr bwMode="auto">
            <a:xfrm>
              <a:off x="2402229" y="1752600"/>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4" name="Explosion 1 75"/>
            <p:cNvSpPr>
              <a:spLocks noChangeArrowheads="1"/>
            </p:cNvSpPr>
            <p:nvPr/>
          </p:nvSpPr>
          <p:spPr bwMode="auto">
            <a:xfrm>
              <a:off x="2760061" y="1906689"/>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5" name="Explosion 1 73"/>
            <p:cNvSpPr>
              <a:spLocks noChangeArrowheads="1"/>
            </p:cNvSpPr>
            <p:nvPr/>
          </p:nvSpPr>
          <p:spPr bwMode="auto">
            <a:xfrm>
              <a:off x="2554629" y="1905000"/>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grpSp>
        <p:nvGrpSpPr>
          <p:cNvPr id="16" name="Group 15"/>
          <p:cNvGrpSpPr/>
          <p:nvPr/>
        </p:nvGrpSpPr>
        <p:grpSpPr>
          <a:xfrm>
            <a:off x="762000" y="3657600"/>
            <a:ext cx="762000" cy="762000"/>
            <a:chOff x="3657600" y="1423416"/>
            <a:chExt cx="762000" cy="726114"/>
          </a:xfrm>
        </p:grpSpPr>
        <p:sp>
          <p:nvSpPr>
            <p:cNvPr id="17" name="Oval 16"/>
            <p:cNvSpPr/>
            <p:nvPr/>
          </p:nvSpPr>
          <p:spPr bwMode="auto">
            <a:xfrm>
              <a:off x="3657600" y="1423416"/>
              <a:ext cx="762000" cy="726114"/>
            </a:xfrm>
            <a:prstGeom prst="ellipse">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Explosion 1 74"/>
            <p:cNvSpPr>
              <a:spLocks noChangeArrowheads="1"/>
            </p:cNvSpPr>
            <p:nvPr/>
          </p:nvSpPr>
          <p:spPr bwMode="auto">
            <a:xfrm>
              <a:off x="3925843" y="1511224"/>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9" name="Explosion 1 75"/>
            <p:cNvSpPr>
              <a:spLocks noChangeArrowheads="1"/>
            </p:cNvSpPr>
            <p:nvPr/>
          </p:nvSpPr>
          <p:spPr bwMode="auto">
            <a:xfrm>
              <a:off x="3966919" y="1729375"/>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0" name="Explosion 1 76"/>
            <p:cNvSpPr>
              <a:spLocks noChangeArrowheads="1"/>
            </p:cNvSpPr>
            <p:nvPr/>
          </p:nvSpPr>
          <p:spPr bwMode="auto">
            <a:xfrm>
              <a:off x="4178629" y="1616985"/>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1" name="Explosion 1 73"/>
            <p:cNvSpPr>
              <a:spLocks noChangeArrowheads="1"/>
            </p:cNvSpPr>
            <p:nvPr/>
          </p:nvSpPr>
          <p:spPr bwMode="auto">
            <a:xfrm>
              <a:off x="3698843" y="1756730"/>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2" name="Explosion 1 75"/>
            <p:cNvSpPr>
              <a:spLocks noChangeArrowheads="1"/>
            </p:cNvSpPr>
            <p:nvPr/>
          </p:nvSpPr>
          <p:spPr bwMode="auto">
            <a:xfrm>
              <a:off x="4056675" y="1910819"/>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grpSp>
        <p:nvGrpSpPr>
          <p:cNvPr id="50" name="Group 49"/>
          <p:cNvGrpSpPr/>
          <p:nvPr/>
        </p:nvGrpSpPr>
        <p:grpSpPr>
          <a:xfrm>
            <a:off x="762000" y="4495800"/>
            <a:ext cx="762000" cy="726114"/>
            <a:chOff x="6172200" y="1423416"/>
            <a:chExt cx="762000" cy="726114"/>
          </a:xfrm>
        </p:grpSpPr>
        <p:sp>
          <p:nvSpPr>
            <p:cNvPr id="51" name="Oval 50"/>
            <p:cNvSpPr/>
            <p:nvPr/>
          </p:nvSpPr>
          <p:spPr bwMode="auto">
            <a:xfrm>
              <a:off x="6172200" y="1423416"/>
              <a:ext cx="762000" cy="726114"/>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2" name="Explosion 1 74"/>
            <p:cNvSpPr>
              <a:spLocks noChangeArrowheads="1"/>
            </p:cNvSpPr>
            <p:nvPr/>
          </p:nvSpPr>
          <p:spPr bwMode="auto">
            <a:xfrm>
              <a:off x="6443650" y="1625017"/>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53" name="Explosion 1 75"/>
            <p:cNvSpPr>
              <a:spLocks noChangeArrowheads="1"/>
            </p:cNvSpPr>
            <p:nvPr/>
          </p:nvSpPr>
          <p:spPr bwMode="auto">
            <a:xfrm>
              <a:off x="6484726" y="1843168"/>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54" name="Explosion 1 76"/>
            <p:cNvSpPr>
              <a:spLocks noChangeArrowheads="1"/>
            </p:cNvSpPr>
            <p:nvPr/>
          </p:nvSpPr>
          <p:spPr bwMode="auto">
            <a:xfrm>
              <a:off x="6696436" y="1730778"/>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55" name="Explosion 1 73"/>
            <p:cNvSpPr>
              <a:spLocks noChangeArrowheads="1"/>
            </p:cNvSpPr>
            <p:nvPr/>
          </p:nvSpPr>
          <p:spPr bwMode="auto">
            <a:xfrm>
              <a:off x="6286841" y="1828800"/>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56" name="Explosion 1 75"/>
            <p:cNvSpPr>
              <a:spLocks noChangeArrowheads="1"/>
            </p:cNvSpPr>
            <p:nvPr/>
          </p:nvSpPr>
          <p:spPr bwMode="auto">
            <a:xfrm>
              <a:off x="6686526" y="1538770"/>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grpSp>
        <p:nvGrpSpPr>
          <p:cNvPr id="72" name="Group 71"/>
          <p:cNvGrpSpPr/>
          <p:nvPr/>
        </p:nvGrpSpPr>
        <p:grpSpPr>
          <a:xfrm>
            <a:off x="6553200" y="2438400"/>
            <a:ext cx="1865255" cy="2743200"/>
            <a:chOff x="6553200" y="2438400"/>
            <a:chExt cx="1865255" cy="2743200"/>
          </a:xfrm>
        </p:grpSpPr>
        <p:grpSp>
          <p:nvGrpSpPr>
            <p:cNvPr id="38" name="Group 37"/>
            <p:cNvGrpSpPr/>
            <p:nvPr/>
          </p:nvGrpSpPr>
          <p:grpSpPr>
            <a:xfrm>
              <a:off x="6553200" y="2438400"/>
              <a:ext cx="1865255" cy="2743200"/>
              <a:chOff x="304800" y="1678682"/>
              <a:chExt cx="1865255" cy="3997308"/>
            </a:xfrm>
          </p:grpSpPr>
          <p:grpSp>
            <p:nvGrpSpPr>
              <p:cNvPr id="39" name="Group 38"/>
              <p:cNvGrpSpPr/>
              <p:nvPr/>
            </p:nvGrpSpPr>
            <p:grpSpPr>
              <a:xfrm>
                <a:off x="304800" y="1678682"/>
                <a:ext cx="1865255" cy="3222945"/>
                <a:chOff x="304800" y="1678682"/>
                <a:chExt cx="1865255" cy="3222945"/>
              </a:xfrm>
            </p:grpSpPr>
            <p:sp>
              <p:nvSpPr>
                <p:cNvPr id="42" name="Rounded Rectangle 41"/>
                <p:cNvSpPr/>
                <p:nvPr/>
              </p:nvSpPr>
              <p:spPr bwMode="auto">
                <a:xfrm>
                  <a:off x="304800" y="1678682"/>
                  <a:ext cx="1828801" cy="3222945"/>
                </a:xfrm>
                <a:prstGeom prst="roundRect">
                  <a:avLst/>
                </a:prstGeom>
                <a:solidFill>
                  <a:srgbClr val="E2E2E2"/>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43" name="Group 2047"/>
                <p:cNvGrpSpPr>
                  <a:grpSpLocks/>
                </p:cNvGrpSpPr>
                <p:nvPr/>
              </p:nvGrpSpPr>
              <p:grpSpPr bwMode="auto">
                <a:xfrm>
                  <a:off x="304800" y="2057401"/>
                  <a:ext cx="1865255" cy="2438399"/>
                  <a:chOff x="1569711" y="2364797"/>
                  <a:chExt cx="1990971" cy="2438516"/>
                </a:xfrm>
              </p:grpSpPr>
              <p:sp>
                <p:nvSpPr>
                  <p:cNvPr id="44" name="Rectangle 43"/>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45" name="Straight Connector 28"/>
                  <p:cNvCxnSpPr>
                    <a:cxnSpLocks noChangeShapeType="1"/>
                  </p:cNvCxnSpPr>
                  <p:nvPr/>
                </p:nvCxnSpPr>
                <p:spPr bwMode="auto">
                  <a:xfrm>
                    <a:off x="1933966" y="2364797"/>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46" name="Straight Connector 29"/>
                  <p:cNvCxnSpPr>
                    <a:cxnSpLocks noChangeShapeType="1"/>
                  </p:cNvCxnSpPr>
                  <p:nvPr/>
                </p:nvCxnSpPr>
                <p:spPr bwMode="auto">
                  <a:xfrm>
                    <a:off x="1933966" y="2822018"/>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30"/>
                  <p:cNvCxnSpPr>
                    <a:cxnSpLocks noChangeShapeType="1"/>
                  </p:cNvCxnSpPr>
                  <p:nvPr/>
                </p:nvCxnSpPr>
                <p:spPr bwMode="auto">
                  <a:xfrm>
                    <a:off x="1933966" y="32792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32"/>
                  <p:cNvCxnSpPr>
                    <a:cxnSpLocks noChangeShapeType="1"/>
                  </p:cNvCxnSpPr>
                  <p:nvPr/>
                </p:nvCxnSpPr>
                <p:spPr bwMode="auto">
                  <a:xfrm>
                    <a:off x="1933966" y="4803313"/>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grpSp>
          </p:grpSp>
          <p:cxnSp>
            <p:nvCxnSpPr>
              <p:cNvPr id="40" name="Straight Arrow Connector 2054"/>
              <p:cNvCxnSpPr>
                <a:cxnSpLocks noChangeShapeType="1"/>
                <a:stCxn id="42" idx="2"/>
              </p:cNvCxnSpPr>
              <p:nvPr/>
            </p:nvCxnSpPr>
            <p:spPr bwMode="auto">
              <a:xfrm flipH="1">
                <a:off x="1219200" y="4901627"/>
                <a:ext cx="1" cy="282255"/>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1" name="Rounded Rectangle 40"/>
              <p:cNvSpPr/>
              <p:nvPr/>
            </p:nvSpPr>
            <p:spPr bwMode="auto">
              <a:xfrm>
                <a:off x="304800" y="5183882"/>
                <a:ext cx="1828801" cy="492108"/>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sp>
          <p:nvSpPr>
            <p:cNvPr id="57" name="TextBox 56"/>
            <p:cNvSpPr txBox="1"/>
            <p:nvPr/>
          </p:nvSpPr>
          <p:spPr bwMode="auto">
            <a:xfrm>
              <a:off x="7315200" y="3276600"/>
              <a:ext cx="304800" cy="1118255"/>
            </a:xfrm>
            <a:prstGeom prst="rect">
              <a:avLst/>
            </a:prstGeom>
            <a:noFill/>
          </p:spPr>
          <p:txBody>
            <a:bodyPr wrap="square">
              <a:spAutoFit/>
            </a:bodyPr>
            <a:lstStyle/>
            <a:p>
              <a:pPr>
                <a:defRPr/>
              </a:pPr>
              <a:r>
                <a:rPr lang="en-US" sz="3200" b="1" dirty="0">
                  <a:latin typeface="+mj-lt"/>
                </a:rPr>
                <a:t>.</a:t>
              </a:r>
            </a:p>
            <a:p>
              <a:pPr>
                <a:lnSpc>
                  <a:spcPct val="50000"/>
                </a:lnSpc>
                <a:defRPr/>
              </a:pPr>
              <a:r>
                <a:rPr lang="en-US" sz="3200" b="1" dirty="0">
                  <a:latin typeface="+mj-lt"/>
                </a:rPr>
                <a:t>.</a:t>
              </a:r>
            </a:p>
            <a:p>
              <a:pPr>
                <a:lnSpc>
                  <a:spcPct val="50000"/>
                </a:lnSpc>
                <a:defRPr/>
              </a:pPr>
              <a:r>
                <a:rPr lang="en-US" sz="3200" b="1" dirty="0">
                  <a:latin typeface="+mj-lt"/>
                </a:rPr>
                <a:t>.</a:t>
              </a:r>
            </a:p>
          </p:txBody>
        </p:sp>
      </p:grpSp>
      <p:sp>
        <p:nvSpPr>
          <p:cNvPr id="59" name="Explosion 1 84"/>
          <p:cNvSpPr>
            <a:spLocks noChangeArrowheads="1"/>
          </p:cNvSpPr>
          <p:nvPr/>
        </p:nvSpPr>
        <p:spPr bwMode="auto">
          <a:xfrm>
            <a:off x="2743200" y="3124200"/>
            <a:ext cx="113982" cy="151777"/>
          </a:xfrm>
          <a:prstGeom prst="irregularSeal1">
            <a:avLst/>
          </a:prstGeom>
          <a:solidFill>
            <a:srgbClr val="008000"/>
          </a:solidFill>
          <a:ln w="54864" algn="ctr">
            <a:solidFill>
              <a:srgbClr val="008000"/>
            </a:solidFill>
            <a:round/>
            <a:headEnd/>
            <a:tailEnd/>
          </a:ln>
          <a:effectLst>
            <a:outerShdw blurRad="50800" dist="38100" dir="13500000" algn="br" rotWithShape="0">
              <a:prstClr val="black">
                <a:alpha val="40000"/>
              </a:prstClr>
            </a:outerShdw>
          </a:effectLst>
        </p:spPr>
        <p:txBody>
          <a:bodyPr/>
          <a:lstStyle/>
          <a:p>
            <a:pPr eaLnBrk="0" hangingPunct="0"/>
            <a:endParaRPr lang="en-US" sz="2400">
              <a:solidFill>
                <a:srgbClr val="FF0000"/>
              </a:solidFill>
            </a:endParaRPr>
          </a:p>
        </p:txBody>
      </p:sp>
      <p:sp>
        <p:nvSpPr>
          <p:cNvPr id="60" name="Explosion 1 79"/>
          <p:cNvSpPr>
            <a:spLocks noChangeArrowheads="1"/>
          </p:cNvSpPr>
          <p:nvPr/>
        </p:nvSpPr>
        <p:spPr bwMode="auto">
          <a:xfrm>
            <a:off x="2743200" y="3962400"/>
            <a:ext cx="113982" cy="151777"/>
          </a:xfrm>
          <a:prstGeom prst="irregularSeal1">
            <a:avLst/>
          </a:prstGeom>
          <a:solidFill>
            <a:srgbClr val="FFC000"/>
          </a:solidFill>
          <a:ln w="54864" algn="ctr">
            <a:solidFill>
              <a:srgbClr val="FFC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61" name="Explosion 1 81"/>
          <p:cNvSpPr>
            <a:spLocks noChangeArrowheads="1"/>
          </p:cNvSpPr>
          <p:nvPr/>
        </p:nvSpPr>
        <p:spPr bwMode="auto">
          <a:xfrm>
            <a:off x="2743200" y="4800600"/>
            <a:ext cx="113982" cy="151777"/>
          </a:xfrm>
          <a:prstGeom prst="irregularSeal1">
            <a:avLst/>
          </a:prstGeom>
          <a:solidFill>
            <a:schemeClr val="accent1">
              <a:lumMod val="90000"/>
            </a:schemeClr>
          </a:solidFill>
          <a:ln w="54864" algn="ctr">
            <a:solidFill>
              <a:schemeClr val="accent5">
                <a:lumMod val="90000"/>
              </a:schemeClr>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62" name="TextBox 61"/>
          <p:cNvSpPr txBox="1"/>
          <p:nvPr/>
        </p:nvSpPr>
        <p:spPr>
          <a:xfrm>
            <a:off x="3505200" y="2362200"/>
            <a:ext cx="3091787" cy="369332"/>
          </a:xfrm>
          <a:prstGeom prst="rect">
            <a:avLst/>
          </a:prstGeom>
          <a:noFill/>
        </p:spPr>
        <p:txBody>
          <a:bodyPr wrap="square" rtlCol="0">
            <a:spAutoFit/>
          </a:bodyPr>
          <a:lstStyle/>
          <a:p>
            <a:pPr algn="ctr"/>
            <a:r>
              <a:rPr lang="en-US" b="1" dirty="0" smtClean="0">
                <a:latin typeface="Arial Narrow" pitchFamily="34" charset="0"/>
              </a:rPr>
              <a:t>Output Quality </a:t>
            </a:r>
          </a:p>
        </p:txBody>
      </p:sp>
      <p:sp>
        <p:nvSpPr>
          <p:cNvPr id="63" name="Rounded Rectangle 62"/>
          <p:cNvSpPr/>
          <p:nvPr/>
        </p:nvSpPr>
        <p:spPr bwMode="auto">
          <a:xfrm>
            <a:off x="6553200" y="4800600"/>
            <a:ext cx="1828801" cy="381000"/>
          </a:xfrm>
          <a:prstGeom prst="roundRect">
            <a:avLst/>
          </a:prstGeom>
          <a:solidFill>
            <a:srgbClr val="FF000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smtClean="0">
                <a:solidFill>
                  <a:schemeClr val="tx1"/>
                </a:solidFill>
              </a:rPr>
              <a:t>SDC</a:t>
            </a:r>
            <a:endParaRPr lang="en-US" sz="2000" b="1" dirty="0">
              <a:solidFill>
                <a:schemeClr val="tx1"/>
              </a:solidFill>
            </a:endParaRPr>
          </a:p>
        </p:txBody>
      </p:sp>
      <p:sp>
        <p:nvSpPr>
          <p:cNvPr id="64" name="TextBox 63"/>
          <p:cNvSpPr txBox="1"/>
          <p:nvPr/>
        </p:nvSpPr>
        <p:spPr>
          <a:xfrm>
            <a:off x="5715000" y="5334000"/>
            <a:ext cx="3581400" cy="384721"/>
          </a:xfrm>
          <a:prstGeom prst="rect">
            <a:avLst/>
          </a:prstGeom>
          <a:noFill/>
        </p:spPr>
        <p:txBody>
          <a:bodyPr wrap="square" rtlCol="0">
            <a:spAutoFit/>
          </a:bodyPr>
          <a:lstStyle/>
          <a:p>
            <a:r>
              <a:rPr lang="en-US" sz="1900" b="1" i="1" dirty="0" smtClean="0">
                <a:solidFill>
                  <a:srgbClr val="FF0000"/>
                </a:solidFill>
                <a:latin typeface="Arial Narrow"/>
                <a:cs typeface="Arial Narrow"/>
              </a:rPr>
              <a:t>11% Deviation from error-free o/p </a:t>
            </a:r>
            <a:endParaRPr lang="en-US" sz="1900" b="1" i="1" dirty="0">
              <a:solidFill>
                <a:srgbClr val="FF0000"/>
              </a:solidFill>
              <a:latin typeface="Arial Narrow"/>
              <a:cs typeface="Arial Narrow"/>
            </a:endParaRPr>
          </a:p>
        </p:txBody>
      </p:sp>
      <p:grpSp>
        <p:nvGrpSpPr>
          <p:cNvPr id="67" name="Group 66"/>
          <p:cNvGrpSpPr/>
          <p:nvPr/>
        </p:nvGrpSpPr>
        <p:grpSpPr>
          <a:xfrm>
            <a:off x="1828800" y="2971800"/>
            <a:ext cx="4191000" cy="400110"/>
            <a:chOff x="1828800" y="2971800"/>
            <a:chExt cx="4191000" cy="400110"/>
          </a:xfrm>
        </p:grpSpPr>
        <p:sp>
          <p:nvSpPr>
            <p:cNvPr id="65" name="TextBox 64"/>
            <p:cNvSpPr txBox="1"/>
            <p:nvPr/>
          </p:nvSpPr>
          <p:spPr>
            <a:xfrm>
              <a:off x="4191000" y="2971800"/>
              <a:ext cx="1828800" cy="400110"/>
            </a:xfrm>
            <a:prstGeom prst="rect">
              <a:avLst/>
            </a:prstGeom>
            <a:noFill/>
          </p:spPr>
          <p:txBody>
            <a:bodyPr wrap="square" rtlCol="0">
              <a:spAutoFit/>
            </a:bodyPr>
            <a:lstStyle/>
            <a:p>
              <a:pPr algn="ctr"/>
              <a:r>
                <a:rPr lang="en-US" sz="2000" b="1" dirty="0" smtClean="0">
                  <a:latin typeface="Arial Narrow"/>
                  <a:cs typeface="Arial Narrow"/>
                </a:rPr>
                <a:t>11%</a:t>
              </a:r>
              <a:endParaRPr lang="en-US" sz="2000" b="1" dirty="0">
                <a:latin typeface="Arial Narrow"/>
                <a:cs typeface="Arial Narrow"/>
              </a:endParaRPr>
            </a:p>
          </p:txBody>
        </p:sp>
        <p:sp>
          <p:nvSpPr>
            <p:cNvPr id="66" name="Right Arrow 65"/>
            <p:cNvSpPr/>
            <p:nvPr/>
          </p:nvSpPr>
          <p:spPr bwMode="auto">
            <a:xfrm>
              <a:off x="1828800" y="3124200"/>
              <a:ext cx="2362200" cy="152400"/>
            </a:xfrm>
            <a:prstGeom prst="rightArrow">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68" name="TextBox 67"/>
          <p:cNvSpPr txBox="1"/>
          <p:nvPr/>
        </p:nvSpPr>
        <p:spPr>
          <a:xfrm>
            <a:off x="5365421" y="5334000"/>
            <a:ext cx="3810000" cy="384721"/>
          </a:xfrm>
          <a:prstGeom prst="rect">
            <a:avLst/>
          </a:prstGeom>
          <a:noFill/>
        </p:spPr>
        <p:txBody>
          <a:bodyPr wrap="square" rtlCol="0">
            <a:spAutoFit/>
          </a:bodyPr>
          <a:lstStyle/>
          <a:p>
            <a:r>
              <a:rPr lang="en-US" sz="1900" b="1" i="1" dirty="0" smtClean="0">
                <a:solidFill>
                  <a:srgbClr val="FF0000"/>
                </a:solidFill>
                <a:latin typeface="Arial Narrow"/>
                <a:cs typeface="Arial Narrow"/>
              </a:rPr>
              <a:t>3% Deviation from error-free o/p </a:t>
            </a:r>
            <a:endParaRPr lang="en-US" sz="1900" b="1" i="1" dirty="0">
              <a:solidFill>
                <a:srgbClr val="FF0000"/>
              </a:solidFill>
              <a:latin typeface="Arial Narrow"/>
              <a:cs typeface="Arial Narrow"/>
            </a:endParaRPr>
          </a:p>
        </p:txBody>
      </p:sp>
      <p:grpSp>
        <p:nvGrpSpPr>
          <p:cNvPr id="69" name="Group 68"/>
          <p:cNvGrpSpPr/>
          <p:nvPr/>
        </p:nvGrpSpPr>
        <p:grpSpPr>
          <a:xfrm>
            <a:off x="1828800" y="3733800"/>
            <a:ext cx="3886200" cy="400110"/>
            <a:chOff x="1828800" y="2971800"/>
            <a:chExt cx="3886200" cy="400110"/>
          </a:xfrm>
        </p:grpSpPr>
        <p:sp>
          <p:nvSpPr>
            <p:cNvPr id="70" name="TextBox 69"/>
            <p:cNvSpPr txBox="1"/>
            <p:nvPr/>
          </p:nvSpPr>
          <p:spPr>
            <a:xfrm>
              <a:off x="4419600" y="2971800"/>
              <a:ext cx="1295400" cy="400110"/>
            </a:xfrm>
            <a:prstGeom prst="rect">
              <a:avLst/>
            </a:prstGeom>
            <a:noFill/>
          </p:spPr>
          <p:txBody>
            <a:bodyPr wrap="square" rtlCol="0">
              <a:spAutoFit/>
            </a:bodyPr>
            <a:lstStyle/>
            <a:p>
              <a:pPr algn="ctr"/>
              <a:r>
                <a:rPr lang="en-US" sz="2000" b="1" dirty="0" smtClean="0">
                  <a:latin typeface="Arial Narrow"/>
                  <a:cs typeface="Arial Narrow"/>
                </a:rPr>
                <a:t>3%</a:t>
              </a:r>
              <a:endParaRPr lang="en-US" sz="2000" b="1" dirty="0">
                <a:latin typeface="Arial Narrow"/>
                <a:cs typeface="Arial Narrow"/>
              </a:endParaRPr>
            </a:p>
          </p:txBody>
        </p:sp>
        <p:sp>
          <p:nvSpPr>
            <p:cNvPr id="71" name="Right Arrow 70"/>
            <p:cNvSpPr/>
            <p:nvPr/>
          </p:nvSpPr>
          <p:spPr bwMode="auto">
            <a:xfrm>
              <a:off x="1828800" y="3124200"/>
              <a:ext cx="2362200" cy="152400"/>
            </a:xfrm>
            <a:prstGeom prst="rightArrow">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73" name="TextBox 72"/>
          <p:cNvSpPr txBox="1"/>
          <p:nvPr/>
        </p:nvSpPr>
        <p:spPr>
          <a:xfrm>
            <a:off x="5410200" y="5334000"/>
            <a:ext cx="3581400" cy="384721"/>
          </a:xfrm>
          <a:prstGeom prst="rect">
            <a:avLst/>
          </a:prstGeom>
          <a:noFill/>
        </p:spPr>
        <p:txBody>
          <a:bodyPr wrap="square" rtlCol="0">
            <a:spAutoFit/>
          </a:bodyPr>
          <a:lstStyle/>
          <a:p>
            <a:r>
              <a:rPr lang="en-US" sz="1900" b="1" i="1" dirty="0" smtClean="0">
                <a:solidFill>
                  <a:srgbClr val="FF0000"/>
                </a:solidFill>
                <a:latin typeface="Arial Narrow"/>
                <a:cs typeface="Arial Narrow"/>
              </a:rPr>
              <a:t>67% Deviation from error-free o/p </a:t>
            </a:r>
            <a:endParaRPr lang="en-US" sz="1900" b="1" i="1" dirty="0">
              <a:solidFill>
                <a:srgbClr val="FF0000"/>
              </a:solidFill>
              <a:latin typeface="Arial Narrow"/>
              <a:cs typeface="Arial Narrow"/>
            </a:endParaRPr>
          </a:p>
        </p:txBody>
      </p:sp>
      <p:grpSp>
        <p:nvGrpSpPr>
          <p:cNvPr id="76" name="Group 75"/>
          <p:cNvGrpSpPr/>
          <p:nvPr/>
        </p:nvGrpSpPr>
        <p:grpSpPr>
          <a:xfrm>
            <a:off x="1828800" y="4648200"/>
            <a:ext cx="4267200" cy="400110"/>
            <a:chOff x="1828800" y="2971800"/>
            <a:chExt cx="4267200" cy="400110"/>
          </a:xfrm>
        </p:grpSpPr>
        <p:sp>
          <p:nvSpPr>
            <p:cNvPr id="77" name="TextBox 76"/>
            <p:cNvSpPr txBox="1"/>
            <p:nvPr/>
          </p:nvSpPr>
          <p:spPr>
            <a:xfrm>
              <a:off x="4038600" y="2971800"/>
              <a:ext cx="2057400" cy="400110"/>
            </a:xfrm>
            <a:prstGeom prst="rect">
              <a:avLst/>
            </a:prstGeom>
            <a:noFill/>
          </p:spPr>
          <p:txBody>
            <a:bodyPr wrap="square" rtlCol="0">
              <a:spAutoFit/>
            </a:bodyPr>
            <a:lstStyle/>
            <a:p>
              <a:pPr algn="ctr"/>
              <a:r>
                <a:rPr lang="en-US" sz="2000" b="1" dirty="0" smtClean="0">
                  <a:latin typeface="Arial Narrow"/>
                  <a:cs typeface="Arial Narrow"/>
                </a:rPr>
                <a:t>67%</a:t>
              </a:r>
              <a:endParaRPr lang="en-US" sz="2000" b="1" dirty="0">
                <a:latin typeface="Arial Narrow"/>
                <a:cs typeface="Arial Narrow"/>
              </a:endParaRPr>
            </a:p>
          </p:txBody>
        </p:sp>
        <p:sp>
          <p:nvSpPr>
            <p:cNvPr id="78" name="Right Arrow 77"/>
            <p:cNvSpPr/>
            <p:nvPr/>
          </p:nvSpPr>
          <p:spPr bwMode="auto">
            <a:xfrm>
              <a:off x="1828800" y="3124200"/>
              <a:ext cx="2362200" cy="152400"/>
            </a:xfrm>
            <a:prstGeom prst="rightArrow">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80" name="TextBox 79"/>
          <p:cNvSpPr txBox="1"/>
          <p:nvPr/>
        </p:nvSpPr>
        <p:spPr>
          <a:xfrm>
            <a:off x="304800" y="5943600"/>
            <a:ext cx="8534400" cy="430887"/>
          </a:xfrm>
          <a:prstGeom prst="rect">
            <a:avLst/>
          </a:prstGeom>
          <a:noFill/>
        </p:spPr>
        <p:txBody>
          <a:bodyPr wrap="square" rtlCol="0">
            <a:spAutoFit/>
          </a:bodyPr>
          <a:lstStyle/>
          <a:p>
            <a:pPr algn="ctr"/>
            <a:r>
              <a:rPr lang="en-US" sz="2200" b="1" dirty="0">
                <a:solidFill>
                  <a:srgbClr val="D25000"/>
                </a:solidFill>
                <a:latin typeface="Arial Narrow"/>
                <a:cs typeface="Arial Narrow"/>
              </a:rPr>
              <a:t>C</a:t>
            </a:r>
            <a:r>
              <a:rPr lang="en-US" sz="2200" b="1" dirty="0" smtClean="0">
                <a:solidFill>
                  <a:srgbClr val="D25000"/>
                </a:solidFill>
                <a:latin typeface="Arial Narrow"/>
                <a:cs typeface="Arial Narrow"/>
              </a:rPr>
              <a:t>omprehensive end-to-end output quality profile with few error injections</a:t>
            </a:r>
            <a:endParaRPr lang="en-US" sz="2200" b="1" dirty="0">
              <a:solidFill>
                <a:srgbClr val="D25000"/>
              </a:solidFill>
              <a:latin typeface="Arial Narrow"/>
              <a:cs typeface="Arial Narrow"/>
            </a:endParaRPr>
          </a:p>
        </p:txBody>
      </p:sp>
    </p:spTree>
    <p:extLst>
      <p:ext uri="{BB962C8B-B14F-4D97-AF65-F5344CB8AC3E}">
        <p14:creationId xmlns:p14="http://schemas.microsoft.com/office/powerpoint/2010/main" val="38004051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7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0" presetClass="path" presetSubtype="0" accel="50000" decel="50000" fill="hold" grpId="1" nodeType="clickEffect">
                                  <p:stCondLst>
                                    <p:cond delay="0"/>
                                  </p:stCondLst>
                                  <p:childTnLst>
                                    <p:animMotion origin="layout" path="M 0.50817 -0.06801 C 0.51321 -0.06708 0.51842 -0.06685 0.52363 -0.06523 C 0.52745 -0.06407 0.53527 -0.06014 0.53527 -0.06014 C 0.54031 -0.05575 0.54274 -0.05436 0.54674 -0.04742 C 0.54952 -0.04256 0.55455 -0.03192 0.55455 -0.03192 C 0.55316 -0.02082 0.55282 -0.00948 0.55073 0.00139 C 0.55021 0.0037 0.54778 0.0044 0.54674 0.00671 C 0.545 0.00972 0.54465 0.01388 0.54291 0.01689 C 0.52919 0.03933 0.53614 0.0266 0.52363 0.03748 C 0.51616 0.04372 0.51025 0.05274 0.50244 0.05806 C 0.49357 0.06385 0.48263 0.06639 0.47342 0.07102 C 0.45605 0.09392 0.47012 0.12746 0.48697 0.14296 C 0.49618 0.16146 0.48471 0.1418 0.49653 0.15314 C 0.50626 0.16239 0.50209 0.16146 0.50817 0.17118 C 0.50973 0.17372 0.51321 0.17511 0.5139 0.17881 C 0.51529 0.18714 0.5139 0.19593 0.5139 0.20449 " pathEditMode="relative" ptsTypes="fffffffffffffffA">
                                      <p:cBhvr>
                                        <p:cTn id="35" dur="2000" fill="hold"/>
                                        <p:tgtEl>
                                          <p:spTgt spid="59"/>
                                        </p:tgtEl>
                                        <p:attrNameLst>
                                          <p:attrName>ppt_x</p:attrName>
                                          <p:attrName>ppt_y</p:attrName>
                                        </p:attrNameLst>
                                      </p:cBhvr>
                                    </p:animMotion>
                                  </p:childTnLst>
                                </p:cTn>
                              </p:par>
                            </p:childTnLst>
                          </p:cTn>
                        </p:par>
                        <p:par>
                          <p:cTn id="36" fill="hold">
                            <p:stCondLst>
                              <p:cond delay="2000"/>
                            </p:stCondLst>
                            <p:childTnLst>
                              <p:par>
                                <p:cTn id="37" presetID="1" presetClass="exit" presetSubtype="0" fill="hold" grpId="2" nodeType="afterEffect">
                                  <p:stCondLst>
                                    <p:cond delay="0"/>
                                  </p:stCondLst>
                                  <p:childTnLst>
                                    <p:set>
                                      <p:cBhvr>
                                        <p:cTn id="38" dur="1" fill="hold">
                                          <p:stCondLst>
                                            <p:cond delay="0"/>
                                          </p:stCondLst>
                                        </p:cTn>
                                        <p:tgtEl>
                                          <p:spTgt spid="59"/>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63"/>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64"/>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0" presetClass="path" presetSubtype="0" accel="50000" decel="50000" fill="hold" grpId="1" nodeType="clickEffect">
                                  <p:stCondLst>
                                    <p:cond delay="0"/>
                                  </p:stCondLst>
                                  <p:childTnLst>
                                    <p:animMotion origin="layout" path="M 0.46769 -0.13856 C 0.45431 -0.12121 0.459 -0.12954 0.45223 -0.11543 C 0.45153 -0.11219 0.45032 -0.10895 0.45032 -0.10525 C 0.45032 -0.0768 0.45396 -0.08351 0.47151 -0.07957 C 0.47724 -0.07703 0.48367 -0.07634 0.48888 -0.07171 C 0.50209 -0.06014 0.49601 -0.06361 0.50626 -0.05899 C 0.51095 -0.0495 0.51651 -0.04742 0.52363 -0.04094 C 0.52589 -0.03655 0.52936 -0.03308 0.53127 -0.02799 C 0.53405 -0.02059 0.53562 -0.01064 0.53718 -0.00231 C 0.53649 0.00694 0.53718 0.01666 0.53527 0.02591 C 0.5344 0.02938 0.53075 0.0303 0.52936 0.03354 C 0.52433 0.04349 0.52676 0.04603 0.5179 0.05413 C 0.51234 0.06824 0.5139 0.06061 0.5139 0.07726 " pathEditMode="relative" ptsTypes="ffffffffffffA">
                                      <p:cBhvr>
                                        <p:cTn id="56" dur="2000" fill="hold"/>
                                        <p:tgtEl>
                                          <p:spTgt spid="60"/>
                                        </p:tgtEl>
                                        <p:attrNameLst>
                                          <p:attrName>ppt_x</p:attrName>
                                          <p:attrName>ppt_y</p:attrName>
                                        </p:attrNameLst>
                                      </p:cBhvr>
                                    </p:animMotion>
                                  </p:childTnLst>
                                </p:cTn>
                              </p:par>
                            </p:childTnLst>
                          </p:cTn>
                        </p:par>
                        <p:par>
                          <p:cTn id="57" fill="hold">
                            <p:stCondLst>
                              <p:cond delay="2000"/>
                            </p:stCondLst>
                            <p:childTnLst>
                              <p:par>
                                <p:cTn id="58" presetID="1" presetClass="exit" presetSubtype="0" fill="hold" grpId="2" nodeType="afterEffect">
                                  <p:stCondLst>
                                    <p:cond delay="0"/>
                                  </p:stCondLst>
                                  <p:childTnLst>
                                    <p:set>
                                      <p:cBhvr>
                                        <p:cTn id="59" dur="1" fill="hold">
                                          <p:stCondLst>
                                            <p:cond delay="0"/>
                                          </p:stCondLst>
                                        </p:cTn>
                                        <p:tgtEl>
                                          <p:spTgt spid="60"/>
                                        </p:tgtEl>
                                        <p:attrNameLst>
                                          <p:attrName>style.visibility</p:attrName>
                                        </p:attrNameLst>
                                      </p:cBhvr>
                                      <p:to>
                                        <p:strVal val="hidden"/>
                                      </p:to>
                                    </p:set>
                                  </p:childTnLst>
                                </p:cTn>
                              </p:par>
                              <p:par>
                                <p:cTn id="60" presetID="1" presetClass="entr" presetSubtype="0" fill="hold" grpId="2" nodeType="withEffect">
                                  <p:stCondLst>
                                    <p:cond delay="0"/>
                                  </p:stCondLst>
                                  <p:childTnLst>
                                    <p:set>
                                      <p:cBhvr>
                                        <p:cTn id="61" dur="1" fill="hold">
                                          <p:stCondLst>
                                            <p:cond delay="0"/>
                                          </p:stCondLst>
                                        </p:cTn>
                                        <p:tgtEl>
                                          <p:spTgt spid="63"/>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68"/>
                                        </p:tgtEl>
                                        <p:attrNameLst>
                                          <p:attrName>style.visibility</p:attrName>
                                        </p:attrNameLst>
                                      </p:cBhvr>
                                      <p:to>
                                        <p:strVal val="visible"/>
                                      </p:to>
                                    </p:set>
                                  </p:childTnLst>
                                </p:cTn>
                              </p:par>
                            </p:childTnLst>
                          </p:cTn>
                        </p:par>
                        <p:par>
                          <p:cTn id="64" fill="hold">
                            <p:stCondLst>
                              <p:cond delay="2000"/>
                            </p:stCondLst>
                            <p:childTnLst>
                              <p:par>
                                <p:cTn id="65" presetID="1" presetClass="exit" presetSubtype="0" fill="hold" grpId="3" nodeType="afterEffect">
                                  <p:stCondLst>
                                    <p:cond delay="1000"/>
                                  </p:stCondLst>
                                  <p:childTnLst>
                                    <p:set>
                                      <p:cBhvr>
                                        <p:cTn id="66" dur="1" fill="hold">
                                          <p:stCondLst>
                                            <p:cond delay="0"/>
                                          </p:stCondLst>
                                        </p:cTn>
                                        <p:tgtEl>
                                          <p:spTgt spid="63"/>
                                        </p:tgtEl>
                                        <p:attrNameLst>
                                          <p:attrName>style.visibility</p:attrName>
                                        </p:attrNameLst>
                                      </p:cBhvr>
                                      <p:to>
                                        <p:strVal val="hidden"/>
                                      </p:to>
                                    </p:set>
                                  </p:childTnLst>
                                </p:cTn>
                              </p:par>
                            </p:childTnLst>
                          </p:cTn>
                        </p:par>
                        <p:par>
                          <p:cTn id="67" fill="hold">
                            <p:stCondLst>
                              <p:cond delay="3000"/>
                            </p:stCondLst>
                            <p:childTnLst>
                              <p:par>
                                <p:cTn id="68" presetID="1" presetClass="exit" presetSubtype="0" fill="hold" grpId="1" nodeType="afterEffect">
                                  <p:stCondLst>
                                    <p:cond delay="0"/>
                                  </p:stCondLst>
                                  <p:childTnLst>
                                    <p:set>
                                      <p:cBhvr>
                                        <p:cTn id="69" dur="1" fill="hold">
                                          <p:stCondLst>
                                            <p:cond delay="0"/>
                                          </p:stCondLst>
                                        </p:cTn>
                                        <p:tgtEl>
                                          <p:spTgt spid="68"/>
                                        </p:tgtEl>
                                        <p:attrNameLst>
                                          <p:attrName>style.visibility</p:attrName>
                                        </p:attrNameLst>
                                      </p:cBhvr>
                                      <p:to>
                                        <p:strVal val="hidden"/>
                                      </p:to>
                                    </p:set>
                                  </p:childTnLst>
                                </p:cTn>
                              </p:par>
                              <p:par>
                                <p:cTn id="70" presetID="1" presetClass="entr" presetSubtype="0" fill="hold" nodeType="withEffect">
                                  <p:stCondLst>
                                    <p:cond delay="0"/>
                                  </p:stCondLst>
                                  <p:childTnLst>
                                    <p:set>
                                      <p:cBhvr>
                                        <p:cTn id="71" dur="1" fill="hold">
                                          <p:stCondLst>
                                            <p:cond delay="0"/>
                                          </p:stCondLst>
                                        </p:cTn>
                                        <p:tgtEl>
                                          <p:spTgt spid="69"/>
                                        </p:tgtEl>
                                        <p:attrNameLst>
                                          <p:attrName>style.visibility</p:attrName>
                                        </p:attrNameLst>
                                      </p:cBhvr>
                                      <p:to>
                                        <p:strVal val="visible"/>
                                      </p:to>
                                    </p:set>
                                  </p:childTnLst>
                                </p:cTn>
                              </p:par>
                            </p:childTnLst>
                          </p:cTn>
                        </p:par>
                        <p:par>
                          <p:cTn id="72" fill="hold">
                            <p:stCondLst>
                              <p:cond delay="3000"/>
                            </p:stCondLst>
                            <p:childTnLst>
                              <p:par>
                                <p:cTn id="73" presetID="0" presetClass="path" presetSubtype="0" accel="50000" decel="50000" fill="hold" grpId="1" nodeType="afterEffect">
                                  <p:stCondLst>
                                    <p:cond delay="0"/>
                                  </p:stCondLst>
                                  <p:childTnLst>
                                    <p:animMotion origin="layout" path="M 0.50817 -0.30188 C 0.50539 -0.29147 0.50122 -0.28036 0.49653 -0.27111 C 0.49305 -0.257 0.49097 -0.25723 0.48888 -0.24011 C 0.48941 -0.2223 0.48906 -0.20426 0.4908 -0.18622 C 0.49184 -0.17465 0.50226 -0.16077 0.50626 -0.15013 C 0.50852 -0.14388 0.50817 -0.13926 0.51008 -0.13232 C 0.51269 -0.12283 0.51738 -0.11774 0.52172 -0.10919 C 0.52224 -0.10664 0.52224 -0.10363 0.52363 -0.10132 C 0.52502 -0.09901 0.52954 -0.09947 0.52936 -0.09623 C 0.52849 -0.08305 0.52294 -0.07333 0.5179 -0.06292 C 0.5172 -0.05691 0.51685 -0.05089 0.51599 -0.04488 C 0.51546 -0.04233 0.5139 -0.03725 0.5139 -0.03725 " pathEditMode="relative" ptsTypes="fffffffffffA">
                                      <p:cBhvr>
                                        <p:cTn id="74" dur="2000" fill="hold"/>
                                        <p:tgtEl>
                                          <p:spTgt spid="61"/>
                                        </p:tgtEl>
                                        <p:attrNameLst>
                                          <p:attrName>ppt_x</p:attrName>
                                          <p:attrName>ppt_y</p:attrName>
                                        </p:attrNameLst>
                                      </p:cBhvr>
                                    </p:animMotion>
                                  </p:childTnLst>
                                </p:cTn>
                              </p:par>
                            </p:childTnLst>
                          </p:cTn>
                        </p:par>
                        <p:par>
                          <p:cTn id="75" fill="hold">
                            <p:stCondLst>
                              <p:cond delay="5000"/>
                            </p:stCondLst>
                            <p:childTnLst>
                              <p:par>
                                <p:cTn id="76" presetID="1" presetClass="exit" presetSubtype="0" fill="hold" grpId="2" nodeType="afterEffect">
                                  <p:stCondLst>
                                    <p:cond delay="0"/>
                                  </p:stCondLst>
                                  <p:childTnLst>
                                    <p:set>
                                      <p:cBhvr>
                                        <p:cTn id="77" dur="1" fill="hold">
                                          <p:stCondLst>
                                            <p:cond delay="0"/>
                                          </p:stCondLst>
                                        </p:cTn>
                                        <p:tgtEl>
                                          <p:spTgt spid="61"/>
                                        </p:tgtEl>
                                        <p:attrNameLst>
                                          <p:attrName>style.visibility</p:attrName>
                                        </p:attrNameLst>
                                      </p:cBhvr>
                                      <p:to>
                                        <p:strVal val="hidden"/>
                                      </p:to>
                                    </p:set>
                                  </p:childTnLst>
                                </p:cTn>
                              </p:par>
                              <p:par>
                                <p:cTn id="78" presetID="1" presetClass="entr" presetSubtype="0" fill="hold" grpId="4" nodeType="withEffect">
                                  <p:stCondLst>
                                    <p:cond delay="0"/>
                                  </p:stCondLst>
                                  <p:childTnLst>
                                    <p:set>
                                      <p:cBhvr>
                                        <p:cTn id="79" dur="1" fill="hold">
                                          <p:stCondLst>
                                            <p:cond delay="0"/>
                                          </p:stCondLst>
                                        </p:cTn>
                                        <p:tgtEl>
                                          <p:spTgt spid="63"/>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73"/>
                                        </p:tgtEl>
                                        <p:attrNameLst>
                                          <p:attrName>style.visibility</p:attrName>
                                        </p:attrNameLst>
                                      </p:cBhvr>
                                      <p:to>
                                        <p:strVal val="visible"/>
                                      </p:to>
                                    </p:set>
                                  </p:childTnLst>
                                </p:cTn>
                              </p:par>
                            </p:childTnLst>
                          </p:cTn>
                        </p:par>
                        <p:par>
                          <p:cTn id="82" fill="hold">
                            <p:stCondLst>
                              <p:cond delay="5000"/>
                            </p:stCondLst>
                            <p:childTnLst>
                              <p:par>
                                <p:cTn id="83" presetID="1" presetClass="exit" presetSubtype="0" fill="hold" grpId="5" nodeType="afterEffect">
                                  <p:stCondLst>
                                    <p:cond delay="1000"/>
                                  </p:stCondLst>
                                  <p:childTnLst>
                                    <p:set>
                                      <p:cBhvr>
                                        <p:cTn id="84" dur="1" fill="hold">
                                          <p:stCondLst>
                                            <p:cond delay="0"/>
                                          </p:stCondLst>
                                        </p:cTn>
                                        <p:tgtEl>
                                          <p:spTgt spid="63"/>
                                        </p:tgtEl>
                                        <p:attrNameLst>
                                          <p:attrName>style.visibility</p:attrName>
                                        </p:attrNameLst>
                                      </p:cBhvr>
                                      <p:to>
                                        <p:strVal val="hidden"/>
                                      </p:to>
                                    </p:set>
                                  </p:childTnLst>
                                </p:cTn>
                              </p:par>
                            </p:childTnLst>
                          </p:cTn>
                        </p:par>
                        <p:par>
                          <p:cTn id="85" fill="hold">
                            <p:stCondLst>
                              <p:cond delay="6000"/>
                            </p:stCondLst>
                            <p:childTnLst>
                              <p:par>
                                <p:cTn id="86" presetID="1" presetClass="exit" presetSubtype="0" fill="hold" grpId="1" nodeType="afterEffect">
                                  <p:stCondLst>
                                    <p:cond delay="0"/>
                                  </p:stCondLst>
                                  <p:childTnLst>
                                    <p:set>
                                      <p:cBhvr>
                                        <p:cTn id="87" dur="1" fill="hold">
                                          <p:stCondLst>
                                            <p:cond delay="0"/>
                                          </p:stCondLst>
                                        </p:cTn>
                                        <p:tgtEl>
                                          <p:spTgt spid="73"/>
                                        </p:tgtEl>
                                        <p:attrNameLst>
                                          <p:attrName>style.visibility</p:attrName>
                                        </p:attrNameLst>
                                      </p:cBhvr>
                                      <p:to>
                                        <p:strVal val="hidden"/>
                                      </p:to>
                                    </p:set>
                                  </p:childTnLst>
                                </p:cTn>
                              </p:par>
                            </p:childTnLst>
                          </p:cTn>
                        </p:par>
                        <p:par>
                          <p:cTn id="88" fill="hold">
                            <p:stCondLst>
                              <p:cond delay="6000"/>
                            </p:stCondLst>
                            <p:childTnLst>
                              <p:par>
                                <p:cTn id="89" presetID="1" presetClass="entr" presetSubtype="0" fill="hold" nodeType="afterEffect">
                                  <p:stCondLst>
                                    <p:cond delay="0"/>
                                  </p:stCondLst>
                                  <p:childTnLst>
                                    <p:set>
                                      <p:cBhvr>
                                        <p:cTn id="90" dur="1" fill="hold">
                                          <p:stCondLst>
                                            <p:cond delay="0"/>
                                          </p:stCondLst>
                                        </p:cTn>
                                        <p:tgtEl>
                                          <p:spTgt spid="76"/>
                                        </p:tgtEl>
                                        <p:attrNameLst>
                                          <p:attrName>style.visibility</p:attrName>
                                        </p:attrNameLst>
                                      </p:cBhvr>
                                      <p:to>
                                        <p:strVal val="visible"/>
                                      </p:to>
                                    </p:set>
                                  </p:childTnLst>
                                </p:cTn>
                              </p:par>
                            </p:childTnLst>
                          </p:cTn>
                        </p:par>
                        <p:par>
                          <p:cTn id="91" fill="hold">
                            <p:stCondLst>
                              <p:cond delay="6000"/>
                            </p:stCondLst>
                            <p:childTnLst>
                              <p:par>
                                <p:cTn id="92" presetID="1" presetClass="entr" presetSubtype="0" fill="hold" grpId="0" nodeType="afterEffect">
                                  <p:stCondLst>
                                    <p:cond delay="0"/>
                                  </p:stCondLst>
                                  <p:childTnLst>
                                    <p:set>
                                      <p:cBhvr>
                                        <p:cTn id="93"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59" grpId="0" animBg="1"/>
      <p:bldP spid="59" grpId="1" animBg="1"/>
      <p:bldP spid="59" grpId="2" animBg="1"/>
      <p:bldP spid="60" grpId="0" animBg="1"/>
      <p:bldP spid="60" grpId="1" animBg="1"/>
      <p:bldP spid="60" grpId="2" animBg="1"/>
      <p:bldP spid="61" grpId="0" animBg="1"/>
      <p:bldP spid="61" grpId="1" animBg="1"/>
      <p:bldP spid="61" grpId="2" animBg="1"/>
      <p:bldP spid="62" grpId="0"/>
      <p:bldP spid="63" grpId="0" animBg="1"/>
      <p:bldP spid="63" grpId="1" animBg="1"/>
      <p:bldP spid="63" grpId="2" animBg="1"/>
      <p:bldP spid="63" grpId="3" animBg="1"/>
      <p:bldP spid="63" grpId="4" animBg="1"/>
      <p:bldP spid="63" grpId="5" animBg="1"/>
      <p:bldP spid="64" grpId="0"/>
      <p:bldP spid="64" grpId="1"/>
      <p:bldP spid="68" grpId="0"/>
      <p:bldP spid="68" grpId="1"/>
      <p:bldP spid="73" grpId="0"/>
      <p:bldP spid="73" grpId="1"/>
      <p:bldP spid="8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bwMode="auto">
          <a:xfrm>
            <a:off x="457200" y="4724400"/>
            <a:ext cx="8077200" cy="685800"/>
          </a:xfrm>
          <a:prstGeom prst="rect">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 name="Title 1"/>
          <p:cNvSpPr>
            <a:spLocks noGrp="1"/>
          </p:cNvSpPr>
          <p:nvPr>
            <p:ph type="title"/>
          </p:nvPr>
        </p:nvSpPr>
        <p:spPr/>
        <p:txBody>
          <a:bodyPr/>
          <a:lstStyle/>
          <a:p>
            <a:r>
              <a:rPr lang="en-US" dirty="0" err="1" smtClean="0"/>
              <a:t>Approxilyzer</a:t>
            </a:r>
            <a:r>
              <a:rPr lang="en-US" dirty="0" smtClean="0"/>
              <a:t>: Quality Aware Error Classification</a:t>
            </a:r>
            <a:endParaRPr lang="en-US" dirty="0"/>
          </a:p>
        </p:txBody>
      </p:sp>
      <p:sp>
        <p:nvSpPr>
          <p:cNvPr id="3" name="Content Placeholder 2"/>
          <p:cNvSpPr>
            <a:spLocks noGrp="1"/>
          </p:cNvSpPr>
          <p:nvPr>
            <p:ph idx="1"/>
          </p:nvPr>
        </p:nvSpPr>
        <p:spPr>
          <a:xfrm>
            <a:off x="304800" y="914400"/>
            <a:ext cx="8610600" cy="2057400"/>
          </a:xfrm>
        </p:spPr>
        <p:txBody>
          <a:bodyPr/>
          <a:lstStyle/>
          <a:p>
            <a:r>
              <a:rPr lang="en-US" dirty="0" smtClean="0"/>
              <a:t>Granularity  of quality?</a:t>
            </a:r>
          </a:p>
          <a:p>
            <a:pPr lvl="1"/>
            <a:r>
              <a:rPr lang="en-US" sz="2000" dirty="0" smtClean="0"/>
              <a:t>Hard to capture large range of continuous values, unnecessary!</a:t>
            </a:r>
          </a:p>
          <a:p>
            <a:pPr marL="457092" lvl="1" indent="0">
              <a:buNone/>
            </a:pP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13</a:t>
            </a:fld>
            <a:endParaRPr lang="en-US"/>
          </a:p>
        </p:txBody>
      </p:sp>
      <p:grpSp>
        <p:nvGrpSpPr>
          <p:cNvPr id="5" name="Group 4"/>
          <p:cNvGrpSpPr/>
          <p:nvPr/>
        </p:nvGrpSpPr>
        <p:grpSpPr>
          <a:xfrm>
            <a:off x="686756" y="2057400"/>
            <a:ext cx="6763919" cy="1828800"/>
            <a:chOff x="1143000" y="762000"/>
            <a:chExt cx="6763919" cy="1984176"/>
          </a:xfrm>
        </p:grpSpPr>
        <p:grpSp>
          <p:nvGrpSpPr>
            <p:cNvPr id="6" name="Group 5"/>
            <p:cNvGrpSpPr/>
            <p:nvPr/>
          </p:nvGrpSpPr>
          <p:grpSpPr>
            <a:xfrm>
              <a:off x="2931172" y="762000"/>
              <a:ext cx="3346076" cy="1984176"/>
              <a:chOff x="2931172" y="762000"/>
              <a:chExt cx="3346076" cy="1984176"/>
            </a:xfrm>
          </p:grpSpPr>
          <p:grpSp>
            <p:nvGrpSpPr>
              <p:cNvPr id="31" name="Group 30"/>
              <p:cNvGrpSpPr/>
              <p:nvPr/>
            </p:nvGrpSpPr>
            <p:grpSpPr>
              <a:xfrm>
                <a:off x="4114800" y="1219201"/>
                <a:ext cx="978570" cy="1526975"/>
                <a:chOff x="7391400" y="1758076"/>
                <a:chExt cx="978570" cy="4726812"/>
              </a:xfrm>
            </p:grpSpPr>
            <p:grpSp>
              <p:nvGrpSpPr>
                <p:cNvPr id="33" name="Group 32"/>
                <p:cNvGrpSpPr/>
                <p:nvPr/>
              </p:nvGrpSpPr>
              <p:grpSpPr>
                <a:xfrm>
                  <a:off x="7391400" y="1758076"/>
                  <a:ext cx="978570" cy="4726812"/>
                  <a:chOff x="2789632" y="2438400"/>
                  <a:chExt cx="938398" cy="3352398"/>
                </a:xfrm>
              </p:grpSpPr>
              <p:sp>
                <p:nvSpPr>
                  <p:cNvPr id="35" name="Freeform 34"/>
                  <p:cNvSpPr/>
                  <p:nvPr/>
                </p:nvSpPr>
                <p:spPr bwMode="auto">
                  <a:xfrm rot="5400000">
                    <a:off x="2741231" y="2628066"/>
                    <a:ext cx="717088" cy="337756"/>
                  </a:xfrm>
                  <a:custGeom>
                    <a:avLst/>
                    <a:gdLst>
                      <a:gd name="connsiteX0" fmla="*/ 0 w 1964267"/>
                      <a:gd name="connsiteY0" fmla="*/ 521003 h 790664"/>
                      <a:gd name="connsiteX1" fmla="*/ 719667 w 1964267"/>
                      <a:gd name="connsiteY1" fmla="*/ 4536 h 790664"/>
                      <a:gd name="connsiteX2" fmla="*/ 1346200 w 1964267"/>
                      <a:gd name="connsiteY2" fmla="*/ 783470 h 790664"/>
                      <a:gd name="connsiteX3" fmla="*/ 1964267 w 1964267"/>
                      <a:gd name="connsiteY3" fmla="*/ 326270 h 790664"/>
                    </a:gdLst>
                    <a:ahLst/>
                    <a:cxnLst>
                      <a:cxn ang="0">
                        <a:pos x="connsiteX0" y="connsiteY0"/>
                      </a:cxn>
                      <a:cxn ang="0">
                        <a:pos x="connsiteX1" y="connsiteY1"/>
                      </a:cxn>
                      <a:cxn ang="0">
                        <a:pos x="connsiteX2" y="connsiteY2"/>
                      </a:cxn>
                      <a:cxn ang="0">
                        <a:pos x="connsiteX3" y="connsiteY3"/>
                      </a:cxn>
                    </a:cxnLst>
                    <a:rect l="l" t="t" r="r" b="b"/>
                    <a:pathLst>
                      <a:path w="1964267" h="790664">
                        <a:moveTo>
                          <a:pt x="0" y="521003"/>
                        </a:moveTo>
                        <a:cubicBezTo>
                          <a:pt x="247650" y="240897"/>
                          <a:pt x="495300" y="-39209"/>
                          <a:pt x="719667" y="4536"/>
                        </a:cubicBezTo>
                        <a:cubicBezTo>
                          <a:pt x="944034" y="48280"/>
                          <a:pt x="1138767" y="729848"/>
                          <a:pt x="1346200" y="783470"/>
                        </a:cubicBezTo>
                        <a:cubicBezTo>
                          <a:pt x="1553633" y="837092"/>
                          <a:pt x="1758950" y="581681"/>
                          <a:pt x="1964267" y="326270"/>
                        </a:cubicBezTo>
                      </a:path>
                    </a:pathLst>
                  </a:custGeom>
                  <a:no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6" name="Freeform 35"/>
                  <p:cNvSpPr/>
                  <p:nvPr/>
                </p:nvSpPr>
                <p:spPr bwMode="auto">
                  <a:xfrm rot="5400000">
                    <a:off x="2780498" y="3314244"/>
                    <a:ext cx="717088" cy="337756"/>
                  </a:xfrm>
                  <a:custGeom>
                    <a:avLst/>
                    <a:gdLst>
                      <a:gd name="connsiteX0" fmla="*/ 0 w 1964267"/>
                      <a:gd name="connsiteY0" fmla="*/ 521003 h 790664"/>
                      <a:gd name="connsiteX1" fmla="*/ 719667 w 1964267"/>
                      <a:gd name="connsiteY1" fmla="*/ 4536 h 790664"/>
                      <a:gd name="connsiteX2" fmla="*/ 1346200 w 1964267"/>
                      <a:gd name="connsiteY2" fmla="*/ 783470 h 790664"/>
                      <a:gd name="connsiteX3" fmla="*/ 1964267 w 1964267"/>
                      <a:gd name="connsiteY3" fmla="*/ 326270 h 790664"/>
                    </a:gdLst>
                    <a:ahLst/>
                    <a:cxnLst>
                      <a:cxn ang="0">
                        <a:pos x="connsiteX0" y="connsiteY0"/>
                      </a:cxn>
                      <a:cxn ang="0">
                        <a:pos x="connsiteX1" y="connsiteY1"/>
                      </a:cxn>
                      <a:cxn ang="0">
                        <a:pos x="connsiteX2" y="connsiteY2"/>
                      </a:cxn>
                      <a:cxn ang="0">
                        <a:pos x="connsiteX3" y="connsiteY3"/>
                      </a:cxn>
                    </a:cxnLst>
                    <a:rect l="l" t="t" r="r" b="b"/>
                    <a:pathLst>
                      <a:path w="1964267" h="790664">
                        <a:moveTo>
                          <a:pt x="0" y="521003"/>
                        </a:moveTo>
                        <a:cubicBezTo>
                          <a:pt x="247650" y="240897"/>
                          <a:pt x="495300" y="-39209"/>
                          <a:pt x="719667" y="4536"/>
                        </a:cubicBezTo>
                        <a:cubicBezTo>
                          <a:pt x="944034" y="48280"/>
                          <a:pt x="1138767" y="729848"/>
                          <a:pt x="1346200" y="783470"/>
                        </a:cubicBezTo>
                        <a:cubicBezTo>
                          <a:pt x="1553633" y="837092"/>
                          <a:pt x="1758950" y="581681"/>
                          <a:pt x="1964267" y="326270"/>
                        </a:cubicBezTo>
                      </a:path>
                    </a:pathLst>
                  </a:custGeom>
                  <a:no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7" name="Freeform 36"/>
                  <p:cNvSpPr/>
                  <p:nvPr/>
                </p:nvSpPr>
                <p:spPr bwMode="auto">
                  <a:xfrm rot="5400000">
                    <a:off x="2815652" y="3994241"/>
                    <a:ext cx="717088" cy="337756"/>
                  </a:xfrm>
                  <a:custGeom>
                    <a:avLst/>
                    <a:gdLst>
                      <a:gd name="connsiteX0" fmla="*/ 0 w 1964267"/>
                      <a:gd name="connsiteY0" fmla="*/ 521003 h 790664"/>
                      <a:gd name="connsiteX1" fmla="*/ 719667 w 1964267"/>
                      <a:gd name="connsiteY1" fmla="*/ 4536 h 790664"/>
                      <a:gd name="connsiteX2" fmla="*/ 1346200 w 1964267"/>
                      <a:gd name="connsiteY2" fmla="*/ 783470 h 790664"/>
                      <a:gd name="connsiteX3" fmla="*/ 1964267 w 1964267"/>
                      <a:gd name="connsiteY3" fmla="*/ 326270 h 790664"/>
                    </a:gdLst>
                    <a:ahLst/>
                    <a:cxnLst>
                      <a:cxn ang="0">
                        <a:pos x="connsiteX0" y="connsiteY0"/>
                      </a:cxn>
                      <a:cxn ang="0">
                        <a:pos x="connsiteX1" y="connsiteY1"/>
                      </a:cxn>
                      <a:cxn ang="0">
                        <a:pos x="connsiteX2" y="connsiteY2"/>
                      </a:cxn>
                      <a:cxn ang="0">
                        <a:pos x="connsiteX3" y="connsiteY3"/>
                      </a:cxn>
                    </a:cxnLst>
                    <a:rect l="l" t="t" r="r" b="b"/>
                    <a:pathLst>
                      <a:path w="1964267" h="790664">
                        <a:moveTo>
                          <a:pt x="0" y="521003"/>
                        </a:moveTo>
                        <a:cubicBezTo>
                          <a:pt x="247650" y="240897"/>
                          <a:pt x="495300" y="-39209"/>
                          <a:pt x="719667" y="4536"/>
                        </a:cubicBezTo>
                        <a:cubicBezTo>
                          <a:pt x="944034" y="48280"/>
                          <a:pt x="1138767" y="729848"/>
                          <a:pt x="1346200" y="783470"/>
                        </a:cubicBezTo>
                        <a:cubicBezTo>
                          <a:pt x="1553633" y="837092"/>
                          <a:pt x="1758950" y="581681"/>
                          <a:pt x="1964267" y="326270"/>
                        </a:cubicBezTo>
                      </a:path>
                    </a:pathLst>
                  </a:cu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8" name="Freeform 37"/>
                  <p:cNvSpPr/>
                  <p:nvPr/>
                </p:nvSpPr>
                <p:spPr bwMode="auto">
                  <a:xfrm rot="5400000">
                    <a:off x="2854919" y="4680419"/>
                    <a:ext cx="717088" cy="337756"/>
                  </a:xfrm>
                  <a:custGeom>
                    <a:avLst/>
                    <a:gdLst>
                      <a:gd name="connsiteX0" fmla="*/ 0 w 1964267"/>
                      <a:gd name="connsiteY0" fmla="*/ 521003 h 790664"/>
                      <a:gd name="connsiteX1" fmla="*/ 719667 w 1964267"/>
                      <a:gd name="connsiteY1" fmla="*/ 4536 h 790664"/>
                      <a:gd name="connsiteX2" fmla="*/ 1346200 w 1964267"/>
                      <a:gd name="connsiteY2" fmla="*/ 783470 h 790664"/>
                      <a:gd name="connsiteX3" fmla="*/ 1964267 w 1964267"/>
                      <a:gd name="connsiteY3" fmla="*/ 326270 h 790664"/>
                    </a:gdLst>
                    <a:ahLst/>
                    <a:cxnLst>
                      <a:cxn ang="0">
                        <a:pos x="connsiteX0" y="connsiteY0"/>
                      </a:cxn>
                      <a:cxn ang="0">
                        <a:pos x="connsiteX1" y="connsiteY1"/>
                      </a:cxn>
                      <a:cxn ang="0">
                        <a:pos x="connsiteX2" y="connsiteY2"/>
                      </a:cxn>
                      <a:cxn ang="0">
                        <a:pos x="connsiteX3" y="connsiteY3"/>
                      </a:cxn>
                    </a:cxnLst>
                    <a:rect l="l" t="t" r="r" b="b"/>
                    <a:pathLst>
                      <a:path w="1964267" h="790664">
                        <a:moveTo>
                          <a:pt x="0" y="521003"/>
                        </a:moveTo>
                        <a:cubicBezTo>
                          <a:pt x="247650" y="240897"/>
                          <a:pt x="495300" y="-39209"/>
                          <a:pt x="719667" y="4536"/>
                        </a:cubicBezTo>
                        <a:cubicBezTo>
                          <a:pt x="944034" y="48280"/>
                          <a:pt x="1138767" y="729848"/>
                          <a:pt x="1346200" y="783470"/>
                        </a:cubicBezTo>
                        <a:cubicBezTo>
                          <a:pt x="1553633" y="837092"/>
                          <a:pt x="1758950" y="581681"/>
                          <a:pt x="1964267" y="326270"/>
                        </a:cubicBezTo>
                      </a:path>
                    </a:pathLst>
                  </a:custGeom>
                  <a:noFill/>
                  <a:ln w="3810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9" name="Oval 38"/>
                  <p:cNvSpPr/>
                  <p:nvPr/>
                </p:nvSpPr>
                <p:spPr bwMode="auto">
                  <a:xfrm rot="5400000">
                    <a:off x="2951388" y="5057622"/>
                    <a:ext cx="576426" cy="87686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40" name="Rectangle 39"/>
                  <p:cNvSpPr/>
                  <p:nvPr/>
                </p:nvSpPr>
                <p:spPr bwMode="auto">
                  <a:xfrm rot="5400000">
                    <a:off x="2781986" y="3257895"/>
                    <a:ext cx="660188" cy="45566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41" name="Explosion 1 61"/>
                  <p:cNvSpPr>
                    <a:spLocks noChangeArrowheads="1"/>
                  </p:cNvSpPr>
                  <p:nvPr/>
                </p:nvSpPr>
                <p:spPr bwMode="auto">
                  <a:xfrm rot="5400000">
                    <a:off x="3052109" y="3090616"/>
                    <a:ext cx="120777" cy="129744"/>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sp>
                <p:nvSpPr>
                  <p:cNvPr id="42" name="TextBox 41"/>
                  <p:cNvSpPr txBox="1"/>
                  <p:nvPr/>
                </p:nvSpPr>
                <p:spPr>
                  <a:xfrm>
                    <a:off x="2789632" y="5115091"/>
                    <a:ext cx="938398" cy="675707"/>
                  </a:xfrm>
                  <a:prstGeom prst="rect">
                    <a:avLst/>
                  </a:prstGeom>
                  <a:noFill/>
                </p:spPr>
                <p:txBody>
                  <a:bodyPr wrap="square" rtlCol="0">
                    <a:spAutoFit/>
                  </a:bodyPr>
                  <a:lstStyle/>
                  <a:p>
                    <a:r>
                      <a:rPr lang="en-US" b="1" dirty="0" smtClean="0">
                        <a:latin typeface="Arial Narrow" pitchFamily="34" charset="0"/>
                      </a:rPr>
                      <a:t> Output</a:t>
                    </a:r>
                    <a:endParaRPr lang="en-US" b="1" dirty="0">
                      <a:latin typeface="Arial Narrow" pitchFamily="34" charset="0"/>
                    </a:endParaRPr>
                  </a:p>
                </p:txBody>
              </p:sp>
            </p:grpSp>
            <p:sp>
              <p:nvSpPr>
                <p:cNvPr id="34" name="Freeform 33"/>
                <p:cNvSpPr/>
                <p:nvPr/>
              </p:nvSpPr>
              <p:spPr bwMode="auto">
                <a:xfrm rot="5400000" flipV="1">
                  <a:off x="7387641" y="3138656"/>
                  <a:ext cx="854937" cy="268168"/>
                </a:xfrm>
                <a:custGeom>
                  <a:avLst/>
                  <a:gdLst>
                    <a:gd name="connsiteX0" fmla="*/ 0 w 1541013"/>
                    <a:gd name="connsiteY0" fmla="*/ 67734 h 313267"/>
                    <a:gd name="connsiteX1" fmla="*/ 76200 w 1541013"/>
                    <a:gd name="connsiteY1" fmla="*/ 8467 h 313267"/>
                    <a:gd name="connsiteX2" fmla="*/ 101600 w 1541013"/>
                    <a:gd name="connsiteY2" fmla="*/ 0 h 313267"/>
                    <a:gd name="connsiteX3" fmla="*/ 194734 w 1541013"/>
                    <a:gd name="connsiteY3" fmla="*/ 8467 h 313267"/>
                    <a:gd name="connsiteX4" fmla="*/ 245534 w 1541013"/>
                    <a:gd name="connsiteY4" fmla="*/ 25400 h 313267"/>
                    <a:gd name="connsiteX5" fmla="*/ 270934 w 1541013"/>
                    <a:gd name="connsiteY5" fmla="*/ 67734 h 313267"/>
                    <a:gd name="connsiteX6" fmla="*/ 313267 w 1541013"/>
                    <a:gd name="connsiteY6" fmla="*/ 118534 h 313267"/>
                    <a:gd name="connsiteX7" fmla="*/ 338667 w 1541013"/>
                    <a:gd name="connsiteY7" fmla="*/ 135467 h 313267"/>
                    <a:gd name="connsiteX8" fmla="*/ 364067 w 1541013"/>
                    <a:gd name="connsiteY8" fmla="*/ 160867 h 313267"/>
                    <a:gd name="connsiteX9" fmla="*/ 389467 w 1541013"/>
                    <a:gd name="connsiteY9" fmla="*/ 169334 h 313267"/>
                    <a:gd name="connsiteX10" fmla="*/ 414867 w 1541013"/>
                    <a:gd name="connsiteY10" fmla="*/ 186267 h 313267"/>
                    <a:gd name="connsiteX11" fmla="*/ 465667 w 1541013"/>
                    <a:gd name="connsiteY11" fmla="*/ 203200 h 313267"/>
                    <a:gd name="connsiteX12" fmla="*/ 474134 w 1541013"/>
                    <a:gd name="connsiteY12" fmla="*/ 228600 h 313267"/>
                    <a:gd name="connsiteX13" fmla="*/ 567267 w 1541013"/>
                    <a:gd name="connsiteY13" fmla="*/ 304800 h 313267"/>
                    <a:gd name="connsiteX14" fmla="*/ 592667 w 1541013"/>
                    <a:gd name="connsiteY14" fmla="*/ 313267 h 313267"/>
                    <a:gd name="connsiteX15" fmla="*/ 702734 w 1541013"/>
                    <a:gd name="connsiteY15" fmla="*/ 287867 h 313267"/>
                    <a:gd name="connsiteX16" fmla="*/ 728134 w 1541013"/>
                    <a:gd name="connsiteY16" fmla="*/ 270934 h 313267"/>
                    <a:gd name="connsiteX17" fmla="*/ 804334 w 1541013"/>
                    <a:gd name="connsiteY17" fmla="*/ 237067 h 313267"/>
                    <a:gd name="connsiteX18" fmla="*/ 829734 w 1541013"/>
                    <a:gd name="connsiteY18" fmla="*/ 186267 h 313267"/>
                    <a:gd name="connsiteX19" fmla="*/ 846667 w 1541013"/>
                    <a:gd name="connsiteY19" fmla="*/ 76200 h 313267"/>
                    <a:gd name="connsiteX20" fmla="*/ 863600 w 1541013"/>
                    <a:gd name="connsiteY20" fmla="*/ 50800 h 313267"/>
                    <a:gd name="connsiteX21" fmla="*/ 880534 w 1541013"/>
                    <a:gd name="connsiteY21" fmla="*/ 33867 h 313267"/>
                    <a:gd name="connsiteX22" fmla="*/ 905934 w 1541013"/>
                    <a:gd name="connsiteY22" fmla="*/ 25400 h 313267"/>
                    <a:gd name="connsiteX23" fmla="*/ 1032934 w 1541013"/>
                    <a:gd name="connsiteY23" fmla="*/ 33867 h 313267"/>
                    <a:gd name="connsiteX24" fmla="*/ 1100667 w 1541013"/>
                    <a:gd name="connsiteY24" fmla="*/ 93134 h 313267"/>
                    <a:gd name="connsiteX25" fmla="*/ 1151467 w 1541013"/>
                    <a:gd name="connsiteY25" fmla="*/ 118534 h 313267"/>
                    <a:gd name="connsiteX26" fmla="*/ 1278467 w 1541013"/>
                    <a:gd name="connsiteY26" fmla="*/ 101600 h 313267"/>
                    <a:gd name="connsiteX27" fmla="*/ 1303867 w 1541013"/>
                    <a:gd name="connsiteY27" fmla="*/ 84667 h 313267"/>
                    <a:gd name="connsiteX28" fmla="*/ 1354667 w 1541013"/>
                    <a:gd name="connsiteY28" fmla="*/ 67734 h 313267"/>
                    <a:gd name="connsiteX29" fmla="*/ 1380067 w 1541013"/>
                    <a:gd name="connsiteY29" fmla="*/ 59267 h 313267"/>
                    <a:gd name="connsiteX30" fmla="*/ 1405467 w 1541013"/>
                    <a:gd name="connsiteY30" fmla="*/ 50800 h 313267"/>
                    <a:gd name="connsiteX31" fmla="*/ 1456267 w 1541013"/>
                    <a:gd name="connsiteY31" fmla="*/ 59267 h 313267"/>
                    <a:gd name="connsiteX32" fmla="*/ 1481667 w 1541013"/>
                    <a:gd name="connsiteY32" fmla="*/ 67734 h 313267"/>
                    <a:gd name="connsiteX33" fmla="*/ 1515534 w 1541013"/>
                    <a:gd name="connsiteY33" fmla="*/ 101600 h 313267"/>
                    <a:gd name="connsiteX34" fmla="*/ 1507067 w 1541013"/>
                    <a:gd name="connsiteY34" fmla="*/ 93134 h 313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541013" h="313267">
                      <a:moveTo>
                        <a:pt x="0" y="67734"/>
                      </a:moveTo>
                      <a:cubicBezTo>
                        <a:pt x="25400" y="47978"/>
                        <a:pt x="49426" y="26316"/>
                        <a:pt x="76200" y="8467"/>
                      </a:cubicBezTo>
                      <a:cubicBezTo>
                        <a:pt x="83626" y="3516"/>
                        <a:pt x="92675" y="0"/>
                        <a:pt x="101600" y="0"/>
                      </a:cubicBezTo>
                      <a:cubicBezTo>
                        <a:pt x="132773" y="0"/>
                        <a:pt x="163689" y="5645"/>
                        <a:pt x="194734" y="8467"/>
                      </a:cubicBezTo>
                      <a:cubicBezTo>
                        <a:pt x="211667" y="14111"/>
                        <a:pt x="239890" y="8467"/>
                        <a:pt x="245534" y="25400"/>
                      </a:cubicBezTo>
                      <a:cubicBezTo>
                        <a:pt x="260236" y="69510"/>
                        <a:pt x="244369" y="34528"/>
                        <a:pt x="270934" y="67734"/>
                      </a:cubicBezTo>
                      <a:cubicBezTo>
                        <a:pt x="297574" y="101034"/>
                        <a:pt x="277065" y="88366"/>
                        <a:pt x="313267" y="118534"/>
                      </a:cubicBezTo>
                      <a:cubicBezTo>
                        <a:pt x="321084" y="125048"/>
                        <a:pt x="330850" y="128953"/>
                        <a:pt x="338667" y="135467"/>
                      </a:cubicBezTo>
                      <a:cubicBezTo>
                        <a:pt x="347865" y="143132"/>
                        <a:pt x="354104" y="154225"/>
                        <a:pt x="364067" y="160867"/>
                      </a:cubicBezTo>
                      <a:cubicBezTo>
                        <a:pt x="371493" y="165818"/>
                        <a:pt x="381485" y="165343"/>
                        <a:pt x="389467" y="169334"/>
                      </a:cubicBezTo>
                      <a:cubicBezTo>
                        <a:pt x="398568" y="173885"/>
                        <a:pt x="405568" y="182134"/>
                        <a:pt x="414867" y="186267"/>
                      </a:cubicBezTo>
                      <a:cubicBezTo>
                        <a:pt x="431178" y="193516"/>
                        <a:pt x="465667" y="203200"/>
                        <a:pt x="465667" y="203200"/>
                      </a:cubicBezTo>
                      <a:cubicBezTo>
                        <a:pt x="468489" y="211667"/>
                        <a:pt x="468779" y="221460"/>
                        <a:pt x="474134" y="228600"/>
                      </a:cubicBezTo>
                      <a:cubicBezTo>
                        <a:pt x="489920" y="249648"/>
                        <a:pt x="541610" y="296247"/>
                        <a:pt x="567267" y="304800"/>
                      </a:cubicBezTo>
                      <a:lnTo>
                        <a:pt x="592667" y="313267"/>
                      </a:lnTo>
                      <a:cubicBezTo>
                        <a:pt x="619990" y="309364"/>
                        <a:pt x="677377" y="304771"/>
                        <a:pt x="702734" y="287867"/>
                      </a:cubicBezTo>
                      <a:cubicBezTo>
                        <a:pt x="711201" y="282223"/>
                        <a:pt x="718835" y="275067"/>
                        <a:pt x="728134" y="270934"/>
                      </a:cubicBezTo>
                      <a:cubicBezTo>
                        <a:pt x="818814" y="230631"/>
                        <a:pt x="746851" y="275388"/>
                        <a:pt x="804334" y="237067"/>
                      </a:cubicBezTo>
                      <a:cubicBezTo>
                        <a:pt x="817335" y="217565"/>
                        <a:pt x="825839" y="209635"/>
                        <a:pt x="829734" y="186267"/>
                      </a:cubicBezTo>
                      <a:cubicBezTo>
                        <a:pt x="832826" y="167717"/>
                        <a:pt x="835034" y="103344"/>
                        <a:pt x="846667" y="76200"/>
                      </a:cubicBezTo>
                      <a:cubicBezTo>
                        <a:pt x="850675" y="66847"/>
                        <a:pt x="857243" y="58746"/>
                        <a:pt x="863600" y="50800"/>
                      </a:cubicBezTo>
                      <a:cubicBezTo>
                        <a:pt x="868587" y="44567"/>
                        <a:pt x="873689" y="37974"/>
                        <a:pt x="880534" y="33867"/>
                      </a:cubicBezTo>
                      <a:cubicBezTo>
                        <a:pt x="888187" y="29275"/>
                        <a:pt x="897467" y="28222"/>
                        <a:pt x="905934" y="25400"/>
                      </a:cubicBezTo>
                      <a:cubicBezTo>
                        <a:pt x="948267" y="28222"/>
                        <a:pt x="991084" y="26892"/>
                        <a:pt x="1032934" y="33867"/>
                      </a:cubicBezTo>
                      <a:cubicBezTo>
                        <a:pt x="1049772" y="36673"/>
                        <a:pt x="1100494" y="93019"/>
                        <a:pt x="1100667" y="93134"/>
                      </a:cubicBezTo>
                      <a:cubicBezTo>
                        <a:pt x="1133493" y="115017"/>
                        <a:pt x="1116414" y="106849"/>
                        <a:pt x="1151467" y="118534"/>
                      </a:cubicBezTo>
                      <a:cubicBezTo>
                        <a:pt x="1165369" y="117270"/>
                        <a:pt x="1248261" y="114545"/>
                        <a:pt x="1278467" y="101600"/>
                      </a:cubicBezTo>
                      <a:cubicBezTo>
                        <a:pt x="1287820" y="97592"/>
                        <a:pt x="1294568" y="88800"/>
                        <a:pt x="1303867" y="84667"/>
                      </a:cubicBezTo>
                      <a:cubicBezTo>
                        <a:pt x="1320178" y="77418"/>
                        <a:pt x="1337734" y="73378"/>
                        <a:pt x="1354667" y="67734"/>
                      </a:cubicBezTo>
                      <a:lnTo>
                        <a:pt x="1380067" y="59267"/>
                      </a:lnTo>
                      <a:lnTo>
                        <a:pt x="1405467" y="50800"/>
                      </a:lnTo>
                      <a:cubicBezTo>
                        <a:pt x="1422400" y="53622"/>
                        <a:pt x="1439509" y="55543"/>
                        <a:pt x="1456267" y="59267"/>
                      </a:cubicBezTo>
                      <a:cubicBezTo>
                        <a:pt x="1464979" y="61203"/>
                        <a:pt x="1475356" y="61423"/>
                        <a:pt x="1481667" y="67734"/>
                      </a:cubicBezTo>
                      <a:cubicBezTo>
                        <a:pt x="1526821" y="112888"/>
                        <a:pt x="1447803" y="79025"/>
                        <a:pt x="1515534" y="101600"/>
                      </a:cubicBezTo>
                      <a:cubicBezTo>
                        <a:pt x="1551644" y="89564"/>
                        <a:pt x="1549859" y="93134"/>
                        <a:pt x="1507067" y="93134"/>
                      </a:cubicBezTo>
                    </a:path>
                  </a:pathLst>
                </a:cu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32" name="TextBox 31"/>
              <p:cNvSpPr txBox="1"/>
              <p:nvPr/>
            </p:nvSpPr>
            <p:spPr>
              <a:xfrm>
                <a:off x="2931172" y="762000"/>
                <a:ext cx="3346076" cy="430887"/>
              </a:xfrm>
              <a:prstGeom prst="rect">
                <a:avLst/>
              </a:prstGeom>
              <a:noFill/>
            </p:spPr>
            <p:txBody>
              <a:bodyPr wrap="none" rtlCol="0">
                <a:spAutoFit/>
              </a:bodyPr>
              <a:lstStyle/>
              <a:p>
                <a:pPr algn="ctr"/>
                <a:r>
                  <a:rPr lang="en-US" sz="2200" b="1" dirty="0" smtClean="0">
                    <a:latin typeface="Arial Narrow" pitchFamily="34" charset="0"/>
                  </a:rPr>
                  <a:t>Silent Data Corruption (SDC)</a:t>
                </a:r>
                <a:endParaRPr lang="en-US" sz="2200" b="1" dirty="0">
                  <a:latin typeface="Arial Narrow" pitchFamily="34" charset="0"/>
                </a:endParaRPr>
              </a:p>
            </p:txBody>
          </p:sp>
        </p:grpSp>
        <p:sp>
          <p:nvSpPr>
            <p:cNvPr id="29" name="Rectangle 28"/>
            <p:cNvSpPr/>
            <p:nvPr/>
          </p:nvSpPr>
          <p:spPr bwMode="auto">
            <a:xfrm rot="5400000">
              <a:off x="7466015" y="1557649"/>
              <a:ext cx="296149" cy="58565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Rectangle 18"/>
            <p:cNvSpPr/>
            <p:nvPr/>
          </p:nvSpPr>
          <p:spPr bwMode="auto">
            <a:xfrm rot="5400000">
              <a:off x="1410318" y="1367758"/>
              <a:ext cx="244871" cy="77950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53" name="TextBox 52"/>
          <p:cNvSpPr txBox="1"/>
          <p:nvPr/>
        </p:nvSpPr>
        <p:spPr>
          <a:xfrm>
            <a:off x="-990600" y="5410200"/>
            <a:ext cx="4114800" cy="1015663"/>
          </a:xfrm>
          <a:prstGeom prst="rect">
            <a:avLst/>
          </a:prstGeom>
          <a:noFill/>
        </p:spPr>
        <p:txBody>
          <a:bodyPr wrap="square" rtlCol="0">
            <a:spAutoFit/>
          </a:bodyPr>
          <a:lstStyle/>
          <a:p>
            <a:pPr algn="ctr"/>
            <a:r>
              <a:rPr lang="en-US" sz="2000" b="1" dirty="0" smtClean="0">
                <a:latin typeface="Arial Narrow"/>
                <a:cs typeface="Arial Narrow"/>
              </a:rPr>
              <a:t>       Highly Tolerable</a:t>
            </a:r>
          </a:p>
          <a:p>
            <a:pPr algn="ctr"/>
            <a:r>
              <a:rPr lang="en-US" sz="2000" b="1" dirty="0" smtClean="0">
                <a:latin typeface="Arial Narrow"/>
                <a:cs typeface="Arial Narrow"/>
              </a:rPr>
              <a:t>              Error in non-significant o/p</a:t>
            </a:r>
          </a:p>
          <a:p>
            <a:pPr algn="ctr"/>
            <a:r>
              <a:rPr lang="en-US" sz="2000" b="1" dirty="0" smtClean="0">
                <a:latin typeface="Arial Narrow"/>
                <a:cs typeface="Arial Narrow"/>
              </a:rPr>
              <a:t>               Quality loss &lt; 0.0001% etc.</a:t>
            </a:r>
            <a:endParaRPr lang="en-US" sz="2000" b="1" dirty="0">
              <a:latin typeface="Arial Narrow"/>
              <a:cs typeface="Arial Narrow"/>
            </a:endParaRPr>
          </a:p>
        </p:txBody>
      </p:sp>
      <p:sp>
        <p:nvSpPr>
          <p:cNvPr id="51" name="TextBox 50"/>
          <p:cNvSpPr txBox="1"/>
          <p:nvPr/>
        </p:nvSpPr>
        <p:spPr>
          <a:xfrm>
            <a:off x="4495800" y="5638800"/>
            <a:ext cx="2133599" cy="707886"/>
          </a:xfrm>
          <a:prstGeom prst="rect">
            <a:avLst/>
          </a:prstGeom>
          <a:noFill/>
        </p:spPr>
        <p:txBody>
          <a:bodyPr wrap="square" rtlCol="0">
            <a:spAutoFit/>
          </a:bodyPr>
          <a:lstStyle/>
          <a:p>
            <a:pPr algn="ctr"/>
            <a:r>
              <a:rPr lang="en-US" sz="2000" b="1" dirty="0" smtClean="0">
                <a:latin typeface="Arial Narrow"/>
                <a:cs typeface="Arial Narrow"/>
              </a:rPr>
              <a:t> Not Tolerable</a:t>
            </a:r>
          </a:p>
          <a:p>
            <a:pPr algn="ctr"/>
            <a:r>
              <a:rPr lang="en-US" sz="2000" b="1" dirty="0" smtClean="0">
                <a:latin typeface="Arial Narrow"/>
                <a:cs typeface="Arial Narrow"/>
              </a:rPr>
              <a:t>Quality loss &gt; 100%</a:t>
            </a:r>
            <a:endParaRPr lang="en-US" sz="2000" b="1" dirty="0">
              <a:latin typeface="Arial Narrow"/>
              <a:cs typeface="Arial Narrow"/>
            </a:endParaRPr>
          </a:p>
        </p:txBody>
      </p:sp>
      <p:sp>
        <p:nvSpPr>
          <p:cNvPr id="49" name="TextBox 48"/>
          <p:cNvSpPr txBox="1"/>
          <p:nvPr/>
        </p:nvSpPr>
        <p:spPr>
          <a:xfrm>
            <a:off x="685800" y="5486400"/>
            <a:ext cx="5715000" cy="1015663"/>
          </a:xfrm>
          <a:prstGeom prst="rect">
            <a:avLst/>
          </a:prstGeom>
          <a:noFill/>
        </p:spPr>
        <p:txBody>
          <a:bodyPr wrap="square" rtlCol="0">
            <a:spAutoFit/>
          </a:bodyPr>
          <a:lstStyle/>
          <a:p>
            <a:pPr algn="ctr"/>
            <a:r>
              <a:rPr lang="en-US" sz="2000" b="1" dirty="0" smtClean="0">
                <a:latin typeface="Arial Narrow"/>
                <a:cs typeface="Arial Narrow"/>
              </a:rPr>
              <a:t>Potentially tolerable</a:t>
            </a:r>
          </a:p>
          <a:p>
            <a:pPr algn="ctr"/>
            <a:r>
              <a:rPr lang="en-US" sz="2000" b="1" dirty="0" smtClean="0">
                <a:latin typeface="Arial Narrow"/>
                <a:cs typeface="Arial Narrow"/>
              </a:rPr>
              <a:t>Quality &gt; Threshold?</a:t>
            </a:r>
          </a:p>
          <a:p>
            <a:pPr algn="ctr"/>
            <a:r>
              <a:rPr lang="en-US" sz="2000" b="1" i="1" dirty="0" smtClean="0">
                <a:latin typeface="Arial Narrow"/>
                <a:cs typeface="Arial Narrow"/>
              </a:rPr>
              <a:t>Record </a:t>
            </a:r>
            <a:r>
              <a:rPr lang="en-US" sz="2000" b="1" i="1" dirty="0">
                <a:latin typeface="Arial Narrow"/>
                <a:cs typeface="Arial Narrow"/>
              </a:rPr>
              <a:t>q</a:t>
            </a:r>
            <a:r>
              <a:rPr lang="en-US" sz="2000" b="1" i="1" dirty="0" smtClean="0">
                <a:latin typeface="Arial Narrow"/>
                <a:cs typeface="Arial Narrow"/>
              </a:rPr>
              <a:t>uality in fine-grained discretized bins</a:t>
            </a:r>
            <a:endParaRPr lang="en-US" sz="2000" b="1" i="1" dirty="0">
              <a:latin typeface="Arial Narrow"/>
              <a:cs typeface="Arial Narrow"/>
            </a:endParaRPr>
          </a:p>
        </p:txBody>
      </p:sp>
      <p:sp>
        <p:nvSpPr>
          <p:cNvPr id="52" name="TextBox 51"/>
          <p:cNvSpPr txBox="1"/>
          <p:nvPr/>
        </p:nvSpPr>
        <p:spPr>
          <a:xfrm>
            <a:off x="457200" y="4724400"/>
            <a:ext cx="1676400" cy="707886"/>
          </a:xfrm>
          <a:prstGeom prst="rect">
            <a:avLst/>
          </a:prstGeom>
          <a:solidFill>
            <a:srgbClr val="19BA0F"/>
          </a:solidFill>
        </p:spPr>
        <p:txBody>
          <a:bodyPr wrap="square" rtlCol="0" anchor="ctr" anchorCtr="0">
            <a:spAutoFit/>
          </a:bodyPr>
          <a:lstStyle/>
          <a:p>
            <a:pPr algn="ctr"/>
            <a:r>
              <a:rPr lang="en-US" sz="2000" b="1" dirty="0" smtClean="0">
                <a:latin typeface="Arial Narrow" pitchFamily="34" charset="0"/>
              </a:rPr>
              <a:t>SDC-Good</a:t>
            </a:r>
            <a:endParaRPr lang="en-US" sz="2000" b="1" dirty="0">
              <a:latin typeface="Arial Narrow" pitchFamily="34" charset="0"/>
            </a:endParaRPr>
          </a:p>
          <a:p>
            <a:pPr algn="ctr"/>
            <a:endParaRPr lang="en-US" sz="2000" b="1" dirty="0" smtClean="0">
              <a:latin typeface="Arial Narrow" pitchFamily="34" charset="0"/>
            </a:endParaRPr>
          </a:p>
        </p:txBody>
      </p:sp>
      <p:sp>
        <p:nvSpPr>
          <p:cNvPr id="50" name="TextBox 49"/>
          <p:cNvSpPr txBox="1"/>
          <p:nvPr/>
        </p:nvSpPr>
        <p:spPr>
          <a:xfrm>
            <a:off x="4800600" y="4724400"/>
            <a:ext cx="1567856" cy="704088"/>
          </a:xfrm>
          <a:prstGeom prst="rect">
            <a:avLst/>
          </a:prstGeom>
          <a:solidFill>
            <a:srgbClr val="FF0000"/>
          </a:solidFill>
        </p:spPr>
        <p:txBody>
          <a:bodyPr wrap="square" rtlCol="0">
            <a:spAutoFit/>
          </a:bodyPr>
          <a:lstStyle/>
          <a:p>
            <a:pPr algn="ctr"/>
            <a:r>
              <a:rPr lang="en-US" sz="2000" b="1" dirty="0" smtClean="0">
                <a:latin typeface="Arial Narrow" pitchFamily="34" charset="0"/>
              </a:rPr>
              <a:t>SDC-Bad</a:t>
            </a:r>
          </a:p>
          <a:p>
            <a:pPr algn="ctr"/>
            <a:endParaRPr lang="en-US" sz="2200" b="1" dirty="0">
              <a:latin typeface="Arial Narrow" pitchFamily="34" charset="0"/>
            </a:endParaRPr>
          </a:p>
        </p:txBody>
      </p:sp>
      <p:sp>
        <p:nvSpPr>
          <p:cNvPr id="48" name="TextBox 47"/>
          <p:cNvSpPr txBox="1"/>
          <p:nvPr/>
        </p:nvSpPr>
        <p:spPr>
          <a:xfrm>
            <a:off x="2133600" y="4724400"/>
            <a:ext cx="2667000" cy="704088"/>
          </a:xfrm>
          <a:prstGeom prst="rect">
            <a:avLst/>
          </a:prstGeom>
          <a:solidFill>
            <a:srgbClr val="D25000"/>
          </a:solidFill>
        </p:spPr>
        <p:txBody>
          <a:bodyPr wrap="square" rtlCol="0">
            <a:spAutoFit/>
          </a:bodyPr>
          <a:lstStyle/>
          <a:p>
            <a:pPr algn="ctr"/>
            <a:r>
              <a:rPr lang="en-US" sz="2000" b="1" dirty="0" smtClean="0">
                <a:latin typeface="Arial Narrow" pitchFamily="34" charset="0"/>
              </a:rPr>
              <a:t>SDC-Maybe</a:t>
            </a:r>
          </a:p>
          <a:p>
            <a:pPr algn="ctr"/>
            <a:endParaRPr lang="en-US" sz="2200" b="1" dirty="0">
              <a:latin typeface="Arial Narrow" pitchFamily="34" charset="0"/>
            </a:endParaRPr>
          </a:p>
        </p:txBody>
      </p:sp>
      <p:sp>
        <p:nvSpPr>
          <p:cNvPr id="55" name="TextBox 54"/>
          <p:cNvSpPr txBox="1"/>
          <p:nvPr/>
        </p:nvSpPr>
        <p:spPr>
          <a:xfrm>
            <a:off x="6324600" y="4724400"/>
            <a:ext cx="2209800" cy="707886"/>
          </a:xfrm>
          <a:prstGeom prst="rect">
            <a:avLst/>
          </a:prstGeom>
          <a:solidFill>
            <a:schemeClr val="tx1">
              <a:lumMod val="85000"/>
              <a:lumOff val="15000"/>
            </a:schemeClr>
          </a:solidFill>
        </p:spPr>
        <p:txBody>
          <a:bodyPr wrap="square" rtlCol="0">
            <a:spAutoFit/>
          </a:bodyPr>
          <a:lstStyle/>
          <a:p>
            <a:pPr algn="ctr"/>
            <a:r>
              <a:rPr lang="en-US" sz="2000" b="1" dirty="0" smtClean="0">
                <a:solidFill>
                  <a:srgbClr val="FFFF00"/>
                </a:solidFill>
                <a:latin typeface="Arial Narrow" pitchFamily="34" charset="0"/>
              </a:rPr>
              <a:t>Detectable Data</a:t>
            </a:r>
          </a:p>
          <a:p>
            <a:pPr algn="ctr"/>
            <a:r>
              <a:rPr lang="en-US" sz="2000" b="1" dirty="0" smtClean="0">
                <a:solidFill>
                  <a:srgbClr val="FFFF00"/>
                </a:solidFill>
                <a:latin typeface="Arial Narrow" pitchFamily="34" charset="0"/>
              </a:rPr>
              <a:t>Corruptions (DDC)</a:t>
            </a:r>
            <a:endParaRPr lang="en-US" sz="2000" b="1" dirty="0">
              <a:solidFill>
                <a:srgbClr val="FFFF00"/>
              </a:solidFill>
              <a:latin typeface="Arial Narrow" pitchFamily="34" charset="0"/>
            </a:endParaRPr>
          </a:p>
        </p:txBody>
      </p:sp>
      <p:sp>
        <p:nvSpPr>
          <p:cNvPr id="58" name="TextBox 57"/>
          <p:cNvSpPr txBox="1"/>
          <p:nvPr/>
        </p:nvSpPr>
        <p:spPr>
          <a:xfrm>
            <a:off x="6477000" y="5867400"/>
            <a:ext cx="1981200" cy="400110"/>
          </a:xfrm>
          <a:prstGeom prst="rect">
            <a:avLst/>
          </a:prstGeom>
          <a:noFill/>
        </p:spPr>
        <p:txBody>
          <a:bodyPr wrap="square" rtlCol="0">
            <a:spAutoFit/>
          </a:bodyPr>
          <a:lstStyle/>
          <a:p>
            <a:pPr algn="ctr"/>
            <a:r>
              <a:rPr lang="en-US" sz="2000" b="1" dirty="0" err="1" smtClean="0">
                <a:latin typeface="Arial Narrow"/>
                <a:cs typeface="Arial Narrow"/>
              </a:rPr>
              <a:t>NaN</a:t>
            </a:r>
            <a:r>
              <a:rPr lang="en-US" sz="2000" b="1" dirty="0" smtClean="0">
                <a:latin typeface="Arial Narrow"/>
                <a:cs typeface="Arial Narrow"/>
              </a:rPr>
              <a:t>, infinity etc.</a:t>
            </a:r>
            <a:endParaRPr lang="en-US" sz="2000" b="1" dirty="0">
              <a:latin typeface="Arial Narrow"/>
              <a:cs typeface="Arial Narrow"/>
            </a:endParaRPr>
          </a:p>
        </p:txBody>
      </p:sp>
      <p:sp>
        <p:nvSpPr>
          <p:cNvPr id="59" name="Explosion 1 58"/>
          <p:cNvSpPr>
            <a:spLocks noChangeArrowheads="1"/>
          </p:cNvSpPr>
          <p:nvPr/>
        </p:nvSpPr>
        <p:spPr bwMode="auto">
          <a:xfrm>
            <a:off x="6934200" y="5638800"/>
            <a:ext cx="811363" cy="228600"/>
          </a:xfrm>
          <a:prstGeom prst="irregularSeal1">
            <a:avLst/>
          </a:prstGeom>
          <a:solidFill>
            <a:srgbClr val="FFFF00"/>
          </a:solidFill>
          <a:ln w="54864" algn="ctr">
            <a:solidFill>
              <a:srgbClr val="FFFF00"/>
            </a:solidFill>
            <a:round/>
            <a:headEnd/>
            <a:tailEnd/>
          </a:ln>
          <a:effectLst>
            <a:outerShdw blurRad="50800" dist="38100" dir="13500000" algn="br" rotWithShape="0">
              <a:prstClr val="black">
                <a:alpha val="40000"/>
              </a:prstClr>
            </a:outerShdw>
          </a:effectLst>
        </p:spPr>
        <p:txBody>
          <a:bodyPr/>
          <a:lstStyle/>
          <a:p>
            <a:pPr algn="ctr" eaLnBrk="0" hangingPunct="0"/>
            <a:endParaRPr lang="en-US" sz="1400" b="1" dirty="0"/>
          </a:p>
        </p:txBody>
      </p:sp>
      <p:cxnSp>
        <p:nvCxnSpPr>
          <p:cNvPr id="44" name="Straight Connector 43"/>
          <p:cNvCxnSpPr>
            <a:stCxn id="39" idx="6"/>
          </p:cNvCxnSpPr>
          <p:nvPr/>
        </p:nvCxnSpPr>
        <p:spPr bwMode="auto">
          <a:xfrm>
            <a:off x="4127788" y="3883459"/>
            <a:ext cx="4406612" cy="84094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a:stCxn id="42" idx="2"/>
          </p:cNvCxnSpPr>
          <p:nvPr/>
        </p:nvCxnSpPr>
        <p:spPr bwMode="auto">
          <a:xfrm flipH="1">
            <a:off x="457200" y="3886200"/>
            <a:ext cx="3690641" cy="8382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4" name="Oval 53"/>
          <p:cNvSpPr/>
          <p:nvPr/>
        </p:nvSpPr>
        <p:spPr bwMode="auto">
          <a:xfrm>
            <a:off x="4648200" y="4343400"/>
            <a:ext cx="4114800" cy="1371600"/>
          </a:xfrm>
          <a:prstGeom prst="ellipse">
            <a:avLst/>
          </a:prstGeom>
          <a:noFill/>
          <a:ln w="508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6" name="TextBox 55"/>
          <p:cNvSpPr txBox="1"/>
          <p:nvPr/>
        </p:nvSpPr>
        <p:spPr>
          <a:xfrm>
            <a:off x="6705600" y="3962400"/>
            <a:ext cx="2209800" cy="369332"/>
          </a:xfrm>
          <a:prstGeom prst="rect">
            <a:avLst/>
          </a:prstGeom>
          <a:noFill/>
        </p:spPr>
        <p:txBody>
          <a:bodyPr wrap="square" rtlCol="0">
            <a:spAutoFit/>
          </a:bodyPr>
          <a:lstStyle/>
          <a:p>
            <a:r>
              <a:rPr lang="en-US" b="1" dirty="0" smtClean="0"/>
              <a:t>Not </a:t>
            </a:r>
            <a:r>
              <a:rPr lang="en-US" b="1" dirty="0" err="1" smtClean="0"/>
              <a:t>approximable</a:t>
            </a:r>
            <a:r>
              <a:rPr lang="en-US" b="1" dirty="0" smtClean="0"/>
              <a:t>!</a:t>
            </a:r>
            <a:endParaRPr lang="en-US" b="1" dirty="0"/>
          </a:p>
        </p:txBody>
      </p:sp>
    </p:spTree>
    <p:extLst>
      <p:ext uri="{BB962C8B-B14F-4D97-AF65-F5344CB8AC3E}">
        <p14:creationId xmlns:p14="http://schemas.microsoft.com/office/powerpoint/2010/main" val="6995224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59"/>
                                        </p:tgtEl>
                                        <p:attrNameLst>
                                          <p:attrName>style.visibility</p:attrName>
                                        </p:attrNameLst>
                                      </p:cBhvr>
                                      <p:to>
                                        <p:strVal val="hidden"/>
                                      </p:to>
                                    </p:set>
                                  </p:childTnLst>
                                </p:cTn>
                              </p:par>
                              <p:par>
                                <p:cTn id="27" presetID="1" presetClass="exit" presetSubtype="0" fill="hold" grpId="2" nodeType="withEffect">
                                  <p:stCondLst>
                                    <p:cond delay="0"/>
                                  </p:stCondLst>
                                  <p:childTnLst>
                                    <p:set>
                                      <p:cBhvr>
                                        <p:cTn id="28" dur="1" fill="hold">
                                          <p:stCondLst>
                                            <p:cond delay="0"/>
                                          </p:stCondLst>
                                        </p:cTn>
                                        <p:tgtEl>
                                          <p:spTgt spid="58"/>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53"/>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51"/>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3" grpId="0"/>
      <p:bldP spid="53" grpId="1"/>
      <p:bldP spid="51" grpId="0"/>
      <p:bldP spid="51" grpId="1"/>
      <p:bldP spid="49" grpId="0"/>
      <p:bldP spid="49" grpId="1"/>
      <p:bldP spid="52" grpId="0" animBg="1"/>
      <p:bldP spid="50" grpId="0" animBg="1"/>
      <p:bldP spid="48" grpId="0" animBg="1"/>
      <p:bldP spid="55" grpId="0" animBg="1"/>
      <p:bldP spid="58" grpId="0"/>
      <p:bldP spid="58" grpId="1"/>
      <p:bldP spid="58" grpId="2"/>
      <p:bldP spid="59" grpId="0" animBg="1"/>
      <p:bldP spid="59" grpId="1" animBg="1"/>
      <p:bldP spid="54" grpId="0" animBg="1"/>
      <p:bldP spid="5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Approxilyzer</a:t>
            </a:r>
            <a:r>
              <a:rPr lang="en-US" dirty="0" smtClean="0"/>
              <a:t>: Validation</a:t>
            </a:r>
            <a:endParaRPr lang="en-US" dirty="0"/>
          </a:p>
        </p:txBody>
      </p:sp>
      <p:sp>
        <p:nvSpPr>
          <p:cNvPr id="3" name="Content Placeholder 2"/>
          <p:cNvSpPr>
            <a:spLocks noGrp="1"/>
          </p:cNvSpPr>
          <p:nvPr>
            <p:ph idx="1"/>
          </p:nvPr>
        </p:nvSpPr>
        <p:spPr>
          <a:xfrm>
            <a:off x="152400" y="990600"/>
            <a:ext cx="8991600" cy="5562600"/>
          </a:xfrm>
        </p:spPr>
        <p:txBody>
          <a:bodyPr/>
          <a:lstStyle/>
          <a:p>
            <a:r>
              <a:rPr lang="en-US" dirty="0">
                <a:latin typeface="Arial Narrow"/>
                <a:cs typeface="Arial Narrow"/>
              </a:rPr>
              <a:t>Pilot = SDC </a:t>
            </a:r>
            <a:r>
              <a:rPr lang="en-US" dirty="0" smtClean="0">
                <a:solidFill>
                  <a:srgbClr val="D25000"/>
                </a:solidFill>
                <a:latin typeface="Arial Narrow"/>
                <a:cs typeface="Arial Narrow"/>
              </a:rPr>
              <a:t>w </a:t>
            </a:r>
            <a:r>
              <a:rPr lang="en-US" dirty="0">
                <a:solidFill>
                  <a:srgbClr val="D25000"/>
                </a:solidFill>
                <a:latin typeface="Arial Narrow"/>
                <a:cs typeface="Arial Narrow"/>
              </a:rPr>
              <a:t>quality </a:t>
            </a:r>
            <a:r>
              <a:rPr lang="en-US" dirty="0" smtClean="0">
                <a:solidFill>
                  <a:srgbClr val="D25000"/>
                </a:solidFill>
                <a:latin typeface="Arial Narrow"/>
                <a:cs typeface="Arial Narrow"/>
              </a:rPr>
              <a:t>Q </a:t>
            </a:r>
          </a:p>
          <a:p>
            <a:pPr marL="457092" lvl="1" indent="0">
              <a:lnSpc>
                <a:spcPct val="100000"/>
              </a:lnSpc>
              <a:buNone/>
            </a:pPr>
            <a:r>
              <a:rPr lang="en-US" dirty="0">
                <a:solidFill>
                  <a:srgbClr val="D25000"/>
                </a:solidFill>
                <a:latin typeface="Arial Narrow"/>
                <a:cs typeface="Arial Narrow"/>
                <a:sym typeface="Symbol" panose="05050102010706020507" pitchFamily="18" charset="2"/>
              </a:rPr>
              <a:t>	</a:t>
            </a:r>
            <a:r>
              <a:rPr lang="en-US" dirty="0" smtClean="0">
                <a:solidFill>
                  <a:srgbClr val="D25000"/>
                </a:solidFill>
                <a:latin typeface="Arial Narrow"/>
                <a:cs typeface="Arial Narrow"/>
                <a:sym typeface="Symbol" panose="05050102010706020507" pitchFamily="18" charset="2"/>
              </a:rPr>
              <a:t>	</a:t>
            </a:r>
            <a:r>
              <a:rPr lang="en-US" dirty="0" smtClean="0">
                <a:latin typeface="Arial Narrow"/>
                <a:cs typeface="Arial Narrow"/>
                <a:sym typeface="Symbol" panose="05050102010706020507" pitchFamily="18" charset="2"/>
              </a:rPr>
              <a:t> </a:t>
            </a:r>
            <a:r>
              <a:rPr lang="en-US" dirty="0" smtClean="0">
                <a:latin typeface="Arial Narrow"/>
                <a:cs typeface="Arial Narrow"/>
              </a:rPr>
              <a:t>All </a:t>
            </a:r>
            <a:r>
              <a:rPr lang="en-US" dirty="0">
                <a:latin typeface="Arial Narrow"/>
                <a:cs typeface="Arial Narrow"/>
              </a:rPr>
              <a:t>errors in </a:t>
            </a:r>
            <a:r>
              <a:rPr lang="en-US" dirty="0" smtClean="0">
                <a:latin typeface="Arial Narrow"/>
                <a:cs typeface="Arial Narrow"/>
              </a:rPr>
              <a:t>class (Population) </a:t>
            </a:r>
            <a:r>
              <a:rPr lang="en-US" dirty="0">
                <a:latin typeface="Arial Narrow"/>
                <a:cs typeface="Arial Narrow"/>
              </a:rPr>
              <a:t>= SDCs </a:t>
            </a:r>
            <a:r>
              <a:rPr lang="en-US" dirty="0" smtClean="0">
                <a:solidFill>
                  <a:srgbClr val="D25000"/>
                </a:solidFill>
                <a:latin typeface="Arial Narrow"/>
                <a:cs typeface="Arial Narrow"/>
              </a:rPr>
              <a:t>w </a:t>
            </a:r>
            <a:r>
              <a:rPr lang="en-US" dirty="0">
                <a:solidFill>
                  <a:srgbClr val="D25000"/>
                </a:solidFill>
                <a:latin typeface="Arial Narrow"/>
                <a:cs typeface="Arial Narrow"/>
              </a:rPr>
              <a:t>quality Q? </a:t>
            </a:r>
            <a:endParaRPr lang="en-US" dirty="0" smtClean="0">
              <a:solidFill>
                <a:srgbClr val="D25000"/>
              </a:solidFill>
              <a:latin typeface="Arial Narrow"/>
              <a:cs typeface="Arial Narrow"/>
            </a:endParaRPr>
          </a:p>
          <a:p>
            <a:pPr lvl="1"/>
            <a:r>
              <a:rPr lang="en-US" sz="2000" dirty="0" smtClean="0">
                <a:latin typeface="Arial Narrow"/>
                <a:cs typeface="Arial Narrow"/>
              </a:rPr>
              <a:t>Pilot error category == Population error category?</a:t>
            </a:r>
          </a:p>
          <a:p>
            <a:pPr lvl="1"/>
            <a:r>
              <a:rPr lang="en-US" sz="2000" dirty="0" smtClean="0">
                <a:latin typeface="Arial Narrow"/>
                <a:cs typeface="Arial Narrow"/>
              </a:rPr>
              <a:t>For SDC-Maybe, </a:t>
            </a:r>
            <a:r>
              <a:rPr lang="en-US" sz="2000" dirty="0">
                <a:latin typeface="Arial Narrow"/>
                <a:cs typeface="Arial Narrow"/>
              </a:rPr>
              <a:t>p</a:t>
            </a:r>
            <a:r>
              <a:rPr lang="en-US" sz="2000" dirty="0" smtClean="0">
                <a:latin typeface="Arial Narrow"/>
                <a:cs typeface="Arial Narrow"/>
              </a:rPr>
              <a:t>ilot </a:t>
            </a:r>
            <a:r>
              <a:rPr lang="en-US" sz="2000" dirty="0">
                <a:latin typeface="Arial Narrow"/>
                <a:cs typeface="Arial Narrow"/>
              </a:rPr>
              <a:t>q</a:t>
            </a:r>
            <a:r>
              <a:rPr lang="en-US" sz="2000" dirty="0" smtClean="0">
                <a:latin typeface="Arial Narrow"/>
                <a:cs typeface="Arial Narrow"/>
              </a:rPr>
              <a:t>uality bin == population quality bin?</a:t>
            </a:r>
            <a:endParaRPr lang="en-US" sz="2000" dirty="0" smtClean="0"/>
          </a:p>
          <a:p>
            <a:pPr marL="400036" indent="-342900">
              <a:lnSpc>
                <a:spcPct val="200000"/>
              </a:lnSpc>
            </a:pPr>
            <a:r>
              <a:rPr lang="en-US" dirty="0" smtClean="0">
                <a:latin typeface="Arial Narrow"/>
                <a:cs typeface="Arial Narrow"/>
              </a:rPr>
              <a:t>~ </a:t>
            </a:r>
            <a:r>
              <a:rPr lang="en-US" dirty="0">
                <a:latin typeface="Arial Narrow"/>
                <a:cs typeface="Arial Narrow"/>
              </a:rPr>
              <a:t>2.6 million error injection experiments</a:t>
            </a:r>
          </a:p>
          <a:p>
            <a:pPr marL="400036" indent="-342900">
              <a:lnSpc>
                <a:spcPct val="200000"/>
              </a:lnSpc>
            </a:pPr>
            <a:r>
              <a:rPr lang="en-US" dirty="0">
                <a:latin typeface="Arial Narrow"/>
                <a:cs typeface="Arial Narrow"/>
              </a:rPr>
              <a:t>99% confidence </a:t>
            </a:r>
            <a:r>
              <a:rPr lang="en-US" dirty="0" smtClean="0">
                <a:latin typeface="Arial Narrow"/>
                <a:cs typeface="Arial Narrow"/>
              </a:rPr>
              <a:t>interval </a:t>
            </a:r>
            <a:endParaRPr lang="en-US" dirty="0">
              <a:latin typeface="Arial Narrow"/>
              <a:cs typeface="Arial Narrow"/>
            </a:endParaRPr>
          </a:p>
          <a:p>
            <a:pPr marL="400036" indent="-342900">
              <a:lnSpc>
                <a:spcPct val="100000"/>
              </a:lnSpc>
            </a:pP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8598239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Approxilyzer</a:t>
            </a:r>
            <a:r>
              <a:rPr lang="en-US" dirty="0" smtClean="0"/>
              <a:t> : Validation</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15</a:t>
            </a:fld>
            <a:endParaRPr lang="en-US"/>
          </a:p>
        </p:txBody>
      </p:sp>
      <p:graphicFrame>
        <p:nvGraphicFramePr>
          <p:cNvPr id="5" name="Chart 4"/>
          <p:cNvGraphicFramePr>
            <a:graphicFrameLocks noGrp="1"/>
          </p:cNvGraphicFramePr>
          <p:nvPr>
            <p:extLst>
              <p:ext uri="{D42A27DB-BD31-4B8C-83A1-F6EECF244321}">
                <p14:modId xmlns:p14="http://schemas.microsoft.com/office/powerpoint/2010/main" val="3895948316"/>
              </p:ext>
            </p:extLst>
          </p:nvPr>
        </p:nvGraphicFramePr>
        <p:xfrm>
          <a:off x="35720" y="838200"/>
          <a:ext cx="9108280" cy="51816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762000" y="5791200"/>
            <a:ext cx="7848600" cy="430887"/>
          </a:xfrm>
          <a:prstGeom prst="rect">
            <a:avLst/>
          </a:prstGeom>
          <a:noFill/>
        </p:spPr>
        <p:txBody>
          <a:bodyPr wrap="square" rtlCol="0">
            <a:spAutoFit/>
          </a:bodyPr>
          <a:lstStyle/>
          <a:p>
            <a:pPr algn="ctr"/>
            <a:r>
              <a:rPr lang="en-US" sz="2200" b="1" dirty="0" smtClean="0">
                <a:latin typeface="Arial Narrow"/>
                <a:cs typeface="Arial Narrow"/>
              </a:rPr>
              <a:t>On average, 88% prediction accuracy with exact quality bin match</a:t>
            </a:r>
            <a:endParaRPr lang="en-US" sz="2200" b="1" dirty="0">
              <a:latin typeface="Arial Narrow"/>
              <a:cs typeface="Arial Narrow"/>
            </a:endParaRPr>
          </a:p>
        </p:txBody>
      </p:sp>
    </p:spTree>
    <p:extLst>
      <p:ext uri="{BB962C8B-B14F-4D97-AF65-F5344CB8AC3E}">
        <p14:creationId xmlns:p14="http://schemas.microsoft.com/office/powerpoint/2010/main" val="26952993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noGrp="1"/>
          </p:cNvGraphicFramePr>
          <p:nvPr>
            <p:extLst>
              <p:ext uri="{D42A27DB-BD31-4B8C-83A1-F6EECF244321}">
                <p14:modId xmlns:p14="http://schemas.microsoft.com/office/powerpoint/2010/main" val="4050819076"/>
              </p:ext>
            </p:extLst>
          </p:nvPr>
        </p:nvGraphicFramePr>
        <p:xfrm>
          <a:off x="35720" y="838200"/>
          <a:ext cx="9108280" cy="51816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err="1" smtClean="0"/>
              <a:t>Approxilyzer</a:t>
            </a:r>
            <a:r>
              <a:rPr lang="en-US" dirty="0" smtClean="0"/>
              <a:t> : Validation</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16</a:t>
            </a:fld>
            <a:endParaRPr lang="en-US"/>
          </a:p>
        </p:txBody>
      </p:sp>
      <p:sp>
        <p:nvSpPr>
          <p:cNvPr id="6" name="TextBox 5"/>
          <p:cNvSpPr txBox="1"/>
          <p:nvPr/>
        </p:nvSpPr>
        <p:spPr>
          <a:xfrm>
            <a:off x="914400" y="5791200"/>
            <a:ext cx="7162800" cy="430887"/>
          </a:xfrm>
          <a:prstGeom prst="rect">
            <a:avLst/>
          </a:prstGeom>
          <a:noFill/>
        </p:spPr>
        <p:txBody>
          <a:bodyPr wrap="square" rtlCol="0">
            <a:spAutoFit/>
          </a:bodyPr>
          <a:lstStyle/>
          <a:p>
            <a:pPr algn="ctr"/>
            <a:r>
              <a:rPr lang="en-US" sz="2200" b="1" dirty="0" smtClean="0">
                <a:latin typeface="Arial Narrow"/>
                <a:cs typeface="Arial Narrow"/>
              </a:rPr>
              <a:t>Allow </a:t>
            </a:r>
            <a:r>
              <a:rPr lang="en-US" sz="2200" b="1" dirty="0" err="1" smtClean="0">
                <a:latin typeface="Arial Narrow"/>
                <a:cs typeface="Arial Narrow"/>
              </a:rPr>
              <a:t>Δ</a:t>
            </a:r>
            <a:r>
              <a:rPr lang="en-US" sz="2200" b="1" dirty="0">
                <a:latin typeface="Arial Narrow"/>
                <a:cs typeface="Arial Narrow"/>
              </a:rPr>
              <a:t> </a:t>
            </a:r>
            <a:r>
              <a:rPr lang="en-US" sz="2200" b="1" dirty="0" smtClean="0">
                <a:latin typeface="Arial Narrow"/>
                <a:cs typeface="Arial Narrow"/>
              </a:rPr>
              <a:t>= 1 flexibility in quality bin matching</a:t>
            </a:r>
            <a:endParaRPr lang="en-US" sz="2200" b="1" dirty="0">
              <a:latin typeface="Arial Narrow"/>
              <a:cs typeface="Arial Narrow"/>
            </a:endParaRPr>
          </a:p>
        </p:txBody>
      </p:sp>
      <p:sp>
        <p:nvSpPr>
          <p:cNvPr id="3" name="Rectangle 2"/>
          <p:cNvSpPr/>
          <p:nvPr/>
        </p:nvSpPr>
        <p:spPr bwMode="auto">
          <a:xfrm>
            <a:off x="5257800" y="1066800"/>
            <a:ext cx="1828800" cy="304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 name="TextBox 6"/>
          <p:cNvSpPr txBox="1"/>
          <p:nvPr/>
        </p:nvSpPr>
        <p:spPr>
          <a:xfrm>
            <a:off x="5204880" y="1031518"/>
            <a:ext cx="2057400" cy="685800"/>
          </a:xfrm>
          <a:prstGeom prst="rect">
            <a:avLst/>
          </a:prstGeom>
          <a:noFill/>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ct val="50000"/>
              </a:lnSpc>
            </a:pPr>
            <a:r>
              <a:rPr lang="en-US" sz="2500" b="1" dirty="0" err="1" smtClean="0">
                <a:latin typeface="Arial Narrow"/>
                <a:cs typeface="Arial Narrow"/>
              </a:rPr>
              <a:t>Δ</a:t>
            </a:r>
            <a:r>
              <a:rPr lang="en-US" sz="2800" b="1" baseline="-25000" dirty="0" err="1" smtClean="0">
                <a:latin typeface="Arial Narrow"/>
                <a:cs typeface="Arial Narrow"/>
              </a:rPr>
              <a:t>Quality_Bin</a:t>
            </a:r>
            <a:r>
              <a:rPr lang="en-US" sz="2000" b="1" dirty="0" smtClean="0">
                <a:latin typeface="Arial Narrow"/>
                <a:cs typeface="Arial Narrow"/>
              </a:rPr>
              <a:t>= 1</a:t>
            </a:r>
            <a:endParaRPr lang="en-US" sz="2000" b="1" dirty="0">
              <a:latin typeface="Arial Narrow"/>
              <a:cs typeface="Arial Narrow"/>
            </a:endParaRPr>
          </a:p>
        </p:txBody>
      </p:sp>
    </p:spTree>
    <p:extLst>
      <p:ext uri="{BB962C8B-B14F-4D97-AF65-F5344CB8AC3E}">
        <p14:creationId xmlns:p14="http://schemas.microsoft.com/office/powerpoint/2010/main" val="235043265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Approxilyzer</a:t>
            </a:r>
            <a:r>
              <a:rPr lang="en-US" dirty="0" smtClean="0"/>
              <a:t> : Validation</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17</a:t>
            </a:fld>
            <a:endParaRPr lang="en-US"/>
          </a:p>
        </p:txBody>
      </p:sp>
      <p:graphicFrame>
        <p:nvGraphicFramePr>
          <p:cNvPr id="5" name="Chart 4"/>
          <p:cNvGraphicFramePr>
            <a:graphicFrameLocks noGrp="1"/>
          </p:cNvGraphicFramePr>
          <p:nvPr>
            <p:extLst>
              <p:ext uri="{D42A27DB-BD31-4B8C-83A1-F6EECF244321}">
                <p14:modId xmlns:p14="http://schemas.microsoft.com/office/powerpoint/2010/main" val="1362188146"/>
              </p:ext>
            </p:extLst>
          </p:nvPr>
        </p:nvGraphicFramePr>
        <p:xfrm>
          <a:off x="35720" y="838200"/>
          <a:ext cx="9108280" cy="51816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457200" y="5715000"/>
            <a:ext cx="8305800" cy="792525"/>
          </a:xfrm>
          <a:prstGeom prst="rect">
            <a:avLst/>
          </a:prstGeom>
          <a:noFill/>
        </p:spPr>
        <p:txBody>
          <a:bodyPr wrap="square" rtlCol="0">
            <a:spAutoFit/>
          </a:bodyPr>
          <a:lstStyle/>
          <a:p>
            <a:pPr algn="ctr"/>
            <a:r>
              <a:rPr lang="en-US" sz="2100" b="1" dirty="0">
                <a:solidFill>
                  <a:srgbClr val="D25000"/>
                </a:solidFill>
                <a:latin typeface="Arial Narrow"/>
                <a:cs typeface="Arial Narrow"/>
              </a:rPr>
              <a:t>High prediction accuracy (96%)</a:t>
            </a:r>
          </a:p>
          <a:p>
            <a:pPr algn="ctr">
              <a:lnSpc>
                <a:spcPct val="120000"/>
              </a:lnSpc>
            </a:pPr>
            <a:r>
              <a:rPr lang="en-US" sz="2100" b="1" dirty="0">
                <a:solidFill>
                  <a:srgbClr val="D25000"/>
                </a:solidFill>
                <a:latin typeface="Arial Narrow"/>
                <a:cs typeface="Arial Narrow"/>
              </a:rPr>
              <a:t>Quality determined at very fine granularity (within </a:t>
            </a:r>
            <a:r>
              <a:rPr lang="en-US" sz="2100" b="1" dirty="0" err="1" smtClean="0">
                <a:solidFill>
                  <a:srgbClr val="D25000"/>
                </a:solidFill>
                <a:latin typeface="Arial Narrow"/>
                <a:cs typeface="Arial Narrow"/>
              </a:rPr>
              <a:t>Δ</a:t>
            </a:r>
            <a:r>
              <a:rPr lang="en-US" sz="2100" b="1" dirty="0" smtClean="0">
                <a:solidFill>
                  <a:srgbClr val="D25000"/>
                </a:solidFill>
                <a:latin typeface="Arial Narrow"/>
                <a:cs typeface="Arial Narrow"/>
              </a:rPr>
              <a:t>=2 quality bins)</a:t>
            </a:r>
            <a:endParaRPr lang="en-US" sz="2100" dirty="0">
              <a:solidFill>
                <a:srgbClr val="D25000"/>
              </a:solidFill>
            </a:endParaRPr>
          </a:p>
        </p:txBody>
      </p:sp>
      <p:sp>
        <p:nvSpPr>
          <p:cNvPr id="7" name="TextBox 6"/>
          <p:cNvSpPr txBox="1"/>
          <p:nvPr/>
        </p:nvSpPr>
        <p:spPr>
          <a:xfrm>
            <a:off x="3170760" y="979328"/>
            <a:ext cx="2057400" cy="685800"/>
          </a:xfrm>
          <a:prstGeom prst="rect">
            <a:avLst/>
          </a:prstGeom>
          <a:noFill/>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ct val="50000"/>
              </a:lnSpc>
            </a:pPr>
            <a:r>
              <a:rPr lang="en-US" sz="2500" b="1" dirty="0" err="1" smtClean="0">
                <a:latin typeface="Arial Narrow"/>
                <a:cs typeface="Arial Narrow"/>
              </a:rPr>
              <a:t>Δ</a:t>
            </a:r>
            <a:r>
              <a:rPr lang="en-US" sz="2800" b="1" baseline="-25000" dirty="0" err="1" smtClean="0">
                <a:latin typeface="Arial Narrow"/>
                <a:cs typeface="Arial Narrow"/>
              </a:rPr>
              <a:t>Quality_Bin</a:t>
            </a:r>
            <a:r>
              <a:rPr lang="en-US" sz="2000" b="1" dirty="0" smtClean="0">
                <a:latin typeface="Arial Narrow"/>
                <a:cs typeface="Arial Narrow"/>
              </a:rPr>
              <a:t>= 1</a:t>
            </a:r>
            <a:endParaRPr lang="en-US" sz="2000" b="1" dirty="0">
              <a:latin typeface="Arial Narrow"/>
              <a:cs typeface="Arial Narrow"/>
            </a:endParaRPr>
          </a:p>
        </p:txBody>
      </p:sp>
      <p:sp>
        <p:nvSpPr>
          <p:cNvPr id="8" name="TextBox 7"/>
          <p:cNvSpPr txBox="1"/>
          <p:nvPr/>
        </p:nvSpPr>
        <p:spPr>
          <a:xfrm>
            <a:off x="6131280" y="972959"/>
            <a:ext cx="2057400" cy="685800"/>
          </a:xfrm>
          <a:prstGeom prst="rect">
            <a:avLst/>
          </a:prstGeom>
          <a:noFill/>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ct val="50000"/>
              </a:lnSpc>
            </a:pPr>
            <a:r>
              <a:rPr lang="en-US" sz="2500" b="1" dirty="0" err="1" smtClean="0">
                <a:latin typeface="Arial Narrow"/>
                <a:cs typeface="Arial Narrow"/>
              </a:rPr>
              <a:t>Δ</a:t>
            </a:r>
            <a:r>
              <a:rPr lang="en-US" sz="2800" b="1" baseline="-25000" dirty="0" err="1" smtClean="0">
                <a:latin typeface="Arial Narrow"/>
                <a:cs typeface="Arial Narrow"/>
              </a:rPr>
              <a:t>Quality_Bin</a:t>
            </a:r>
            <a:r>
              <a:rPr lang="en-US" sz="2000" b="1" dirty="0" smtClean="0">
                <a:latin typeface="Arial Narrow"/>
                <a:cs typeface="Arial Narrow"/>
              </a:rPr>
              <a:t>= 2</a:t>
            </a:r>
            <a:endParaRPr lang="en-US" sz="2000" b="1" dirty="0">
              <a:latin typeface="Arial Narrow"/>
              <a:cs typeface="Arial Narrow"/>
            </a:endParaRPr>
          </a:p>
        </p:txBody>
      </p:sp>
    </p:spTree>
    <p:extLst>
      <p:ext uri="{BB962C8B-B14F-4D97-AF65-F5344CB8AC3E}">
        <p14:creationId xmlns:p14="http://schemas.microsoft.com/office/powerpoint/2010/main" val="38238733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a:lnSpc>
                <a:spcPct val="100000"/>
              </a:lnSpc>
            </a:pPr>
            <a:r>
              <a:rPr lang="en-US" dirty="0" smtClean="0">
                <a:solidFill>
                  <a:schemeClr val="bg1">
                    <a:lumMod val="65000"/>
                  </a:schemeClr>
                </a:solidFill>
              </a:rPr>
              <a:t>Introduction </a:t>
            </a:r>
          </a:p>
          <a:p>
            <a:pPr>
              <a:lnSpc>
                <a:spcPct val="150000"/>
              </a:lnSpc>
            </a:pPr>
            <a:r>
              <a:rPr lang="en-US" dirty="0" smtClean="0">
                <a:solidFill>
                  <a:schemeClr val="bg1">
                    <a:lumMod val="75000"/>
                  </a:schemeClr>
                </a:solidFill>
              </a:rPr>
              <a:t>Background: </a:t>
            </a:r>
            <a:r>
              <a:rPr lang="en-US" dirty="0" err="1" smtClean="0">
                <a:solidFill>
                  <a:schemeClr val="bg1">
                    <a:lumMod val="75000"/>
                  </a:schemeClr>
                </a:solidFill>
              </a:rPr>
              <a:t>Relyzer</a:t>
            </a:r>
            <a:endParaRPr lang="en-US" dirty="0" smtClean="0">
              <a:solidFill>
                <a:schemeClr val="bg1">
                  <a:lumMod val="75000"/>
                </a:schemeClr>
              </a:solidFill>
            </a:endParaRPr>
          </a:p>
          <a:p>
            <a:pPr>
              <a:lnSpc>
                <a:spcPct val="150000"/>
              </a:lnSpc>
            </a:pPr>
            <a:r>
              <a:rPr lang="en-US" dirty="0" err="1" smtClean="0">
                <a:solidFill>
                  <a:schemeClr val="bg1">
                    <a:lumMod val="75000"/>
                  </a:schemeClr>
                </a:solidFill>
              </a:rPr>
              <a:t>Approxilyzer</a:t>
            </a:r>
            <a:r>
              <a:rPr lang="en-US" dirty="0" smtClean="0">
                <a:solidFill>
                  <a:schemeClr val="bg1">
                    <a:lumMod val="75000"/>
                  </a:schemeClr>
                </a:solidFill>
              </a:rPr>
              <a:t> </a:t>
            </a:r>
          </a:p>
          <a:p>
            <a:pPr>
              <a:lnSpc>
                <a:spcPct val="150000"/>
              </a:lnSpc>
            </a:pPr>
            <a:r>
              <a:rPr lang="en-US" sz="2800" dirty="0" smtClean="0">
                <a:solidFill>
                  <a:srgbClr val="D25000"/>
                </a:solidFill>
              </a:rPr>
              <a:t>Application : </a:t>
            </a:r>
            <a:r>
              <a:rPr lang="en-US" sz="2800" dirty="0">
                <a:solidFill>
                  <a:srgbClr val="D25000"/>
                </a:solidFill>
              </a:rPr>
              <a:t>U</a:t>
            </a:r>
            <a:r>
              <a:rPr lang="en-US" sz="2800" dirty="0" smtClean="0">
                <a:solidFill>
                  <a:srgbClr val="D25000"/>
                </a:solidFill>
              </a:rPr>
              <a:t>ltra-low cost resiliency</a:t>
            </a:r>
            <a:endParaRPr lang="en-US" sz="2800" dirty="0">
              <a:solidFill>
                <a:srgbClr val="D25000"/>
              </a:solidFill>
            </a:endParaRPr>
          </a:p>
          <a:p>
            <a:pPr>
              <a:lnSpc>
                <a:spcPct val="150000"/>
              </a:lnSpc>
            </a:pPr>
            <a:r>
              <a:rPr lang="en-US" dirty="0" smtClean="0"/>
              <a:t>Application :  </a:t>
            </a:r>
            <a:r>
              <a:rPr lang="en-US" dirty="0"/>
              <a:t>F</a:t>
            </a:r>
            <a:r>
              <a:rPr lang="en-US" dirty="0" smtClean="0"/>
              <a:t>irst order approximation potential</a:t>
            </a:r>
          </a:p>
          <a:p>
            <a:pPr>
              <a:lnSpc>
                <a:spcPct val="150000"/>
              </a:lnSpc>
            </a:pPr>
            <a:r>
              <a:rPr lang="en-US" dirty="0" smtClean="0"/>
              <a:t>Conclusion</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457013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Approxilyzer</a:t>
            </a:r>
            <a:r>
              <a:rPr lang="en-US" dirty="0"/>
              <a:t> </a:t>
            </a:r>
            <a:r>
              <a:rPr lang="en-US" dirty="0" smtClean="0"/>
              <a:t>Application to Resiliency</a:t>
            </a:r>
            <a:endParaRPr lang="en-US" dirty="0"/>
          </a:p>
        </p:txBody>
      </p:sp>
      <p:sp>
        <p:nvSpPr>
          <p:cNvPr id="3" name="Content Placeholder 2"/>
          <p:cNvSpPr>
            <a:spLocks noGrp="1"/>
          </p:cNvSpPr>
          <p:nvPr>
            <p:ph idx="1"/>
          </p:nvPr>
        </p:nvSpPr>
        <p:spPr>
          <a:xfrm>
            <a:off x="304800" y="914400"/>
            <a:ext cx="8610600" cy="2362200"/>
          </a:xfrm>
        </p:spPr>
        <p:txBody>
          <a:bodyPr/>
          <a:lstStyle/>
          <a:p>
            <a:r>
              <a:rPr lang="en-US" sz="2100" dirty="0" smtClean="0"/>
              <a:t>Tune quality vs. resiliency vs. overhead</a:t>
            </a:r>
          </a:p>
          <a:p>
            <a:pPr lvl="1">
              <a:lnSpc>
                <a:spcPct val="100000"/>
              </a:lnSpc>
            </a:pPr>
            <a:r>
              <a:rPr lang="en-US" sz="1900" dirty="0" smtClean="0"/>
              <a:t>Enable ultra-low cost resiliency solutions</a:t>
            </a:r>
          </a:p>
          <a:p>
            <a:pPr lvl="1">
              <a:lnSpc>
                <a:spcPct val="100000"/>
              </a:lnSpc>
            </a:pPr>
            <a:r>
              <a:rPr lang="en-US" sz="1900" dirty="0" smtClean="0"/>
              <a:t>Resiliency scheme: Instruction duplication</a:t>
            </a:r>
          </a:p>
          <a:p>
            <a:pPr>
              <a:lnSpc>
                <a:spcPct val="150000"/>
              </a:lnSpc>
            </a:pPr>
            <a:r>
              <a:rPr lang="en-US" sz="2100" dirty="0" smtClean="0"/>
              <a:t>Selectively protect instructions </a:t>
            </a:r>
          </a:p>
          <a:p>
            <a:pPr lvl="1">
              <a:lnSpc>
                <a:spcPct val="100000"/>
              </a:lnSpc>
            </a:pPr>
            <a:r>
              <a:rPr lang="en-US" sz="1900" dirty="0" smtClean="0"/>
              <a:t>End-to-end output quality is not acceptable to  user/application</a:t>
            </a:r>
          </a:p>
          <a:p>
            <a:pPr lvl="1">
              <a:lnSpc>
                <a:spcPct val="100000"/>
              </a:lnSpc>
            </a:pPr>
            <a:r>
              <a:rPr lang="en-US" sz="1900" dirty="0" smtClean="0"/>
              <a:t>Cannot be protected by low-cost detectors</a:t>
            </a:r>
            <a:endParaRPr lang="en-US" dirty="0" smtClean="0"/>
          </a:p>
          <a:p>
            <a:pPr marL="0" indent="0">
              <a:buNone/>
            </a:pPr>
            <a:endParaRPr lang="en-US" dirty="0" smtClean="0"/>
          </a:p>
        </p:txBody>
      </p:sp>
      <p:sp>
        <p:nvSpPr>
          <p:cNvPr id="4" name="Slide Number Placeholder 3"/>
          <p:cNvSpPr>
            <a:spLocks noGrp="1"/>
          </p:cNvSpPr>
          <p:nvPr>
            <p:ph type="sldNum" sz="quarter" idx="4"/>
          </p:nvPr>
        </p:nvSpPr>
        <p:spPr/>
        <p:txBody>
          <a:bodyPr/>
          <a:lstStyle/>
          <a:p>
            <a:fld id="{B6F15528-21DE-4FAA-801E-634DDDAF4B2B}" type="slidenum">
              <a:rPr lang="en-US" smtClean="0"/>
              <a:pPr/>
              <a:t>19</a:t>
            </a:fld>
            <a:endParaRPr lang="en-US"/>
          </a:p>
        </p:txBody>
      </p:sp>
      <p:grpSp>
        <p:nvGrpSpPr>
          <p:cNvPr id="6" name="Group 5"/>
          <p:cNvGrpSpPr/>
          <p:nvPr/>
        </p:nvGrpSpPr>
        <p:grpSpPr>
          <a:xfrm>
            <a:off x="533400" y="4626114"/>
            <a:ext cx="8077200" cy="707886"/>
            <a:chOff x="457200" y="4572000"/>
            <a:chExt cx="8077200" cy="707886"/>
          </a:xfrm>
        </p:grpSpPr>
        <p:sp>
          <p:nvSpPr>
            <p:cNvPr id="7" name="TextBox 6"/>
            <p:cNvSpPr txBox="1"/>
            <p:nvPr/>
          </p:nvSpPr>
          <p:spPr>
            <a:xfrm>
              <a:off x="457200" y="4572000"/>
              <a:ext cx="1676400" cy="707886"/>
            </a:xfrm>
            <a:prstGeom prst="rect">
              <a:avLst/>
            </a:prstGeom>
            <a:solidFill>
              <a:srgbClr val="19BA0F"/>
            </a:solidFill>
          </p:spPr>
          <p:txBody>
            <a:bodyPr wrap="square" rtlCol="0" anchor="ctr" anchorCtr="0">
              <a:spAutoFit/>
            </a:bodyPr>
            <a:lstStyle/>
            <a:p>
              <a:pPr algn="ctr"/>
              <a:r>
                <a:rPr lang="en-US" sz="2000" b="1" dirty="0" smtClean="0">
                  <a:latin typeface="Arial Narrow" pitchFamily="34" charset="0"/>
                </a:rPr>
                <a:t>SDC-Good</a:t>
              </a:r>
              <a:endParaRPr lang="en-US" sz="2000" b="1" dirty="0">
                <a:latin typeface="Arial Narrow" pitchFamily="34" charset="0"/>
              </a:endParaRPr>
            </a:p>
            <a:p>
              <a:pPr algn="ctr"/>
              <a:endParaRPr lang="en-US" sz="2000" b="1" dirty="0" smtClean="0">
                <a:latin typeface="Arial Narrow" pitchFamily="34" charset="0"/>
              </a:endParaRPr>
            </a:p>
          </p:txBody>
        </p:sp>
        <p:sp>
          <p:nvSpPr>
            <p:cNvPr id="8" name="TextBox 7"/>
            <p:cNvSpPr txBox="1"/>
            <p:nvPr/>
          </p:nvSpPr>
          <p:spPr>
            <a:xfrm>
              <a:off x="4800600" y="4572000"/>
              <a:ext cx="1567856" cy="704088"/>
            </a:xfrm>
            <a:prstGeom prst="rect">
              <a:avLst/>
            </a:prstGeom>
            <a:solidFill>
              <a:srgbClr val="FF0000"/>
            </a:solidFill>
          </p:spPr>
          <p:txBody>
            <a:bodyPr wrap="square" rtlCol="0">
              <a:spAutoFit/>
            </a:bodyPr>
            <a:lstStyle/>
            <a:p>
              <a:pPr algn="ctr"/>
              <a:r>
                <a:rPr lang="en-US" sz="2000" b="1" dirty="0" smtClean="0">
                  <a:latin typeface="Arial Narrow" pitchFamily="34" charset="0"/>
                </a:rPr>
                <a:t>SDC-Bad</a:t>
              </a:r>
            </a:p>
            <a:p>
              <a:pPr algn="ctr"/>
              <a:endParaRPr lang="en-US" sz="2200" b="1" dirty="0">
                <a:latin typeface="Arial Narrow" pitchFamily="34" charset="0"/>
              </a:endParaRPr>
            </a:p>
          </p:txBody>
        </p:sp>
        <p:sp>
          <p:nvSpPr>
            <p:cNvPr id="9" name="TextBox 8"/>
            <p:cNvSpPr txBox="1"/>
            <p:nvPr/>
          </p:nvSpPr>
          <p:spPr>
            <a:xfrm>
              <a:off x="2133600" y="4572000"/>
              <a:ext cx="2667000" cy="704088"/>
            </a:xfrm>
            <a:prstGeom prst="rect">
              <a:avLst/>
            </a:prstGeom>
            <a:solidFill>
              <a:srgbClr val="D25000"/>
            </a:solidFill>
          </p:spPr>
          <p:txBody>
            <a:bodyPr wrap="square" rtlCol="0">
              <a:spAutoFit/>
            </a:bodyPr>
            <a:lstStyle/>
            <a:p>
              <a:pPr algn="ctr"/>
              <a:r>
                <a:rPr lang="en-US" sz="2000" b="1" dirty="0" smtClean="0">
                  <a:latin typeface="Arial Narrow" pitchFamily="34" charset="0"/>
                </a:rPr>
                <a:t>SDC-Maybe</a:t>
              </a:r>
            </a:p>
            <a:p>
              <a:pPr algn="ctr"/>
              <a:endParaRPr lang="en-US" sz="2200" b="1" dirty="0">
                <a:latin typeface="Arial Narrow" pitchFamily="34" charset="0"/>
              </a:endParaRPr>
            </a:p>
          </p:txBody>
        </p:sp>
        <p:sp>
          <p:nvSpPr>
            <p:cNvPr id="10" name="TextBox 9"/>
            <p:cNvSpPr txBox="1"/>
            <p:nvPr/>
          </p:nvSpPr>
          <p:spPr>
            <a:xfrm>
              <a:off x="6324600" y="4572000"/>
              <a:ext cx="2209800" cy="707886"/>
            </a:xfrm>
            <a:prstGeom prst="rect">
              <a:avLst/>
            </a:prstGeom>
            <a:solidFill>
              <a:schemeClr val="tx1">
                <a:lumMod val="85000"/>
                <a:lumOff val="15000"/>
              </a:schemeClr>
            </a:solidFill>
          </p:spPr>
          <p:txBody>
            <a:bodyPr wrap="square" rtlCol="0">
              <a:spAutoFit/>
            </a:bodyPr>
            <a:lstStyle/>
            <a:p>
              <a:pPr algn="ctr"/>
              <a:r>
                <a:rPr lang="en-US" sz="2000" b="1" dirty="0" smtClean="0">
                  <a:solidFill>
                    <a:srgbClr val="FFFF00"/>
                  </a:solidFill>
                  <a:latin typeface="Arial Narrow" pitchFamily="34" charset="0"/>
                </a:rPr>
                <a:t>Detectable Data</a:t>
              </a:r>
            </a:p>
            <a:p>
              <a:pPr algn="ctr"/>
              <a:r>
                <a:rPr lang="en-US" sz="2000" b="1" dirty="0" smtClean="0">
                  <a:solidFill>
                    <a:srgbClr val="FFFF00"/>
                  </a:solidFill>
                  <a:latin typeface="Arial Narrow" pitchFamily="34" charset="0"/>
                </a:rPr>
                <a:t>Corruptions (DDC)</a:t>
              </a:r>
              <a:endParaRPr lang="en-US" sz="2000" b="1" dirty="0">
                <a:solidFill>
                  <a:srgbClr val="FFFF00"/>
                </a:solidFill>
                <a:latin typeface="Arial Narrow" pitchFamily="34" charset="0"/>
              </a:endParaRPr>
            </a:p>
          </p:txBody>
        </p:sp>
      </p:grpSp>
      <p:cxnSp>
        <p:nvCxnSpPr>
          <p:cNvPr id="11" name="Straight Connector 10"/>
          <p:cNvCxnSpPr/>
          <p:nvPr/>
        </p:nvCxnSpPr>
        <p:spPr bwMode="auto">
          <a:xfrm>
            <a:off x="2895600" y="4114800"/>
            <a:ext cx="0" cy="1828800"/>
          </a:xfrm>
          <a:prstGeom prst="line">
            <a:avLst/>
          </a:prstGeom>
          <a:solidFill>
            <a:schemeClr val="accent1"/>
          </a:solidFill>
          <a:ln w="38100" cap="flat" cmpd="sng" algn="ctr">
            <a:solidFill>
              <a:schemeClr val="tx1"/>
            </a:solidFill>
            <a:prstDash val="sysDash"/>
            <a:round/>
            <a:headEnd type="none" w="med" len="med"/>
            <a:tailEnd type="none" w="med" len="med"/>
          </a:ln>
          <a:effectLst/>
        </p:spPr>
      </p:cxnSp>
      <p:sp>
        <p:nvSpPr>
          <p:cNvPr id="12" name="TextBox 11"/>
          <p:cNvSpPr txBox="1"/>
          <p:nvPr/>
        </p:nvSpPr>
        <p:spPr>
          <a:xfrm>
            <a:off x="1295400" y="3733800"/>
            <a:ext cx="3657600" cy="369332"/>
          </a:xfrm>
          <a:prstGeom prst="rect">
            <a:avLst/>
          </a:prstGeom>
          <a:noFill/>
        </p:spPr>
        <p:txBody>
          <a:bodyPr wrap="square" rtlCol="0">
            <a:spAutoFit/>
          </a:bodyPr>
          <a:lstStyle/>
          <a:p>
            <a:pPr algn="ctr"/>
            <a:r>
              <a:rPr lang="en-US" b="1" dirty="0" smtClean="0">
                <a:latin typeface="Arial Narrow"/>
                <a:cs typeface="Arial Narrow"/>
              </a:rPr>
              <a:t>User acceptable quality threshold</a:t>
            </a:r>
            <a:endParaRPr lang="en-US" b="1" dirty="0">
              <a:latin typeface="Arial Narrow"/>
              <a:cs typeface="Arial Narrow"/>
            </a:endParaRPr>
          </a:p>
        </p:txBody>
      </p:sp>
      <p:sp>
        <p:nvSpPr>
          <p:cNvPr id="14" name="Oval 13"/>
          <p:cNvSpPr/>
          <p:nvPr/>
        </p:nvSpPr>
        <p:spPr bwMode="auto">
          <a:xfrm>
            <a:off x="2895600" y="4191000"/>
            <a:ext cx="3505200" cy="1371600"/>
          </a:xfrm>
          <a:prstGeom prst="ellipse">
            <a:avLst/>
          </a:prstGeom>
          <a:noFill/>
          <a:ln w="508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19" name="Group 18"/>
          <p:cNvGrpSpPr/>
          <p:nvPr/>
        </p:nvGrpSpPr>
        <p:grpSpPr>
          <a:xfrm>
            <a:off x="685800" y="4191000"/>
            <a:ext cx="2209800" cy="1524000"/>
            <a:chOff x="762000" y="4191000"/>
            <a:chExt cx="1981200" cy="1524000"/>
          </a:xfrm>
        </p:grpSpPr>
        <p:cxnSp>
          <p:nvCxnSpPr>
            <p:cNvPr id="15" name="Straight Connector 14"/>
            <p:cNvCxnSpPr/>
            <p:nvPr/>
          </p:nvCxnSpPr>
          <p:spPr bwMode="auto">
            <a:xfrm>
              <a:off x="762000" y="4267200"/>
              <a:ext cx="1981200" cy="1447800"/>
            </a:xfrm>
            <a:prstGeom prst="line">
              <a:avLst/>
            </a:prstGeom>
            <a:solidFill>
              <a:schemeClr val="accent1"/>
            </a:solidFill>
            <a:ln w="50800" cap="flat" cmpd="sng" algn="ctr">
              <a:solidFill>
                <a:srgbClr val="800000"/>
              </a:solidFill>
              <a:prstDash val="solid"/>
              <a:round/>
              <a:headEnd type="none" w="med" len="med"/>
              <a:tailEnd type="none" w="med" len="med"/>
            </a:ln>
            <a:effectLst/>
          </p:spPr>
        </p:cxnSp>
        <p:cxnSp>
          <p:nvCxnSpPr>
            <p:cNvPr id="17" name="Straight Connector 16"/>
            <p:cNvCxnSpPr/>
            <p:nvPr/>
          </p:nvCxnSpPr>
          <p:spPr bwMode="auto">
            <a:xfrm flipH="1">
              <a:off x="990600" y="4191000"/>
              <a:ext cx="1600200" cy="1524000"/>
            </a:xfrm>
            <a:prstGeom prst="line">
              <a:avLst/>
            </a:prstGeom>
            <a:solidFill>
              <a:schemeClr val="accent1"/>
            </a:solidFill>
            <a:ln w="50800" cap="flat" cmpd="sng" algn="ctr">
              <a:solidFill>
                <a:srgbClr val="800000"/>
              </a:solidFill>
              <a:prstDash val="solid"/>
              <a:round/>
              <a:headEnd type="none" w="med" len="med"/>
              <a:tailEnd type="none" w="med" len="med"/>
            </a:ln>
            <a:effectLst/>
          </p:spPr>
        </p:cxnSp>
      </p:grpSp>
      <p:grpSp>
        <p:nvGrpSpPr>
          <p:cNvPr id="20" name="Group 19"/>
          <p:cNvGrpSpPr/>
          <p:nvPr/>
        </p:nvGrpSpPr>
        <p:grpSpPr>
          <a:xfrm>
            <a:off x="6553200" y="4191000"/>
            <a:ext cx="1981200" cy="1524000"/>
            <a:chOff x="762000" y="4191000"/>
            <a:chExt cx="1981200" cy="1524000"/>
          </a:xfrm>
        </p:grpSpPr>
        <p:cxnSp>
          <p:nvCxnSpPr>
            <p:cNvPr id="21" name="Straight Connector 20"/>
            <p:cNvCxnSpPr/>
            <p:nvPr/>
          </p:nvCxnSpPr>
          <p:spPr bwMode="auto">
            <a:xfrm>
              <a:off x="762000" y="4267200"/>
              <a:ext cx="1981200" cy="1447800"/>
            </a:xfrm>
            <a:prstGeom prst="line">
              <a:avLst/>
            </a:prstGeom>
            <a:solidFill>
              <a:schemeClr val="accent1"/>
            </a:solidFill>
            <a:ln w="50800" cap="flat" cmpd="sng" algn="ctr">
              <a:solidFill>
                <a:srgbClr val="800000"/>
              </a:solidFill>
              <a:prstDash val="solid"/>
              <a:round/>
              <a:headEnd type="none" w="med" len="med"/>
              <a:tailEnd type="none" w="med" len="med"/>
            </a:ln>
            <a:effectLst/>
          </p:spPr>
        </p:cxnSp>
        <p:cxnSp>
          <p:nvCxnSpPr>
            <p:cNvPr id="22" name="Straight Connector 21"/>
            <p:cNvCxnSpPr/>
            <p:nvPr/>
          </p:nvCxnSpPr>
          <p:spPr bwMode="auto">
            <a:xfrm flipH="1">
              <a:off x="990600" y="4191000"/>
              <a:ext cx="1600200" cy="1524000"/>
            </a:xfrm>
            <a:prstGeom prst="line">
              <a:avLst/>
            </a:prstGeom>
            <a:solidFill>
              <a:schemeClr val="accent1"/>
            </a:solidFill>
            <a:ln w="50800" cap="flat" cmpd="sng" algn="ctr">
              <a:solidFill>
                <a:srgbClr val="800000"/>
              </a:solidFill>
              <a:prstDash val="solid"/>
              <a:round/>
              <a:headEnd type="none" w="med" len="med"/>
              <a:tailEnd type="none" w="med" len="med"/>
            </a:ln>
            <a:effectLst/>
          </p:spPr>
        </p:cxnSp>
      </p:grpSp>
    </p:spTree>
    <p:extLst>
      <p:ext uri="{BB962C8B-B14F-4D97-AF65-F5344CB8AC3E}">
        <p14:creationId xmlns:p14="http://schemas.microsoft.com/office/powerpoint/2010/main" val="16728938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28678" y="3142389"/>
            <a:ext cx="9747977" cy="2801211"/>
            <a:chOff x="-328678" y="3142389"/>
            <a:chExt cx="9747977" cy="2801211"/>
          </a:xfrm>
        </p:grpSpPr>
        <p:sp>
          <p:nvSpPr>
            <p:cNvPr id="71" name="Right Arrow 70"/>
            <p:cNvSpPr/>
            <p:nvPr/>
          </p:nvSpPr>
          <p:spPr bwMode="auto">
            <a:xfrm>
              <a:off x="2502995" y="3810000"/>
              <a:ext cx="502920" cy="336730"/>
            </a:xfrm>
            <a:prstGeom prst="rightArrow">
              <a:avLst/>
            </a:prstGeom>
            <a:solidFill>
              <a:srgbClr val="0B1D7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3" name="Right Arrow 72"/>
            <p:cNvSpPr/>
            <p:nvPr/>
          </p:nvSpPr>
          <p:spPr bwMode="auto">
            <a:xfrm>
              <a:off x="6096000" y="3810000"/>
              <a:ext cx="502920" cy="329547"/>
            </a:xfrm>
            <a:prstGeom prst="rightArrow">
              <a:avLst/>
            </a:prstGeom>
            <a:solidFill>
              <a:srgbClr val="0A1C7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4" name="Rectangle 73"/>
            <p:cNvSpPr/>
            <p:nvPr/>
          </p:nvSpPr>
          <p:spPr bwMode="auto">
            <a:xfrm>
              <a:off x="3241139" y="3142389"/>
              <a:ext cx="2451301" cy="1828799"/>
            </a:xfrm>
            <a:prstGeom prst="rect">
              <a:avLst/>
            </a:prstGeom>
            <a:solidFill>
              <a:schemeClr val="tx1"/>
            </a:solidFill>
            <a:ln w="9525" cap="flat" cmpd="sng" algn="ctr">
              <a:solidFill>
                <a:schemeClr val="tx1"/>
              </a:solidFill>
              <a:prstDash val="solid"/>
              <a:round/>
              <a:headEnd type="none" w="med" len="med"/>
              <a:tailEnd type="none" w="med" len="med"/>
            </a:ln>
            <a:effectLst/>
            <a:scene3d>
              <a:camera prst="obliqueTopRight"/>
              <a:lightRig rig="balanced" dir="t"/>
            </a:scene3d>
            <a:sp3d extrusionH="952500"/>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1" name="TextBox 90"/>
            <p:cNvSpPr txBox="1"/>
            <p:nvPr/>
          </p:nvSpPr>
          <p:spPr>
            <a:xfrm>
              <a:off x="-328678" y="3683169"/>
              <a:ext cx="3148078" cy="507831"/>
            </a:xfrm>
            <a:prstGeom prst="rect">
              <a:avLst/>
            </a:prstGeom>
            <a:noFill/>
          </p:spPr>
          <p:txBody>
            <a:bodyPr wrap="square" rtlCol="0">
              <a:spAutoFit/>
            </a:bodyPr>
            <a:lstStyle/>
            <a:p>
              <a:pPr algn="ctr"/>
              <a:r>
                <a:rPr lang="en-US" sz="2700" b="1" dirty="0" smtClean="0">
                  <a:solidFill>
                    <a:srgbClr val="D25000"/>
                  </a:solidFill>
                  <a:latin typeface="Arial Narrow"/>
                  <a:cs typeface="Arial Narrow"/>
                </a:rPr>
                <a:t>Error in program</a:t>
              </a:r>
              <a:endParaRPr lang="en-US" sz="2700" b="1" dirty="0">
                <a:solidFill>
                  <a:srgbClr val="D25000"/>
                </a:solidFill>
                <a:latin typeface="Arial Narrow"/>
                <a:cs typeface="Arial Narrow"/>
              </a:endParaRPr>
            </a:p>
          </p:txBody>
        </p:sp>
        <p:grpSp>
          <p:nvGrpSpPr>
            <p:cNvPr id="114" name="Group 113"/>
            <p:cNvGrpSpPr/>
            <p:nvPr/>
          </p:nvGrpSpPr>
          <p:grpSpPr>
            <a:xfrm>
              <a:off x="496772" y="4343400"/>
              <a:ext cx="1560628" cy="1416252"/>
              <a:chOff x="4010222" y="2747404"/>
              <a:chExt cx="1560628" cy="1808695"/>
            </a:xfrm>
          </p:grpSpPr>
          <p:grpSp>
            <p:nvGrpSpPr>
              <p:cNvPr id="117" name="Group 116"/>
              <p:cNvGrpSpPr/>
              <p:nvPr/>
            </p:nvGrpSpPr>
            <p:grpSpPr>
              <a:xfrm>
                <a:off x="4010222" y="2747404"/>
                <a:ext cx="1560628" cy="1808695"/>
                <a:chOff x="6086687" y="3564473"/>
                <a:chExt cx="1560628" cy="1808695"/>
              </a:xfrm>
            </p:grpSpPr>
            <p:sp>
              <p:nvSpPr>
                <p:cNvPr id="119" name="Rectangle 118"/>
                <p:cNvSpPr/>
                <p:nvPr/>
              </p:nvSpPr>
              <p:spPr bwMode="auto">
                <a:xfrm>
                  <a:off x="6086687" y="3564473"/>
                  <a:ext cx="1560628" cy="1808695"/>
                </a:xfrm>
                <a:prstGeom prst="rect">
                  <a:avLst/>
                </a:prstGeom>
                <a:solidFill>
                  <a:schemeClr val="accent1">
                    <a:lumMod val="20000"/>
                    <a:lumOff val="80000"/>
                  </a:schemeClr>
                </a:solidFill>
                <a:ln w="9525" cap="flat" cmpd="sng" algn="ctr">
                  <a:noFill/>
                  <a:prstDash val="solid"/>
                  <a:round/>
                  <a:headEnd type="none" w="med" len="med"/>
                  <a:tailEnd type="none" w="med" len="med"/>
                </a:ln>
                <a:effectLst/>
                <a:scene3d>
                  <a:camera prst="orthographicFront"/>
                  <a:lightRig rig="threePt" dir="t"/>
                </a:scene3d>
                <a:sp3d>
                  <a:bevelT/>
                </a:sp3d>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cs typeface="Arial" charset="0"/>
                  </a:endParaRPr>
                </a:p>
              </p:txBody>
            </p:sp>
            <p:cxnSp>
              <p:nvCxnSpPr>
                <p:cNvPr id="120" name="Straight Connector 119"/>
                <p:cNvCxnSpPr/>
                <p:nvPr/>
              </p:nvCxnSpPr>
              <p:spPr bwMode="auto">
                <a:xfrm>
                  <a:off x="6218853" y="3728712"/>
                  <a:ext cx="1256708"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 name="Straight Connector 120"/>
                <p:cNvCxnSpPr/>
                <p:nvPr/>
              </p:nvCxnSpPr>
              <p:spPr bwMode="auto">
                <a:xfrm>
                  <a:off x="6218853" y="4093849"/>
                  <a:ext cx="1256708"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Straight Connector 121"/>
                <p:cNvCxnSpPr/>
                <p:nvPr/>
              </p:nvCxnSpPr>
              <p:spPr bwMode="auto">
                <a:xfrm>
                  <a:off x="6251567" y="4410739"/>
                  <a:ext cx="1256708" cy="12009"/>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 name="Straight Connector 122"/>
                <p:cNvCxnSpPr/>
                <p:nvPr/>
              </p:nvCxnSpPr>
              <p:spPr bwMode="auto">
                <a:xfrm>
                  <a:off x="6248896" y="4809951"/>
                  <a:ext cx="1256708"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 name="Straight Connector 123"/>
                <p:cNvCxnSpPr/>
                <p:nvPr/>
              </p:nvCxnSpPr>
              <p:spPr bwMode="auto">
                <a:xfrm>
                  <a:off x="6251567" y="5164963"/>
                  <a:ext cx="1256708"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8" name="Explosion 1 76"/>
              <p:cNvSpPr>
                <a:spLocks noChangeArrowheads="1"/>
              </p:cNvSpPr>
              <p:nvPr/>
            </p:nvSpPr>
            <p:spPr bwMode="auto">
              <a:xfrm>
                <a:off x="4430480" y="3187406"/>
                <a:ext cx="125483" cy="178748"/>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grpSp>
          <p:nvGrpSpPr>
            <p:cNvPr id="110" name="Group 109"/>
            <p:cNvGrpSpPr/>
            <p:nvPr/>
          </p:nvGrpSpPr>
          <p:grpSpPr>
            <a:xfrm>
              <a:off x="6096000" y="3695171"/>
              <a:ext cx="3323299" cy="2248429"/>
              <a:chOff x="6010261" y="1503264"/>
              <a:chExt cx="3323299" cy="2466788"/>
            </a:xfrm>
          </p:grpSpPr>
          <p:sp>
            <p:nvSpPr>
              <p:cNvPr id="111" name="TextBox 110"/>
              <p:cNvSpPr txBox="1"/>
              <p:nvPr/>
            </p:nvSpPr>
            <p:spPr>
              <a:xfrm>
                <a:off x="6010261" y="1962718"/>
                <a:ext cx="3323299" cy="461665"/>
              </a:xfrm>
              <a:prstGeom prst="rect">
                <a:avLst/>
              </a:prstGeom>
              <a:noFill/>
            </p:spPr>
            <p:txBody>
              <a:bodyPr wrap="square" rtlCol="0">
                <a:spAutoFit/>
              </a:bodyPr>
              <a:lstStyle/>
              <a:p>
                <a:pPr algn="ctr"/>
                <a:r>
                  <a:rPr lang="en-US" sz="2400" b="1" i="1" dirty="0" smtClean="0">
                    <a:solidFill>
                      <a:srgbClr val="000000"/>
                    </a:solidFill>
                    <a:latin typeface="Arial Narrow"/>
                    <a:cs typeface="Arial Narrow"/>
                  </a:rPr>
                  <a:t>11% degradation</a:t>
                </a:r>
                <a:endParaRPr lang="en-US" sz="2400" b="1" i="1" dirty="0">
                  <a:solidFill>
                    <a:srgbClr val="000000"/>
                  </a:solidFill>
                  <a:latin typeface="Arial Narrow"/>
                  <a:cs typeface="Arial Narrow"/>
                </a:endParaRPr>
              </a:p>
            </p:txBody>
          </p:sp>
          <p:sp>
            <p:nvSpPr>
              <p:cNvPr id="112" name="TextBox 111"/>
              <p:cNvSpPr txBox="1"/>
              <p:nvPr/>
            </p:nvSpPr>
            <p:spPr>
              <a:xfrm>
                <a:off x="6484049" y="1503264"/>
                <a:ext cx="2682301" cy="507831"/>
              </a:xfrm>
              <a:prstGeom prst="rect">
                <a:avLst/>
              </a:prstGeom>
              <a:noFill/>
            </p:spPr>
            <p:txBody>
              <a:bodyPr wrap="square" rtlCol="0">
                <a:spAutoFit/>
              </a:bodyPr>
              <a:lstStyle/>
              <a:p>
                <a:pPr algn="ctr"/>
                <a:r>
                  <a:rPr lang="en-US" sz="2700" b="1" dirty="0" smtClean="0">
                    <a:solidFill>
                      <a:srgbClr val="D25000"/>
                    </a:solidFill>
                    <a:latin typeface="Arial Narrow"/>
                    <a:cs typeface="Arial Narrow"/>
                  </a:rPr>
                  <a:t>Quality of output</a:t>
                </a:r>
                <a:endParaRPr lang="en-US" sz="2700" b="1" dirty="0">
                  <a:solidFill>
                    <a:srgbClr val="D25000"/>
                  </a:solidFill>
                  <a:latin typeface="Arial Narrow"/>
                  <a:cs typeface="Arial Narrow"/>
                </a:endParaRPr>
              </a:p>
            </p:txBody>
          </p:sp>
          <p:pic>
            <p:nvPicPr>
              <p:cNvPr id="113" name="Picture 1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8714" y="2522494"/>
                <a:ext cx="2168886" cy="1447558"/>
              </a:xfrm>
              <a:prstGeom prst="rect">
                <a:avLst/>
              </a:prstGeom>
            </p:spPr>
          </p:pic>
        </p:grpSp>
      </p:grpSp>
      <p:sp>
        <p:nvSpPr>
          <p:cNvPr id="2" name="Title 1"/>
          <p:cNvSpPr>
            <a:spLocks noGrp="1"/>
          </p:cNvSpPr>
          <p:nvPr>
            <p:ph type="title"/>
          </p:nvPr>
        </p:nvSpPr>
        <p:spPr/>
        <p:txBody>
          <a:bodyPr/>
          <a:lstStyle/>
          <a:p>
            <a:r>
              <a:rPr lang="en-US" dirty="0" smtClean="0"/>
              <a:t>Introduction</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2</a:t>
            </a:fld>
            <a:endParaRPr lang="en-US" dirty="0"/>
          </a:p>
        </p:txBody>
      </p:sp>
      <p:sp>
        <p:nvSpPr>
          <p:cNvPr id="75" name="TextBox 74"/>
          <p:cNvSpPr txBox="1"/>
          <p:nvPr/>
        </p:nvSpPr>
        <p:spPr>
          <a:xfrm>
            <a:off x="2895600" y="3637002"/>
            <a:ext cx="2895599" cy="553997"/>
          </a:xfrm>
          <a:prstGeom prst="rect">
            <a:avLst/>
          </a:prstGeom>
          <a:noFill/>
        </p:spPr>
        <p:txBody>
          <a:bodyPr wrap="square" rtlCol="0">
            <a:spAutoFit/>
          </a:bodyPr>
          <a:lstStyle/>
          <a:p>
            <a:r>
              <a:rPr lang="en-US" sz="2800" b="1" dirty="0" smtClean="0">
                <a:solidFill>
                  <a:srgbClr val="FFFF00"/>
                </a:solidFill>
                <a:cs typeface="Arial Narrow"/>
              </a:rPr>
              <a:t>   </a:t>
            </a:r>
            <a:r>
              <a:rPr lang="en-US" sz="3000" b="1" dirty="0" smtClean="0">
                <a:solidFill>
                  <a:schemeClr val="bg1"/>
                </a:solidFill>
                <a:latin typeface="Calibri"/>
                <a:cs typeface="Calibri"/>
              </a:rPr>
              <a:t>APPROXILYZER</a:t>
            </a:r>
            <a:endParaRPr lang="en-US" sz="3000" b="1" dirty="0">
              <a:solidFill>
                <a:schemeClr val="bg1"/>
              </a:solidFill>
              <a:latin typeface="Calibri"/>
              <a:cs typeface="Calibri"/>
            </a:endParaRPr>
          </a:p>
        </p:txBody>
      </p:sp>
      <p:sp>
        <p:nvSpPr>
          <p:cNvPr id="5" name="TextBox 4"/>
          <p:cNvSpPr txBox="1"/>
          <p:nvPr/>
        </p:nvSpPr>
        <p:spPr>
          <a:xfrm>
            <a:off x="5715000" y="1447800"/>
            <a:ext cx="1078992" cy="369332"/>
          </a:xfrm>
          <a:prstGeom prst="rect">
            <a:avLst/>
          </a:prstGeom>
          <a:solidFill>
            <a:schemeClr val="bg1"/>
          </a:solidFill>
        </p:spPr>
        <p:txBody>
          <a:bodyPr wrap="square" rtlCol="0">
            <a:spAutoFit/>
          </a:bodyPr>
          <a:lstStyle/>
          <a:p>
            <a:endParaRPr lang="en-US" dirty="0"/>
          </a:p>
        </p:txBody>
      </p:sp>
      <p:sp>
        <p:nvSpPr>
          <p:cNvPr id="90" name="TextBox 89"/>
          <p:cNvSpPr txBox="1"/>
          <p:nvPr/>
        </p:nvSpPr>
        <p:spPr>
          <a:xfrm>
            <a:off x="6781800" y="1371600"/>
            <a:ext cx="1676400" cy="369332"/>
          </a:xfrm>
          <a:prstGeom prst="rect">
            <a:avLst/>
          </a:prstGeom>
          <a:solidFill>
            <a:schemeClr val="bg1"/>
          </a:solidFill>
        </p:spPr>
        <p:txBody>
          <a:bodyPr wrap="square" rtlCol="0">
            <a:spAutoFit/>
          </a:bodyPr>
          <a:lstStyle/>
          <a:p>
            <a:endParaRPr lang="en-US" dirty="0"/>
          </a:p>
        </p:txBody>
      </p:sp>
      <p:sp>
        <p:nvSpPr>
          <p:cNvPr id="125" name="TextBox 124"/>
          <p:cNvSpPr txBox="1"/>
          <p:nvPr/>
        </p:nvSpPr>
        <p:spPr>
          <a:xfrm rot="20392629">
            <a:off x="6665231" y="4707443"/>
            <a:ext cx="1905000" cy="1015663"/>
          </a:xfrm>
          <a:prstGeom prst="rect">
            <a:avLst/>
          </a:prstGeom>
          <a:noFill/>
        </p:spPr>
        <p:txBody>
          <a:bodyPr wrap="square" rtlCol="0">
            <a:spAutoFit/>
          </a:bodyPr>
          <a:lstStyle/>
          <a:p>
            <a:pPr algn="ctr"/>
            <a:r>
              <a:rPr lang="en-US" sz="2000" b="1" dirty="0" smtClean="0">
                <a:solidFill>
                  <a:schemeClr val="bg1"/>
                </a:solidFill>
              </a:rPr>
              <a:t>Final </a:t>
            </a:r>
          </a:p>
          <a:p>
            <a:pPr algn="ctr"/>
            <a:r>
              <a:rPr lang="en-US" sz="2000" b="1" dirty="0" smtClean="0">
                <a:solidFill>
                  <a:schemeClr val="bg1"/>
                </a:solidFill>
              </a:rPr>
              <a:t>end-to-end Output</a:t>
            </a:r>
            <a:endParaRPr lang="en-US" sz="2000" b="1" dirty="0">
              <a:solidFill>
                <a:schemeClr val="bg1"/>
              </a:solidFill>
            </a:endParaRPr>
          </a:p>
        </p:txBody>
      </p:sp>
      <p:sp>
        <p:nvSpPr>
          <p:cNvPr id="6" name="TextBox 5"/>
          <p:cNvSpPr txBox="1"/>
          <p:nvPr/>
        </p:nvSpPr>
        <p:spPr>
          <a:xfrm>
            <a:off x="3886200" y="3512403"/>
            <a:ext cx="1219200" cy="830997"/>
          </a:xfrm>
          <a:prstGeom prst="rect">
            <a:avLst/>
          </a:prstGeom>
          <a:noFill/>
        </p:spPr>
        <p:txBody>
          <a:bodyPr wrap="square" rtlCol="0">
            <a:spAutoFit/>
          </a:bodyPr>
          <a:lstStyle/>
          <a:p>
            <a:pPr algn="ctr"/>
            <a:r>
              <a:rPr lang="en-US" sz="4800" dirty="0" smtClean="0">
                <a:solidFill>
                  <a:srgbClr val="FFFFFF"/>
                </a:solidFill>
                <a:latin typeface="+mj-lt"/>
              </a:rPr>
              <a:t>?</a:t>
            </a:r>
            <a:endParaRPr lang="en-US" sz="4800" dirty="0">
              <a:solidFill>
                <a:srgbClr val="FFFFFF"/>
              </a:solidFill>
              <a:latin typeface="+mj-lt"/>
            </a:endParaRPr>
          </a:p>
        </p:txBody>
      </p:sp>
      <p:sp>
        <p:nvSpPr>
          <p:cNvPr id="126" name="Content Placeholder 2"/>
          <p:cNvSpPr>
            <a:spLocks noGrp="1"/>
          </p:cNvSpPr>
          <p:nvPr>
            <p:ph idx="1"/>
          </p:nvPr>
        </p:nvSpPr>
        <p:spPr>
          <a:xfrm>
            <a:off x="304800" y="914400"/>
            <a:ext cx="8839200" cy="1371600"/>
          </a:xfrm>
        </p:spPr>
        <p:txBody>
          <a:bodyPr/>
          <a:lstStyle/>
          <a:p>
            <a:r>
              <a:rPr lang="en-US" dirty="0" smtClean="0"/>
              <a:t>Approximate computing </a:t>
            </a:r>
          </a:p>
          <a:p>
            <a:pPr lvl="1"/>
            <a:r>
              <a:rPr lang="en-US" sz="2000" dirty="0" smtClean="0"/>
              <a:t>Trades off output quality for power, performance, resilience...</a:t>
            </a:r>
          </a:p>
          <a:p>
            <a:pPr>
              <a:lnSpc>
                <a:spcPct val="100000"/>
              </a:lnSpc>
            </a:pPr>
            <a:r>
              <a:rPr lang="en-US" dirty="0" smtClean="0"/>
              <a:t>Fundamental problem: How do errors in a program affect its output quality?</a:t>
            </a:r>
          </a:p>
        </p:txBody>
      </p:sp>
    </p:spTree>
    <p:extLst>
      <p:ext uri="{BB962C8B-B14F-4D97-AF65-F5344CB8AC3E}">
        <p14:creationId xmlns:p14="http://schemas.microsoft.com/office/powerpoint/2010/main" val="5090097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6" grpId="0"/>
      <p:bldP spid="6"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Chart 22"/>
          <p:cNvGraphicFramePr>
            <a:graphicFrameLocks noGrp="1"/>
          </p:cNvGraphicFramePr>
          <p:nvPr>
            <p:extLst>
              <p:ext uri="{D42A27DB-BD31-4B8C-83A1-F6EECF244321}">
                <p14:modId xmlns:p14="http://schemas.microsoft.com/office/powerpoint/2010/main" val="3968896312"/>
              </p:ext>
            </p:extLst>
          </p:nvPr>
        </p:nvGraphicFramePr>
        <p:xfrm>
          <a:off x="0" y="990600"/>
          <a:ext cx="9067800" cy="51054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err="1" smtClean="0"/>
              <a:t>Approxilyzer</a:t>
            </a:r>
            <a:r>
              <a:rPr lang="en-US" dirty="0" smtClean="0"/>
              <a:t>: Ultra-Low Cost Resiliency (Water)</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20</a:t>
            </a:fld>
            <a:endParaRPr lang="en-US"/>
          </a:p>
        </p:txBody>
      </p:sp>
      <p:graphicFrame>
        <p:nvGraphicFramePr>
          <p:cNvPr id="21" name="Chart 20"/>
          <p:cNvGraphicFramePr>
            <a:graphicFrameLocks noGrp="1"/>
          </p:cNvGraphicFramePr>
          <p:nvPr>
            <p:extLst>
              <p:ext uri="{D42A27DB-BD31-4B8C-83A1-F6EECF244321}">
                <p14:modId xmlns:p14="http://schemas.microsoft.com/office/powerpoint/2010/main" val="385167332"/>
              </p:ext>
            </p:extLst>
          </p:nvPr>
        </p:nvGraphicFramePr>
        <p:xfrm>
          <a:off x="0" y="990600"/>
          <a:ext cx="9067800" cy="5105400"/>
        </p:xfrm>
        <a:graphic>
          <a:graphicData uri="http://schemas.openxmlformats.org/drawingml/2006/chart">
            <c:chart xmlns:c="http://schemas.openxmlformats.org/drawingml/2006/chart" xmlns:r="http://schemas.openxmlformats.org/officeDocument/2006/relationships" r:id="rId4"/>
          </a:graphicData>
        </a:graphic>
      </p:graphicFrame>
      <p:sp>
        <p:nvSpPr>
          <p:cNvPr id="22" name="TextBox 21"/>
          <p:cNvSpPr txBox="1"/>
          <p:nvPr/>
        </p:nvSpPr>
        <p:spPr>
          <a:xfrm>
            <a:off x="609600" y="5867400"/>
            <a:ext cx="8153400" cy="430887"/>
          </a:xfrm>
          <a:prstGeom prst="rect">
            <a:avLst/>
          </a:prstGeom>
          <a:noFill/>
        </p:spPr>
        <p:txBody>
          <a:bodyPr wrap="square" rtlCol="0">
            <a:spAutoFit/>
          </a:bodyPr>
          <a:lstStyle/>
          <a:p>
            <a:pPr algn="ctr"/>
            <a:r>
              <a:rPr lang="en-US" sz="2200" b="1" dirty="0" smtClean="0">
                <a:solidFill>
                  <a:srgbClr val="D25000"/>
                </a:solidFill>
                <a:latin typeface="Arial Narrow"/>
                <a:cs typeface="Arial Narrow"/>
              </a:rPr>
              <a:t>Significant resiliency overhead savings for small loss of quality</a:t>
            </a:r>
            <a:endParaRPr lang="en-US" sz="2200" b="1" dirty="0">
              <a:solidFill>
                <a:srgbClr val="D25000"/>
              </a:solidFill>
              <a:latin typeface="Arial Narrow"/>
              <a:cs typeface="Arial Narrow"/>
            </a:endParaRPr>
          </a:p>
        </p:txBody>
      </p:sp>
    </p:spTree>
    <p:extLst>
      <p:ext uri="{BB962C8B-B14F-4D97-AF65-F5344CB8AC3E}">
        <p14:creationId xmlns:p14="http://schemas.microsoft.com/office/powerpoint/2010/main" val="21111927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Graphic spid="21" grpId="0">
        <p:bldAsOne/>
      </p:bldGraphic>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Approxilyzer</a:t>
            </a:r>
            <a:r>
              <a:rPr lang="en-US" dirty="0" smtClean="0"/>
              <a:t>: First Order Approximation Potential</a:t>
            </a:r>
            <a:endParaRPr lang="en-US" dirty="0"/>
          </a:p>
        </p:txBody>
      </p:sp>
      <p:sp>
        <p:nvSpPr>
          <p:cNvPr id="3" name="Content Placeholder 2"/>
          <p:cNvSpPr>
            <a:spLocks noGrp="1"/>
          </p:cNvSpPr>
          <p:nvPr>
            <p:ph idx="1"/>
          </p:nvPr>
        </p:nvSpPr>
        <p:spPr>
          <a:xfrm>
            <a:off x="228600" y="914400"/>
            <a:ext cx="9220200" cy="990600"/>
          </a:xfrm>
        </p:spPr>
        <p:txBody>
          <a:bodyPr/>
          <a:lstStyle/>
          <a:p>
            <a:r>
              <a:rPr lang="en-US" sz="2100" dirty="0" smtClean="0"/>
              <a:t>Identify potentially </a:t>
            </a:r>
            <a:r>
              <a:rPr lang="en-US" sz="2100" dirty="0" err="1" smtClean="0"/>
              <a:t>approximable</a:t>
            </a:r>
            <a:r>
              <a:rPr lang="en-US" sz="2100" dirty="0" smtClean="0"/>
              <a:t> instructions in the program</a:t>
            </a:r>
          </a:p>
          <a:p>
            <a:r>
              <a:rPr lang="en-US" sz="2100" dirty="0" smtClean="0"/>
              <a:t>Eliminates instructions that produce unacceptable quality outputs</a:t>
            </a:r>
          </a:p>
          <a:p>
            <a:pPr lvl="1"/>
            <a:r>
              <a:rPr lang="en-US" sz="2100" dirty="0"/>
              <a:t>W</a:t>
            </a:r>
            <a:r>
              <a:rPr lang="en-US" sz="2100" dirty="0" smtClean="0"/>
              <a:t>ith single bit errors </a:t>
            </a:r>
            <a:r>
              <a:rPr lang="en-US" sz="2100" dirty="0" smtClean="0">
                <a:sym typeface="Wingdings"/>
              </a:rPr>
              <a:t>unlikely to withstand more rigorous perturbations</a:t>
            </a:r>
          </a:p>
          <a:p>
            <a:endParaRPr lang="en-US" dirty="0" smtClean="0"/>
          </a:p>
        </p:txBody>
      </p:sp>
      <p:sp>
        <p:nvSpPr>
          <p:cNvPr id="4" name="Slide Number Placeholder 3"/>
          <p:cNvSpPr>
            <a:spLocks noGrp="1"/>
          </p:cNvSpPr>
          <p:nvPr>
            <p:ph type="sldNum" sz="quarter" idx="4"/>
          </p:nvPr>
        </p:nvSpPr>
        <p:spPr/>
        <p:txBody>
          <a:bodyPr/>
          <a:lstStyle/>
          <a:p>
            <a:fld id="{B6F15528-21DE-4FAA-801E-634DDDAF4B2B}" type="slidenum">
              <a:rPr lang="en-US" smtClean="0"/>
              <a:pPr/>
              <a:t>21</a:t>
            </a:fld>
            <a:endParaRPr lang="en-US"/>
          </a:p>
        </p:txBody>
      </p:sp>
      <p:sp>
        <p:nvSpPr>
          <p:cNvPr id="48" name="Content Placeholder 2"/>
          <p:cNvSpPr txBox="1">
            <a:spLocks/>
          </p:cNvSpPr>
          <p:nvPr/>
        </p:nvSpPr>
        <p:spPr bwMode="auto">
          <a:xfrm>
            <a:off x="228600" y="4800600"/>
            <a:ext cx="8915400" cy="1600200"/>
          </a:xfrm>
          <a:prstGeom prst="rect">
            <a:avLst/>
          </a:prstGeom>
          <a:noFill/>
          <a:ln w="9525">
            <a:noFill/>
            <a:miter lim="800000"/>
            <a:headEnd/>
            <a:tailEnd/>
          </a:ln>
          <a:effectLst/>
        </p:spPr>
        <p:txBody>
          <a:bodyPr vert="horz" wrap="square" lIns="91418" tIns="45709" rIns="91418" bIns="45709" numCol="1" anchor="t" anchorCtr="0" compatLnSpc="1">
            <a:prstTxWarp prst="textNoShape">
              <a:avLst/>
            </a:prstTxWarp>
          </a:bodyPr>
          <a:lstStyle>
            <a:lvl1pPr marL="342820" indent="-342820" algn="l" rtl="0" eaLnBrk="1" fontAlgn="base" hangingPunct="1">
              <a:lnSpc>
                <a:spcPct val="120000"/>
              </a:lnSpc>
              <a:spcBef>
                <a:spcPts val="1224"/>
              </a:spcBef>
              <a:spcAft>
                <a:spcPct val="0"/>
              </a:spcAft>
              <a:buChar char="•"/>
              <a:defRPr sz="2200" b="1">
                <a:solidFill>
                  <a:schemeClr val="tx1"/>
                </a:solidFill>
                <a:latin typeface="Arial Narrow" pitchFamily="34" charset="0"/>
                <a:ea typeface="+mn-ea"/>
                <a:cs typeface="+mn-cs"/>
              </a:defRPr>
            </a:lvl1pPr>
            <a:lvl2pPr marL="742776" indent="-285684" algn="l" rtl="0" eaLnBrk="1" fontAlgn="base" hangingPunct="1">
              <a:lnSpc>
                <a:spcPct val="120000"/>
              </a:lnSpc>
              <a:spcBef>
                <a:spcPct val="20000"/>
              </a:spcBef>
              <a:spcAft>
                <a:spcPct val="0"/>
              </a:spcAft>
              <a:buChar char="–"/>
              <a:defRPr sz="2200" b="1">
                <a:solidFill>
                  <a:schemeClr val="tx1"/>
                </a:solidFill>
                <a:latin typeface="Arial Narrow" pitchFamily="34" charset="0"/>
                <a:ea typeface="ＭＳ Ｐゴシック" charset="-128"/>
              </a:defRPr>
            </a:lvl2pPr>
            <a:lvl3pPr marL="1142733" indent="-228546" algn="l" rtl="0" eaLnBrk="1" fontAlgn="base" hangingPunct="1">
              <a:lnSpc>
                <a:spcPct val="120000"/>
              </a:lnSpc>
              <a:spcBef>
                <a:spcPct val="20000"/>
              </a:spcBef>
              <a:spcAft>
                <a:spcPct val="0"/>
              </a:spcAft>
              <a:buFont typeface="Symbol" charset="2"/>
              <a:buChar char="*"/>
              <a:defRPr sz="2000" b="1">
                <a:solidFill>
                  <a:schemeClr val="tx1"/>
                </a:solidFill>
                <a:latin typeface="Arial Narrow" pitchFamily="34" charset="0"/>
                <a:ea typeface="ＭＳ Ｐゴシック" charset="-128"/>
              </a:defRPr>
            </a:lvl3pPr>
            <a:lvl4pPr marL="1599825" indent="-228546" algn="l" rtl="0" eaLnBrk="1" fontAlgn="base" hangingPunct="1">
              <a:lnSpc>
                <a:spcPct val="120000"/>
              </a:lnSpc>
              <a:spcBef>
                <a:spcPct val="20000"/>
              </a:spcBef>
              <a:spcAft>
                <a:spcPct val="0"/>
              </a:spcAft>
              <a:buChar char="–"/>
              <a:defRPr b="1">
                <a:solidFill>
                  <a:schemeClr val="tx1"/>
                </a:solidFill>
                <a:latin typeface="Arial Narrow" pitchFamily="34" charset="0"/>
                <a:ea typeface="ＭＳ Ｐゴシック" charset="-128"/>
              </a:defRPr>
            </a:lvl4pPr>
            <a:lvl5pPr marL="2056919" indent="-228546" algn="l" rtl="0" eaLnBrk="1" fontAlgn="base" hangingPunct="1">
              <a:lnSpc>
                <a:spcPct val="120000"/>
              </a:lnSpc>
              <a:spcBef>
                <a:spcPct val="20000"/>
              </a:spcBef>
              <a:spcAft>
                <a:spcPts val="600"/>
              </a:spcAft>
              <a:buChar char="»"/>
              <a:defRPr b="1">
                <a:solidFill>
                  <a:schemeClr val="tx1"/>
                </a:solidFill>
                <a:latin typeface="Arial Narrow" pitchFamily="34" charset="0"/>
                <a:ea typeface="ＭＳ Ｐゴシック" charset="-128"/>
              </a:defRPr>
            </a:lvl5pPr>
            <a:lvl6pPr marL="251401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6pPr>
            <a:lvl7pPr marL="2971106"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7pPr>
            <a:lvl8pPr marL="3428198"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8pPr>
            <a:lvl9pPr marL="388529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9pPr>
          </a:lstStyle>
          <a:p>
            <a:r>
              <a:rPr lang="en-US" sz="2100" dirty="0"/>
              <a:t>Remaining are first order candidates for approximation</a:t>
            </a:r>
          </a:p>
          <a:p>
            <a:pPr lvl="1"/>
            <a:r>
              <a:rPr lang="en-US" sz="2000" dirty="0"/>
              <a:t>Reduce exploration space for more targeted analysis</a:t>
            </a:r>
          </a:p>
          <a:p>
            <a:pPr lvl="1"/>
            <a:r>
              <a:rPr lang="en-US" sz="2000" dirty="0"/>
              <a:t>Best and worst case bounds (extremes of threshold) for approximation potential</a:t>
            </a:r>
          </a:p>
          <a:p>
            <a:pPr marL="0" indent="0">
              <a:buNone/>
            </a:pPr>
            <a:r>
              <a:rPr lang="en-US" dirty="0"/>
              <a:t> </a:t>
            </a:r>
          </a:p>
        </p:txBody>
      </p:sp>
      <p:grpSp>
        <p:nvGrpSpPr>
          <p:cNvPr id="7" name="Group 6"/>
          <p:cNvGrpSpPr/>
          <p:nvPr/>
        </p:nvGrpSpPr>
        <p:grpSpPr>
          <a:xfrm>
            <a:off x="152400" y="3200400"/>
            <a:ext cx="8831305" cy="708919"/>
            <a:chOff x="152400" y="1370567"/>
            <a:chExt cx="8831305" cy="708919"/>
          </a:xfrm>
        </p:grpSpPr>
        <p:grpSp>
          <p:nvGrpSpPr>
            <p:cNvPr id="8" name="Group 7"/>
            <p:cNvGrpSpPr/>
            <p:nvPr/>
          </p:nvGrpSpPr>
          <p:grpSpPr>
            <a:xfrm>
              <a:off x="1447799" y="1370567"/>
              <a:ext cx="4082750" cy="705121"/>
              <a:chOff x="1584852" y="1370567"/>
              <a:chExt cx="3945698" cy="705121"/>
            </a:xfrm>
          </p:grpSpPr>
          <p:sp>
            <p:nvSpPr>
              <p:cNvPr id="12" name="TextBox 11"/>
              <p:cNvSpPr txBox="1"/>
              <p:nvPr/>
            </p:nvSpPr>
            <p:spPr>
              <a:xfrm>
                <a:off x="1584852" y="1370567"/>
                <a:ext cx="1244285" cy="704088"/>
              </a:xfrm>
              <a:prstGeom prst="rect">
                <a:avLst/>
              </a:prstGeom>
              <a:solidFill>
                <a:srgbClr val="19BA0F"/>
              </a:solidFill>
            </p:spPr>
            <p:txBody>
              <a:bodyPr wrap="square" rtlCol="0" anchor="ctr" anchorCtr="0">
                <a:spAutoFit/>
              </a:bodyPr>
              <a:lstStyle/>
              <a:p>
                <a:pPr algn="ctr"/>
                <a:r>
                  <a:rPr lang="en-US" sz="2000" b="1" dirty="0" smtClean="0">
                    <a:latin typeface="Arial Narrow" pitchFamily="34" charset="0"/>
                  </a:rPr>
                  <a:t>SDC-Good</a:t>
                </a:r>
                <a:endParaRPr lang="en-US" sz="2000" b="1" dirty="0">
                  <a:latin typeface="Arial Narrow" pitchFamily="34" charset="0"/>
                </a:endParaRPr>
              </a:p>
              <a:p>
                <a:pPr algn="ctr"/>
                <a:endParaRPr lang="en-US" sz="2000" b="1" dirty="0" smtClean="0">
                  <a:latin typeface="Arial Narrow" pitchFamily="34" charset="0"/>
                </a:endParaRPr>
              </a:p>
            </p:txBody>
          </p:sp>
          <p:sp>
            <p:nvSpPr>
              <p:cNvPr id="13" name="TextBox 12"/>
              <p:cNvSpPr txBox="1"/>
              <p:nvPr/>
            </p:nvSpPr>
            <p:spPr>
              <a:xfrm>
                <a:off x="4366830" y="1371600"/>
                <a:ext cx="1163720" cy="704088"/>
              </a:xfrm>
              <a:prstGeom prst="rect">
                <a:avLst/>
              </a:prstGeom>
              <a:solidFill>
                <a:srgbClr val="FF0000"/>
              </a:solidFill>
            </p:spPr>
            <p:txBody>
              <a:bodyPr wrap="square" rtlCol="0">
                <a:spAutoFit/>
              </a:bodyPr>
              <a:lstStyle/>
              <a:p>
                <a:pPr algn="ctr"/>
                <a:r>
                  <a:rPr lang="en-US" sz="2000" b="1" dirty="0" smtClean="0">
                    <a:latin typeface="Arial Narrow" pitchFamily="34" charset="0"/>
                  </a:rPr>
                  <a:t>SDC-Bad</a:t>
                </a:r>
              </a:p>
              <a:p>
                <a:pPr algn="ctr"/>
                <a:endParaRPr lang="en-US" sz="2200" b="1" dirty="0">
                  <a:latin typeface="Arial Narrow" pitchFamily="34" charset="0"/>
                </a:endParaRPr>
              </a:p>
            </p:txBody>
          </p:sp>
          <p:sp>
            <p:nvSpPr>
              <p:cNvPr id="14" name="TextBox 13"/>
              <p:cNvSpPr txBox="1"/>
              <p:nvPr/>
            </p:nvSpPr>
            <p:spPr>
              <a:xfrm>
                <a:off x="2836767" y="1371600"/>
                <a:ext cx="1530063" cy="704088"/>
              </a:xfrm>
              <a:prstGeom prst="rect">
                <a:avLst/>
              </a:prstGeom>
              <a:solidFill>
                <a:srgbClr val="D25000"/>
              </a:solidFill>
            </p:spPr>
            <p:txBody>
              <a:bodyPr wrap="square" rtlCol="0">
                <a:spAutoFit/>
              </a:bodyPr>
              <a:lstStyle/>
              <a:p>
                <a:pPr algn="ctr"/>
                <a:r>
                  <a:rPr lang="en-US" sz="2000" b="1" dirty="0" smtClean="0">
                    <a:latin typeface="Arial Narrow" pitchFamily="34" charset="0"/>
                  </a:rPr>
                  <a:t>SDC-Maybe</a:t>
                </a:r>
              </a:p>
              <a:p>
                <a:pPr algn="ctr"/>
                <a:endParaRPr lang="en-US" sz="2200" b="1" dirty="0">
                  <a:latin typeface="Arial Narrow" pitchFamily="34" charset="0"/>
                </a:endParaRPr>
              </a:p>
            </p:txBody>
          </p:sp>
        </p:grpSp>
        <p:sp>
          <p:nvSpPr>
            <p:cNvPr id="9" name="TextBox 8"/>
            <p:cNvSpPr txBox="1"/>
            <p:nvPr/>
          </p:nvSpPr>
          <p:spPr>
            <a:xfrm>
              <a:off x="5497999" y="1371600"/>
              <a:ext cx="2198201" cy="707886"/>
            </a:xfrm>
            <a:prstGeom prst="rect">
              <a:avLst/>
            </a:prstGeom>
            <a:solidFill>
              <a:schemeClr val="tx1">
                <a:lumMod val="85000"/>
                <a:lumOff val="15000"/>
              </a:schemeClr>
            </a:solidFill>
          </p:spPr>
          <p:txBody>
            <a:bodyPr wrap="square" rtlCol="0">
              <a:spAutoFit/>
            </a:bodyPr>
            <a:lstStyle/>
            <a:p>
              <a:pPr algn="ctr"/>
              <a:r>
                <a:rPr lang="en-US" sz="2000" b="1" dirty="0" smtClean="0">
                  <a:solidFill>
                    <a:srgbClr val="FFFF00"/>
                  </a:solidFill>
                  <a:latin typeface="Arial Narrow" pitchFamily="34" charset="0"/>
                </a:rPr>
                <a:t>Detectable Data</a:t>
              </a:r>
            </a:p>
            <a:p>
              <a:pPr algn="ctr"/>
              <a:r>
                <a:rPr lang="en-US" sz="2000" b="1" dirty="0" smtClean="0">
                  <a:solidFill>
                    <a:srgbClr val="FFFF00"/>
                  </a:solidFill>
                  <a:latin typeface="Arial Narrow" pitchFamily="34" charset="0"/>
                </a:rPr>
                <a:t>Corruptions (DDC)</a:t>
              </a:r>
              <a:endParaRPr lang="en-US" sz="2000" b="1" dirty="0">
                <a:solidFill>
                  <a:srgbClr val="FFFF00"/>
                </a:solidFill>
                <a:latin typeface="Arial Narrow" pitchFamily="34" charset="0"/>
              </a:endParaRPr>
            </a:p>
          </p:txBody>
        </p:sp>
        <p:sp>
          <p:nvSpPr>
            <p:cNvPr id="10" name="TextBox 9"/>
            <p:cNvSpPr txBox="1"/>
            <p:nvPr/>
          </p:nvSpPr>
          <p:spPr>
            <a:xfrm>
              <a:off x="152400" y="1370567"/>
              <a:ext cx="1287505" cy="704088"/>
            </a:xfrm>
            <a:prstGeom prst="rect">
              <a:avLst/>
            </a:prstGeom>
            <a:solidFill>
              <a:srgbClr val="008000"/>
            </a:solidFill>
          </p:spPr>
          <p:txBody>
            <a:bodyPr wrap="square" rtlCol="0" anchor="ctr" anchorCtr="0">
              <a:spAutoFit/>
            </a:bodyPr>
            <a:lstStyle/>
            <a:p>
              <a:pPr algn="ctr"/>
              <a:r>
                <a:rPr lang="en-US" sz="2000" b="1" dirty="0" smtClean="0">
                  <a:latin typeface="Arial Narrow" pitchFamily="34" charset="0"/>
                </a:rPr>
                <a:t>Masked</a:t>
              </a:r>
              <a:endParaRPr lang="en-US" sz="2000" b="1" dirty="0">
                <a:latin typeface="Arial Narrow" pitchFamily="34" charset="0"/>
              </a:endParaRPr>
            </a:p>
            <a:p>
              <a:pPr algn="ctr"/>
              <a:endParaRPr lang="en-US" sz="2000" b="1" dirty="0" smtClean="0">
                <a:latin typeface="Arial Narrow" pitchFamily="34" charset="0"/>
              </a:endParaRPr>
            </a:p>
          </p:txBody>
        </p:sp>
        <p:sp>
          <p:nvSpPr>
            <p:cNvPr id="11" name="TextBox 10"/>
            <p:cNvSpPr txBox="1"/>
            <p:nvPr/>
          </p:nvSpPr>
          <p:spPr>
            <a:xfrm>
              <a:off x="7696200" y="1371600"/>
              <a:ext cx="1287505" cy="704088"/>
            </a:xfrm>
            <a:prstGeom prst="rect">
              <a:avLst/>
            </a:prstGeom>
            <a:solidFill>
              <a:schemeClr val="tx1"/>
            </a:solidFill>
          </p:spPr>
          <p:txBody>
            <a:bodyPr wrap="square" rtlCol="0" anchor="ctr" anchorCtr="0">
              <a:spAutoFit/>
            </a:bodyPr>
            <a:lstStyle/>
            <a:p>
              <a:pPr algn="ctr"/>
              <a:r>
                <a:rPr lang="en-US" sz="2000" b="1" dirty="0" smtClean="0">
                  <a:solidFill>
                    <a:srgbClr val="FFFF00"/>
                  </a:solidFill>
                  <a:latin typeface="Arial Narrow" pitchFamily="34" charset="0"/>
                </a:rPr>
                <a:t>Detected</a:t>
              </a:r>
              <a:endParaRPr lang="en-US" sz="2000" b="1" dirty="0">
                <a:solidFill>
                  <a:srgbClr val="FFFF00"/>
                </a:solidFill>
                <a:latin typeface="Arial Narrow" pitchFamily="34" charset="0"/>
              </a:endParaRPr>
            </a:p>
            <a:p>
              <a:pPr algn="ctr"/>
              <a:endParaRPr lang="en-US" sz="2000" b="1" dirty="0" smtClean="0">
                <a:latin typeface="Arial Narrow" pitchFamily="34" charset="0"/>
              </a:endParaRPr>
            </a:p>
          </p:txBody>
        </p:sp>
      </p:grpSp>
      <p:sp>
        <p:nvSpPr>
          <p:cNvPr id="15" name="Oval 14"/>
          <p:cNvSpPr/>
          <p:nvPr/>
        </p:nvSpPr>
        <p:spPr bwMode="auto">
          <a:xfrm>
            <a:off x="3657600" y="2819400"/>
            <a:ext cx="5334000" cy="1371600"/>
          </a:xfrm>
          <a:prstGeom prst="ellipse">
            <a:avLst/>
          </a:prstGeom>
          <a:noFill/>
          <a:ln w="508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16" name="Group 15"/>
          <p:cNvGrpSpPr/>
          <p:nvPr/>
        </p:nvGrpSpPr>
        <p:grpSpPr>
          <a:xfrm>
            <a:off x="5105400" y="2743200"/>
            <a:ext cx="2971800" cy="1676400"/>
            <a:chOff x="762000" y="4191000"/>
            <a:chExt cx="1981200" cy="1524000"/>
          </a:xfrm>
        </p:grpSpPr>
        <p:cxnSp>
          <p:nvCxnSpPr>
            <p:cNvPr id="17" name="Straight Connector 16"/>
            <p:cNvCxnSpPr/>
            <p:nvPr/>
          </p:nvCxnSpPr>
          <p:spPr bwMode="auto">
            <a:xfrm>
              <a:off x="762000" y="4267200"/>
              <a:ext cx="1981200" cy="1447800"/>
            </a:xfrm>
            <a:prstGeom prst="line">
              <a:avLst/>
            </a:prstGeom>
            <a:solidFill>
              <a:schemeClr val="accent1"/>
            </a:solidFill>
            <a:ln w="50800" cap="flat" cmpd="sng" algn="ctr">
              <a:solidFill>
                <a:srgbClr val="800000"/>
              </a:solidFill>
              <a:prstDash val="solid"/>
              <a:round/>
              <a:headEnd type="none" w="med" len="med"/>
              <a:tailEnd type="none" w="med" len="med"/>
            </a:ln>
            <a:effectLst/>
          </p:spPr>
        </p:cxnSp>
        <p:cxnSp>
          <p:nvCxnSpPr>
            <p:cNvPr id="18" name="Straight Connector 17"/>
            <p:cNvCxnSpPr/>
            <p:nvPr/>
          </p:nvCxnSpPr>
          <p:spPr bwMode="auto">
            <a:xfrm flipH="1">
              <a:off x="965200" y="4191000"/>
              <a:ext cx="1625600" cy="1524000"/>
            </a:xfrm>
            <a:prstGeom prst="line">
              <a:avLst/>
            </a:prstGeom>
            <a:solidFill>
              <a:schemeClr val="accent1"/>
            </a:solidFill>
            <a:ln w="50800" cap="flat" cmpd="sng" algn="ctr">
              <a:solidFill>
                <a:srgbClr val="800000"/>
              </a:solidFill>
              <a:prstDash val="solid"/>
              <a:round/>
              <a:headEnd type="none" w="med" len="med"/>
              <a:tailEnd type="none" w="med" len="med"/>
            </a:ln>
            <a:effectLst/>
          </p:spPr>
        </p:cxnSp>
      </p:grpSp>
      <p:sp>
        <p:nvSpPr>
          <p:cNvPr id="6" name="Left Brace 5"/>
          <p:cNvSpPr/>
          <p:nvPr/>
        </p:nvSpPr>
        <p:spPr bwMode="auto">
          <a:xfrm rot="16200000">
            <a:off x="1562100" y="2705100"/>
            <a:ext cx="685800" cy="3200400"/>
          </a:xfrm>
          <a:prstGeom prst="leftBrac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9" name="Straight Connector 18"/>
          <p:cNvCxnSpPr/>
          <p:nvPr/>
        </p:nvCxnSpPr>
        <p:spPr bwMode="auto">
          <a:xfrm>
            <a:off x="3581400" y="2895600"/>
            <a:ext cx="0" cy="1371600"/>
          </a:xfrm>
          <a:prstGeom prst="line">
            <a:avLst/>
          </a:prstGeom>
          <a:solidFill>
            <a:schemeClr val="accent1"/>
          </a:solidFill>
          <a:ln w="38100" cap="flat" cmpd="sng" algn="ctr">
            <a:solidFill>
              <a:schemeClr val="tx1"/>
            </a:solidFill>
            <a:prstDash val="sysDash"/>
            <a:round/>
            <a:headEnd type="none" w="med" len="med"/>
            <a:tailEnd type="none" w="med" len="med"/>
          </a:ln>
          <a:effectLst/>
        </p:spPr>
      </p:cxnSp>
      <p:sp>
        <p:nvSpPr>
          <p:cNvPr id="20" name="TextBox 19"/>
          <p:cNvSpPr txBox="1"/>
          <p:nvPr/>
        </p:nvSpPr>
        <p:spPr>
          <a:xfrm>
            <a:off x="1828800" y="2514600"/>
            <a:ext cx="3657600" cy="369332"/>
          </a:xfrm>
          <a:prstGeom prst="rect">
            <a:avLst/>
          </a:prstGeom>
          <a:noFill/>
        </p:spPr>
        <p:txBody>
          <a:bodyPr wrap="square" rtlCol="0">
            <a:spAutoFit/>
          </a:bodyPr>
          <a:lstStyle/>
          <a:p>
            <a:pPr algn="ctr"/>
            <a:r>
              <a:rPr lang="en-US" b="1" dirty="0" smtClean="0">
                <a:latin typeface="Arial Narrow"/>
                <a:cs typeface="Arial Narrow"/>
              </a:rPr>
              <a:t>User acceptable quality threshold</a:t>
            </a:r>
            <a:endParaRPr lang="en-US" b="1" dirty="0">
              <a:latin typeface="Arial Narrow"/>
              <a:cs typeface="Arial Narrow"/>
            </a:endParaRPr>
          </a:p>
        </p:txBody>
      </p:sp>
    </p:spTree>
    <p:extLst>
      <p:ext uri="{BB962C8B-B14F-4D97-AF65-F5344CB8AC3E}">
        <p14:creationId xmlns:p14="http://schemas.microsoft.com/office/powerpoint/2010/main" val="6853141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6" grpId="0" animBg="1"/>
      <p:bldP spid="20" grpId="0"/>
      <p:bldP spid="20"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noGrp="1"/>
          </p:cNvGraphicFramePr>
          <p:nvPr>
            <p:extLst>
              <p:ext uri="{D42A27DB-BD31-4B8C-83A1-F6EECF244321}">
                <p14:modId xmlns:p14="http://schemas.microsoft.com/office/powerpoint/2010/main" val="1344950687"/>
              </p:ext>
            </p:extLst>
          </p:nvPr>
        </p:nvGraphicFramePr>
        <p:xfrm>
          <a:off x="1" y="914400"/>
          <a:ext cx="9143999" cy="47244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19050" y="5791200"/>
            <a:ext cx="9144000" cy="430887"/>
          </a:xfrm>
          <a:prstGeom prst="rect">
            <a:avLst/>
          </a:prstGeom>
          <a:noFill/>
        </p:spPr>
        <p:txBody>
          <a:bodyPr wrap="square" rtlCol="0">
            <a:spAutoFit/>
          </a:bodyPr>
          <a:lstStyle/>
          <a:p>
            <a:pPr algn="ctr"/>
            <a:r>
              <a:rPr lang="en-US" sz="2200" b="1" dirty="0" smtClean="0">
                <a:solidFill>
                  <a:srgbClr val="D25000"/>
                </a:solidFill>
                <a:latin typeface="Arial Narrow"/>
                <a:cs typeface="Arial Narrow"/>
              </a:rPr>
              <a:t>Exploration of application’s approximation potential along different dimensions</a:t>
            </a:r>
            <a:endParaRPr lang="en-US" sz="2200" b="1" dirty="0">
              <a:solidFill>
                <a:srgbClr val="D25000"/>
              </a:solidFill>
              <a:latin typeface="Arial Narrow"/>
              <a:cs typeface="Arial Narrow"/>
            </a:endParaRPr>
          </a:p>
        </p:txBody>
      </p:sp>
      <p:sp>
        <p:nvSpPr>
          <p:cNvPr id="4" name="Oval 3"/>
          <p:cNvSpPr/>
          <p:nvPr/>
        </p:nvSpPr>
        <p:spPr bwMode="auto">
          <a:xfrm>
            <a:off x="1524000" y="3505200"/>
            <a:ext cx="381000" cy="1066800"/>
          </a:xfrm>
          <a:prstGeom prst="ellipse">
            <a:avLst/>
          </a:prstGeom>
          <a:noFill/>
          <a:ln w="38100" cap="flat" cmpd="sng" algn="ctr">
            <a:solidFill>
              <a:srgbClr val="FFC30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3" name="Oval 22"/>
          <p:cNvSpPr/>
          <p:nvPr/>
        </p:nvSpPr>
        <p:spPr bwMode="auto">
          <a:xfrm>
            <a:off x="4114800" y="2438400"/>
            <a:ext cx="381000" cy="1676400"/>
          </a:xfrm>
          <a:prstGeom prst="ellipse">
            <a:avLst/>
          </a:prstGeom>
          <a:noFill/>
          <a:ln w="38100" cap="flat" cmpd="sng" algn="ctr">
            <a:solidFill>
              <a:srgbClr val="FFC30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 name="TextBox 4"/>
          <p:cNvSpPr txBox="1"/>
          <p:nvPr/>
        </p:nvSpPr>
        <p:spPr>
          <a:xfrm>
            <a:off x="1371600" y="2971800"/>
            <a:ext cx="685800" cy="369332"/>
          </a:xfrm>
          <a:prstGeom prst="rect">
            <a:avLst/>
          </a:prstGeom>
          <a:noFill/>
        </p:spPr>
        <p:txBody>
          <a:bodyPr wrap="square" rtlCol="0">
            <a:spAutoFit/>
          </a:bodyPr>
          <a:lstStyle/>
          <a:p>
            <a:r>
              <a:rPr lang="en-US" b="1" dirty="0" smtClean="0">
                <a:latin typeface="Arial Narrow"/>
                <a:cs typeface="Arial Narrow"/>
              </a:rPr>
              <a:t>  15%</a:t>
            </a:r>
          </a:p>
        </p:txBody>
      </p:sp>
      <p:sp>
        <p:nvSpPr>
          <p:cNvPr id="24" name="TextBox 23"/>
          <p:cNvSpPr txBox="1"/>
          <p:nvPr/>
        </p:nvSpPr>
        <p:spPr>
          <a:xfrm>
            <a:off x="4114800" y="1905000"/>
            <a:ext cx="609600" cy="369332"/>
          </a:xfrm>
          <a:prstGeom prst="rect">
            <a:avLst/>
          </a:prstGeom>
          <a:noFill/>
        </p:spPr>
        <p:txBody>
          <a:bodyPr wrap="square" rtlCol="0">
            <a:spAutoFit/>
          </a:bodyPr>
          <a:lstStyle/>
          <a:p>
            <a:r>
              <a:rPr lang="en-US" b="1" dirty="0" smtClean="0">
                <a:latin typeface="Arial Narrow"/>
                <a:cs typeface="Arial Narrow"/>
              </a:rPr>
              <a:t>40%</a:t>
            </a:r>
          </a:p>
        </p:txBody>
      </p:sp>
      <p:sp>
        <p:nvSpPr>
          <p:cNvPr id="25" name="Title 1"/>
          <p:cNvSpPr txBox="1">
            <a:spLocks/>
          </p:cNvSpPr>
          <p:nvPr/>
        </p:nvSpPr>
        <p:spPr>
          <a:xfrm>
            <a:off x="-15875" y="76199"/>
            <a:ext cx="9144000" cy="701675"/>
          </a:xfrm>
          <a:prstGeom prst="rect">
            <a:avLst/>
          </a:prstGeom>
        </p:spPr>
        <p:txBody>
          <a:bodyPr/>
          <a:lstStyle>
            <a:lvl1pPr algn="ctr" rtl="0" eaLnBrk="1" fontAlgn="base" hangingPunct="1">
              <a:spcBef>
                <a:spcPct val="0"/>
              </a:spcBef>
              <a:spcAft>
                <a:spcPct val="0"/>
              </a:spcAft>
              <a:defRPr sz="2800" b="1">
                <a:solidFill>
                  <a:srgbClr val="FFFFFF"/>
                </a:solidFill>
                <a:latin typeface="+mj-lt"/>
                <a:ea typeface="+mj-ea"/>
                <a:cs typeface="+mj-cs"/>
              </a:defRPr>
            </a:lvl1pPr>
            <a:lvl2pPr algn="ctr" rtl="0" eaLnBrk="1" fontAlgn="base" hangingPunct="1">
              <a:spcBef>
                <a:spcPct val="0"/>
              </a:spcBef>
              <a:spcAft>
                <a:spcPct val="0"/>
              </a:spcAft>
              <a:defRPr sz="2800" b="1">
                <a:solidFill>
                  <a:srgbClr val="0000FF"/>
                </a:solidFill>
                <a:latin typeface="Helvetica" charset="0"/>
              </a:defRPr>
            </a:lvl2pPr>
            <a:lvl3pPr algn="ctr" rtl="0" eaLnBrk="1" fontAlgn="base" hangingPunct="1">
              <a:spcBef>
                <a:spcPct val="0"/>
              </a:spcBef>
              <a:spcAft>
                <a:spcPct val="0"/>
              </a:spcAft>
              <a:defRPr sz="2800" b="1">
                <a:solidFill>
                  <a:srgbClr val="0000FF"/>
                </a:solidFill>
                <a:latin typeface="Helvetica" charset="0"/>
              </a:defRPr>
            </a:lvl3pPr>
            <a:lvl4pPr algn="ctr" rtl="0" eaLnBrk="1" fontAlgn="base" hangingPunct="1">
              <a:spcBef>
                <a:spcPct val="0"/>
              </a:spcBef>
              <a:spcAft>
                <a:spcPct val="0"/>
              </a:spcAft>
              <a:defRPr sz="2800" b="1">
                <a:solidFill>
                  <a:srgbClr val="0000FF"/>
                </a:solidFill>
                <a:latin typeface="Helvetica" charset="0"/>
              </a:defRPr>
            </a:lvl4pPr>
            <a:lvl5pPr algn="ctr" rtl="0" eaLnBrk="1" fontAlgn="base" hangingPunct="1">
              <a:spcBef>
                <a:spcPct val="0"/>
              </a:spcBef>
              <a:spcAft>
                <a:spcPct val="0"/>
              </a:spcAft>
              <a:defRPr sz="2800" b="1">
                <a:solidFill>
                  <a:srgbClr val="0000FF"/>
                </a:solidFill>
                <a:latin typeface="Helvetica" charset="0"/>
              </a:defRPr>
            </a:lvl5pPr>
            <a:lvl6pPr marL="457092" algn="ctr" rtl="0" eaLnBrk="1" fontAlgn="base" hangingPunct="1">
              <a:spcBef>
                <a:spcPct val="0"/>
              </a:spcBef>
              <a:spcAft>
                <a:spcPct val="0"/>
              </a:spcAft>
              <a:defRPr sz="2800" b="1">
                <a:solidFill>
                  <a:srgbClr val="0000FF"/>
                </a:solidFill>
                <a:latin typeface="Helvetica" charset="0"/>
              </a:defRPr>
            </a:lvl6pPr>
            <a:lvl7pPr marL="914186" algn="ctr" rtl="0" eaLnBrk="1" fontAlgn="base" hangingPunct="1">
              <a:spcBef>
                <a:spcPct val="0"/>
              </a:spcBef>
              <a:spcAft>
                <a:spcPct val="0"/>
              </a:spcAft>
              <a:defRPr sz="2800" b="1">
                <a:solidFill>
                  <a:srgbClr val="0000FF"/>
                </a:solidFill>
                <a:latin typeface="Helvetica" charset="0"/>
              </a:defRPr>
            </a:lvl7pPr>
            <a:lvl8pPr marL="1371279" algn="ctr" rtl="0" eaLnBrk="1" fontAlgn="base" hangingPunct="1">
              <a:spcBef>
                <a:spcPct val="0"/>
              </a:spcBef>
              <a:spcAft>
                <a:spcPct val="0"/>
              </a:spcAft>
              <a:defRPr sz="2800" b="1">
                <a:solidFill>
                  <a:srgbClr val="0000FF"/>
                </a:solidFill>
                <a:latin typeface="Helvetica" charset="0"/>
              </a:defRPr>
            </a:lvl8pPr>
            <a:lvl9pPr marL="1828373" algn="ctr" rtl="0" eaLnBrk="1" fontAlgn="base" hangingPunct="1">
              <a:spcBef>
                <a:spcPct val="0"/>
              </a:spcBef>
              <a:spcAft>
                <a:spcPct val="0"/>
              </a:spcAft>
              <a:defRPr sz="2800" b="1">
                <a:solidFill>
                  <a:srgbClr val="0000FF"/>
                </a:solidFill>
                <a:latin typeface="Helvetica" charset="0"/>
              </a:defRPr>
            </a:lvl9pPr>
          </a:lstStyle>
          <a:p>
            <a:r>
              <a:rPr lang="en-US" dirty="0" smtClean="0"/>
              <a:t>Exploring Best-Case Approximation Potential</a:t>
            </a:r>
            <a:endParaRPr lang="en-US" dirty="0"/>
          </a:p>
        </p:txBody>
      </p:sp>
      <p:sp>
        <p:nvSpPr>
          <p:cNvPr id="6" name="TextBox 5"/>
          <p:cNvSpPr txBox="1"/>
          <p:nvPr/>
        </p:nvSpPr>
        <p:spPr>
          <a:xfrm>
            <a:off x="2895600" y="1600200"/>
            <a:ext cx="3352800" cy="369332"/>
          </a:xfrm>
          <a:prstGeom prst="rect">
            <a:avLst/>
          </a:prstGeom>
          <a:noFill/>
        </p:spPr>
        <p:txBody>
          <a:bodyPr wrap="square" rtlCol="0">
            <a:spAutoFit/>
          </a:bodyPr>
          <a:lstStyle/>
          <a:p>
            <a:r>
              <a:rPr lang="en-US" b="1" dirty="0" smtClean="0">
                <a:latin typeface="Arial Narrow"/>
                <a:cs typeface="Arial Narrow"/>
              </a:rPr>
              <a:t>At least one 32b register chunk </a:t>
            </a:r>
            <a:endParaRPr lang="en-US" b="1" dirty="0">
              <a:latin typeface="Arial Narrow"/>
              <a:cs typeface="Arial Narrow"/>
            </a:endParaRPr>
          </a:p>
        </p:txBody>
      </p:sp>
    </p:spTree>
    <p:extLst>
      <p:ext uri="{BB962C8B-B14F-4D97-AF65-F5344CB8AC3E}">
        <p14:creationId xmlns:p14="http://schemas.microsoft.com/office/powerpoint/2010/main" val="30322480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4"/>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23"/>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24"/>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4" grpId="1" animBg="1"/>
      <p:bldP spid="23" grpId="0" animBg="1"/>
      <p:bldP spid="23" grpId="1" animBg="1"/>
      <p:bldP spid="5" grpId="0"/>
      <p:bldP spid="5" grpId="1"/>
      <p:bldP spid="24" grpId="0"/>
      <p:bldP spid="24" grpId="1"/>
      <p:bldP spid="6" grpId="0"/>
      <p:bldP spid="6"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228600" y="3429000"/>
            <a:ext cx="9067800" cy="2895600"/>
          </a:xfrm>
        </p:spPr>
        <p:txBody>
          <a:bodyPr/>
          <a:lstStyle/>
          <a:p>
            <a:pPr>
              <a:lnSpc>
                <a:spcPct val="150000"/>
              </a:lnSpc>
            </a:pPr>
            <a:r>
              <a:rPr lang="en-US" dirty="0" err="1" smtClean="0"/>
              <a:t>Approxilyzer</a:t>
            </a:r>
            <a:r>
              <a:rPr lang="en-US" dirty="0" smtClean="0"/>
              <a:t> : </a:t>
            </a:r>
          </a:p>
          <a:p>
            <a:pPr lvl="1">
              <a:lnSpc>
                <a:spcPct val="100000"/>
              </a:lnSpc>
            </a:pPr>
            <a:r>
              <a:rPr lang="en-US" sz="2000" dirty="0" smtClean="0">
                <a:solidFill>
                  <a:srgbClr val="D25000"/>
                </a:solidFill>
              </a:rPr>
              <a:t>Minimal </a:t>
            </a:r>
            <a:r>
              <a:rPr lang="en-US" sz="2000" dirty="0">
                <a:solidFill>
                  <a:srgbClr val="D25000"/>
                </a:solidFill>
              </a:rPr>
              <a:t>programmer burden, general-purpose, automatic, comprehensive </a:t>
            </a:r>
            <a:endParaRPr lang="en-US" sz="2000" dirty="0" smtClean="0">
              <a:solidFill>
                <a:srgbClr val="D25000"/>
              </a:solidFill>
            </a:endParaRPr>
          </a:p>
          <a:p>
            <a:pPr lvl="1">
              <a:lnSpc>
                <a:spcPct val="100000"/>
              </a:lnSpc>
            </a:pPr>
            <a:r>
              <a:rPr lang="en-US" sz="2000" dirty="0" smtClean="0"/>
              <a:t>Determines output quality at fine granularities with</a:t>
            </a:r>
            <a:r>
              <a:rPr lang="en-US" sz="2000" dirty="0" smtClean="0">
                <a:solidFill>
                  <a:srgbClr val="D25000"/>
                </a:solidFill>
              </a:rPr>
              <a:t> high accuracy (95%)</a:t>
            </a:r>
            <a:endParaRPr lang="en-US" dirty="0" smtClean="0"/>
          </a:p>
          <a:p>
            <a:pPr>
              <a:lnSpc>
                <a:spcPct val="100000"/>
              </a:lnSpc>
            </a:pPr>
            <a:r>
              <a:rPr lang="en-US" dirty="0" smtClean="0"/>
              <a:t>Two applications</a:t>
            </a:r>
          </a:p>
          <a:p>
            <a:pPr lvl="1">
              <a:lnSpc>
                <a:spcPct val="100000"/>
              </a:lnSpc>
            </a:pPr>
            <a:r>
              <a:rPr lang="en-US" sz="2000" dirty="0" smtClean="0">
                <a:solidFill>
                  <a:srgbClr val="D25000"/>
                </a:solidFill>
              </a:rPr>
              <a:t>Ultra-low cost resiliency </a:t>
            </a:r>
            <a:r>
              <a:rPr lang="en-US" sz="2000" dirty="0" smtClean="0"/>
              <a:t>(</a:t>
            </a:r>
            <a:r>
              <a:rPr lang="en-US" sz="2000" dirty="0" err="1" smtClean="0"/>
              <a:t>upto</a:t>
            </a:r>
            <a:r>
              <a:rPr lang="en-US" sz="2000" dirty="0" smtClean="0"/>
              <a:t> 55% savings) for small quality loss (1%)</a:t>
            </a:r>
            <a:r>
              <a:rPr lang="en-US" dirty="0" smtClean="0"/>
              <a:t> </a:t>
            </a:r>
          </a:p>
          <a:p>
            <a:pPr lvl="1">
              <a:lnSpc>
                <a:spcPct val="100000"/>
              </a:lnSpc>
            </a:pPr>
            <a:r>
              <a:rPr lang="en-US" sz="2000" dirty="0" smtClean="0">
                <a:solidFill>
                  <a:srgbClr val="D25000"/>
                </a:solidFill>
              </a:rPr>
              <a:t>First order approximation potential </a:t>
            </a:r>
            <a:r>
              <a:rPr lang="en-US" sz="2000" dirty="0" smtClean="0"/>
              <a:t>of applications</a:t>
            </a:r>
          </a:p>
          <a:p>
            <a:pPr>
              <a:lnSpc>
                <a:spcPct val="100000"/>
              </a:lnSpc>
            </a:pPr>
            <a:r>
              <a:rPr lang="en-US" dirty="0" smtClean="0"/>
              <a:t>Future directions: </a:t>
            </a:r>
            <a:r>
              <a:rPr lang="en-US" sz="2000" dirty="0" smtClean="0">
                <a:ea typeface="ＭＳ Ｐゴシック" charset="0"/>
              </a:rPr>
              <a:t>Other error models, input independence, data vs. instruction </a:t>
            </a:r>
            <a:endParaRPr lang="en-US" sz="2000" dirty="0">
              <a:ea typeface="ＭＳ Ｐゴシック" charset="0"/>
            </a:endParaRPr>
          </a:p>
        </p:txBody>
      </p:sp>
      <p:sp>
        <p:nvSpPr>
          <p:cNvPr id="4" name="Slide Number Placeholder 3"/>
          <p:cNvSpPr>
            <a:spLocks noGrp="1"/>
          </p:cNvSpPr>
          <p:nvPr>
            <p:ph type="sldNum" sz="quarter" idx="4"/>
          </p:nvPr>
        </p:nvSpPr>
        <p:spPr/>
        <p:txBody>
          <a:bodyPr/>
          <a:lstStyle/>
          <a:p>
            <a:fld id="{B6F15528-21DE-4FAA-801E-634DDDAF4B2B}" type="slidenum">
              <a:rPr lang="en-US" smtClean="0"/>
              <a:pPr/>
              <a:t>23</a:t>
            </a:fld>
            <a:endParaRPr lang="en-US" dirty="0"/>
          </a:p>
        </p:txBody>
      </p:sp>
      <p:grpSp>
        <p:nvGrpSpPr>
          <p:cNvPr id="5" name="Group 4"/>
          <p:cNvGrpSpPr/>
          <p:nvPr/>
        </p:nvGrpSpPr>
        <p:grpSpPr>
          <a:xfrm>
            <a:off x="152401" y="762000"/>
            <a:ext cx="8760316" cy="2782874"/>
            <a:chOff x="0" y="828363"/>
            <a:chExt cx="8991600" cy="3581477"/>
          </a:xfrm>
        </p:grpSpPr>
        <p:sp>
          <p:nvSpPr>
            <p:cNvPr id="6" name="TextBox 5"/>
            <p:cNvSpPr txBox="1"/>
            <p:nvPr/>
          </p:nvSpPr>
          <p:spPr>
            <a:xfrm>
              <a:off x="5715000" y="3733800"/>
              <a:ext cx="1234802" cy="338554"/>
            </a:xfrm>
            <a:prstGeom prst="rect">
              <a:avLst/>
            </a:prstGeom>
            <a:noFill/>
          </p:spPr>
          <p:txBody>
            <a:bodyPr wrap="square" rtlCol="0">
              <a:spAutoFit/>
            </a:bodyPr>
            <a:lstStyle/>
            <a:p>
              <a:pPr algn="ctr"/>
              <a:r>
                <a:rPr lang="en-US" sz="1600" b="1" dirty="0" smtClean="0">
                  <a:latin typeface="Arial Narrow"/>
                  <a:cs typeface="Arial Narrow"/>
                </a:rPr>
                <a:t>Optimizer</a:t>
              </a:r>
              <a:endParaRPr lang="en-US" sz="1600" b="1" dirty="0">
                <a:latin typeface="Arial Narrow"/>
                <a:cs typeface="Arial Narrow"/>
              </a:endParaRPr>
            </a:p>
          </p:txBody>
        </p:sp>
        <p:grpSp>
          <p:nvGrpSpPr>
            <p:cNvPr id="7" name="Group 6"/>
            <p:cNvGrpSpPr/>
            <p:nvPr/>
          </p:nvGrpSpPr>
          <p:grpSpPr>
            <a:xfrm>
              <a:off x="0" y="828363"/>
              <a:ext cx="8991600" cy="3581477"/>
              <a:chOff x="0" y="828363"/>
              <a:chExt cx="8991600" cy="3581477"/>
            </a:xfrm>
          </p:grpSpPr>
          <p:sp>
            <p:nvSpPr>
              <p:cNvPr id="8" name="Bent-Up Arrow 7"/>
              <p:cNvSpPr/>
              <p:nvPr/>
            </p:nvSpPr>
            <p:spPr>
              <a:xfrm rot="16200000" flipV="1">
                <a:off x="6240210" y="838389"/>
                <a:ext cx="427242" cy="1646064"/>
              </a:xfrm>
              <a:prstGeom prst="bentUpArrow">
                <a:avLst>
                  <a:gd name="adj1" fmla="val 33214"/>
                  <a:gd name="adj2" fmla="val 37356"/>
                  <a:gd name="adj3" fmla="val 25000"/>
                </a:avLst>
              </a:prstGeom>
              <a:solidFill>
                <a:srgbClr val="0A1C7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0" y="828363"/>
                <a:ext cx="8991600" cy="3581477"/>
                <a:chOff x="0" y="828363"/>
                <a:chExt cx="8991600" cy="3581477"/>
              </a:xfrm>
            </p:grpSpPr>
            <p:grpSp>
              <p:nvGrpSpPr>
                <p:cNvPr id="10" name="Group 9"/>
                <p:cNvGrpSpPr/>
                <p:nvPr/>
              </p:nvGrpSpPr>
              <p:grpSpPr>
                <a:xfrm>
                  <a:off x="7544983" y="1066802"/>
                  <a:ext cx="1417451" cy="1371598"/>
                  <a:chOff x="7544983" y="914402"/>
                  <a:chExt cx="1417451" cy="1371598"/>
                </a:xfrm>
              </p:grpSpPr>
              <p:grpSp>
                <p:nvGrpSpPr>
                  <p:cNvPr id="48" name="Group 47"/>
                  <p:cNvGrpSpPr/>
                  <p:nvPr/>
                </p:nvGrpSpPr>
                <p:grpSpPr>
                  <a:xfrm>
                    <a:off x="7544983" y="914402"/>
                    <a:ext cx="1417451" cy="1371598"/>
                    <a:chOff x="4987467" y="2911406"/>
                    <a:chExt cx="1417451" cy="1417690"/>
                  </a:xfrm>
                </p:grpSpPr>
                <p:sp>
                  <p:nvSpPr>
                    <p:cNvPr id="50" name="Rectangle 49"/>
                    <p:cNvSpPr/>
                    <p:nvPr/>
                  </p:nvSpPr>
                  <p:spPr bwMode="auto">
                    <a:xfrm>
                      <a:off x="4987467" y="2911406"/>
                      <a:ext cx="1417451" cy="1417690"/>
                    </a:xfrm>
                    <a:prstGeom prst="rect">
                      <a:avLst/>
                    </a:prstGeom>
                    <a:solidFill>
                      <a:schemeClr val="accent1">
                        <a:lumMod val="20000"/>
                        <a:lumOff val="80000"/>
                      </a:schemeClr>
                    </a:solidFill>
                    <a:ln w="9525" cap="flat" cmpd="sng" algn="ctr">
                      <a:noFill/>
                      <a:prstDash val="solid"/>
                      <a:round/>
                      <a:headEnd type="none" w="med" len="med"/>
                      <a:tailEnd type="none" w="med" len="med"/>
                    </a:ln>
                    <a:effectLst/>
                    <a:scene3d>
                      <a:camera prst="orthographicFront"/>
                      <a:lightRig rig="threePt" dir="t"/>
                    </a:scene3d>
                    <a:sp3d>
                      <a:bevelT/>
                    </a:sp3d>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cs typeface="Arial" charset="0"/>
                      </a:endParaRPr>
                    </a:p>
                  </p:txBody>
                </p:sp>
                <p:cxnSp>
                  <p:nvCxnSpPr>
                    <p:cNvPr id="51" name="Straight Connector 50"/>
                    <p:cNvCxnSpPr/>
                    <p:nvPr/>
                  </p:nvCxnSpPr>
                  <p:spPr bwMode="auto">
                    <a:xfrm>
                      <a:off x="5138684" y="3226448"/>
                      <a:ext cx="1141414" cy="0"/>
                    </a:xfrm>
                    <a:prstGeom prst="line">
                      <a:avLst/>
                    </a:prstGeom>
                    <a:solidFill>
                      <a:schemeClr val="accent1"/>
                    </a:solidFill>
                    <a:ln w="25400" cap="flat" cmpd="sng" algn="ctr">
                      <a:solidFill>
                        <a:srgbClr val="008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p:nvPr/>
                  </p:nvCxnSpPr>
                  <p:spPr bwMode="auto">
                    <a:xfrm>
                      <a:off x="5672084" y="3541490"/>
                      <a:ext cx="608014" cy="10395"/>
                    </a:xfrm>
                    <a:prstGeom prst="line">
                      <a:avLst/>
                    </a:prstGeom>
                    <a:solidFill>
                      <a:schemeClr val="accent1"/>
                    </a:solidFill>
                    <a:ln w="25400" cap="flat" cmpd="sng" algn="ctr">
                      <a:solidFill>
                        <a:srgbClr val="008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Connector 52"/>
                    <p:cNvCxnSpPr/>
                    <p:nvPr/>
                  </p:nvCxnSpPr>
                  <p:spPr bwMode="auto">
                    <a:xfrm>
                      <a:off x="5138684" y="3541490"/>
                      <a:ext cx="1141414"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Connector 53"/>
                    <p:cNvCxnSpPr/>
                    <p:nvPr/>
                  </p:nvCxnSpPr>
                  <p:spPr bwMode="auto">
                    <a:xfrm>
                      <a:off x="5138684" y="3856533"/>
                      <a:ext cx="1141414"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Connector 54"/>
                    <p:cNvCxnSpPr/>
                    <p:nvPr/>
                  </p:nvCxnSpPr>
                  <p:spPr bwMode="auto">
                    <a:xfrm>
                      <a:off x="5138684" y="4171576"/>
                      <a:ext cx="1141414" cy="0"/>
                    </a:xfrm>
                    <a:prstGeom prst="line">
                      <a:avLst/>
                    </a:prstGeom>
                    <a:solidFill>
                      <a:schemeClr val="accent1"/>
                    </a:solidFill>
                    <a:ln w="25400" cap="flat" cmpd="sng" algn="ctr">
                      <a:solidFill>
                        <a:srgbClr val="008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49" name="Straight Connector 48"/>
                  <p:cNvCxnSpPr/>
                  <p:nvPr/>
                </p:nvCxnSpPr>
                <p:spPr bwMode="auto">
                  <a:xfrm>
                    <a:off x="7696200" y="990600"/>
                    <a:ext cx="1141414"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 name="TextBox 10"/>
                <p:cNvSpPr txBox="1"/>
                <p:nvPr/>
              </p:nvSpPr>
              <p:spPr>
                <a:xfrm>
                  <a:off x="7162800" y="2667002"/>
                  <a:ext cx="1828800" cy="1742838"/>
                </a:xfrm>
                <a:prstGeom prst="rect">
                  <a:avLst/>
                </a:prstGeom>
                <a:solidFill>
                  <a:srgbClr val="99380B"/>
                </a:solidFill>
              </p:spPr>
              <p:txBody>
                <a:bodyPr wrap="square" rtlCol="0" anchor="t" anchorCtr="1">
                  <a:spAutoFit/>
                </a:bodyPr>
                <a:lstStyle/>
                <a:p>
                  <a:pPr algn="ctr"/>
                  <a:r>
                    <a:rPr lang="en-US" sz="1600" b="1" dirty="0" smtClean="0">
                      <a:solidFill>
                        <a:schemeClr val="bg1"/>
                      </a:solidFill>
                      <a:latin typeface="Arial Narrow"/>
                      <a:cs typeface="Arial Narrow"/>
                    </a:rPr>
                    <a:t>System Optimization; e.g.,</a:t>
                  </a:r>
                </a:p>
                <a:p>
                  <a:pPr algn="ctr"/>
                  <a:r>
                    <a:rPr lang="en-US" sz="1600" b="1" dirty="0" smtClean="0">
                      <a:solidFill>
                        <a:schemeClr val="bg1"/>
                      </a:solidFill>
                      <a:latin typeface="Arial Narrow"/>
                      <a:cs typeface="Arial Narrow"/>
                    </a:rPr>
                    <a:t> </a:t>
                  </a:r>
                  <a:r>
                    <a:rPr lang="en-US" sz="1600" b="1" i="1" dirty="0" smtClean="0">
                      <a:solidFill>
                        <a:schemeClr val="bg1"/>
                      </a:solidFill>
                      <a:latin typeface="Arial Narrow"/>
                      <a:cs typeface="Arial Narrow"/>
                    </a:rPr>
                    <a:t>Resiliency vs. </a:t>
                  </a:r>
                  <a:br>
                    <a:rPr lang="en-US" sz="1600" b="1" i="1" dirty="0" smtClean="0">
                      <a:solidFill>
                        <a:schemeClr val="bg1"/>
                      </a:solidFill>
                      <a:latin typeface="Arial Narrow"/>
                      <a:cs typeface="Arial Narrow"/>
                    </a:rPr>
                  </a:br>
                  <a:r>
                    <a:rPr lang="en-US" sz="1600" b="1" i="1" dirty="0" smtClean="0">
                      <a:solidFill>
                        <a:schemeClr val="bg1"/>
                      </a:solidFill>
                      <a:latin typeface="Arial Narrow"/>
                      <a:cs typeface="Arial Narrow"/>
                    </a:rPr>
                    <a:t>Cost vs. </a:t>
                  </a:r>
                  <a:br>
                    <a:rPr lang="en-US" sz="1600" b="1" i="1" dirty="0" smtClean="0">
                      <a:solidFill>
                        <a:schemeClr val="bg1"/>
                      </a:solidFill>
                      <a:latin typeface="Arial Narrow"/>
                      <a:cs typeface="Arial Narrow"/>
                    </a:rPr>
                  </a:br>
                  <a:r>
                    <a:rPr lang="en-US" b="1" i="1" dirty="0" smtClean="0">
                      <a:solidFill>
                        <a:schemeClr val="bg1"/>
                      </a:solidFill>
                      <a:latin typeface="Arial Narrow"/>
                      <a:cs typeface="Arial Narrow"/>
                    </a:rPr>
                    <a:t>Quality</a:t>
                  </a:r>
                  <a:endParaRPr lang="en-US" b="1" i="1" dirty="0">
                    <a:solidFill>
                      <a:schemeClr val="bg1"/>
                    </a:solidFill>
                    <a:latin typeface="Arial Narrow"/>
                    <a:cs typeface="Arial Narrow"/>
                  </a:endParaRPr>
                </a:p>
              </p:txBody>
            </p:sp>
            <p:sp>
              <p:nvSpPr>
                <p:cNvPr id="12" name="TextBox 11"/>
                <p:cNvSpPr txBox="1"/>
                <p:nvPr/>
              </p:nvSpPr>
              <p:spPr>
                <a:xfrm>
                  <a:off x="4191000" y="828363"/>
                  <a:ext cx="3044749" cy="1148688"/>
                </a:xfrm>
                <a:prstGeom prst="rect">
                  <a:avLst/>
                </a:prstGeom>
                <a:noFill/>
              </p:spPr>
              <p:txBody>
                <a:bodyPr wrap="square" rtlCol="0">
                  <a:spAutoFit/>
                </a:bodyPr>
                <a:lstStyle/>
                <a:p>
                  <a:pPr algn="r"/>
                  <a:r>
                    <a:rPr lang="en-US" b="1" dirty="0" smtClean="0">
                      <a:latin typeface="Arial Narrow"/>
                      <a:cs typeface="Arial Narrow"/>
                    </a:rPr>
                    <a:t>         </a:t>
                  </a:r>
                  <a:r>
                    <a:rPr lang="en-US" sz="1600" b="1" dirty="0" smtClean="0">
                      <a:latin typeface="Arial Narrow"/>
                      <a:cs typeface="Arial Narrow"/>
                    </a:rPr>
                    <a:t>Identify potentially </a:t>
                  </a:r>
                  <a:r>
                    <a:rPr lang="en-US" sz="1600" b="1" dirty="0" err="1" smtClean="0">
                      <a:latin typeface="Arial Narrow"/>
                      <a:cs typeface="Arial Narrow"/>
                    </a:rPr>
                    <a:t>approximable</a:t>
                  </a:r>
                  <a:r>
                    <a:rPr lang="en-US" sz="1600" b="1" dirty="0" smtClean="0">
                      <a:latin typeface="Arial Narrow"/>
                      <a:cs typeface="Arial Narrow"/>
                    </a:rPr>
                    <a:t> instructions</a:t>
                  </a:r>
                </a:p>
                <a:p>
                  <a:pPr algn="r"/>
                  <a:r>
                    <a:rPr lang="en-US" b="1" dirty="0">
                      <a:latin typeface="Arial Narrow"/>
                      <a:cs typeface="Arial Narrow"/>
                    </a:rPr>
                    <a:t> </a:t>
                  </a:r>
                  <a:r>
                    <a:rPr lang="en-US" b="1" dirty="0" smtClean="0">
                      <a:latin typeface="Arial Narrow"/>
                      <a:cs typeface="Arial Narrow"/>
                    </a:rPr>
                    <a:t>               </a:t>
                  </a:r>
                  <a:endParaRPr lang="en-US" b="1" dirty="0">
                    <a:latin typeface="Arial Narrow"/>
                    <a:cs typeface="Arial Narrow"/>
                  </a:endParaRPr>
                </a:p>
              </p:txBody>
            </p:sp>
            <p:sp>
              <p:nvSpPr>
                <p:cNvPr id="13" name="Bent-Up Arrow 12"/>
                <p:cNvSpPr/>
                <p:nvPr/>
              </p:nvSpPr>
              <p:spPr>
                <a:xfrm rot="5400000">
                  <a:off x="6172199" y="2895602"/>
                  <a:ext cx="381000" cy="1447800"/>
                </a:xfrm>
                <a:prstGeom prst="bentUpArrow">
                  <a:avLst>
                    <a:gd name="adj1" fmla="val 35952"/>
                    <a:gd name="adj2" fmla="val 34618"/>
                    <a:gd name="adj3" fmla="val 25000"/>
                  </a:avLst>
                </a:prstGeom>
                <a:solidFill>
                  <a:srgbClr val="0A1C7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ight Arrow 13"/>
                <p:cNvSpPr/>
                <p:nvPr/>
              </p:nvSpPr>
              <p:spPr bwMode="auto">
                <a:xfrm>
                  <a:off x="1828800" y="2645872"/>
                  <a:ext cx="617401" cy="333700"/>
                </a:xfrm>
                <a:prstGeom prst="rightArrow">
                  <a:avLst/>
                </a:prstGeom>
                <a:solidFill>
                  <a:srgbClr val="0B1D7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 name="TextBox 14"/>
                <p:cNvSpPr txBox="1"/>
                <p:nvPr/>
              </p:nvSpPr>
              <p:spPr>
                <a:xfrm>
                  <a:off x="22224" y="926430"/>
                  <a:ext cx="2187575" cy="830997"/>
                </a:xfrm>
                <a:prstGeom prst="rect">
                  <a:avLst/>
                </a:prstGeom>
                <a:noFill/>
              </p:spPr>
              <p:txBody>
                <a:bodyPr wrap="square" rtlCol="0">
                  <a:spAutoFit/>
                </a:bodyPr>
                <a:lstStyle/>
                <a:p>
                  <a:pPr algn="ctr"/>
                  <a:r>
                    <a:rPr lang="en-US" sz="1600" b="1" dirty="0" smtClean="0">
                      <a:latin typeface="Arial Narrow"/>
                      <a:cs typeface="Arial Narrow"/>
                    </a:rPr>
                    <a:t>End-to-end  Quality Metric</a:t>
                  </a:r>
                </a:p>
                <a:p>
                  <a:pPr algn="ctr"/>
                  <a:r>
                    <a:rPr lang="en-US" sz="1600" b="1" dirty="0" smtClean="0">
                      <a:latin typeface="Arial Narrow"/>
                      <a:cs typeface="Arial Narrow"/>
                    </a:rPr>
                    <a:t>+</a:t>
                  </a:r>
                </a:p>
              </p:txBody>
            </p:sp>
            <p:grpSp>
              <p:nvGrpSpPr>
                <p:cNvPr id="16" name="Group 15"/>
                <p:cNvGrpSpPr/>
                <p:nvPr/>
              </p:nvGrpSpPr>
              <p:grpSpPr>
                <a:xfrm>
                  <a:off x="2440659" y="2354468"/>
                  <a:ext cx="1981201" cy="909433"/>
                  <a:chOff x="2359446" y="2010565"/>
                  <a:chExt cx="1805950" cy="857119"/>
                </a:xfrm>
              </p:grpSpPr>
              <p:sp>
                <p:nvSpPr>
                  <p:cNvPr id="46" name="Rectangle 45"/>
                  <p:cNvSpPr/>
                  <p:nvPr/>
                </p:nvSpPr>
                <p:spPr bwMode="auto">
                  <a:xfrm>
                    <a:off x="2438400" y="2010565"/>
                    <a:ext cx="1354667" cy="857119"/>
                  </a:xfrm>
                  <a:prstGeom prst="rect">
                    <a:avLst/>
                  </a:prstGeom>
                  <a:solidFill>
                    <a:schemeClr val="tx1"/>
                  </a:solidFill>
                  <a:ln w="9525" cap="flat" cmpd="sng" algn="ctr">
                    <a:solidFill>
                      <a:schemeClr val="tx1"/>
                    </a:solidFill>
                    <a:prstDash val="solid"/>
                    <a:round/>
                    <a:headEnd type="none" w="med" len="med"/>
                    <a:tailEnd type="none" w="med" len="med"/>
                  </a:ln>
                  <a:effectLst/>
                  <a:scene3d>
                    <a:camera prst="obliqueTopRight"/>
                    <a:lightRig rig="balanced" dir="t"/>
                  </a:scene3d>
                  <a:sp3d extrusionH="952500"/>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7" name="TextBox 46"/>
                  <p:cNvSpPr txBox="1"/>
                  <p:nvPr/>
                </p:nvSpPr>
                <p:spPr>
                  <a:xfrm>
                    <a:off x="2359446" y="2161486"/>
                    <a:ext cx="1805950" cy="447977"/>
                  </a:xfrm>
                  <a:prstGeom prst="rect">
                    <a:avLst/>
                  </a:prstGeom>
                  <a:noFill/>
                </p:spPr>
                <p:txBody>
                  <a:bodyPr wrap="square" rtlCol="0">
                    <a:spAutoFit/>
                  </a:bodyPr>
                  <a:lstStyle/>
                  <a:p>
                    <a:r>
                      <a:rPr lang="en-US" b="1" dirty="0" smtClean="0">
                        <a:solidFill>
                          <a:schemeClr val="bg1"/>
                        </a:solidFill>
                        <a:latin typeface="Arial Narrow"/>
                        <a:cs typeface="Arial Narrow"/>
                      </a:rPr>
                      <a:t>APPROXILYZER</a:t>
                    </a:r>
                    <a:endParaRPr lang="en-US" sz="2400" b="1" dirty="0">
                      <a:solidFill>
                        <a:schemeClr val="bg1"/>
                      </a:solidFill>
                      <a:latin typeface="Arial Narrow"/>
                      <a:cs typeface="Arial Narrow"/>
                    </a:endParaRPr>
                  </a:p>
                </p:txBody>
              </p:sp>
            </p:grpSp>
            <p:sp>
              <p:nvSpPr>
                <p:cNvPr id="17" name="Right Arrow 16"/>
                <p:cNvSpPr/>
                <p:nvPr/>
              </p:nvSpPr>
              <p:spPr bwMode="auto">
                <a:xfrm>
                  <a:off x="4384515" y="2645872"/>
                  <a:ext cx="539496" cy="326582"/>
                </a:xfrm>
                <a:prstGeom prst="rightArrow">
                  <a:avLst/>
                </a:prstGeom>
                <a:solidFill>
                  <a:srgbClr val="0A1C7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TextBox 17"/>
                <p:cNvSpPr txBox="1"/>
                <p:nvPr/>
              </p:nvSpPr>
              <p:spPr>
                <a:xfrm>
                  <a:off x="0" y="3280042"/>
                  <a:ext cx="2071656" cy="830997"/>
                </a:xfrm>
                <a:prstGeom prst="rect">
                  <a:avLst/>
                </a:prstGeom>
                <a:noFill/>
              </p:spPr>
              <p:txBody>
                <a:bodyPr wrap="square" rtlCol="0">
                  <a:spAutoFit/>
                </a:bodyPr>
                <a:lstStyle/>
                <a:p>
                  <a:pPr algn="ctr"/>
                  <a:r>
                    <a:rPr lang="en-US" sz="1600" b="1" dirty="0" smtClean="0">
                      <a:latin typeface="Arial Narrow"/>
                      <a:cs typeface="Arial Narrow"/>
                    </a:rPr>
                    <a:t>+</a:t>
                  </a:r>
                </a:p>
                <a:p>
                  <a:pPr algn="ctr"/>
                  <a:r>
                    <a:rPr lang="en-US" sz="1600" b="1" dirty="0" smtClean="0">
                      <a:latin typeface="Arial Narrow"/>
                      <a:cs typeface="Arial Narrow"/>
                    </a:rPr>
                    <a:t>(Optional)</a:t>
                  </a:r>
                </a:p>
                <a:p>
                  <a:pPr algn="ctr"/>
                  <a:r>
                    <a:rPr lang="en-US" sz="1600" b="1" dirty="0">
                      <a:latin typeface="Arial Narrow"/>
                      <a:cs typeface="Arial Narrow"/>
                    </a:rPr>
                    <a:t>Q</a:t>
                  </a:r>
                  <a:r>
                    <a:rPr lang="en-US" sz="1600" b="1" dirty="0" smtClean="0">
                      <a:latin typeface="Arial Narrow"/>
                      <a:cs typeface="Arial Narrow"/>
                    </a:rPr>
                    <a:t>uality </a:t>
                  </a:r>
                  <a:r>
                    <a:rPr lang="en-US" sz="1600" b="1" dirty="0">
                      <a:latin typeface="Arial Narrow"/>
                      <a:cs typeface="Arial Narrow"/>
                    </a:rPr>
                    <a:t>T</a:t>
                  </a:r>
                  <a:r>
                    <a:rPr lang="en-US" sz="1600" b="1" dirty="0" smtClean="0">
                      <a:latin typeface="Arial Narrow"/>
                      <a:cs typeface="Arial Narrow"/>
                    </a:rPr>
                    <a:t>hreshold</a:t>
                  </a:r>
                </a:p>
              </p:txBody>
            </p:sp>
            <p:grpSp>
              <p:nvGrpSpPr>
                <p:cNvPr id="19" name="Group 18"/>
                <p:cNvGrpSpPr/>
                <p:nvPr/>
              </p:nvGrpSpPr>
              <p:grpSpPr>
                <a:xfrm>
                  <a:off x="159144" y="1925331"/>
                  <a:ext cx="1650011" cy="1503668"/>
                  <a:chOff x="124915" y="2427052"/>
                  <a:chExt cx="1650011" cy="1684052"/>
                </a:xfrm>
              </p:grpSpPr>
              <p:grpSp>
                <p:nvGrpSpPr>
                  <p:cNvPr id="35" name="Group 34"/>
                  <p:cNvGrpSpPr/>
                  <p:nvPr/>
                </p:nvGrpSpPr>
                <p:grpSpPr>
                  <a:xfrm>
                    <a:off x="279785" y="2427052"/>
                    <a:ext cx="1389152" cy="1684052"/>
                    <a:chOff x="279785" y="2427052"/>
                    <a:chExt cx="1389152" cy="1684052"/>
                  </a:xfrm>
                </p:grpSpPr>
                <p:sp>
                  <p:nvSpPr>
                    <p:cNvPr id="39" name="Rectangle 38"/>
                    <p:cNvSpPr/>
                    <p:nvPr/>
                  </p:nvSpPr>
                  <p:spPr bwMode="auto">
                    <a:xfrm>
                      <a:off x="279785" y="2427052"/>
                      <a:ext cx="1389152" cy="1684052"/>
                    </a:xfrm>
                    <a:prstGeom prst="rect">
                      <a:avLst/>
                    </a:prstGeom>
                    <a:solidFill>
                      <a:schemeClr val="accent1">
                        <a:lumMod val="20000"/>
                        <a:lumOff val="80000"/>
                      </a:schemeClr>
                    </a:solidFill>
                    <a:ln w="9525" cap="flat" cmpd="sng" algn="ctr">
                      <a:noFill/>
                      <a:prstDash val="solid"/>
                      <a:round/>
                      <a:headEnd type="none" w="med" len="med"/>
                      <a:tailEnd type="none" w="med" len="med"/>
                    </a:ln>
                    <a:effectLst/>
                    <a:scene3d>
                      <a:camera prst="orthographicFront"/>
                      <a:lightRig rig="threePt" dir="t"/>
                    </a:scene3d>
                    <a:sp3d>
                      <a:bevelT/>
                    </a:sp3d>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cs typeface="Arial" charset="0"/>
                      </a:endParaRPr>
                    </a:p>
                  </p:txBody>
                </p:sp>
                <p:cxnSp>
                  <p:nvCxnSpPr>
                    <p:cNvPr id="40" name="Straight Connector 39"/>
                    <p:cNvCxnSpPr/>
                    <p:nvPr/>
                  </p:nvCxnSpPr>
                  <p:spPr bwMode="auto">
                    <a:xfrm>
                      <a:off x="431541" y="2560458"/>
                      <a:ext cx="1050619"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40"/>
                    <p:cNvCxnSpPr/>
                    <p:nvPr/>
                  </p:nvCxnSpPr>
                  <p:spPr bwMode="auto">
                    <a:xfrm>
                      <a:off x="431541" y="2831632"/>
                      <a:ext cx="1050619"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Connector 41"/>
                    <p:cNvCxnSpPr/>
                    <p:nvPr/>
                  </p:nvCxnSpPr>
                  <p:spPr bwMode="auto">
                    <a:xfrm>
                      <a:off x="449051" y="3086557"/>
                      <a:ext cx="1050619" cy="10395"/>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42"/>
                    <p:cNvCxnSpPr/>
                    <p:nvPr/>
                  </p:nvCxnSpPr>
                  <p:spPr bwMode="auto">
                    <a:xfrm>
                      <a:off x="431541" y="3974214"/>
                      <a:ext cx="1050619"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p:cNvCxnSpPr/>
                    <p:nvPr/>
                  </p:nvCxnSpPr>
                  <p:spPr bwMode="auto">
                    <a:xfrm>
                      <a:off x="431541" y="3350498"/>
                      <a:ext cx="1050619"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p:nvPr/>
                  </p:nvCxnSpPr>
                  <p:spPr bwMode="auto">
                    <a:xfrm>
                      <a:off x="431541" y="3662356"/>
                      <a:ext cx="1050619"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6" name="Group 35"/>
                  <p:cNvGrpSpPr/>
                  <p:nvPr/>
                </p:nvGrpSpPr>
                <p:grpSpPr>
                  <a:xfrm>
                    <a:off x="124915" y="2644244"/>
                    <a:ext cx="1650011" cy="1086077"/>
                    <a:chOff x="124915" y="2644244"/>
                    <a:chExt cx="1650011" cy="1086077"/>
                  </a:xfrm>
                </p:grpSpPr>
                <p:sp>
                  <p:nvSpPr>
                    <p:cNvPr id="37" name="TextBox 36"/>
                    <p:cNvSpPr txBox="1"/>
                    <p:nvPr/>
                  </p:nvSpPr>
                  <p:spPr>
                    <a:xfrm rot="20199111">
                      <a:off x="238502" y="2828940"/>
                      <a:ext cx="1449230" cy="842873"/>
                    </a:xfrm>
                    <a:prstGeom prst="rect">
                      <a:avLst/>
                    </a:prstGeom>
                    <a:noFill/>
                    <a:ln w="88900">
                      <a:solidFill>
                        <a:srgbClr val="008000"/>
                      </a:solidFill>
                      <a:prstDash val="solid"/>
                    </a:ln>
                  </p:spPr>
                  <p:txBody>
                    <a:bodyPr wrap="square" rtlCol="0" anchor="ctr" anchorCtr="1">
                      <a:spAutoFit/>
                    </a:bodyPr>
                    <a:lstStyle/>
                    <a:p>
                      <a:r>
                        <a:rPr lang="en-US" sz="1600" b="1" dirty="0" smtClean="0">
                          <a:solidFill>
                            <a:srgbClr val="008000"/>
                          </a:solidFill>
                          <a:latin typeface="Arial Narrow"/>
                          <a:cs typeface="Arial Narrow"/>
                        </a:rPr>
                        <a:t>Unmodified</a:t>
                      </a:r>
                      <a:br>
                        <a:rPr lang="en-US" sz="1600" b="1" dirty="0" smtClean="0">
                          <a:solidFill>
                            <a:srgbClr val="008000"/>
                          </a:solidFill>
                          <a:latin typeface="Arial Narrow"/>
                          <a:cs typeface="Arial Narrow"/>
                        </a:rPr>
                      </a:br>
                      <a:r>
                        <a:rPr lang="en-US" sz="1600" b="1" dirty="0" smtClean="0">
                          <a:solidFill>
                            <a:srgbClr val="008000"/>
                          </a:solidFill>
                          <a:latin typeface="Arial Narrow"/>
                          <a:cs typeface="Arial Narrow"/>
                        </a:rPr>
                        <a:t>   Program</a:t>
                      </a:r>
                    </a:p>
                  </p:txBody>
                </p:sp>
                <p:pic>
                  <p:nvPicPr>
                    <p:cNvPr id="38" name="Picture 5" descr="stamp-effects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60592">
                      <a:off x="124915" y="2644244"/>
                      <a:ext cx="1650011" cy="1086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grpSp>
              <p:nvGrpSpPr>
                <p:cNvPr id="20" name="Group 19"/>
                <p:cNvGrpSpPr/>
                <p:nvPr/>
              </p:nvGrpSpPr>
              <p:grpSpPr>
                <a:xfrm>
                  <a:off x="4953000" y="1905000"/>
                  <a:ext cx="1600200" cy="1535676"/>
                  <a:chOff x="4953000" y="1905000"/>
                  <a:chExt cx="1600200" cy="1535676"/>
                </a:xfrm>
              </p:grpSpPr>
              <p:grpSp>
                <p:nvGrpSpPr>
                  <p:cNvPr id="25" name="Group 24"/>
                  <p:cNvGrpSpPr/>
                  <p:nvPr/>
                </p:nvGrpSpPr>
                <p:grpSpPr>
                  <a:xfrm>
                    <a:off x="4953000" y="1905000"/>
                    <a:ext cx="1600200" cy="1535676"/>
                    <a:chOff x="4918771" y="2404282"/>
                    <a:chExt cx="1600200" cy="1719900"/>
                  </a:xfrm>
                </p:grpSpPr>
                <p:grpSp>
                  <p:nvGrpSpPr>
                    <p:cNvPr id="28" name="Group 27"/>
                    <p:cNvGrpSpPr/>
                    <p:nvPr/>
                  </p:nvGrpSpPr>
                  <p:grpSpPr>
                    <a:xfrm>
                      <a:off x="4994971" y="2404282"/>
                      <a:ext cx="1417451" cy="1719900"/>
                      <a:chOff x="5005011" y="2529509"/>
                      <a:chExt cx="1417451" cy="1565634"/>
                    </a:xfrm>
                  </p:grpSpPr>
                  <p:sp>
                    <p:nvSpPr>
                      <p:cNvPr id="30" name="Rectangle 29"/>
                      <p:cNvSpPr/>
                      <p:nvPr/>
                    </p:nvSpPr>
                    <p:spPr bwMode="auto">
                      <a:xfrm>
                        <a:off x="5005011" y="2529509"/>
                        <a:ext cx="1417451" cy="1565634"/>
                      </a:xfrm>
                      <a:prstGeom prst="rect">
                        <a:avLst/>
                      </a:prstGeom>
                      <a:solidFill>
                        <a:schemeClr val="accent1">
                          <a:lumMod val="20000"/>
                          <a:lumOff val="80000"/>
                        </a:schemeClr>
                      </a:solidFill>
                      <a:ln w="9525" cap="flat" cmpd="sng" algn="ctr">
                        <a:noFill/>
                        <a:prstDash val="solid"/>
                        <a:round/>
                        <a:headEnd type="none" w="med" len="med"/>
                        <a:tailEnd type="none" w="med" len="med"/>
                      </a:ln>
                      <a:effectLst/>
                      <a:scene3d>
                        <a:camera prst="orthographicFront"/>
                        <a:lightRig rig="threePt" dir="t"/>
                      </a:scene3d>
                      <a:sp3d>
                        <a:bevelT/>
                      </a:sp3d>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cs typeface="Arial" charset="0"/>
                        </a:endParaRPr>
                      </a:p>
                    </p:txBody>
                  </p:sp>
                  <p:cxnSp>
                    <p:nvCxnSpPr>
                      <p:cNvPr id="31" name="Straight Connector 30"/>
                      <p:cNvCxnSpPr/>
                      <p:nvPr/>
                    </p:nvCxnSpPr>
                    <p:spPr bwMode="auto">
                      <a:xfrm>
                        <a:off x="5157411" y="2607196"/>
                        <a:ext cx="1141414"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31"/>
                      <p:cNvCxnSpPr/>
                      <p:nvPr/>
                    </p:nvCxnSpPr>
                    <p:spPr bwMode="auto">
                      <a:xfrm>
                        <a:off x="5154764" y="3151001"/>
                        <a:ext cx="1141414" cy="10395"/>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p:cNvCxnSpPr/>
                      <p:nvPr/>
                    </p:nvCxnSpPr>
                    <p:spPr bwMode="auto">
                      <a:xfrm>
                        <a:off x="5157411" y="3461747"/>
                        <a:ext cx="1141414"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p:cNvCxnSpPr/>
                      <p:nvPr/>
                    </p:nvCxnSpPr>
                    <p:spPr bwMode="auto">
                      <a:xfrm>
                        <a:off x="5157411" y="3671661"/>
                        <a:ext cx="1141414"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9" name="TextBox 28"/>
                    <p:cNvSpPr txBox="1"/>
                    <p:nvPr/>
                  </p:nvSpPr>
                  <p:spPr>
                    <a:xfrm>
                      <a:off x="4918771" y="2580061"/>
                      <a:ext cx="1600200" cy="1093699"/>
                    </a:xfrm>
                    <a:prstGeom prst="rect">
                      <a:avLst/>
                    </a:prstGeom>
                    <a:noFill/>
                  </p:spPr>
                  <p:txBody>
                    <a:bodyPr wrap="square" rtlCol="0">
                      <a:spAutoFit/>
                    </a:bodyPr>
                    <a:lstStyle/>
                    <a:p>
                      <a:pPr algn="ctr">
                        <a:lnSpc>
                          <a:spcPct val="110000"/>
                        </a:lnSpc>
                      </a:pPr>
                      <a:r>
                        <a:rPr lang="en-US" sz="1750" b="1" dirty="0" smtClean="0">
                          <a:solidFill>
                            <a:srgbClr val="AF0608"/>
                          </a:solidFill>
                          <a:latin typeface="Arial Narrow"/>
                          <a:cs typeface="Arial Narrow"/>
                        </a:rPr>
                        <a:t>Comprehensive output quality profile</a:t>
                      </a:r>
                      <a:endParaRPr lang="en-US" sz="1750" b="1" dirty="0">
                        <a:solidFill>
                          <a:srgbClr val="AF0608"/>
                        </a:solidFill>
                        <a:latin typeface="Arial Narrow"/>
                        <a:cs typeface="Arial Narrow"/>
                      </a:endParaRPr>
                    </a:p>
                  </p:txBody>
                </p:sp>
              </p:grpSp>
              <p:cxnSp>
                <p:nvCxnSpPr>
                  <p:cNvPr id="26" name="Straight Connector 25"/>
                  <p:cNvCxnSpPr/>
                  <p:nvPr/>
                </p:nvCxnSpPr>
                <p:spPr bwMode="auto">
                  <a:xfrm>
                    <a:off x="5181600" y="3276600"/>
                    <a:ext cx="1141414"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26"/>
                  <p:cNvCxnSpPr/>
                  <p:nvPr/>
                </p:nvCxnSpPr>
                <p:spPr bwMode="auto">
                  <a:xfrm>
                    <a:off x="5181600" y="2209800"/>
                    <a:ext cx="1141414"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1" name="Group 20"/>
                <p:cNvGrpSpPr/>
                <p:nvPr/>
              </p:nvGrpSpPr>
              <p:grpSpPr>
                <a:xfrm>
                  <a:off x="7235750" y="1285565"/>
                  <a:ext cx="1070050" cy="914398"/>
                  <a:chOff x="7235750" y="1285565"/>
                  <a:chExt cx="1070050" cy="914398"/>
                </a:xfrm>
              </p:grpSpPr>
              <p:cxnSp>
                <p:nvCxnSpPr>
                  <p:cNvPr id="22" name="Straight Arrow Connector 21"/>
                  <p:cNvCxnSpPr>
                    <a:stCxn id="12" idx="3"/>
                  </p:cNvCxnSpPr>
                  <p:nvPr/>
                </p:nvCxnSpPr>
                <p:spPr>
                  <a:xfrm flipV="1">
                    <a:off x="7235750" y="1285565"/>
                    <a:ext cx="536650" cy="11714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2" idx="3"/>
                  </p:cNvCxnSpPr>
                  <p:nvPr/>
                </p:nvCxnSpPr>
                <p:spPr>
                  <a:xfrm>
                    <a:off x="7235750" y="1402708"/>
                    <a:ext cx="1070050" cy="18765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2" idx="3"/>
                  </p:cNvCxnSpPr>
                  <p:nvPr/>
                </p:nvCxnSpPr>
                <p:spPr>
                  <a:xfrm>
                    <a:off x="7235750" y="1402708"/>
                    <a:ext cx="765250" cy="79725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grpSp>
      </p:grpSp>
    </p:spTree>
    <p:extLst>
      <p:ext uri="{BB962C8B-B14F-4D97-AF65-F5344CB8AC3E}">
        <p14:creationId xmlns:p14="http://schemas.microsoft.com/office/powerpoint/2010/main" val="42431930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3011269"/>
            <a:ext cx="5562600" cy="646331"/>
          </a:xfrm>
          <a:prstGeom prst="rect">
            <a:avLst/>
          </a:prstGeom>
          <a:noFill/>
        </p:spPr>
        <p:txBody>
          <a:bodyPr wrap="square" rtlCol="0">
            <a:spAutoFit/>
          </a:bodyPr>
          <a:lstStyle/>
          <a:p>
            <a:pPr algn="ctr"/>
            <a:r>
              <a:rPr lang="en-US" sz="3600" dirty="0" smtClean="0"/>
              <a:t>BACKUP SLIDES</a:t>
            </a:r>
            <a:endParaRPr lang="en-US" sz="3600" dirty="0"/>
          </a:p>
        </p:txBody>
      </p:sp>
    </p:spTree>
    <p:extLst>
      <p:ext uri="{BB962C8B-B14F-4D97-AF65-F5344CB8AC3E}">
        <p14:creationId xmlns:p14="http://schemas.microsoft.com/office/powerpoint/2010/main" val="64181162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Metrics and Thresholds</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25</a:t>
            </a:fld>
            <a:endParaRPr lang="en-US"/>
          </a:p>
        </p:txBody>
      </p:sp>
      <p:pic>
        <p:nvPicPr>
          <p:cNvPr id="5" name="Picture 4"/>
          <p:cNvPicPr>
            <a:picLocks noChangeAspect="1"/>
          </p:cNvPicPr>
          <p:nvPr/>
        </p:nvPicPr>
        <p:blipFill>
          <a:blip r:embed="rId2"/>
          <a:stretch>
            <a:fillRect/>
          </a:stretch>
        </p:blipFill>
        <p:spPr>
          <a:xfrm>
            <a:off x="304800" y="1066800"/>
            <a:ext cx="8779135" cy="5486400"/>
          </a:xfrm>
          <a:prstGeom prst="rect">
            <a:avLst/>
          </a:prstGeom>
        </p:spPr>
      </p:pic>
    </p:spTree>
    <p:extLst>
      <p:ext uri="{BB962C8B-B14F-4D97-AF65-F5344CB8AC3E}">
        <p14:creationId xmlns:p14="http://schemas.microsoft.com/office/powerpoint/2010/main" val="182475924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Outcome classification</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26</a:t>
            </a:fld>
            <a:endParaRPr lang="en-US"/>
          </a:p>
        </p:txBody>
      </p:sp>
      <p:pic>
        <p:nvPicPr>
          <p:cNvPr id="5" name="Picture 4"/>
          <p:cNvPicPr>
            <a:picLocks noChangeAspect="1"/>
          </p:cNvPicPr>
          <p:nvPr/>
        </p:nvPicPr>
        <p:blipFill>
          <a:blip r:embed="rId2"/>
          <a:stretch>
            <a:fillRect/>
          </a:stretch>
        </p:blipFill>
        <p:spPr>
          <a:xfrm>
            <a:off x="609600" y="1219200"/>
            <a:ext cx="7848600" cy="5105400"/>
          </a:xfrm>
          <a:prstGeom prst="rect">
            <a:avLst/>
          </a:prstGeom>
        </p:spPr>
      </p:pic>
    </p:spTree>
    <p:extLst>
      <p:ext uri="{BB962C8B-B14F-4D97-AF65-F5344CB8AC3E}">
        <p14:creationId xmlns:p14="http://schemas.microsoft.com/office/powerpoint/2010/main" val="131124408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Outcome classification</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27</a:t>
            </a:fld>
            <a:endParaRPr lang="en-US"/>
          </a:p>
        </p:txBody>
      </p:sp>
      <p:pic>
        <p:nvPicPr>
          <p:cNvPr id="5" name="Picture 4"/>
          <p:cNvPicPr>
            <a:picLocks noChangeAspect="1"/>
          </p:cNvPicPr>
          <p:nvPr/>
        </p:nvPicPr>
        <p:blipFill>
          <a:blip r:embed="rId2"/>
          <a:stretch>
            <a:fillRect/>
          </a:stretch>
        </p:blipFill>
        <p:spPr>
          <a:xfrm>
            <a:off x="609600" y="1219200"/>
            <a:ext cx="7848600" cy="5105400"/>
          </a:xfrm>
          <a:prstGeom prst="rect">
            <a:avLst/>
          </a:prstGeom>
        </p:spPr>
      </p:pic>
    </p:spTree>
    <p:extLst>
      <p:ext uri="{BB962C8B-B14F-4D97-AF65-F5344CB8AC3E}">
        <p14:creationId xmlns:p14="http://schemas.microsoft.com/office/powerpoint/2010/main" val="352507874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 y="787400"/>
            <a:ext cx="8458200" cy="6027756"/>
          </a:xfrm>
          <a:prstGeom prst="rect">
            <a:avLst/>
          </a:prstGeom>
        </p:spPr>
      </p:pic>
    </p:spTree>
    <p:extLst>
      <p:ext uri="{BB962C8B-B14F-4D97-AF65-F5344CB8AC3E}">
        <p14:creationId xmlns:p14="http://schemas.microsoft.com/office/powerpoint/2010/main" val="3140479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1000" y="762000"/>
            <a:ext cx="8763000" cy="5867400"/>
          </a:xfrm>
          <a:prstGeom prst="rect">
            <a:avLst/>
          </a:prstGeom>
        </p:spPr>
      </p:pic>
    </p:spTree>
    <p:extLst>
      <p:ext uri="{BB962C8B-B14F-4D97-AF65-F5344CB8AC3E}">
        <p14:creationId xmlns:p14="http://schemas.microsoft.com/office/powerpoint/2010/main" val="913321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ight Arrow 70"/>
          <p:cNvSpPr/>
          <p:nvPr/>
        </p:nvSpPr>
        <p:spPr bwMode="auto">
          <a:xfrm>
            <a:off x="2502995" y="3810000"/>
            <a:ext cx="502920" cy="336730"/>
          </a:xfrm>
          <a:prstGeom prst="rightArrow">
            <a:avLst/>
          </a:prstGeom>
          <a:solidFill>
            <a:srgbClr val="0B1D7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4" name="Rectangle 73"/>
          <p:cNvSpPr/>
          <p:nvPr/>
        </p:nvSpPr>
        <p:spPr bwMode="auto">
          <a:xfrm>
            <a:off x="3241139" y="3142389"/>
            <a:ext cx="2451301" cy="1828799"/>
          </a:xfrm>
          <a:prstGeom prst="rect">
            <a:avLst/>
          </a:prstGeom>
          <a:solidFill>
            <a:schemeClr val="tx1"/>
          </a:solidFill>
          <a:ln w="9525" cap="flat" cmpd="sng" algn="ctr">
            <a:solidFill>
              <a:schemeClr val="tx1"/>
            </a:solidFill>
            <a:prstDash val="solid"/>
            <a:round/>
            <a:headEnd type="none" w="med" len="med"/>
            <a:tailEnd type="none" w="med" len="med"/>
          </a:ln>
          <a:effectLst/>
          <a:scene3d>
            <a:camera prst="obliqueTopRight"/>
            <a:lightRig rig="balanced" dir="t"/>
          </a:scene3d>
          <a:sp3d extrusionH="952500"/>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 name="Title 1"/>
          <p:cNvSpPr>
            <a:spLocks noGrp="1"/>
          </p:cNvSpPr>
          <p:nvPr>
            <p:ph type="title"/>
          </p:nvPr>
        </p:nvSpPr>
        <p:spPr/>
        <p:txBody>
          <a:bodyPr/>
          <a:lstStyle/>
          <a:p>
            <a:r>
              <a:rPr lang="en-US" dirty="0" smtClean="0"/>
              <a:t>Contributions (1 of 2): </a:t>
            </a:r>
            <a:r>
              <a:rPr lang="en-US" dirty="0" err="1" smtClean="0"/>
              <a:t>Approxilyzer</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3</a:t>
            </a:fld>
            <a:endParaRPr lang="en-US" dirty="0"/>
          </a:p>
        </p:txBody>
      </p:sp>
      <p:sp>
        <p:nvSpPr>
          <p:cNvPr id="75" name="TextBox 74"/>
          <p:cNvSpPr txBox="1"/>
          <p:nvPr/>
        </p:nvSpPr>
        <p:spPr>
          <a:xfrm>
            <a:off x="2895600" y="3637002"/>
            <a:ext cx="2895599" cy="553997"/>
          </a:xfrm>
          <a:prstGeom prst="rect">
            <a:avLst/>
          </a:prstGeom>
          <a:noFill/>
        </p:spPr>
        <p:txBody>
          <a:bodyPr wrap="square" rtlCol="0">
            <a:spAutoFit/>
          </a:bodyPr>
          <a:lstStyle/>
          <a:p>
            <a:r>
              <a:rPr lang="en-US" sz="2800" b="1" dirty="0" smtClean="0">
                <a:solidFill>
                  <a:srgbClr val="FFFF00"/>
                </a:solidFill>
                <a:cs typeface="Arial Narrow"/>
              </a:rPr>
              <a:t>   </a:t>
            </a:r>
            <a:r>
              <a:rPr lang="en-US" sz="3000" b="1" dirty="0" smtClean="0">
                <a:solidFill>
                  <a:schemeClr val="bg1"/>
                </a:solidFill>
                <a:latin typeface="Calibri"/>
                <a:cs typeface="Calibri"/>
              </a:rPr>
              <a:t>APPROXILYZER</a:t>
            </a:r>
            <a:endParaRPr lang="en-US" sz="3000" b="1" dirty="0">
              <a:solidFill>
                <a:schemeClr val="bg1"/>
              </a:solidFill>
              <a:latin typeface="Calibri"/>
              <a:cs typeface="Calibri"/>
            </a:endParaRPr>
          </a:p>
        </p:txBody>
      </p:sp>
      <p:sp>
        <p:nvSpPr>
          <p:cNvPr id="5" name="TextBox 4"/>
          <p:cNvSpPr txBox="1"/>
          <p:nvPr/>
        </p:nvSpPr>
        <p:spPr>
          <a:xfrm>
            <a:off x="5715000" y="1447800"/>
            <a:ext cx="1078992" cy="369332"/>
          </a:xfrm>
          <a:prstGeom prst="rect">
            <a:avLst/>
          </a:prstGeom>
          <a:solidFill>
            <a:schemeClr val="bg1"/>
          </a:solidFill>
        </p:spPr>
        <p:txBody>
          <a:bodyPr wrap="square" rtlCol="0">
            <a:spAutoFit/>
          </a:bodyPr>
          <a:lstStyle/>
          <a:p>
            <a:endParaRPr lang="en-US" dirty="0"/>
          </a:p>
        </p:txBody>
      </p:sp>
      <p:sp>
        <p:nvSpPr>
          <p:cNvPr id="90" name="TextBox 89"/>
          <p:cNvSpPr txBox="1"/>
          <p:nvPr/>
        </p:nvSpPr>
        <p:spPr>
          <a:xfrm>
            <a:off x="6781800" y="1371600"/>
            <a:ext cx="1676400" cy="369332"/>
          </a:xfrm>
          <a:prstGeom prst="rect">
            <a:avLst/>
          </a:prstGeom>
          <a:solidFill>
            <a:schemeClr val="bg1"/>
          </a:solidFill>
        </p:spPr>
        <p:txBody>
          <a:bodyPr wrap="square" rtlCol="0">
            <a:spAutoFit/>
          </a:bodyPr>
          <a:lstStyle/>
          <a:p>
            <a:endParaRPr lang="en-US" dirty="0"/>
          </a:p>
        </p:txBody>
      </p:sp>
      <p:sp>
        <p:nvSpPr>
          <p:cNvPr id="125" name="TextBox 124"/>
          <p:cNvSpPr txBox="1"/>
          <p:nvPr/>
        </p:nvSpPr>
        <p:spPr>
          <a:xfrm rot="20392629">
            <a:off x="6665231" y="4707443"/>
            <a:ext cx="1905000" cy="1015663"/>
          </a:xfrm>
          <a:prstGeom prst="rect">
            <a:avLst/>
          </a:prstGeom>
          <a:noFill/>
        </p:spPr>
        <p:txBody>
          <a:bodyPr wrap="square" rtlCol="0">
            <a:spAutoFit/>
          </a:bodyPr>
          <a:lstStyle/>
          <a:p>
            <a:pPr algn="ctr"/>
            <a:r>
              <a:rPr lang="en-US" sz="2000" b="1" dirty="0" smtClean="0">
                <a:solidFill>
                  <a:schemeClr val="bg1"/>
                </a:solidFill>
              </a:rPr>
              <a:t>Final </a:t>
            </a:r>
          </a:p>
          <a:p>
            <a:pPr algn="ctr"/>
            <a:r>
              <a:rPr lang="en-US" sz="2000" b="1" dirty="0" smtClean="0">
                <a:solidFill>
                  <a:schemeClr val="bg1"/>
                </a:solidFill>
              </a:rPr>
              <a:t>end-to-end Output</a:t>
            </a:r>
            <a:endParaRPr lang="en-US" sz="2000" b="1" dirty="0">
              <a:solidFill>
                <a:schemeClr val="bg1"/>
              </a:solidFill>
            </a:endParaRPr>
          </a:p>
        </p:txBody>
      </p:sp>
      <p:grpSp>
        <p:nvGrpSpPr>
          <p:cNvPr id="28" name="Group 27"/>
          <p:cNvGrpSpPr/>
          <p:nvPr/>
        </p:nvGrpSpPr>
        <p:grpSpPr>
          <a:xfrm>
            <a:off x="0" y="2455040"/>
            <a:ext cx="2727111" cy="2802760"/>
            <a:chOff x="1073161" y="2555826"/>
            <a:chExt cx="2476918" cy="2777545"/>
          </a:xfrm>
        </p:grpSpPr>
        <p:sp>
          <p:nvSpPr>
            <p:cNvPr id="29" name="TextBox 28"/>
            <p:cNvSpPr txBox="1"/>
            <p:nvPr/>
          </p:nvSpPr>
          <p:spPr>
            <a:xfrm>
              <a:off x="1142370" y="2555826"/>
              <a:ext cx="2353112" cy="846396"/>
            </a:xfrm>
            <a:prstGeom prst="rect">
              <a:avLst/>
            </a:prstGeom>
            <a:noFill/>
          </p:spPr>
          <p:txBody>
            <a:bodyPr wrap="square" rtlCol="0">
              <a:spAutoFit/>
            </a:bodyPr>
            <a:lstStyle/>
            <a:p>
              <a:pPr algn="ctr"/>
              <a:r>
                <a:rPr lang="en-US" b="1" dirty="0" smtClean="0">
                  <a:latin typeface="Arial Narrow"/>
                  <a:cs typeface="Arial Narrow"/>
                </a:rPr>
                <a:t>End-to-end Quality Metric</a:t>
              </a:r>
            </a:p>
            <a:p>
              <a:pPr algn="ctr"/>
              <a:r>
                <a:rPr lang="en-US" b="1" dirty="0" smtClean="0">
                  <a:latin typeface="Arial Narrow"/>
                  <a:cs typeface="Arial Narrow"/>
                </a:rPr>
                <a:t>(domain-specific)</a:t>
              </a:r>
            </a:p>
            <a:p>
              <a:pPr algn="ctr">
                <a:lnSpc>
                  <a:spcPct val="70000"/>
                </a:lnSpc>
              </a:pPr>
              <a:r>
                <a:rPr lang="en-US" b="1" dirty="0" smtClean="0">
                  <a:latin typeface="Arial Narrow"/>
                  <a:cs typeface="Arial Narrow"/>
                </a:rPr>
                <a:t>+</a:t>
              </a:r>
            </a:p>
          </p:txBody>
        </p:sp>
        <p:sp>
          <p:nvSpPr>
            <p:cNvPr id="30" name="TextBox 29"/>
            <p:cNvSpPr txBox="1"/>
            <p:nvPr/>
          </p:nvSpPr>
          <p:spPr>
            <a:xfrm>
              <a:off x="1073161" y="4761482"/>
              <a:ext cx="2476918" cy="571889"/>
            </a:xfrm>
            <a:prstGeom prst="rect">
              <a:avLst/>
            </a:prstGeom>
            <a:noFill/>
          </p:spPr>
          <p:txBody>
            <a:bodyPr wrap="square" rtlCol="0">
              <a:spAutoFit/>
            </a:bodyPr>
            <a:lstStyle/>
            <a:p>
              <a:pPr algn="ctr"/>
              <a:r>
                <a:rPr lang="en-US" sz="1600" b="1" dirty="0" smtClean="0">
                  <a:latin typeface="Arial Narrow"/>
                  <a:cs typeface="Arial Narrow"/>
                </a:rPr>
                <a:t>+</a:t>
              </a:r>
              <a:endParaRPr lang="en-US" b="1" dirty="0" smtClean="0">
                <a:latin typeface="Arial Narrow"/>
                <a:cs typeface="Arial Narrow"/>
              </a:endParaRPr>
            </a:p>
            <a:p>
              <a:pPr algn="ctr">
                <a:lnSpc>
                  <a:spcPct val="70000"/>
                </a:lnSpc>
              </a:pPr>
              <a:r>
                <a:rPr lang="en-US" b="1" dirty="0">
                  <a:latin typeface="Arial Narrow"/>
                  <a:cs typeface="Arial Narrow"/>
                </a:rPr>
                <a:t>Q</a:t>
              </a:r>
              <a:r>
                <a:rPr lang="en-US" b="1" dirty="0" smtClean="0">
                  <a:latin typeface="Arial Narrow"/>
                  <a:cs typeface="Arial Narrow"/>
                </a:rPr>
                <a:t>uality Threshold (Optional)</a:t>
              </a:r>
            </a:p>
          </p:txBody>
        </p:sp>
        <p:grpSp>
          <p:nvGrpSpPr>
            <p:cNvPr id="31" name="Group 30"/>
            <p:cNvGrpSpPr/>
            <p:nvPr/>
          </p:nvGrpSpPr>
          <p:grpSpPr>
            <a:xfrm>
              <a:off x="1380493" y="3373130"/>
              <a:ext cx="1650011" cy="1503668"/>
              <a:chOff x="50864" y="2427051"/>
              <a:chExt cx="1650011" cy="1684052"/>
            </a:xfrm>
          </p:grpSpPr>
          <p:grpSp>
            <p:nvGrpSpPr>
              <p:cNvPr id="32" name="Group 31"/>
              <p:cNvGrpSpPr/>
              <p:nvPr/>
            </p:nvGrpSpPr>
            <p:grpSpPr>
              <a:xfrm>
                <a:off x="279785" y="2427051"/>
                <a:ext cx="1389152" cy="1684052"/>
                <a:chOff x="279785" y="2427051"/>
                <a:chExt cx="1389152" cy="1684052"/>
              </a:xfrm>
            </p:grpSpPr>
            <p:sp>
              <p:nvSpPr>
                <p:cNvPr id="36" name="Rectangle 35"/>
                <p:cNvSpPr/>
                <p:nvPr/>
              </p:nvSpPr>
              <p:spPr bwMode="auto">
                <a:xfrm>
                  <a:off x="279785" y="2427051"/>
                  <a:ext cx="1389152" cy="1684052"/>
                </a:xfrm>
                <a:prstGeom prst="rect">
                  <a:avLst/>
                </a:prstGeom>
                <a:solidFill>
                  <a:schemeClr val="accent1">
                    <a:lumMod val="20000"/>
                    <a:lumOff val="80000"/>
                  </a:schemeClr>
                </a:solidFill>
                <a:ln w="9525" cap="flat" cmpd="sng" algn="ctr">
                  <a:noFill/>
                  <a:prstDash val="solid"/>
                  <a:round/>
                  <a:headEnd type="none" w="med" len="med"/>
                  <a:tailEnd type="none" w="med" len="med"/>
                </a:ln>
                <a:effectLst/>
                <a:scene3d>
                  <a:camera prst="orthographicFront"/>
                  <a:lightRig rig="threePt" dir="t"/>
                </a:scene3d>
                <a:sp3d>
                  <a:bevelT/>
                </a:sp3d>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cs typeface="Arial" charset="0"/>
                  </a:endParaRPr>
                </a:p>
              </p:txBody>
            </p:sp>
            <p:cxnSp>
              <p:nvCxnSpPr>
                <p:cNvPr id="37" name="Straight Connector 36"/>
                <p:cNvCxnSpPr/>
                <p:nvPr/>
              </p:nvCxnSpPr>
              <p:spPr bwMode="auto">
                <a:xfrm>
                  <a:off x="431541" y="2560458"/>
                  <a:ext cx="1050619"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p:cNvCxnSpPr/>
                <p:nvPr/>
              </p:nvCxnSpPr>
              <p:spPr bwMode="auto">
                <a:xfrm>
                  <a:off x="431541" y="2831632"/>
                  <a:ext cx="1050619"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p:cNvCxnSpPr/>
                <p:nvPr/>
              </p:nvCxnSpPr>
              <p:spPr bwMode="auto">
                <a:xfrm>
                  <a:off x="449051" y="3086557"/>
                  <a:ext cx="1050619" cy="10395"/>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39"/>
                <p:cNvCxnSpPr/>
                <p:nvPr/>
              </p:nvCxnSpPr>
              <p:spPr bwMode="auto">
                <a:xfrm>
                  <a:off x="431541" y="3974214"/>
                  <a:ext cx="1050619"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40"/>
                <p:cNvCxnSpPr/>
                <p:nvPr/>
              </p:nvCxnSpPr>
              <p:spPr bwMode="auto">
                <a:xfrm>
                  <a:off x="431541" y="3350498"/>
                  <a:ext cx="1050619"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Connector 41"/>
                <p:cNvCxnSpPr/>
                <p:nvPr/>
              </p:nvCxnSpPr>
              <p:spPr bwMode="auto">
                <a:xfrm>
                  <a:off x="431541" y="3662356"/>
                  <a:ext cx="1050619"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3" name="Group 32"/>
              <p:cNvGrpSpPr/>
              <p:nvPr/>
            </p:nvGrpSpPr>
            <p:grpSpPr>
              <a:xfrm>
                <a:off x="50864" y="2646880"/>
                <a:ext cx="1650011" cy="1086075"/>
                <a:chOff x="50864" y="2646880"/>
                <a:chExt cx="1650011" cy="1086075"/>
              </a:xfrm>
            </p:grpSpPr>
            <p:sp>
              <p:nvSpPr>
                <p:cNvPr id="34" name="TextBox 33"/>
                <p:cNvSpPr txBox="1"/>
                <p:nvPr/>
              </p:nvSpPr>
              <p:spPr>
                <a:xfrm rot="20199111">
                  <a:off x="238502" y="2857541"/>
                  <a:ext cx="1449230" cy="785673"/>
                </a:xfrm>
                <a:prstGeom prst="rect">
                  <a:avLst/>
                </a:prstGeom>
                <a:noFill/>
                <a:ln w="88900">
                  <a:solidFill>
                    <a:srgbClr val="008000"/>
                  </a:solidFill>
                  <a:prstDash val="solid"/>
                </a:ln>
              </p:spPr>
              <p:txBody>
                <a:bodyPr wrap="square" rtlCol="0" anchor="ctr" anchorCtr="1">
                  <a:spAutoFit/>
                </a:bodyPr>
                <a:lstStyle/>
                <a:p>
                  <a:r>
                    <a:rPr lang="en-US" sz="2000" b="1" dirty="0" smtClean="0">
                      <a:solidFill>
                        <a:srgbClr val="008000"/>
                      </a:solidFill>
                      <a:latin typeface="Arial Narrow"/>
                      <a:cs typeface="Arial Narrow"/>
                    </a:rPr>
                    <a:t>Unmodified</a:t>
                  </a:r>
                  <a:br>
                    <a:rPr lang="en-US" sz="2000" b="1" dirty="0" smtClean="0">
                      <a:solidFill>
                        <a:srgbClr val="008000"/>
                      </a:solidFill>
                      <a:latin typeface="Arial Narrow"/>
                      <a:cs typeface="Arial Narrow"/>
                    </a:rPr>
                  </a:br>
                  <a:r>
                    <a:rPr lang="en-US" sz="2000" b="1" dirty="0" smtClean="0">
                      <a:solidFill>
                        <a:srgbClr val="008000"/>
                      </a:solidFill>
                      <a:latin typeface="Arial Narrow"/>
                      <a:cs typeface="Arial Narrow"/>
                    </a:rPr>
                    <a:t>   Program</a:t>
                  </a:r>
                  <a:endParaRPr lang="en-US" sz="2000" b="1" dirty="0">
                    <a:solidFill>
                      <a:srgbClr val="008000"/>
                    </a:solidFill>
                    <a:latin typeface="Arial Narrow"/>
                    <a:cs typeface="Arial Narrow"/>
                  </a:endParaRPr>
                </a:p>
              </p:txBody>
            </p:sp>
            <p:pic>
              <p:nvPicPr>
                <p:cNvPr id="35" name="Picture 5" descr="stamp-effects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60592">
                  <a:off x="50864" y="2646880"/>
                  <a:ext cx="1650011" cy="10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grpSp>
      <p:sp>
        <p:nvSpPr>
          <p:cNvPr id="44" name="Content Placeholder 2"/>
          <p:cNvSpPr>
            <a:spLocks noGrp="1"/>
          </p:cNvSpPr>
          <p:nvPr>
            <p:ph idx="1"/>
          </p:nvPr>
        </p:nvSpPr>
        <p:spPr>
          <a:xfrm>
            <a:off x="304800" y="914400"/>
            <a:ext cx="8839200" cy="1143000"/>
          </a:xfrm>
        </p:spPr>
        <p:txBody>
          <a:bodyPr/>
          <a:lstStyle/>
          <a:p>
            <a:pPr>
              <a:lnSpc>
                <a:spcPct val="100000"/>
              </a:lnSpc>
            </a:pPr>
            <a:r>
              <a:rPr lang="en-US" dirty="0" err="1" smtClean="0"/>
              <a:t>Approxilyzer</a:t>
            </a:r>
            <a:r>
              <a:rPr lang="en-US" dirty="0" smtClean="0"/>
              <a:t>: Tool to determine output quality</a:t>
            </a:r>
          </a:p>
          <a:p>
            <a:pPr lvl="1"/>
            <a:r>
              <a:rPr lang="en-US" sz="2000" dirty="0" smtClean="0">
                <a:solidFill>
                  <a:srgbClr val="D25000"/>
                </a:solidFill>
              </a:rPr>
              <a:t>Minimal programmer burden, general-purpose, </a:t>
            </a:r>
            <a:r>
              <a:rPr lang="en-US" sz="2000" dirty="0" smtClean="0"/>
              <a:t>automatic, comprehensive </a:t>
            </a:r>
          </a:p>
        </p:txBody>
      </p:sp>
    </p:spTree>
    <p:extLst>
      <p:ext uri="{BB962C8B-B14F-4D97-AF65-F5344CB8AC3E}">
        <p14:creationId xmlns:p14="http://schemas.microsoft.com/office/powerpoint/2010/main" val="52322080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ight Arrow 70"/>
          <p:cNvSpPr/>
          <p:nvPr/>
        </p:nvSpPr>
        <p:spPr bwMode="auto">
          <a:xfrm>
            <a:off x="2502995" y="3810000"/>
            <a:ext cx="502920" cy="336730"/>
          </a:xfrm>
          <a:prstGeom prst="rightArrow">
            <a:avLst/>
          </a:prstGeom>
          <a:solidFill>
            <a:srgbClr val="0B1D7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4" name="Rectangle 73"/>
          <p:cNvSpPr/>
          <p:nvPr/>
        </p:nvSpPr>
        <p:spPr bwMode="auto">
          <a:xfrm>
            <a:off x="3241139" y="3142389"/>
            <a:ext cx="2451301" cy="1828799"/>
          </a:xfrm>
          <a:prstGeom prst="rect">
            <a:avLst/>
          </a:prstGeom>
          <a:solidFill>
            <a:schemeClr val="tx1"/>
          </a:solidFill>
          <a:ln w="9525" cap="flat" cmpd="sng" algn="ctr">
            <a:solidFill>
              <a:schemeClr val="tx1"/>
            </a:solidFill>
            <a:prstDash val="solid"/>
            <a:round/>
            <a:headEnd type="none" w="med" len="med"/>
            <a:tailEnd type="none" w="med" len="med"/>
          </a:ln>
          <a:effectLst/>
          <a:scene3d>
            <a:camera prst="obliqueTopRight"/>
            <a:lightRig rig="balanced" dir="t"/>
          </a:scene3d>
          <a:sp3d extrusionH="952500"/>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 name="Title 1"/>
          <p:cNvSpPr>
            <a:spLocks noGrp="1"/>
          </p:cNvSpPr>
          <p:nvPr>
            <p:ph type="title"/>
          </p:nvPr>
        </p:nvSpPr>
        <p:spPr/>
        <p:txBody>
          <a:bodyPr/>
          <a:lstStyle/>
          <a:p>
            <a:r>
              <a:rPr lang="en-US" dirty="0" smtClean="0"/>
              <a:t>Contributions </a:t>
            </a:r>
            <a:r>
              <a:rPr lang="en-US" dirty="0"/>
              <a:t>(1 of 2): </a:t>
            </a:r>
            <a:r>
              <a:rPr lang="en-US" dirty="0" err="1"/>
              <a:t>Approxilyzer</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4</a:t>
            </a:fld>
            <a:endParaRPr lang="en-US" dirty="0"/>
          </a:p>
        </p:txBody>
      </p:sp>
      <p:sp>
        <p:nvSpPr>
          <p:cNvPr id="75" name="TextBox 74"/>
          <p:cNvSpPr txBox="1"/>
          <p:nvPr/>
        </p:nvSpPr>
        <p:spPr>
          <a:xfrm>
            <a:off x="2895600" y="3065641"/>
            <a:ext cx="2895599" cy="553997"/>
          </a:xfrm>
          <a:prstGeom prst="rect">
            <a:avLst/>
          </a:prstGeom>
          <a:noFill/>
        </p:spPr>
        <p:txBody>
          <a:bodyPr wrap="square" rtlCol="0">
            <a:spAutoFit/>
          </a:bodyPr>
          <a:lstStyle/>
          <a:p>
            <a:r>
              <a:rPr lang="en-US" sz="2800" b="1" dirty="0" smtClean="0">
                <a:solidFill>
                  <a:srgbClr val="FFFF00"/>
                </a:solidFill>
                <a:cs typeface="Arial Narrow"/>
              </a:rPr>
              <a:t>   </a:t>
            </a:r>
            <a:r>
              <a:rPr lang="en-US" sz="3000" b="1" dirty="0" smtClean="0">
                <a:solidFill>
                  <a:schemeClr val="bg1"/>
                </a:solidFill>
                <a:latin typeface="Calibri"/>
                <a:cs typeface="Calibri"/>
              </a:rPr>
              <a:t>APPROXILYZER</a:t>
            </a:r>
            <a:endParaRPr lang="en-US" sz="3000" b="1" dirty="0">
              <a:solidFill>
                <a:schemeClr val="bg1"/>
              </a:solidFill>
              <a:latin typeface="Calibri"/>
              <a:cs typeface="Calibri"/>
            </a:endParaRPr>
          </a:p>
        </p:txBody>
      </p:sp>
      <p:sp>
        <p:nvSpPr>
          <p:cNvPr id="5" name="TextBox 4"/>
          <p:cNvSpPr txBox="1"/>
          <p:nvPr/>
        </p:nvSpPr>
        <p:spPr>
          <a:xfrm>
            <a:off x="5715000" y="1447800"/>
            <a:ext cx="1078992" cy="369332"/>
          </a:xfrm>
          <a:prstGeom prst="rect">
            <a:avLst/>
          </a:prstGeom>
          <a:solidFill>
            <a:schemeClr val="bg1"/>
          </a:solidFill>
        </p:spPr>
        <p:txBody>
          <a:bodyPr wrap="square" rtlCol="0">
            <a:spAutoFit/>
          </a:bodyPr>
          <a:lstStyle/>
          <a:p>
            <a:endParaRPr lang="en-US" dirty="0"/>
          </a:p>
        </p:txBody>
      </p:sp>
      <p:sp>
        <p:nvSpPr>
          <p:cNvPr id="90" name="TextBox 89"/>
          <p:cNvSpPr txBox="1"/>
          <p:nvPr/>
        </p:nvSpPr>
        <p:spPr>
          <a:xfrm>
            <a:off x="6781800" y="1371600"/>
            <a:ext cx="1676400" cy="369332"/>
          </a:xfrm>
          <a:prstGeom prst="rect">
            <a:avLst/>
          </a:prstGeom>
          <a:solidFill>
            <a:schemeClr val="bg1"/>
          </a:solidFill>
        </p:spPr>
        <p:txBody>
          <a:bodyPr wrap="square" rtlCol="0">
            <a:spAutoFit/>
          </a:bodyPr>
          <a:lstStyle/>
          <a:p>
            <a:endParaRPr lang="en-US" dirty="0"/>
          </a:p>
        </p:txBody>
      </p:sp>
      <p:sp>
        <p:nvSpPr>
          <p:cNvPr id="125" name="TextBox 124"/>
          <p:cNvSpPr txBox="1"/>
          <p:nvPr/>
        </p:nvSpPr>
        <p:spPr>
          <a:xfrm rot="20392629">
            <a:off x="6665231" y="4707443"/>
            <a:ext cx="1905000" cy="1015663"/>
          </a:xfrm>
          <a:prstGeom prst="rect">
            <a:avLst/>
          </a:prstGeom>
          <a:noFill/>
        </p:spPr>
        <p:txBody>
          <a:bodyPr wrap="square" rtlCol="0">
            <a:spAutoFit/>
          </a:bodyPr>
          <a:lstStyle/>
          <a:p>
            <a:pPr algn="ctr"/>
            <a:r>
              <a:rPr lang="en-US" sz="2000" b="1" dirty="0" smtClean="0">
                <a:solidFill>
                  <a:schemeClr val="bg1"/>
                </a:solidFill>
              </a:rPr>
              <a:t>Final </a:t>
            </a:r>
          </a:p>
          <a:p>
            <a:pPr algn="ctr"/>
            <a:r>
              <a:rPr lang="en-US" sz="2000" b="1" dirty="0" smtClean="0">
                <a:solidFill>
                  <a:schemeClr val="bg1"/>
                </a:solidFill>
              </a:rPr>
              <a:t>end-to-end Output</a:t>
            </a:r>
            <a:endParaRPr lang="en-US" sz="2000" b="1" dirty="0">
              <a:solidFill>
                <a:schemeClr val="bg1"/>
              </a:solidFill>
            </a:endParaRPr>
          </a:p>
        </p:txBody>
      </p:sp>
      <p:grpSp>
        <p:nvGrpSpPr>
          <p:cNvPr id="28" name="Group 27"/>
          <p:cNvGrpSpPr/>
          <p:nvPr/>
        </p:nvGrpSpPr>
        <p:grpSpPr>
          <a:xfrm>
            <a:off x="0" y="2455040"/>
            <a:ext cx="2727111" cy="2802760"/>
            <a:chOff x="1073161" y="2555826"/>
            <a:chExt cx="2476918" cy="2777545"/>
          </a:xfrm>
        </p:grpSpPr>
        <p:sp>
          <p:nvSpPr>
            <p:cNvPr id="29" name="TextBox 28"/>
            <p:cNvSpPr txBox="1"/>
            <p:nvPr/>
          </p:nvSpPr>
          <p:spPr>
            <a:xfrm>
              <a:off x="1142370" y="2555826"/>
              <a:ext cx="2353112" cy="846396"/>
            </a:xfrm>
            <a:prstGeom prst="rect">
              <a:avLst/>
            </a:prstGeom>
            <a:noFill/>
          </p:spPr>
          <p:txBody>
            <a:bodyPr wrap="square" rtlCol="0">
              <a:spAutoFit/>
            </a:bodyPr>
            <a:lstStyle/>
            <a:p>
              <a:pPr algn="ctr"/>
              <a:r>
                <a:rPr lang="en-US" b="1" dirty="0" smtClean="0">
                  <a:latin typeface="Arial Narrow"/>
                  <a:cs typeface="Arial Narrow"/>
                </a:rPr>
                <a:t>End-to-end Quality Metric</a:t>
              </a:r>
            </a:p>
            <a:p>
              <a:pPr algn="ctr"/>
              <a:r>
                <a:rPr lang="en-US" b="1" dirty="0" smtClean="0">
                  <a:latin typeface="Arial Narrow"/>
                  <a:cs typeface="Arial Narrow"/>
                </a:rPr>
                <a:t>(domain-specific)</a:t>
              </a:r>
            </a:p>
            <a:p>
              <a:pPr algn="ctr">
                <a:lnSpc>
                  <a:spcPct val="70000"/>
                </a:lnSpc>
              </a:pPr>
              <a:r>
                <a:rPr lang="en-US" b="1" dirty="0" smtClean="0">
                  <a:latin typeface="Arial Narrow"/>
                  <a:cs typeface="Arial Narrow"/>
                </a:rPr>
                <a:t>+</a:t>
              </a:r>
            </a:p>
          </p:txBody>
        </p:sp>
        <p:sp>
          <p:nvSpPr>
            <p:cNvPr id="30" name="TextBox 29"/>
            <p:cNvSpPr txBox="1"/>
            <p:nvPr/>
          </p:nvSpPr>
          <p:spPr>
            <a:xfrm>
              <a:off x="1073161" y="4761482"/>
              <a:ext cx="2476918" cy="571889"/>
            </a:xfrm>
            <a:prstGeom prst="rect">
              <a:avLst/>
            </a:prstGeom>
            <a:noFill/>
          </p:spPr>
          <p:txBody>
            <a:bodyPr wrap="square" rtlCol="0">
              <a:spAutoFit/>
            </a:bodyPr>
            <a:lstStyle/>
            <a:p>
              <a:pPr algn="ctr"/>
              <a:r>
                <a:rPr lang="en-US" sz="1600" b="1" dirty="0" smtClean="0">
                  <a:latin typeface="Arial Narrow"/>
                  <a:cs typeface="Arial Narrow"/>
                </a:rPr>
                <a:t>+</a:t>
              </a:r>
              <a:endParaRPr lang="en-US" b="1" dirty="0" smtClean="0">
                <a:latin typeface="Arial Narrow"/>
                <a:cs typeface="Arial Narrow"/>
              </a:endParaRPr>
            </a:p>
            <a:p>
              <a:pPr algn="ctr">
                <a:lnSpc>
                  <a:spcPct val="70000"/>
                </a:lnSpc>
              </a:pPr>
              <a:r>
                <a:rPr lang="en-US" b="1" dirty="0">
                  <a:latin typeface="Arial Narrow"/>
                  <a:cs typeface="Arial Narrow"/>
                </a:rPr>
                <a:t>Q</a:t>
              </a:r>
              <a:r>
                <a:rPr lang="en-US" b="1" dirty="0" smtClean="0">
                  <a:latin typeface="Arial Narrow"/>
                  <a:cs typeface="Arial Narrow"/>
                </a:rPr>
                <a:t>uality Threshold (Optional)</a:t>
              </a:r>
            </a:p>
          </p:txBody>
        </p:sp>
        <p:grpSp>
          <p:nvGrpSpPr>
            <p:cNvPr id="31" name="Group 30"/>
            <p:cNvGrpSpPr/>
            <p:nvPr/>
          </p:nvGrpSpPr>
          <p:grpSpPr>
            <a:xfrm>
              <a:off x="1380493" y="3373130"/>
              <a:ext cx="1650011" cy="1503668"/>
              <a:chOff x="50864" y="2427051"/>
              <a:chExt cx="1650011" cy="1684052"/>
            </a:xfrm>
          </p:grpSpPr>
          <p:grpSp>
            <p:nvGrpSpPr>
              <p:cNvPr id="32" name="Group 31"/>
              <p:cNvGrpSpPr/>
              <p:nvPr/>
            </p:nvGrpSpPr>
            <p:grpSpPr>
              <a:xfrm>
                <a:off x="279785" y="2427051"/>
                <a:ext cx="1389152" cy="1684052"/>
                <a:chOff x="279785" y="2427051"/>
                <a:chExt cx="1389152" cy="1684052"/>
              </a:xfrm>
            </p:grpSpPr>
            <p:sp>
              <p:nvSpPr>
                <p:cNvPr id="36" name="Rectangle 35"/>
                <p:cNvSpPr/>
                <p:nvPr/>
              </p:nvSpPr>
              <p:spPr bwMode="auto">
                <a:xfrm>
                  <a:off x="279785" y="2427051"/>
                  <a:ext cx="1389152" cy="1684052"/>
                </a:xfrm>
                <a:prstGeom prst="rect">
                  <a:avLst/>
                </a:prstGeom>
                <a:solidFill>
                  <a:schemeClr val="accent1">
                    <a:lumMod val="20000"/>
                    <a:lumOff val="80000"/>
                  </a:schemeClr>
                </a:solidFill>
                <a:ln w="9525" cap="flat" cmpd="sng" algn="ctr">
                  <a:noFill/>
                  <a:prstDash val="solid"/>
                  <a:round/>
                  <a:headEnd type="none" w="med" len="med"/>
                  <a:tailEnd type="none" w="med" len="med"/>
                </a:ln>
                <a:effectLst/>
                <a:scene3d>
                  <a:camera prst="orthographicFront"/>
                  <a:lightRig rig="threePt" dir="t"/>
                </a:scene3d>
                <a:sp3d>
                  <a:bevelT/>
                </a:sp3d>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cs typeface="Arial" charset="0"/>
                  </a:endParaRPr>
                </a:p>
              </p:txBody>
            </p:sp>
            <p:cxnSp>
              <p:nvCxnSpPr>
                <p:cNvPr id="37" name="Straight Connector 36"/>
                <p:cNvCxnSpPr/>
                <p:nvPr/>
              </p:nvCxnSpPr>
              <p:spPr bwMode="auto">
                <a:xfrm>
                  <a:off x="431541" y="2560458"/>
                  <a:ext cx="1050619"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p:cNvCxnSpPr/>
                <p:nvPr/>
              </p:nvCxnSpPr>
              <p:spPr bwMode="auto">
                <a:xfrm>
                  <a:off x="431541" y="2831632"/>
                  <a:ext cx="1050619"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p:cNvCxnSpPr/>
                <p:nvPr/>
              </p:nvCxnSpPr>
              <p:spPr bwMode="auto">
                <a:xfrm>
                  <a:off x="449051" y="3086557"/>
                  <a:ext cx="1050619" cy="10395"/>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39"/>
                <p:cNvCxnSpPr/>
                <p:nvPr/>
              </p:nvCxnSpPr>
              <p:spPr bwMode="auto">
                <a:xfrm>
                  <a:off x="431541" y="3974214"/>
                  <a:ext cx="1050619"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40"/>
                <p:cNvCxnSpPr/>
                <p:nvPr/>
              </p:nvCxnSpPr>
              <p:spPr bwMode="auto">
                <a:xfrm>
                  <a:off x="431541" y="3350498"/>
                  <a:ext cx="1050619"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Connector 41"/>
                <p:cNvCxnSpPr/>
                <p:nvPr/>
              </p:nvCxnSpPr>
              <p:spPr bwMode="auto">
                <a:xfrm>
                  <a:off x="431541" y="3662356"/>
                  <a:ext cx="1050619"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3" name="Group 32"/>
              <p:cNvGrpSpPr/>
              <p:nvPr/>
            </p:nvGrpSpPr>
            <p:grpSpPr>
              <a:xfrm>
                <a:off x="50864" y="2646880"/>
                <a:ext cx="1650011" cy="1086075"/>
                <a:chOff x="50864" y="2646880"/>
                <a:chExt cx="1650011" cy="1086075"/>
              </a:xfrm>
            </p:grpSpPr>
            <p:sp>
              <p:nvSpPr>
                <p:cNvPr id="34" name="TextBox 33"/>
                <p:cNvSpPr txBox="1"/>
                <p:nvPr/>
              </p:nvSpPr>
              <p:spPr>
                <a:xfrm rot="20199111">
                  <a:off x="238502" y="2857541"/>
                  <a:ext cx="1449230" cy="785673"/>
                </a:xfrm>
                <a:prstGeom prst="rect">
                  <a:avLst/>
                </a:prstGeom>
                <a:noFill/>
                <a:ln w="88900">
                  <a:solidFill>
                    <a:srgbClr val="008000"/>
                  </a:solidFill>
                  <a:prstDash val="solid"/>
                </a:ln>
              </p:spPr>
              <p:txBody>
                <a:bodyPr wrap="square" rtlCol="0" anchor="ctr" anchorCtr="1">
                  <a:spAutoFit/>
                </a:bodyPr>
                <a:lstStyle/>
                <a:p>
                  <a:r>
                    <a:rPr lang="en-US" sz="2000" b="1" dirty="0" smtClean="0">
                      <a:solidFill>
                        <a:srgbClr val="008000"/>
                      </a:solidFill>
                      <a:latin typeface="Arial Narrow"/>
                      <a:cs typeface="Arial Narrow"/>
                    </a:rPr>
                    <a:t>Unmodified</a:t>
                  </a:r>
                  <a:br>
                    <a:rPr lang="en-US" sz="2000" b="1" dirty="0" smtClean="0">
                      <a:solidFill>
                        <a:srgbClr val="008000"/>
                      </a:solidFill>
                      <a:latin typeface="Arial Narrow"/>
                      <a:cs typeface="Arial Narrow"/>
                    </a:rPr>
                  </a:br>
                  <a:r>
                    <a:rPr lang="en-US" sz="2000" b="1" dirty="0" smtClean="0">
                      <a:solidFill>
                        <a:srgbClr val="008000"/>
                      </a:solidFill>
                      <a:latin typeface="Arial Narrow"/>
                      <a:cs typeface="Arial Narrow"/>
                    </a:rPr>
                    <a:t>   Program</a:t>
                  </a:r>
                  <a:endParaRPr lang="en-US" sz="2000" b="1" dirty="0">
                    <a:solidFill>
                      <a:srgbClr val="008000"/>
                    </a:solidFill>
                    <a:latin typeface="Arial Narrow"/>
                    <a:cs typeface="Arial Narrow"/>
                  </a:endParaRPr>
                </a:p>
              </p:txBody>
            </p:sp>
            <p:pic>
              <p:nvPicPr>
                <p:cNvPr id="35" name="Picture 5" descr="stamp-effects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60592">
                  <a:off x="50864" y="2646880"/>
                  <a:ext cx="1650011" cy="10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grpSp>
      <p:sp>
        <p:nvSpPr>
          <p:cNvPr id="44" name="Content Placeholder 2"/>
          <p:cNvSpPr>
            <a:spLocks noGrp="1"/>
          </p:cNvSpPr>
          <p:nvPr>
            <p:ph idx="1"/>
          </p:nvPr>
        </p:nvSpPr>
        <p:spPr>
          <a:xfrm>
            <a:off x="304800" y="914400"/>
            <a:ext cx="8839200" cy="1143000"/>
          </a:xfrm>
        </p:spPr>
        <p:txBody>
          <a:bodyPr/>
          <a:lstStyle/>
          <a:p>
            <a:pPr>
              <a:lnSpc>
                <a:spcPct val="100000"/>
              </a:lnSpc>
            </a:pPr>
            <a:r>
              <a:rPr lang="en-US" dirty="0" err="1" smtClean="0"/>
              <a:t>Approxilyzer</a:t>
            </a:r>
            <a:r>
              <a:rPr lang="en-US" dirty="0" smtClean="0"/>
              <a:t>: Tool to determine output quality</a:t>
            </a:r>
          </a:p>
          <a:p>
            <a:pPr lvl="1"/>
            <a:r>
              <a:rPr lang="en-US" sz="2000" dirty="0" smtClean="0">
                <a:solidFill>
                  <a:srgbClr val="000000"/>
                </a:solidFill>
              </a:rPr>
              <a:t>Minimal programmer burden, general-purpose,</a:t>
            </a:r>
            <a:r>
              <a:rPr lang="en-US" sz="2000" dirty="0" smtClean="0">
                <a:solidFill>
                  <a:srgbClr val="D25000"/>
                </a:solidFill>
              </a:rPr>
              <a:t> automatic</a:t>
            </a:r>
            <a:r>
              <a:rPr lang="en-US" sz="2000" dirty="0" smtClean="0">
                <a:solidFill>
                  <a:srgbClr val="000000"/>
                </a:solidFill>
              </a:rPr>
              <a:t>,</a:t>
            </a:r>
            <a:r>
              <a:rPr lang="en-US" sz="2000" dirty="0" smtClean="0">
                <a:solidFill>
                  <a:srgbClr val="D25000"/>
                </a:solidFill>
              </a:rPr>
              <a:t> </a:t>
            </a:r>
            <a:r>
              <a:rPr lang="en-US" sz="2000" dirty="0" smtClean="0">
                <a:solidFill>
                  <a:srgbClr val="000000"/>
                </a:solidFill>
              </a:rPr>
              <a:t>comprehensive</a:t>
            </a:r>
          </a:p>
          <a:p>
            <a:pPr lvl="1"/>
            <a:r>
              <a:rPr lang="en-US" sz="2000" dirty="0" smtClean="0">
                <a:solidFill>
                  <a:srgbClr val="000000"/>
                </a:solidFill>
              </a:rPr>
              <a:t>Error Model: </a:t>
            </a:r>
            <a:r>
              <a:rPr lang="en-US" sz="2000" dirty="0" smtClean="0">
                <a:solidFill>
                  <a:srgbClr val="D25000"/>
                </a:solidFill>
              </a:rPr>
              <a:t>Single bit errors </a:t>
            </a:r>
            <a:r>
              <a:rPr lang="en-US" sz="2000" dirty="0" smtClean="0">
                <a:solidFill>
                  <a:srgbClr val="000000"/>
                </a:solidFill>
              </a:rPr>
              <a:t>in operand register + dynamic instructions </a:t>
            </a:r>
            <a:r>
              <a:rPr lang="en-US" sz="2000" dirty="0" smtClean="0">
                <a:solidFill>
                  <a:srgbClr val="D25000"/>
                </a:solidFill>
              </a:rPr>
              <a:t> </a:t>
            </a:r>
          </a:p>
        </p:txBody>
      </p:sp>
      <p:grpSp>
        <p:nvGrpSpPr>
          <p:cNvPr id="26" name="Group 25"/>
          <p:cNvGrpSpPr/>
          <p:nvPr/>
        </p:nvGrpSpPr>
        <p:grpSpPr>
          <a:xfrm>
            <a:off x="3856560" y="3675788"/>
            <a:ext cx="1371600" cy="1143001"/>
            <a:chOff x="6391487" y="4165174"/>
            <a:chExt cx="1560628" cy="1549617"/>
          </a:xfrm>
        </p:grpSpPr>
        <p:grpSp>
          <p:nvGrpSpPr>
            <p:cNvPr id="27" name="Group 26"/>
            <p:cNvGrpSpPr/>
            <p:nvPr/>
          </p:nvGrpSpPr>
          <p:grpSpPr>
            <a:xfrm>
              <a:off x="6391487" y="4165174"/>
              <a:ext cx="1560628" cy="1549617"/>
              <a:chOff x="6086687" y="3564473"/>
              <a:chExt cx="1560628" cy="1808695"/>
            </a:xfrm>
          </p:grpSpPr>
          <p:sp>
            <p:nvSpPr>
              <p:cNvPr id="69" name="Rectangle 68"/>
              <p:cNvSpPr/>
              <p:nvPr/>
            </p:nvSpPr>
            <p:spPr bwMode="auto">
              <a:xfrm>
                <a:off x="6086687" y="3564473"/>
                <a:ext cx="1560628" cy="1808695"/>
              </a:xfrm>
              <a:prstGeom prst="rect">
                <a:avLst/>
              </a:prstGeom>
              <a:solidFill>
                <a:schemeClr val="accent1">
                  <a:lumMod val="20000"/>
                  <a:lumOff val="80000"/>
                </a:schemeClr>
              </a:solidFill>
              <a:ln w="9525" cap="flat" cmpd="sng" algn="ctr">
                <a:noFill/>
                <a:prstDash val="solid"/>
                <a:round/>
                <a:headEnd type="none" w="med" len="med"/>
                <a:tailEnd type="none" w="med" len="med"/>
              </a:ln>
              <a:effectLst/>
              <a:scene3d>
                <a:camera prst="orthographicFront"/>
                <a:lightRig rig="threePt" dir="t"/>
              </a:scene3d>
              <a:sp3d>
                <a:bevelT/>
              </a:sp3d>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cs typeface="Arial" charset="0"/>
                </a:endParaRPr>
              </a:p>
            </p:txBody>
          </p:sp>
          <p:cxnSp>
            <p:nvCxnSpPr>
              <p:cNvPr id="70" name="Straight Connector 69"/>
              <p:cNvCxnSpPr/>
              <p:nvPr/>
            </p:nvCxnSpPr>
            <p:spPr bwMode="auto">
              <a:xfrm>
                <a:off x="6218853" y="3728712"/>
                <a:ext cx="1256708"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71"/>
              <p:cNvCxnSpPr/>
              <p:nvPr/>
            </p:nvCxnSpPr>
            <p:spPr bwMode="auto">
              <a:xfrm>
                <a:off x="6218853" y="4093849"/>
                <a:ext cx="1256708"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Connector 72"/>
              <p:cNvCxnSpPr/>
              <p:nvPr/>
            </p:nvCxnSpPr>
            <p:spPr bwMode="auto">
              <a:xfrm>
                <a:off x="6251567" y="4410739"/>
                <a:ext cx="1256708" cy="12009"/>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75"/>
              <p:cNvCxnSpPr/>
              <p:nvPr/>
            </p:nvCxnSpPr>
            <p:spPr bwMode="auto">
              <a:xfrm>
                <a:off x="6248896" y="4809951"/>
                <a:ext cx="1256708"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76"/>
              <p:cNvCxnSpPr/>
              <p:nvPr/>
            </p:nvCxnSpPr>
            <p:spPr bwMode="auto">
              <a:xfrm>
                <a:off x="6251567" y="5164963"/>
                <a:ext cx="1256708"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3" name="Explosion 1 76"/>
            <p:cNvSpPr>
              <a:spLocks noChangeArrowheads="1"/>
            </p:cNvSpPr>
            <p:nvPr/>
          </p:nvSpPr>
          <p:spPr bwMode="auto">
            <a:xfrm>
              <a:off x="6961117" y="4549631"/>
              <a:ext cx="125483" cy="153144"/>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sp>
        <p:nvSpPr>
          <p:cNvPr id="3" name="TextBox 2"/>
          <p:cNvSpPr txBox="1"/>
          <p:nvPr/>
        </p:nvSpPr>
        <p:spPr>
          <a:xfrm>
            <a:off x="2209800" y="5334000"/>
            <a:ext cx="5638800" cy="384721"/>
          </a:xfrm>
          <a:prstGeom prst="rect">
            <a:avLst/>
          </a:prstGeom>
          <a:noFill/>
        </p:spPr>
        <p:txBody>
          <a:bodyPr wrap="square" rtlCol="0">
            <a:spAutoFit/>
          </a:bodyPr>
          <a:lstStyle/>
          <a:p>
            <a:r>
              <a:rPr lang="en-US" sz="1900" b="1" dirty="0" smtClean="0">
                <a:latin typeface="Arial Narrow"/>
                <a:cs typeface="Arial Narrow"/>
              </a:rPr>
              <a:t>Error site : Operand register bit + dynamic instruction</a:t>
            </a:r>
            <a:endParaRPr lang="en-US" sz="1900" b="1" dirty="0">
              <a:latin typeface="Arial Narrow"/>
              <a:cs typeface="Arial Narrow"/>
            </a:endParaRPr>
          </a:p>
        </p:txBody>
      </p:sp>
      <p:cxnSp>
        <p:nvCxnSpPr>
          <p:cNvPr id="7" name="Straight Arrow Connector 6"/>
          <p:cNvCxnSpPr/>
          <p:nvPr/>
        </p:nvCxnSpPr>
        <p:spPr bwMode="auto">
          <a:xfrm flipH="1">
            <a:off x="3429000" y="4113241"/>
            <a:ext cx="895318" cy="1144559"/>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78" name="TextBox 77"/>
          <p:cNvSpPr txBox="1"/>
          <p:nvPr/>
        </p:nvSpPr>
        <p:spPr>
          <a:xfrm>
            <a:off x="0" y="5784503"/>
            <a:ext cx="9144000" cy="692497"/>
          </a:xfrm>
          <a:prstGeom prst="rect">
            <a:avLst/>
          </a:prstGeom>
          <a:noFill/>
        </p:spPr>
        <p:txBody>
          <a:bodyPr wrap="square" rtlCol="0">
            <a:spAutoFit/>
          </a:bodyPr>
          <a:lstStyle/>
          <a:p>
            <a:pPr marL="0" lvl="1" algn="ctr"/>
            <a:r>
              <a:rPr lang="en-US" sz="2100" b="1" dirty="0" smtClean="0">
                <a:solidFill>
                  <a:srgbClr val="D25000"/>
                </a:solidFill>
                <a:latin typeface="Arial Narrow"/>
                <a:cs typeface="Arial Narrow"/>
              </a:rPr>
              <a:t>Determine output quality with high accuracy </a:t>
            </a:r>
            <a:r>
              <a:rPr lang="en-US" sz="2100" b="1" dirty="0">
                <a:solidFill>
                  <a:srgbClr val="D25000"/>
                </a:solidFill>
                <a:latin typeface="Arial Narrow"/>
                <a:cs typeface="Arial Narrow"/>
              </a:rPr>
              <a:t>(95</a:t>
            </a:r>
            <a:r>
              <a:rPr lang="en-US" sz="2100" b="1" dirty="0" smtClean="0">
                <a:solidFill>
                  <a:srgbClr val="D25000"/>
                </a:solidFill>
                <a:latin typeface="Arial Narrow"/>
                <a:cs typeface="Arial Narrow"/>
              </a:rPr>
              <a:t>%) </a:t>
            </a:r>
            <a:r>
              <a:rPr lang="en-US" sz="2100" b="1" dirty="0">
                <a:solidFill>
                  <a:srgbClr val="D25000"/>
                </a:solidFill>
                <a:latin typeface="Arial Narrow"/>
                <a:cs typeface="Arial Narrow"/>
              </a:rPr>
              <a:t>and confidence (99%)</a:t>
            </a:r>
          </a:p>
          <a:p>
            <a:endParaRPr lang="en-US" dirty="0"/>
          </a:p>
        </p:txBody>
      </p:sp>
    </p:spTree>
    <p:extLst>
      <p:ext uri="{BB962C8B-B14F-4D97-AF65-F5344CB8AC3E}">
        <p14:creationId xmlns:p14="http://schemas.microsoft.com/office/powerpoint/2010/main" val="1214514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ight Arrow 70"/>
          <p:cNvSpPr/>
          <p:nvPr/>
        </p:nvSpPr>
        <p:spPr bwMode="auto">
          <a:xfrm>
            <a:off x="2502995" y="3810000"/>
            <a:ext cx="502920" cy="336730"/>
          </a:xfrm>
          <a:prstGeom prst="rightArrow">
            <a:avLst/>
          </a:prstGeom>
          <a:solidFill>
            <a:srgbClr val="0B1D7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4" name="Rectangle 73"/>
          <p:cNvSpPr/>
          <p:nvPr/>
        </p:nvSpPr>
        <p:spPr bwMode="auto">
          <a:xfrm>
            <a:off x="3241139" y="3142389"/>
            <a:ext cx="2451301" cy="1828799"/>
          </a:xfrm>
          <a:prstGeom prst="rect">
            <a:avLst/>
          </a:prstGeom>
          <a:solidFill>
            <a:schemeClr val="tx1"/>
          </a:solidFill>
          <a:ln w="9525" cap="flat" cmpd="sng" algn="ctr">
            <a:solidFill>
              <a:schemeClr val="tx1"/>
            </a:solidFill>
            <a:prstDash val="solid"/>
            <a:round/>
            <a:headEnd type="none" w="med" len="med"/>
            <a:tailEnd type="none" w="med" len="med"/>
          </a:ln>
          <a:effectLst/>
          <a:scene3d>
            <a:camera prst="obliqueTopRight"/>
            <a:lightRig rig="balanced" dir="t"/>
          </a:scene3d>
          <a:sp3d extrusionH="952500"/>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 name="Title 1"/>
          <p:cNvSpPr>
            <a:spLocks noGrp="1"/>
          </p:cNvSpPr>
          <p:nvPr>
            <p:ph type="title"/>
          </p:nvPr>
        </p:nvSpPr>
        <p:spPr/>
        <p:txBody>
          <a:bodyPr/>
          <a:lstStyle/>
          <a:p>
            <a:r>
              <a:rPr lang="en-US" dirty="0" smtClean="0"/>
              <a:t>Contributions </a:t>
            </a:r>
            <a:r>
              <a:rPr lang="en-US" dirty="0"/>
              <a:t>(1 of 2): </a:t>
            </a:r>
            <a:r>
              <a:rPr lang="en-US" dirty="0" err="1"/>
              <a:t>Approxilyzer</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5</a:t>
            </a:fld>
            <a:endParaRPr lang="en-US" dirty="0"/>
          </a:p>
        </p:txBody>
      </p:sp>
      <p:sp>
        <p:nvSpPr>
          <p:cNvPr id="75" name="TextBox 74"/>
          <p:cNvSpPr txBox="1"/>
          <p:nvPr/>
        </p:nvSpPr>
        <p:spPr>
          <a:xfrm>
            <a:off x="2895600" y="3065641"/>
            <a:ext cx="2895599" cy="553997"/>
          </a:xfrm>
          <a:prstGeom prst="rect">
            <a:avLst/>
          </a:prstGeom>
          <a:noFill/>
        </p:spPr>
        <p:txBody>
          <a:bodyPr wrap="square" rtlCol="0">
            <a:spAutoFit/>
          </a:bodyPr>
          <a:lstStyle/>
          <a:p>
            <a:r>
              <a:rPr lang="en-US" sz="2800" b="1" dirty="0" smtClean="0">
                <a:solidFill>
                  <a:srgbClr val="FFFF00"/>
                </a:solidFill>
                <a:cs typeface="Arial Narrow"/>
              </a:rPr>
              <a:t>   </a:t>
            </a:r>
            <a:r>
              <a:rPr lang="en-US" sz="3000" b="1" dirty="0" smtClean="0">
                <a:solidFill>
                  <a:schemeClr val="bg1"/>
                </a:solidFill>
                <a:latin typeface="Calibri"/>
                <a:cs typeface="Calibri"/>
              </a:rPr>
              <a:t>APPROXILYZER</a:t>
            </a:r>
            <a:endParaRPr lang="en-US" sz="3000" b="1" dirty="0">
              <a:solidFill>
                <a:schemeClr val="bg1"/>
              </a:solidFill>
              <a:latin typeface="Calibri"/>
              <a:cs typeface="Calibri"/>
            </a:endParaRPr>
          </a:p>
        </p:txBody>
      </p:sp>
      <p:sp>
        <p:nvSpPr>
          <p:cNvPr id="5" name="TextBox 4"/>
          <p:cNvSpPr txBox="1"/>
          <p:nvPr/>
        </p:nvSpPr>
        <p:spPr>
          <a:xfrm>
            <a:off x="5715000" y="1447800"/>
            <a:ext cx="1078992" cy="369332"/>
          </a:xfrm>
          <a:prstGeom prst="rect">
            <a:avLst/>
          </a:prstGeom>
          <a:solidFill>
            <a:schemeClr val="bg1"/>
          </a:solidFill>
        </p:spPr>
        <p:txBody>
          <a:bodyPr wrap="square" rtlCol="0">
            <a:spAutoFit/>
          </a:bodyPr>
          <a:lstStyle/>
          <a:p>
            <a:endParaRPr lang="en-US" dirty="0"/>
          </a:p>
        </p:txBody>
      </p:sp>
      <p:sp>
        <p:nvSpPr>
          <p:cNvPr id="90" name="TextBox 89"/>
          <p:cNvSpPr txBox="1"/>
          <p:nvPr/>
        </p:nvSpPr>
        <p:spPr>
          <a:xfrm>
            <a:off x="6781800" y="1371600"/>
            <a:ext cx="1676400" cy="369332"/>
          </a:xfrm>
          <a:prstGeom prst="rect">
            <a:avLst/>
          </a:prstGeom>
          <a:solidFill>
            <a:schemeClr val="bg1"/>
          </a:solidFill>
        </p:spPr>
        <p:txBody>
          <a:bodyPr wrap="square" rtlCol="0">
            <a:spAutoFit/>
          </a:bodyPr>
          <a:lstStyle/>
          <a:p>
            <a:endParaRPr lang="en-US" dirty="0"/>
          </a:p>
        </p:txBody>
      </p:sp>
      <p:grpSp>
        <p:nvGrpSpPr>
          <p:cNvPr id="28" name="Group 27"/>
          <p:cNvGrpSpPr/>
          <p:nvPr/>
        </p:nvGrpSpPr>
        <p:grpSpPr>
          <a:xfrm>
            <a:off x="0" y="2455040"/>
            <a:ext cx="2727111" cy="2802760"/>
            <a:chOff x="1073161" y="2555826"/>
            <a:chExt cx="2476918" cy="2777545"/>
          </a:xfrm>
        </p:grpSpPr>
        <p:sp>
          <p:nvSpPr>
            <p:cNvPr id="29" name="TextBox 28"/>
            <p:cNvSpPr txBox="1"/>
            <p:nvPr/>
          </p:nvSpPr>
          <p:spPr>
            <a:xfrm>
              <a:off x="1142370" y="2555826"/>
              <a:ext cx="2353112" cy="846396"/>
            </a:xfrm>
            <a:prstGeom prst="rect">
              <a:avLst/>
            </a:prstGeom>
            <a:noFill/>
          </p:spPr>
          <p:txBody>
            <a:bodyPr wrap="square" rtlCol="0">
              <a:spAutoFit/>
            </a:bodyPr>
            <a:lstStyle/>
            <a:p>
              <a:pPr algn="ctr"/>
              <a:r>
                <a:rPr lang="en-US" b="1" dirty="0" smtClean="0">
                  <a:latin typeface="Arial Narrow"/>
                  <a:cs typeface="Arial Narrow"/>
                </a:rPr>
                <a:t>End-to-end Quality Metric</a:t>
              </a:r>
            </a:p>
            <a:p>
              <a:pPr algn="ctr"/>
              <a:r>
                <a:rPr lang="en-US" b="1" dirty="0" smtClean="0">
                  <a:latin typeface="Arial Narrow"/>
                  <a:cs typeface="Arial Narrow"/>
                </a:rPr>
                <a:t>(domain-specific)</a:t>
              </a:r>
            </a:p>
            <a:p>
              <a:pPr algn="ctr">
                <a:lnSpc>
                  <a:spcPct val="70000"/>
                </a:lnSpc>
              </a:pPr>
              <a:r>
                <a:rPr lang="en-US" b="1" dirty="0" smtClean="0">
                  <a:latin typeface="Arial Narrow"/>
                  <a:cs typeface="Arial Narrow"/>
                </a:rPr>
                <a:t>+</a:t>
              </a:r>
            </a:p>
          </p:txBody>
        </p:sp>
        <p:sp>
          <p:nvSpPr>
            <p:cNvPr id="30" name="TextBox 29"/>
            <p:cNvSpPr txBox="1"/>
            <p:nvPr/>
          </p:nvSpPr>
          <p:spPr>
            <a:xfrm>
              <a:off x="1073161" y="4761482"/>
              <a:ext cx="2476918" cy="571889"/>
            </a:xfrm>
            <a:prstGeom prst="rect">
              <a:avLst/>
            </a:prstGeom>
            <a:noFill/>
          </p:spPr>
          <p:txBody>
            <a:bodyPr wrap="square" rtlCol="0">
              <a:spAutoFit/>
            </a:bodyPr>
            <a:lstStyle/>
            <a:p>
              <a:pPr algn="ctr"/>
              <a:r>
                <a:rPr lang="en-US" sz="1600" b="1" dirty="0" smtClean="0">
                  <a:latin typeface="Arial Narrow"/>
                  <a:cs typeface="Arial Narrow"/>
                </a:rPr>
                <a:t>+</a:t>
              </a:r>
              <a:endParaRPr lang="en-US" b="1" dirty="0" smtClean="0">
                <a:latin typeface="Arial Narrow"/>
                <a:cs typeface="Arial Narrow"/>
              </a:endParaRPr>
            </a:p>
            <a:p>
              <a:pPr algn="ctr">
                <a:lnSpc>
                  <a:spcPct val="70000"/>
                </a:lnSpc>
              </a:pPr>
              <a:r>
                <a:rPr lang="en-US" b="1" dirty="0">
                  <a:latin typeface="Arial Narrow"/>
                  <a:cs typeface="Arial Narrow"/>
                </a:rPr>
                <a:t>Q</a:t>
              </a:r>
              <a:r>
                <a:rPr lang="en-US" b="1" dirty="0" smtClean="0">
                  <a:latin typeface="Arial Narrow"/>
                  <a:cs typeface="Arial Narrow"/>
                </a:rPr>
                <a:t>uality Threshold (Optional)</a:t>
              </a:r>
            </a:p>
          </p:txBody>
        </p:sp>
        <p:grpSp>
          <p:nvGrpSpPr>
            <p:cNvPr id="31" name="Group 30"/>
            <p:cNvGrpSpPr/>
            <p:nvPr/>
          </p:nvGrpSpPr>
          <p:grpSpPr>
            <a:xfrm>
              <a:off x="1380493" y="3373130"/>
              <a:ext cx="1650011" cy="1503668"/>
              <a:chOff x="50864" y="2427051"/>
              <a:chExt cx="1650011" cy="1684052"/>
            </a:xfrm>
          </p:grpSpPr>
          <p:grpSp>
            <p:nvGrpSpPr>
              <p:cNvPr id="32" name="Group 31"/>
              <p:cNvGrpSpPr/>
              <p:nvPr/>
            </p:nvGrpSpPr>
            <p:grpSpPr>
              <a:xfrm>
                <a:off x="279785" y="2427051"/>
                <a:ext cx="1389152" cy="1684052"/>
                <a:chOff x="279785" y="2427051"/>
                <a:chExt cx="1389152" cy="1684052"/>
              </a:xfrm>
            </p:grpSpPr>
            <p:sp>
              <p:nvSpPr>
                <p:cNvPr id="36" name="Rectangle 35"/>
                <p:cNvSpPr/>
                <p:nvPr/>
              </p:nvSpPr>
              <p:spPr bwMode="auto">
                <a:xfrm>
                  <a:off x="279785" y="2427051"/>
                  <a:ext cx="1389152" cy="1684052"/>
                </a:xfrm>
                <a:prstGeom prst="rect">
                  <a:avLst/>
                </a:prstGeom>
                <a:solidFill>
                  <a:schemeClr val="accent1">
                    <a:lumMod val="20000"/>
                    <a:lumOff val="80000"/>
                  </a:schemeClr>
                </a:solidFill>
                <a:ln w="9525" cap="flat" cmpd="sng" algn="ctr">
                  <a:noFill/>
                  <a:prstDash val="solid"/>
                  <a:round/>
                  <a:headEnd type="none" w="med" len="med"/>
                  <a:tailEnd type="none" w="med" len="med"/>
                </a:ln>
                <a:effectLst/>
                <a:scene3d>
                  <a:camera prst="orthographicFront"/>
                  <a:lightRig rig="threePt" dir="t"/>
                </a:scene3d>
                <a:sp3d>
                  <a:bevelT/>
                </a:sp3d>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cs typeface="Arial" charset="0"/>
                  </a:endParaRPr>
                </a:p>
              </p:txBody>
            </p:sp>
            <p:cxnSp>
              <p:nvCxnSpPr>
                <p:cNvPr id="37" name="Straight Connector 36"/>
                <p:cNvCxnSpPr/>
                <p:nvPr/>
              </p:nvCxnSpPr>
              <p:spPr bwMode="auto">
                <a:xfrm>
                  <a:off x="431541" y="2560458"/>
                  <a:ext cx="1050619"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p:cNvCxnSpPr/>
                <p:nvPr/>
              </p:nvCxnSpPr>
              <p:spPr bwMode="auto">
                <a:xfrm>
                  <a:off x="431541" y="2831632"/>
                  <a:ext cx="1050619"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p:cNvCxnSpPr/>
                <p:nvPr/>
              </p:nvCxnSpPr>
              <p:spPr bwMode="auto">
                <a:xfrm>
                  <a:off x="449051" y="3086557"/>
                  <a:ext cx="1050619" cy="10395"/>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39"/>
                <p:cNvCxnSpPr/>
                <p:nvPr/>
              </p:nvCxnSpPr>
              <p:spPr bwMode="auto">
                <a:xfrm>
                  <a:off x="431541" y="3974214"/>
                  <a:ext cx="1050619"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40"/>
                <p:cNvCxnSpPr/>
                <p:nvPr/>
              </p:nvCxnSpPr>
              <p:spPr bwMode="auto">
                <a:xfrm>
                  <a:off x="431541" y="3350498"/>
                  <a:ext cx="1050619"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Connector 41"/>
                <p:cNvCxnSpPr/>
                <p:nvPr/>
              </p:nvCxnSpPr>
              <p:spPr bwMode="auto">
                <a:xfrm>
                  <a:off x="431541" y="3662356"/>
                  <a:ext cx="1050619"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3" name="Group 32"/>
              <p:cNvGrpSpPr/>
              <p:nvPr/>
            </p:nvGrpSpPr>
            <p:grpSpPr>
              <a:xfrm>
                <a:off x="50864" y="2646880"/>
                <a:ext cx="1650011" cy="1086075"/>
                <a:chOff x="50864" y="2646880"/>
                <a:chExt cx="1650011" cy="1086075"/>
              </a:xfrm>
            </p:grpSpPr>
            <p:sp>
              <p:nvSpPr>
                <p:cNvPr id="34" name="TextBox 33"/>
                <p:cNvSpPr txBox="1"/>
                <p:nvPr/>
              </p:nvSpPr>
              <p:spPr>
                <a:xfrm rot="20199111">
                  <a:off x="238502" y="2857541"/>
                  <a:ext cx="1449230" cy="785673"/>
                </a:xfrm>
                <a:prstGeom prst="rect">
                  <a:avLst/>
                </a:prstGeom>
                <a:noFill/>
                <a:ln w="88900">
                  <a:solidFill>
                    <a:srgbClr val="008000"/>
                  </a:solidFill>
                  <a:prstDash val="solid"/>
                </a:ln>
              </p:spPr>
              <p:txBody>
                <a:bodyPr wrap="square" rtlCol="0" anchor="ctr" anchorCtr="1">
                  <a:spAutoFit/>
                </a:bodyPr>
                <a:lstStyle/>
                <a:p>
                  <a:r>
                    <a:rPr lang="en-US" sz="2000" b="1" dirty="0" smtClean="0">
                      <a:solidFill>
                        <a:srgbClr val="008000"/>
                      </a:solidFill>
                      <a:latin typeface="Arial Narrow"/>
                      <a:cs typeface="Arial Narrow"/>
                    </a:rPr>
                    <a:t>Unmodified</a:t>
                  </a:r>
                  <a:br>
                    <a:rPr lang="en-US" sz="2000" b="1" dirty="0" smtClean="0">
                      <a:solidFill>
                        <a:srgbClr val="008000"/>
                      </a:solidFill>
                      <a:latin typeface="Arial Narrow"/>
                      <a:cs typeface="Arial Narrow"/>
                    </a:rPr>
                  </a:br>
                  <a:r>
                    <a:rPr lang="en-US" sz="2000" b="1" dirty="0" smtClean="0">
                      <a:solidFill>
                        <a:srgbClr val="008000"/>
                      </a:solidFill>
                      <a:latin typeface="Arial Narrow"/>
                      <a:cs typeface="Arial Narrow"/>
                    </a:rPr>
                    <a:t>   Program</a:t>
                  </a:r>
                  <a:endParaRPr lang="en-US" sz="2000" b="1" dirty="0">
                    <a:solidFill>
                      <a:srgbClr val="008000"/>
                    </a:solidFill>
                    <a:latin typeface="Arial Narrow"/>
                    <a:cs typeface="Arial Narrow"/>
                  </a:endParaRPr>
                </a:p>
              </p:txBody>
            </p:sp>
            <p:pic>
              <p:nvPicPr>
                <p:cNvPr id="35" name="Picture 5" descr="stamp-effects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60592">
                  <a:off x="50864" y="2646880"/>
                  <a:ext cx="1650011" cy="10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grpSp>
      <p:sp>
        <p:nvSpPr>
          <p:cNvPr id="44" name="Content Placeholder 2"/>
          <p:cNvSpPr>
            <a:spLocks noGrp="1"/>
          </p:cNvSpPr>
          <p:nvPr>
            <p:ph idx="1"/>
          </p:nvPr>
        </p:nvSpPr>
        <p:spPr>
          <a:xfrm>
            <a:off x="304800" y="914400"/>
            <a:ext cx="8839200" cy="1143000"/>
          </a:xfrm>
        </p:spPr>
        <p:txBody>
          <a:bodyPr/>
          <a:lstStyle/>
          <a:p>
            <a:pPr>
              <a:lnSpc>
                <a:spcPct val="100000"/>
              </a:lnSpc>
            </a:pPr>
            <a:r>
              <a:rPr lang="en-US" dirty="0" err="1" smtClean="0"/>
              <a:t>Approxilyzer</a:t>
            </a:r>
            <a:r>
              <a:rPr lang="en-US" dirty="0" smtClean="0"/>
              <a:t>: Tool to determine output quality</a:t>
            </a:r>
          </a:p>
          <a:p>
            <a:pPr lvl="1"/>
            <a:r>
              <a:rPr lang="en-US" sz="2000" dirty="0" smtClean="0">
                <a:solidFill>
                  <a:srgbClr val="000000"/>
                </a:solidFill>
              </a:rPr>
              <a:t>Minimal programmer burden, general-purpose</a:t>
            </a:r>
            <a:r>
              <a:rPr lang="en-US" sz="2000" dirty="0" smtClean="0"/>
              <a:t>, automatic, </a:t>
            </a:r>
            <a:r>
              <a:rPr lang="en-US" sz="2000" dirty="0" smtClean="0">
                <a:solidFill>
                  <a:srgbClr val="D25000"/>
                </a:solidFill>
              </a:rPr>
              <a:t>comprehensive </a:t>
            </a:r>
          </a:p>
        </p:txBody>
      </p:sp>
      <p:grpSp>
        <p:nvGrpSpPr>
          <p:cNvPr id="26" name="Group 25"/>
          <p:cNvGrpSpPr/>
          <p:nvPr/>
        </p:nvGrpSpPr>
        <p:grpSpPr>
          <a:xfrm>
            <a:off x="3856560" y="3675788"/>
            <a:ext cx="1371600" cy="1143001"/>
            <a:chOff x="6391487" y="4165174"/>
            <a:chExt cx="1560628" cy="1549617"/>
          </a:xfrm>
        </p:grpSpPr>
        <p:grpSp>
          <p:nvGrpSpPr>
            <p:cNvPr id="27" name="Group 26"/>
            <p:cNvGrpSpPr/>
            <p:nvPr/>
          </p:nvGrpSpPr>
          <p:grpSpPr>
            <a:xfrm>
              <a:off x="6391487" y="4165174"/>
              <a:ext cx="1560628" cy="1549617"/>
              <a:chOff x="6086687" y="3564473"/>
              <a:chExt cx="1560628" cy="1808695"/>
            </a:xfrm>
          </p:grpSpPr>
          <p:sp>
            <p:nvSpPr>
              <p:cNvPr id="69" name="Rectangle 68"/>
              <p:cNvSpPr/>
              <p:nvPr/>
            </p:nvSpPr>
            <p:spPr bwMode="auto">
              <a:xfrm>
                <a:off x="6086687" y="3564473"/>
                <a:ext cx="1560628" cy="1808695"/>
              </a:xfrm>
              <a:prstGeom prst="rect">
                <a:avLst/>
              </a:prstGeom>
              <a:solidFill>
                <a:schemeClr val="accent1">
                  <a:lumMod val="20000"/>
                  <a:lumOff val="80000"/>
                </a:schemeClr>
              </a:solidFill>
              <a:ln w="9525" cap="flat" cmpd="sng" algn="ctr">
                <a:noFill/>
                <a:prstDash val="solid"/>
                <a:round/>
                <a:headEnd type="none" w="med" len="med"/>
                <a:tailEnd type="none" w="med" len="med"/>
              </a:ln>
              <a:effectLst/>
              <a:scene3d>
                <a:camera prst="orthographicFront"/>
                <a:lightRig rig="threePt" dir="t"/>
              </a:scene3d>
              <a:sp3d>
                <a:bevelT/>
              </a:sp3d>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cs typeface="Arial" charset="0"/>
                </a:endParaRPr>
              </a:p>
            </p:txBody>
          </p:sp>
          <p:cxnSp>
            <p:nvCxnSpPr>
              <p:cNvPr id="70" name="Straight Connector 69"/>
              <p:cNvCxnSpPr/>
              <p:nvPr/>
            </p:nvCxnSpPr>
            <p:spPr bwMode="auto">
              <a:xfrm>
                <a:off x="6218853" y="3728712"/>
                <a:ext cx="1256708"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71"/>
              <p:cNvCxnSpPr/>
              <p:nvPr/>
            </p:nvCxnSpPr>
            <p:spPr bwMode="auto">
              <a:xfrm>
                <a:off x="6218853" y="4093849"/>
                <a:ext cx="1256708"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Connector 72"/>
              <p:cNvCxnSpPr/>
              <p:nvPr/>
            </p:nvCxnSpPr>
            <p:spPr bwMode="auto">
              <a:xfrm>
                <a:off x="6251567" y="4410739"/>
                <a:ext cx="1256708" cy="12009"/>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75"/>
              <p:cNvCxnSpPr/>
              <p:nvPr/>
            </p:nvCxnSpPr>
            <p:spPr bwMode="auto">
              <a:xfrm>
                <a:off x="6248896" y="4809951"/>
                <a:ext cx="1256708"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76"/>
              <p:cNvCxnSpPr/>
              <p:nvPr/>
            </p:nvCxnSpPr>
            <p:spPr bwMode="auto">
              <a:xfrm>
                <a:off x="6251567" y="5164963"/>
                <a:ext cx="1256708"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3" name="Explosion 1 76"/>
            <p:cNvSpPr>
              <a:spLocks noChangeArrowheads="1"/>
            </p:cNvSpPr>
            <p:nvPr/>
          </p:nvSpPr>
          <p:spPr bwMode="auto">
            <a:xfrm>
              <a:off x="6961117" y="4549631"/>
              <a:ext cx="125483" cy="153144"/>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nvGrpSpPr>
            <p:cNvPr id="45" name="Group 44"/>
            <p:cNvGrpSpPr/>
            <p:nvPr/>
          </p:nvGrpSpPr>
          <p:grpSpPr>
            <a:xfrm>
              <a:off x="6629400" y="4244961"/>
              <a:ext cx="1132247" cy="1383412"/>
              <a:chOff x="6254481" y="3654218"/>
              <a:chExt cx="1132247" cy="1614702"/>
            </a:xfrm>
          </p:grpSpPr>
          <p:grpSp>
            <p:nvGrpSpPr>
              <p:cNvPr id="46" name="Group 45"/>
              <p:cNvGrpSpPr/>
              <p:nvPr/>
            </p:nvGrpSpPr>
            <p:grpSpPr>
              <a:xfrm>
                <a:off x="6254481" y="5090172"/>
                <a:ext cx="1132247" cy="178748"/>
                <a:chOff x="6553200" y="4648200"/>
                <a:chExt cx="1028371" cy="151766"/>
              </a:xfrm>
            </p:grpSpPr>
            <p:sp>
              <p:nvSpPr>
                <p:cNvPr id="65" name="Explosion 1 76"/>
                <p:cNvSpPr>
                  <a:spLocks noChangeArrowheads="1"/>
                </p:cNvSpPr>
                <p:nvPr/>
              </p:nvSpPr>
              <p:spPr bwMode="auto">
                <a:xfrm>
                  <a:off x="6553200" y="4648200"/>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66" name="Explosion 1 76"/>
                <p:cNvSpPr>
                  <a:spLocks noChangeArrowheads="1"/>
                </p:cNvSpPr>
                <p:nvPr/>
              </p:nvSpPr>
              <p:spPr bwMode="auto">
                <a:xfrm>
                  <a:off x="6858000" y="4648200"/>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67" name="Explosion 1 76"/>
                <p:cNvSpPr>
                  <a:spLocks noChangeArrowheads="1"/>
                </p:cNvSpPr>
                <p:nvPr/>
              </p:nvSpPr>
              <p:spPr bwMode="auto">
                <a:xfrm>
                  <a:off x="7162800" y="4648200"/>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68" name="Explosion 1 76"/>
                <p:cNvSpPr>
                  <a:spLocks noChangeArrowheads="1"/>
                </p:cNvSpPr>
                <p:nvPr/>
              </p:nvSpPr>
              <p:spPr bwMode="auto">
                <a:xfrm>
                  <a:off x="7467600" y="4648200"/>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grpSp>
            <p:nvGrpSpPr>
              <p:cNvPr id="47" name="Group 46"/>
              <p:cNvGrpSpPr/>
              <p:nvPr/>
            </p:nvGrpSpPr>
            <p:grpSpPr>
              <a:xfrm>
                <a:off x="6254481" y="4731184"/>
                <a:ext cx="1132247" cy="178748"/>
                <a:chOff x="6553200" y="4648200"/>
                <a:chExt cx="1028371" cy="151766"/>
              </a:xfrm>
            </p:grpSpPr>
            <p:sp>
              <p:nvSpPr>
                <p:cNvPr id="61" name="Explosion 1 76"/>
                <p:cNvSpPr>
                  <a:spLocks noChangeArrowheads="1"/>
                </p:cNvSpPr>
                <p:nvPr/>
              </p:nvSpPr>
              <p:spPr bwMode="auto">
                <a:xfrm>
                  <a:off x="6553200" y="4648200"/>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62" name="Explosion 1 76"/>
                <p:cNvSpPr>
                  <a:spLocks noChangeArrowheads="1"/>
                </p:cNvSpPr>
                <p:nvPr/>
              </p:nvSpPr>
              <p:spPr bwMode="auto">
                <a:xfrm>
                  <a:off x="6858000" y="4648200"/>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63" name="Explosion 1 76"/>
                <p:cNvSpPr>
                  <a:spLocks noChangeArrowheads="1"/>
                </p:cNvSpPr>
                <p:nvPr/>
              </p:nvSpPr>
              <p:spPr bwMode="auto">
                <a:xfrm>
                  <a:off x="7162800" y="4648200"/>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64" name="Explosion 1 76"/>
                <p:cNvSpPr>
                  <a:spLocks noChangeArrowheads="1"/>
                </p:cNvSpPr>
                <p:nvPr/>
              </p:nvSpPr>
              <p:spPr bwMode="auto">
                <a:xfrm>
                  <a:off x="7467600" y="4648200"/>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grpSp>
            <p:nvGrpSpPr>
              <p:cNvPr id="48" name="Group 47"/>
              <p:cNvGrpSpPr/>
              <p:nvPr/>
            </p:nvGrpSpPr>
            <p:grpSpPr>
              <a:xfrm>
                <a:off x="6254481" y="4372195"/>
                <a:ext cx="1132247" cy="178748"/>
                <a:chOff x="6553200" y="4648200"/>
                <a:chExt cx="1028371" cy="151766"/>
              </a:xfrm>
            </p:grpSpPr>
            <p:sp>
              <p:nvSpPr>
                <p:cNvPr id="57" name="Explosion 1 76"/>
                <p:cNvSpPr>
                  <a:spLocks noChangeArrowheads="1"/>
                </p:cNvSpPr>
                <p:nvPr/>
              </p:nvSpPr>
              <p:spPr bwMode="auto">
                <a:xfrm>
                  <a:off x="6553200" y="4648200"/>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58" name="Explosion 1 76"/>
                <p:cNvSpPr>
                  <a:spLocks noChangeArrowheads="1"/>
                </p:cNvSpPr>
                <p:nvPr/>
              </p:nvSpPr>
              <p:spPr bwMode="auto">
                <a:xfrm>
                  <a:off x="6858000" y="4648200"/>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59" name="Explosion 1 76"/>
                <p:cNvSpPr>
                  <a:spLocks noChangeArrowheads="1"/>
                </p:cNvSpPr>
                <p:nvPr/>
              </p:nvSpPr>
              <p:spPr bwMode="auto">
                <a:xfrm>
                  <a:off x="7162800" y="4648200"/>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60" name="Explosion 1 76"/>
                <p:cNvSpPr>
                  <a:spLocks noChangeArrowheads="1"/>
                </p:cNvSpPr>
                <p:nvPr/>
              </p:nvSpPr>
              <p:spPr bwMode="auto">
                <a:xfrm>
                  <a:off x="7467600" y="4648200"/>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sp>
            <p:nvSpPr>
              <p:cNvPr id="49" name="Explosion 1 76"/>
              <p:cNvSpPr>
                <a:spLocks noChangeArrowheads="1"/>
              </p:cNvSpPr>
              <p:nvPr/>
            </p:nvSpPr>
            <p:spPr bwMode="auto">
              <a:xfrm>
                <a:off x="6254481" y="4013207"/>
                <a:ext cx="125483" cy="178748"/>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50" name="Explosion 1 76"/>
              <p:cNvSpPr>
                <a:spLocks noChangeArrowheads="1"/>
              </p:cNvSpPr>
              <p:nvPr/>
            </p:nvSpPr>
            <p:spPr bwMode="auto">
              <a:xfrm>
                <a:off x="6925657" y="4013207"/>
                <a:ext cx="125483" cy="178748"/>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51" name="Explosion 1 76"/>
              <p:cNvSpPr>
                <a:spLocks noChangeArrowheads="1"/>
              </p:cNvSpPr>
              <p:nvPr/>
            </p:nvSpPr>
            <p:spPr bwMode="auto">
              <a:xfrm>
                <a:off x="7261245" y="4013207"/>
                <a:ext cx="125483" cy="178748"/>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nvGrpSpPr>
              <p:cNvPr id="52" name="Group 51"/>
              <p:cNvGrpSpPr/>
              <p:nvPr/>
            </p:nvGrpSpPr>
            <p:grpSpPr>
              <a:xfrm>
                <a:off x="6254481" y="3654218"/>
                <a:ext cx="1132247" cy="178748"/>
                <a:chOff x="6553200" y="4648200"/>
                <a:chExt cx="1028371" cy="151766"/>
              </a:xfrm>
            </p:grpSpPr>
            <p:sp>
              <p:nvSpPr>
                <p:cNvPr id="53" name="Explosion 1 76"/>
                <p:cNvSpPr>
                  <a:spLocks noChangeArrowheads="1"/>
                </p:cNvSpPr>
                <p:nvPr/>
              </p:nvSpPr>
              <p:spPr bwMode="auto">
                <a:xfrm>
                  <a:off x="6553200" y="4648200"/>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54" name="Explosion 1 76"/>
                <p:cNvSpPr>
                  <a:spLocks noChangeArrowheads="1"/>
                </p:cNvSpPr>
                <p:nvPr/>
              </p:nvSpPr>
              <p:spPr bwMode="auto">
                <a:xfrm>
                  <a:off x="6858000" y="4648200"/>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55" name="Explosion 1 76"/>
                <p:cNvSpPr>
                  <a:spLocks noChangeArrowheads="1"/>
                </p:cNvSpPr>
                <p:nvPr/>
              </p:nvSpPr>
              <p:spPr bwMode="auto">
                <a:xfrm>
                  <a:off x="7162800" y="4648200"/>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56" name="Explosion 1 76"/>
                <p:cNvSpPr>
                  <a:spLocks noChangeArrowheads="1"/>
                </p:cNvSpPr>
                <p:nvPr/>
              </p:nvSpPr>
              <p:spPr bwMode="auto">
                <a:xfrm>
                  <a:off x="7467600" y="4648200"/>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grpSp>
      </p:grpSp>
      <p:grpSp>
        <p:nvGrpSpPr>
          <p:cNvPr id="78" name="Group 77"/>
          <p:cNvGrpSpPr/>
          <p:nvPr/>
        </p:nvGrpSpPr>
        <p:grpSpPr>
          <a:xfrm>
            <a:off x="6172200" y="3200399"/>
            <a:ext cx="2590800" cy="1617292"/>
            <a:chOff x="6189840" y="3200399"/>
            <a:chExt cx="2590800" cy="1617292"/>
          </a:xfrm>
        </p:grpSpPr>
        <p:sp>
          <p:nvSpPr>
            <p:cNvPr id="79" name="Right Arrow 78"/>
            <p:cNvSpPr/>
            <p:nvPr/>
          </p:nvSpPr>
          <p:spPr bwMode="auto">
            <a:xfrm>
              <a:off x="6189840" y="3810000"/>
              <a:ext cx="502920" cy="329547"/>
            </a:xfrm>
            <a:prstGeom prst="rightArrow">
              <a:avLst/>
            </a:prstGeom>
            <a:solidFill>
              <a:srgbClr val="0A1C7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80" name="Group 79"/>
            <p:cNvGrpSpPr/>
            <p:nvPr/>
          </p:nvGrpSpPr>
          <p:grpSpPr>
            <a:xfrm>
              <a:off x="6875640" y="3200399"/>
              <a:ext cx="1905000" cy="1617292"/>
              <a:chOff x="4839802" y="1919878"/>
              <a:chExt cx="1600200" cy="1407737"/>
            </a:xfrm>
          </p:grpSpPr>
          <p:grpSp>
            <p:nvGrpSpPr>
              <p:cNvPr id="81" name="Group 80"/>
              <p:cNvGrpSpPr/>
              <p:nvPr/>
            </p:nvGrpSpPr>
            <p:grpSpPr>
              <a:xfrm>
                <a:off x="4839802" y="1919878"/>
                <a:ext cx="1600200" cy="1407737"/>
                <a:chOff x="4805573" y="2420944"/>
                <a:chExt cx="1600200" cy="1576613"/>
              </a:xfrm>
            </p:grpSpPr>
            <p:grpSp>
              <p:nvGrpSpPr>
                <p:cNvPr id="83" name="Group 82"/>
                <p:cNvGrpSpPr/>
                <p:nvPr/>
              </p:nvGrpSpPr>
              <p:grpSpPr>
                <a:xfrm>
                  <a:off x="4918771" y="2420944"/>
                  <a:ext cx="1417451" cy="1576613"/>
                  <a:chOff x="4928811" y="2544677"/>
                  <a:chExt cx="1417451" cy="1435199"/>
                </a:xfrm>
              </p:grpSpPr>
              <p:sp>
                <p:nvSpPr>
                  <p:cNvPr id="85" name="Rectangle 84"/>
                  <p:cNvSpPr/>
                  <p:nvPr/>
                </p:nvSpPr>
                <p:spPr bwMode="auto">
                  <a:xfrm>
                    <a:off x="4928811" y="2544677"/>
                    <a:ext cx="1417451" cy="1435199"/>
                  </a:xfrm>
                  <a:prstGeom prst="rect">
                    <a:avLst/>
                  </a:prstGeom>
                  <a:solidFill>
                    <a:schemeClr val="accent1">
                      <a:lumMod val="20000"/>
                      <a:lumOff val="80000"/>
                    </a:schemeClr>
                  </a:solidFill>
                  <a:ln w="9525" cap="flat" cmpd="sng" algn="ctr">
                    <a:noFill/>
                    <a:prstDash val="solid"/>
                    <a:round/>
                    <a:headEnd type="none" w="med" len="med"/>
                    <a:tailEnd type="none" w="med" len="med"/>
                  </a:ln>
                  <a:effectLst/>
                  <a:scene3d>
                    <a:camera prst="orthographicFront"/>
                    <a:lightRig rig="threePt" dir="t"/>
                  </a:scene3d>
                  <a:sp3d>
                    <a:bevelT/>
                  </a:sp3d>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cs typeface="Arial" charset="0"/>
                    </a:endParaRPr>
                  </a:p>
                </p:txBody>
              </p:sp>
              <p:cxnSp>
                <p:nvCxnSpPr>
                  <p:cNvPr id="86" name="Straight Connector 85"/>
                  <p:cNvCxnSpPr/>
                  <p:nvPr/>
                </p:nvCxnSpPr>
                <p:spPr bwMode="auto">
                  <a:xfrm>
                    <a:off x="5056827" y="2607196"/>
                    <a:ext cx="1141414"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Connector 86"/>
                  <p:cNvCxnSpPr/>
                  <p:nvPr/>
                </p:nvCxnSpPr>
                <p:spPr bwMode="auto">
                  <a:xfrm>
                    <a:off x="5056827" y="3151001"/>
                    <a:ext cx="1141414" cy="10395"/>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Connector 87"/>
                  <p:cNvCxnSpPr/>
                  <p:nvPr/>
                </p:nvCxnSpPr>
                <p:spPr bwMode="auto">
                  <a:xfrm>
                    <a:off x="5056827" y="3461747"/>
                    <a:ext cx="1141414"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Connector 88"/>
                  <p:cNvCxnSpPr/>
                  <p:nvPr/>
                </p:nvCxnSpPr>
                <p:spPr bwMode="auto">
                  <a:xfrm>
                    <a:off x="5056827" y="3694807"/>
                    <a:ext cx="1141414"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4" name="TextBox 83"/>
                <p:cNvSpPr txBox="1"/>
                <p:nvPr/>
              </p:nvSpPr>
              <p:spPr>
                <a:xfrm>
                  <a:off x="4805573" y="2643795"/>
                  <a:ext cx="1600200" cy="1093699"/>
                </a:xfrm>
                <a:prstGeom prst="rect">
                  <a:avLst/>
                </a:prstGeom>
                <a:noFill/>
              </p:spPr>
              <p:txBody>
                <a:bodyPr wrap="square" rtlCol="0">
                  <a:spAutoFit/>
                </a:bodyPr>
                <a:lstStyle/>
                <a:p>
                  <a:pPr algn="ctr">
                    <a:lnSpc>
                      <a:spcPct val="110000"/>
                    </a:lnSpc>
                  </a:pPr>
                  <a:r>
                    <a:rPr lang="en-US" sz="2000" b="1" dirty="0" smtClean="0">
                      <a:solidFill>
                        <a:srgbClr val="AF0608"/>
                      </a:solidFill>
                      <a:latin typeface="Arial Narrow"/>
                      <a:cs typeface="Arial Narrow"/>
                    </a:rPr>
                    <a:t>Comprehensive output quality profile</a:t>
                  </a:r>
                  <a:endParaRPr lang="en-US" sz="2000" b="1" dirty="0">
                    <a:solidFill>
                      <a:srgbClr val="AF0608"/>
                    </a:solidFill>
                    <a:latin typeface="Arial Narrow"/>
                    <a:cs typeface="Arial Narrow"/>
                  </a:endParaRPr>
                </a:p>
              </p:txBody>
            </p:sp>
          </p:grpSp>
          <p:cxnSp>
            <p:nvCxnSpPr>
              <p:cNvPr id="82" name="Straight Connector 81"/>
              <p:cNvCxnSpPr/>
              <p:nvPr/>
            </p:nvCxnSpPr>
            <p:spPr bwMode="auto">
              <a:xfrm>
                <a:off x="5081016" y="2209800"/>
                <a:ext cx="1141414"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92" name="TextBox 91"/>
          <p:cNvSpPr txBox="1"/>
          <p:nvPr/>
        </p:nvSpPr>
        <p:spPr>
          <a:xfrm>
            <a:off x="0" y="5784503"/>
            <a:ext cx="9144000" cy="692497"/>
          </a:xfrm>
          <a:prstGeom prst="rect">
            <a:avLst/>
          </a:prstGeom>
          <a:noFill/>
        </p:spPr>
        <p:txBody>
          <a:bodyPr wrap="square" rtlCol="0">
            <a:spAutoFit/>
          </a:bodyPr>
          <a:lstStyle/>
          <a:p>
            <a:pPr marL="0" lvl="1" algn="ctr"/>
            <a:r>
              <a:rPr lang="en-US" sz="2100" b="1" dirty="0" smtClean="0">
                <a:solidFill>
                  <a:srgbClr val="D25000"/>
                </a:solidFill>
                <a:latin typeface="Arial Narrow"/>
                <a:cs typeface="Arial Narrow"/>
              </a:rPr>
              <a:t>Determine output quality with high accuracy </a:t>
            </a:r>
            <a:r>
              <a:rPr lang="en-US" sz="2100" b="1" dirty="0">
                <a:solidFill>
                  <a:srgbClr val="D25000"/>
                </a:solidFill>
                <a:latin typeface="Arial Narrow"/>
                <a:cs typeface="Arial Narrow"/>
              </a:rPr>
              <a:t>(95</a:t>
            </a:r>
            <a:r>
              <a:rPr lang="en-US" sz="2100" b="1" dirty="0" smtClean="0">
                <a:solidFill>
                  <a:srgbClr val="D25000"/>
                </a:solidFill>
                <a:latin typeface="Arial Narrow"/>
                <a:cs typeface="Arial Narrow"/>
              </a:rPr>
              <a:t>%) </a:t>
            </a:r>
            <a:r>
              <a:rPr lang="en-US" sz="2100" b="1" dirty="0">
                <a:solidFill>
                  <a:srgbClr val="D25000"/>
                </a:solidFill>
                <a:latin typeface="Arial Narrow"/>
                <a:cs typeface="Arial Narrow"/>
              </a:rPr>
              <a:t>and confidence (99%)</a:t>
            </a:r>
          </a:p>
          <a:p>
            <a:endParaRPr lang="en-US" dirty="0"/>
          </a:p>
        </p:txBody>
      </p:sp>
    </p:spTree>
    <p:extLst>
      <p:ext uri="{BB962C8B-B14F-4D97-AF65-F5344CB8AC3E}">
        <p14:creationId xmlns:p14="http://schemas.microsoft.com/office/powerpoint/2010/main" val="137642777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85"/>
          <p:cNvSpPr txBox="1"/>
          <p:nvPr/>
        </p:nvSpPr>
        <p:spPr>
          <a:xfrm>
            <a:off x="152400" y="4320686"/>
            <a:ext cx="9220200" cy="3390159"/>
          </a:xfrm>
          <a:prstGeom prst="rect">
            <a:avLst/>
          </a:prstGeom>
          <a:noFill/>
        </p:spPr>
        <p:txBody>
          <a:bodyPr wrap="square" rtlCol="0">
            <a:spAutoFit/>
          </a:bodyPr>
          <a:lstStyle/>
          <a:p>
            <a:pPr marL="285750" lvl="1" indent="-285750">
              <a:lnSpc>
                <a:spcPct val="120000"/>
              </a:lnSpc>
              <a:buFont typeface="Arial"/>
              <a:buChar char="•"/>
            </a:pPr>
            <a:r>
              <a:rPr lang="en-US" sz="2200" b="1" dirty="0" smtClean="0">
                <a:latin typeface="Arial Narrow"/>
                <a:cs typeface="Arial Narrow"/>
              </a:rPr>
              <a:t>Ultra</a:t>
            </a:r>
            <a:r>
              <a:rPr lang="en-US" sz="2200" b="1" dirty="0">
                <a:latin typeface="Arial Narrow"/>
                <a:cs typeface="Arial Narrow"/>
              </a:rPr>
              <a:t>-low cost resiliency with approximate </a:t>
            </a:r>
            <a:r>
              <a:rPr lang="en-US" sz="2200" b="1" dirty="0" smtClean="0">
                <a:latin typeface="Arial Narrow"/>
                <a:cs typeface="Arial Narrow"/>
              </a:rPr>
              <a:t>output</a:t>
            </a:r>
          </a:p>
          <a:p>
            <a:pPr marL="742950" lvl="1" indent="-285750">
              <a:buFont typeface="Arial"/>
              <a:buChar char="•"/>
            </a:pPr>
            <a:r>
              <a:rPr lang="en-US" sz="2000" b="1" dirty="0">
                <a:latin typeface="Arial Narrow"/>
                <a:cs typeface="Arial Narrow"/>
              </a:rPr>
              <a:t>Tuning output quality vs. resiliency coverage vs. cost </a:t>
            </a:r>
            <a:endParaRPr lang="en-US" sz="2000" b="1" dirty="0" smtClean="0">
              <a:latin typeface="Arial Narrow"/>
              <a:cs typeface="Arial Narrow"/>
            </a:endParaRPr>
          </a:p>
          <a:p>
            <a:pPr marL="742950" lvl="1" indent="-285750">
              <a:buFont typeface="Arial"/>
              <a:buChar char="•"/>
            </a:pPr>
            <a:r>
              <a:rPr lang="en-US" sz="2000" b="1" dirty="0" smtClean="0">
                <a:solidFill>
                  <a:srgbClr val="D25000"/>
                </a:solidFill>
                <a:latin typeface="Arial Narrow"/>
                <a:cs typeface="Arial Narrow"/>
              </a:rPr>
              <a:t>Significant </a:t>
            </a:r>
            <a:r>
              <a:rPr lang="en-US" sz="2000" b="1" dirty="0">
                <a:solidFill>
                  <a:srgbClr val="D25000"/>
                </a:solidFill>
                <a:latin typeface="Arial Narrow"/>
                <a:cs typeface="Arial Narrow"/>
              </a:rPr>
              <a:t>overhead savings (</a:t>
            </a:r>
            <a:r>
              <a:rPr lang="en-US" sz="2000" b="1" dirty="0" err="1">
                <a:solidFill>
                  <a:srgbClr val="D25000"/>
                </a:solidFill>
                <a:latin typeface="Arial Narrow"/>
                <a:cs typeface="Arial Narrow"/>
              </a:rPr>
              <a:t>upto</a:t>
            </a:r>
            <a:r>
              <a:rPr lang="en-US" sz="2000" b="1" dirty="0">
                <a:solidFill>
                  <a:srgbClr val="D25000"/>
                </a:solidFill>
                <a:latin typeface="Arial Narrow"/>
                <a:cs typeface="Arial Narrow"/>
              </a:rPr>
              <a:t> 55%) for small quality loss (1%</a:t>
            </a:r>
            <a:r>
              <a:rPr lang="en-US" sz="2000" b="1" dirty="0" smtClean="0">
                <a:solidFill>
                  <a:srgbClr val="D25000"/>
                </a:solidFill>
                <a:latin typeface="Arial Narrow"/>
                <a:cs typeface="Arial Narrow"/>
              </a:rPr>
              <a:t>)</a:t>
            </a:r>
            <a:endParaRPr lang="en-US" sz="2000" b="1" dirty="0" smtClean="0">
              <a:latin typeface="Arial Narrow"/>
              <a:cs typeface="Arial Narrow"/>
            </a:endParaRPr>
          </a:p>
          <a:p>
            <a:pPr marL="285750" lvl="1" indent="-285750">
              <a:lnSpc>
                <a:spcPct val="150000"/>
              </a:lnSpc>
              <a:buFont typeface="Arial"/>
              <a:buChar char="•"/>
            </a:pPr>
            <a:r>
              <a:rPr lang="en-US" sz="2200" b="1" dirty="0">
                <a:latin typeface="Arial Narrow"/>
                <a:cs typeface="Arial Narrow"/>
              </a:rPr>
              <a:t>F</a:t>
            </a:r>
            <a:r>
              <a:rPr lang="en-US" sz="2200" b="1" dirty="0" smtClean="0">
                <a:latin typeface="Arial Narrow"/>
                <a:cs typeface="Arial Narrow"/>
              </a:rPr>
              <a:t>irst </a:t>
            </a:r>
            <a:r>
              <a:rPr lang="en-US" sz="2200" b="1" dirty="0">
                <a:latin typeface="Arial Narrow"/>
                <a:cs typeface="Arial Narrow"/>
              </a:rPr>
              <a:t>order approximation </a:t>
            </a:r>
            <a:r>
              <a:rPr lang="en-US" sz="2200" b="1" dirty="0" smtClean="0">
                <a:latin typeface="Arial Narrow"/>
                <a:cs typeface="Arial Narrow"/>
              </a:rPr>
              <a:t>potential of applications</a:t>
            </a:r>
            <a:endParaRPr lang="en-US" sz="2200" b="1" dirty="0" smtClean="0">
              <a:solidFill>
                <a:srgbClr val="000000"/>
              </a:solidFill>
              <a:latin typeface="Arial Narrow"/>
              <a:cs typeface="Arial Narrow"/>
            </a:endParaRPr>
          </a:p>
          <a:p>
            <a:pPr marL="742950" lvl="1" indent="-285750">
              <a:buFont typeface="Arial"/>
              <a:buChar char="•"/>
            </a:pPr>
            <a:r>
              <a:rPr lang="en-US" sz="2000" b="1" dirty="0">
                <a:solidFill>
                  <a:srgbClr val="000000"/>
                </a:solidFill>
                <a:latin typeface="Arial Narrow"/>
                <a:cs typeface="Arial Narrow"/>
              </a:rPr>
              <a:t>Identify potential </a:t>
            </a:r>
            <a:r>
              <a:rPr lang="en-US" sz="2000" b="1" dirty="0" err="1">
                <a:solidFill>
                  <a:srgbClr val="000000"/>
                </a:solidFill>
                <a:latin typeface="Arial Narrow"/>
                <a:cs typeface="Arial Narrow"/>
              </a:rPr>
              <a:t>approximable</a:t>
            </a:r>
            <a:r>
              <a:rPr lang="en-US" sz="2000" b="1" dirty="0">
                <a:solidFill>
                  <a:srgbClr val="000000"/>
                </a:solidFill>
                <a:latin typeface="Arial Narrow"/>
                <a:cs typeface="Arial Narrow"/>
              </a:rPr>
              <a:t> </a:t>
            </a:r>
            <a:r>
              <a:rPr lang="en-US" sz="2000" b="1" dirty="0" smtClean="0">
                <a:solidFill>
                  <a:srgbClr val="000000"/>
                </a:solidFill>
                <a:latin typeface="Arial Narrow"/>
                <a:cs typeface="Arial Narrow"/>
              </a:rPr>
              <a:t>instructions, </a:t>
            </a:r>
            <a:r>
              <a:rPr lang="en-US" sz="2000" b="1" dirty="0" smtClean="0">
                <a:latin typeface="Arial Narrow"/>
                <a:cs typeface="Arial Narrow"/>
              </a:rPr>
              <a:t>reduce exploration space</a:t>
            </a:r>
          </a:p>
          <a:p>
            <a:pPr marL="742950" lvl="1" indent="-285750">
              <a:buFont typeface="Arial"/>
              <a:buChar char="•"/>
            </a:pPr>
            <a:r>
              <a:rPr lang="en-US" sz="2000" b="1" dirty="0" smtClean="0">
                <a:latin typeface="Arial Narrow"/>
                <a:cs typeface="Arial Narrow"/>
              </a:rPr>
              <a:t> </a:t>
            </a:r>
            <a:r>
              <a:rPr lang="en-US" sz="2000" b="1" dirty="0" smtClean="0">
                <a:solidFill>
                  <a:srgbClr val="D25000"/>
                </a:solidFill>
                <a:latin typeface="Arial Narrow"/>
                <a:cs typeface="Arial Narrow"/>
              </a:rPr>
              <a:t>40</a:t>
            </a:r>
            <a:r>
              <a:rPr lang="en-US" sz="2000" b="1" dirty="0">
                <a:solidFill>
                  <a:srgbClr val="D25000"/>
                </a:solidFill>
                <a:latin typeface="Arial Narrow"/>
                <a:cs typeface="Arial Narrow"/>
              </a:rPr>
              <a:t>% static </a:t>
            </a:r>
            <a:r>
              <a:rPr lang="en-US" sz="2000" b="1" dirty="0" smtClean="0">
                <a:solidFill>
                  <a:srgbClr val="D25000"/>
                </a:solidFill>
                <a:latin typeface="Arial Narrow"/>
                <a:cs typeface="Arial Narrow"/>
              </a:rPr>
              <a:t>instructions </a:t>
            </a:r>
            <a:r>
              <a:rPr lang="en-US" sz="2000" b="1" dirty="0">
                <a:solidFill>
                  <a:srgbClr val="D25000"/>
                </a:solidFill>
                <a:latin typeface="Arial Narrow"/>
                <a:cs typeface="Arial Narrow"/>
              </a:rPr>
              <a:t>have </a:t>
            </a:r>
            <a:r>
              <a:rPr lang="en-US" sz="2000" b="1" dirty="0" err="1">
                <a:solidFill>
                  <a:srgbClr val="D25000"/>
                </a:solidFill>
                <a:latin typeface="Arial Narrow"/>
                <a:cs typeface="Arial Narrow"/>
              </a:rPr>
              <a:t>approximable</a:t>
            </a:r>
            <a:r>
              <a:rPr lang="en-US" sz="2000" b="1" dirty="0">
                <a:solidFill>
                  <a:srgbClr val="D25000"/>
                </a:solidFill>
                <a:latin typeface="Arial Narrow"/>
                <a:cs typeface="Arial Narrow"/>
              </a:rPr>
              <a:t> 32b register chunks</a:t>
            </a:r>
          </a:p>
          <a:p>
            <a:pPr marL="742950" lvl="1" indent="-285750">
              <a:lnSpc>
                <a:spcPct val="120000"/>
              </a:lnSpc>
              <a:buFont typeface="Arial"/>
              <a:buChar char="•"/>
            </a:pPr>
            <a:endParaRPr lang="en-US" sz="2100" b="1" dirty="0" smtClean="0">
              <a:latin typeface="Arial Narrow"/>
              <a:cs typeface="Arial Narrow"/>
            </a:endParaRPr>
          </a:p>
          <a:p>
            <a:pPr marL="742950" lvl="1" indent="-285750">
              <a:lnSpc>
                <a:spcPct val="120000"/>
              </a:lnSpc>
              <a:buFont typeface="Arial"/>
              <a:buChar char="•"/>
            </a:pPr>
            <a:endParaRPr lang="en-US" sz="2100" b="1" dirty="0" smtClean="0">
              <a:latin typeface="Arial Narrow"/>
              <a:cs typeface="Arial Narrow"/>
            </a:endParaRPr>
          </a:p>
          <a:p>
            <a:pPr marL="742950" lvl="1" indent="-285750">
              <a:lnSpc>
                <a:spcPct val="120000"/>
              </a:lnSpc>
              <a:buFont typeface="Arial"/>
              <a:buChar char="•"/>
            </a:pPr>
            <a:endParaRPr lang="en-US" sz="2100" b="1" dirty="0">
              <a:latin typeface="Arial Narrow"/>
              <a:cs typeface="Arial Narrow"/>
            </a:endParaRPr>
          </a:p>
        </p:txBody>
      </p:sp>
      <p:sp>
        <p:nvSpPr>
          <p:cNvPr id="87" name="Title 1"/>
          <p:cNvSpPr txBox="1">
            <a:spLocks/>
          </p:cNvSpPr>
          <p:nvPr/>
        </p:nvSpPr>
        <p:spPr>
          <a:xfrm>
            <a:off x="0" y="76200"/>
            <a:ext cx="9144000" cy="762000"/>
          </a:xfrm>
          <a:prstGeom prst="rect">
            <a:avLst/>
          </a:prstGeom>
        </p:spPr>
        <p:txBody>
          <a:bodyPr>
            <a:normAutofit/>
          </a:bodyPr>
          <a:lstStyle>
            <a:lvl1pPr algn="ctr" rtl="0" eaLnBrk="1" fontAlgn="base" hangingPunct="1">
              <a:spcBef>
                <a:spcPct val="0"/>
              </a:spcBef>
              <a:spcAft>
                <a:spcPct val="0"/>
              </a:spcAft>
              <a:defRPr sz="2800" b="1">
                <a:solidFill>
                  <a:srgbClr val="FFFFFF"/>
                </a:solidFill>
                <a:latin typeface="+mj-lt"/>
                <a:ea typeface="+mj-ea"/>
                <a:cs typeface="+mj-cs"/>
              </a:defRPr>
            </a:lvl1pPr>
            <a:lvl2pPr algn="ctr" rtl="0" eaLnBrk="1" fontAlgn="base" hangingPunct="1">
              <a:spcBef>
                <a:spcPct val="0"/>
              </a:spcBef>
              <a:spcAft>
                <a:spcPct val="0"/>
              </a:spcAft>
              <a:defRPr sz="2800" b="1">
                <a:solidFill>
                  <a:srgbClr val="0000FF"/>
                </a:solidFill>
                <a:latin typeface="Helvetica" charset="0"/>
              </a:defRPr>
            </a:lvl2pPr>
            <a:lvl3pPr algn="ctr" rtl="0" eaLnBrk="1" fontAlgn="base" hangingPunct="1">
              <a:spcBef>
                <a:spcPct val="0"/>
              </a:spcBef>
              <a:spcAft>
                <a:spcPct val="0"/>
              </a:spcAft>
              <a:defRPr sz="2800" b="1">
                <a:solidFill>
                  <a:srgbClr val="0000FF"/>
                </a:solidFill>
                <a:latin typeface="Helvetica" charset="0"/>
              </a:defRPr>
            </a:lvl3pPr>
            <a:lvl4pPr algn="ctr" rtl="0" eaLnBrk="1" fontAlgn="base" hangingPunct="1">
              <a:spcBef>
                <a:spcPct val="0"/>
              </a:spcBef>
              <a:spcAft>
                <a:spcPct val="0"/>
              </a:spcAft>
              <a:defRPr sz="2800" b="1">
                <a:solidFill>
                  <a:srgbClr val="0000FF"/>
                </a:solidFill>
                <a:latin typeface="Helvetica" charset="0"/>
              </a:defRPr>
            </a:lvl4pPr>
            <a:lvl5pPr algn="ctr" rtl="0" eaLnBrk="1" fontAlgn="base" hangingPunct="1">
              <a:spcBef>
                <a:spcPct val="0"/>
              </a:spcBef>
              <a:spcAft>
                <a:spcPct val="0"/>
              </a:spcAft>
              <a:defRPr sz="2800" b="1">
                <a:solidFill>
                  <a:srgbClr val="0000FF"/>
                </a:solidFill>
                <a:latin typeface="Helvetica" charset="0"/>
              </a:defRPr>
            </a:lvl5pPr>
            <a:lvl6pPr marL="457092" algn="ctr" rtl="0" eaLnBrk="1" fontAlgn="base" hangingPunct="1">
              <a:spcBef>
                <a:spcPct val="0"/>
              </a:spcBef>
              <a:spcAft>
                <a:spcPct val="0"/>
              </a:spcAft>
              <a:defRPr sz="2800" b="1">
                <a:solidFill>
                  <a:srgbClr val="0000FF"/>
                </a:solidFill>
                <a:latin typeface="Helvetica" charset="0"/>
              </a:defRPr>
            </a:lvl6pPr>
            <a:lvl7pPr marL="914186" algn="ctr" rtl="0" eaLnBrk="1" fontAlgn="base" hangingPunct="1">
              <a:spcBef>
                <a:spcPct val="0"/>
              </a:spcBef>
              <a:spcAft>
                <a:spcPct val="0"/>
              </a:spcAft>
              <a:defRPr sz="2800" b="1">
                <a:solidFill>
                  <a:srgbClr val="0000FF"/>
                </a:solidFill>
                <a:latin typeface="Helvetica" charset="0"/>
              </a:defRPr>
            </a:lvl7pPr>
            <a:lvl8pPr marL="1371279" algn="ctr" rtl="0" eaLnBrk="1" fontAlgn="base" hangingPunct="1">
              <a:spcBef>
                <a:spcPct val="0"/>
              </a:spcBef>
              <a:spcAft>
                <a:spcPct val="0"/>
              </a:spcAft>
              <a:defRPr sz="2800" b="1">
                <a:solidFill>
                  <a:srgbClr val="0000FF"/>
                </a:solidFill>
                <a:latin typeface="Helvetica" charset="0"/>
              </a:defRPr>
            </a:lvl8pPr>
            <a:lvl9pPr marL="1828373" algn="ctr" rtl="0" eaLnBrk="1" fontAlgn="base" hangingPunct="1">
              <a:spcBef>
                <a:spcPct val="0"/>
              </a:spcBef>
              <a:spcAft>
                <a:spcPct val="0"/>
              </a:spcAft>
              <a:defRPr sz="2800" b="1">
                <a:solidFill>
                  <a:srgbClr val="0000FF"/>
                </a:solidFill>
                <a:latin typeface="Helvetica" charset="0"/>
              </a:defRPr>
            </a:lvl9pPr>
          </a:lstStyle>
          <a:p>
            <a:r>
              <a:rPr lang="en-US" dirty="0" smtClean="0"/>
              <a:t>Contributions (2 of 2): Applications of </a:t>
            </a:r>
            <a:r>
              <a:rPr lang="en-US" dirty="0" err="1" smtClean="0"/>
              <a:t>Approxilyzer</a:t>
            </a:r>
            <a:endParaRPr lang="en-US" dirty="0"/>
          </a:p>
        </p:txBody>
      </p:sp>
      <p:grpSp>
        <p:nvGrpSpPr>
          <p:cNvPr id="40" name="Group 39"/>
          <p:cNvGrpSpPr/>
          <p:nvPr/>
        </p:nvGrpSpPr>
        <p:grpSpPr>
          <a:xfrm>
            <a:off x="7544983" y="1066802"/>
            <a:ext cx="1417451" cy="1371598"/>
            <a:chOff x="7544983" y="914402"/>
            <a:chExt cx="1417451" cy="1371598"/>
          </a:xfrm>
        </p:grpSpPr>
        <p:grpSp>
          <p:nvGrpSpPr>
            <p:cNvPr id="75" name="Group 74"/>
            <p:cNvGrpSpPr/>
            <p:nvPr/>
          </p:nvGrpSpPr>
          <p:grpSpPr>
            <a:xfrm>
              <a:off x="7544983" y="914402"/>
              <a:ext cx="1417451" cy="1371598"/>
              <a:chOff x="4987467" y="2911406"/>
              <a:chExt cx="1417451" cy="1417690"/>
            </a:xfrm>
          </p:grpSpPr>
          <p:sp>
            <p:nvSpPr>
              <p:cNvPr id="76" name="Rectangle 75"/>
              <p:cNvSpPr/>
              <p:nvPr/>
            </p:nvSpPr>
            <p:spPr bwMode="auto">
              <a:xfrm>
                <a:off x="4987467" y="2911406"/>
                <a:ext cx="1417451" cy="1417690"/>
              </a:xfrm>
              <a:prstGeom prst="rect">
                <a:avLst/>
              </a:prstGeom>
              <a:solidFill>
                <a:schemeClr val="accent1">
                  <a:lumMod val="20000"/>
                  <a:lumOff val="80000"/>
                </a:schemeClr>
              </a:solidFill>
              <a:ln w="9525" cap="flat" cmpd="sng" algn="ctr">
                <a:noFill/>
                <a:prstDash val="solid"/>
                <a:round/>
                <a:headEnd type="none" w="med" len="med"/>
                <a:tailEnd type="none" w="med" len="med"/>
              </a:ln>
              <a:effectLst/>
              <a:scene3d>
                <a:camera prst="orthographicFront"/>
                <a:lightRig rig="threePt" dir="t"/>
              </a:scene3d>
              <a:sp3d>
                <a:bevelT/>
              </a:sp3d>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cs typeface="Arial" charset="0"/>
                </a:endParaRPr>
              </a:p>
            </p:txBody>
          </p:sp>
          <p:cxnSp>
            <p:nvCxnSpPr>
              <p:cNvPr id="78" name="Straight Connector 77"/>
              <p:cNvCxnSpPr/>
              <p:nvPr/>
            </p:nvCxnSpPr>
            <p:spPr bwMode="auto">
              <a:xfrm>
                <a:off x="5138684" y="3226448"/>
                <a:ext cx="1141414" cy="0"/>
              </a:xfrm>
              <a:prstGeom prst="line">
                <a:avLst/>
              </a:prstGeom>
              <a:solidFill>
                <a:schemeClr val="accent1"/>
              </a:solidFill>
              <a:ln w="25400" cap="flat" cmpd="sng" algn="ctr">
                <a:solidFill>
                  <a:srgbClr val="008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Straight Connector 78"/>
              <p:cNvCxnSpPr/>
              <p:nvPr/>
            </p:nvCxnSpPr>
            <p:spPr bwMode="auto">
              <a:xfrm>
                <a:off x="5672084" y="3541490"/>
                <a:ext cx="608014" cy="10395"/>
              </a:xfrm>
              <a:prstGeom prst="line">
                <a:avLst/>
              </a:prstGeom>
              <a:solidFill>
                <a:schemeClr val="accent1"/>
              </a:solidFill>
              <a:ln w="25400" cap="flat" cmpd="sng" algn="ctr">
                <a:solidFill>
                  <a:srgbClr val="008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Connector 79"/>
              <p:cNvCxnSpPr/>
              <p:nvPr/>
            </p:nvCxnSpPr>
            <p:spPr bwMode="auto">
              <a:xfrm>
                <a:off x="5138684" y="3541490"/>
                <a:ext cx="1141414"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Straight Connector 80"/>
              <p:cNvCxnSpPr/>
              <p:nvPr/>
            </p:nvCxnSpPr>
            <p:spPr bwMode="auto">
              <a:xfrm>
                <a:off x="5138684" y="3856533"/>
                <a:ext cx="1141414"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Connector 81"/>
              <p:cNvCxnSpPr/>
              <p:nvPr/>
            </p:nvCxnSpPr>
            <p:spPr bwMode="auto">
              <a:xfrm>
                <a:off x="5138684" y="4171576"/>
                <a:ext cx="1141414" cy="0"/>
              </a:xfrm>
              <a:prstGeom prst="line">
                <a:avLst/>
              </a:prstGeom>
              <a:solidFill>
                <a:schemeClr val="accent1"/>
              </a:solidFill>
              <a:ln w="25400" cap="flat" cmpd="sng" algn="ctr">
                <a:solidFill>
                  <a:srgbClr val="008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65" name="Straight Connector 64"/>
            <p:cNvCxnSpPr/>
            <p:nvPr/>
          </p:nvCxnSpPr>
          <p:spPr bwMode="auto">
            <a:xfrm>
              <a:off x="7696200" y="990600"/>
              <a:ext cx="1141414"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5" name="TextBox 44"/>
          <p:cNvSpPr txBox="1"/>
          <p:nvPr/>
        </p:nvSpPr>
        <p:spPr>
          <a:xfrm>
            <a:off x="7162800" y="2667001"/>
            <a:ext cx="1828800" cy="1477328"/>
          </a:xfrm>
          <a:prstGeom prst="rect">
            <a:avLst/>
          </a:prstGeom>
          <a:solidFill>
            <a:srgbClr val="99380B"/>
          </a:solidFill>
        </p:spPr>
        <p:txBody>
          <a:bodyPr wrap="square" rtlCol="0" anchor="t" anchorCtr="1">
            <a:spAutoFit/>
          </a:bodyPr>
          <a:lstStyle/>
          <a:p>
            <a:pPr algn="ctr"/>
            <a:r>
              <a:rPr lang="en-US" b="1" dirty="0" smtClean="0">
                <a:solidFill>
                  <a:schemeClr val="bg1"/>
                </a:solidFill>
                <a:latin typeface="Arial Narrow"/>
                <a:cs typeface="Arial Narrow"/>
              </a:rPr>
              <a:t>System Optimization; e.g.,</a:t>
            </a:r>
          </a:p>
          <a:p>
            <a:pPr algn="ctr"/>
            <a:r>
              <a:rPr lang="en-US" b="1" dirty="0" smtClean="0">
                <a:solidFill>
                  <a:schemeClr val="bg1"/>
                </a:solidFill>
                <a:latin typeface="Arial Narrow"/>
                <a:cs typeface="Arial Narrow"/>
              </a:rPr>
              <a:t> </a:t>
            </a:r>
            <a:r>
              <a:rPr lang="en-US" b="1" i="1" dirty="0" smtClean="0">
                <a:solidFill>
                  <a:schemeClr val="bg1"/>
                </a:solidFill>
                <a:latin typeface="Arial Narrow"/>
                <a:cs typeface="Arial Narrow"/>
              </a:rPr>
              <a:t>Resiliency vs. </a:t>
            </a:r>
            <a:br>
              <a:rPr lang="en-US" b="1" i="1" dirty="0" smtClean="0">
                <a:solidFill>
                  <a:schemeClr val="bg1"/>
                </a:solidFill>
                <a:latin typeface="Arial Narrow"/>
                <a:cs typeface="Arial Narrow"/>
              </a:rPr>
            </a:br>
            <a:r>
              <a:rPr lang="en-US" b="1" i="1" dirty="0" smtClean="0">
                <a:solidFill>
                  <a:schemeClr val="bg1"/>
                </a:solidFill>
                <a:latin typeface="Arial Narrow"/>
                <a:cs typeface="Arial Narrow"/>
              </a:rPr>
              <a:t>Cost vs. </a:t>
            </a:r>
            <a:br>
              <a:rPr lang="en-US" b="1" i="1" dirty="0" smtClean="0">
                <a:solidFill>
                  <a:schemeClr val="bg1"/>
                </a:solidFill>
                <a:latin typeface="Arial Narrow"/>
                <a:cs typeface="Arial Narrow"/>
              </a:rPr>
            </a:br>
            <a:r>
              <a:rPr lang="en-US" b="1" i="1" dirty="0" smtClean="0">
                <a:solidFill>
                  <a:schemeClr val="bg1"/>
                </a:solidFill>
                <a:latin typeface="Arial Narrow"/>
                <a:cs typeface="Arial Narrow"/>
              </a:rPr>
              <a:t>Quality</a:t>
            </a:r>
            <a:endParaRPr lang="en-US" b="1" i="1" dirty="0">
              <a:solidFill>
                <a:schemeClr val="bg1"/>
              </a:solidFill>
              <a:latin typeface="Arial Narrow"/>
              <a:cs typeface="Arial Narrow"/>
            </a:endParaRPr>
          </a:p>
        </p:txBody>
      </p:sp>
      <p:sp>
        <p:nvSpPr>
          <p:cNvPr id="48" name="TextBox 47"/>
          <p:cNvSpPr txBox="1"/>
          <p:nvPr/>
        </p:nvSpPr>
        <p:spPr>
          <a:xfrm>
            <a:off x="5715000" y="3733800"/>
            <a:ext cx="1234802" cy="338554"/>
          </a:xfrm>
          <a:prstGeom prst="rect">
            <a:avLst/>
          </a:prstGeom>
          <a:noFill/>
        </p:spPr>
        <p:txBody>
          <a:bodyPr wrap="square" rtlCol="0">
            <a:spAutoFit/>
          </a:bodyPr>
          <a:lstStyle/>
          <a:p>
            <a:pPr algn="ctr"/>
            <a:r>
              <a:rPr lang="en-US" sz="1600" b="1" dirty="0" smtClean="0">
                <a:latin typeface="Arial Narrow"/>
                <a:cs typeface="Arial Narrow"/>
              </a:rPr>
              <a:t>Optimizer</a:t>
            </a:r>
            <a:endParaRPr lang="en-US" sz="1600" b="1" dirty="0">
              <a:latin typeface="Arial Narrow"/>
              <a:cs typeface="Arial Narrow"/>
            </a:endParaRPr>
          </a:p>
        </p:txBody>
      </p:sp>
      <p:sp>
        <p:nvSpPr>
          <p:cNvPr id="6" name="TextBox 5"/>
          <p:cNvSpPr txBox="1"/>
          <p:nvPr/>
        </p:nvSpPr>
        <p:spPr>
          <a:xfrm>
            <a:off x="4191000" y="914400"/>
            <a:ext cx="3044749" cy="923330"/>
          </a:xfrm>
          <a:prstGeom prst="rect">
            <a:avLst/>
          </a:prstGeom>
          <a:noFill/>
        </p:spPr>
        <p:txBody>
          <a:bodyPr wrap="square" rtlCol="0">
            <a:spAutoFit/>
          </a:bodyPr>
          <a:lstStyle/>
          <a:p>
            <a:pPr algn="r"/>
            <a:r>
              <a:rPr lang="en-US" b="1" dirty="0" smtClean="0">
                <a:latin typeface="Arial Narrow"/>
                <a:cs typeface="Arial Narrow"/>
              </a:rPr>
              <a:t>         Identify potentially </a:t>
            </a:r>
            <a:r>
              <a:rPr lang="en-US" b="1" dirty="0" err="1" smtClean="0">
                <a:latin typeface="Arial Narrow"/>
                <a:cs typeface="Arial Narrow"/>
              </a:rPr>
              <a:t>approximable</a:t>
            </a:r>
            <a:r>
              <a:rPr lang="en-US" b="1" dirty="0" smtClean="0">
                <a:latin typeface="Arial Narrow"/>
                <a:cs typeface="Arial Narrow"/>
              </a:rPr>
              <a:t> instructions</a:t>
            </a:r>
          </a:p>
          <a:p>
            <a:pPr algn="r"/>
            <a:r>
              <a:rPr lang="en-US" b="1" dirty="0">
                <a:latin typeface="Arial Narrow"/>
                <a:cs typeface="Arial Narrow"/>
              </a:rPr>
              <a:t> </a:t>
            </a:r>
            <a:r>
              <a:rPr lang="en-US" b="1" dirty="0" smtClean="0">
                <a:latin typeface="Arial Narrow"/>
                <a:cs typeface="Arial Narrow"/>
              </a:rPr>
              <a:t>               </a:t>
            </a:r>
            <a:endParaRPr lang="en-US" b="1" dirty="0">
              <a:latin typeface="Arial Narrow"/>
              <a:cs typeface="Arial Narrow"/>
            </a:endParaRPr>
          </a:p>
        </p:txBody>
      </p:sp>
      <p:sp>
        <p:nvSpPr>
          <p:cNvPr id="9" name="Bent-Up Arrow 8"/>
          <p:cNvSpPr/>
          <p:nvPr/>
        </p:nvSpPr>
        <p:spPr>
          <a:xfrm rot="5400000">
            <a:off x="6172199" y="2895602"/>
            <a:ext cx="381000" cy="1447800"/>
          </a:xfrm>
          <a:prstGeom prst="bentUpArrow">
            <a:avLst>
              <a:gd name="adj1" fmla="val 35952"/>
              <a:gd name="adj2" fmla="val 34618"/>
              <a:gd name="adj3" fmla="val 25000"/>
            </a:avLst>
          </a:prstGeom>
          <a:solidFill>
            <a:srgbClr val="0A1C7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Bent-Up Arrow 83"/>
          <p:cNvSpPr/>
          <p:nvPr/>
        </p:nvSpPr>
        <p:spPr>
          <a:xfrm rot="16200000" flipV="1">
            <a:off x="6240210" y="838389"/>
            <a:ext cx="427242" cy="1646064"/>
          </a:xfrm>
          <a:prstGeom prst="bentUpArrow">
            <a:avLst>
              <a:gd name="adj1" fmla="val 33214"/>
              <a:gd name="adj2" fmla="val 37356"/>
              <a:gd name="adj3" fmla="val 25000"/>
            </a:avLst>
          </a:prstGeom>
          <a:solidFill>
            <a:srgbClr val="0A1C7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ight Arrow 41"/>
          <p:cNvSpPr/>
          <p:nvPr/>
        </p:nvSpPr>
        <p:spPr bwMode="auto">
          <a:xfrm>
            <a:off x="1828801" y="2667000"/>
            <a:ext cx="502920" cy="312572"/>
          </a:xfrm>
          <a:prstGeom prst="rightArrow">
            <a:avLst/>
          </a:prstGeom>
          <a:solidFill>
            <a:srgbClr val="0B1D7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2" name="TextBox 51"/>
          <p:cNvSpPr txBox="1"/>
          <p:nvPr/>
        </p:nvSpPr>
        <p:spPr>
          <a:xfrm>
            <a:off x="22224" y="1143000"/>
            <a:ext cx="2187575" cy="830997"/>
          </a:xfrm>
          <a:prstGeom prst="rect">
            <a:avLst/>
          </a:prstGeom>
          <a:noFill/>
        </p:spPr>
        <p:txBody>
          <a:bodyPr wrap="square" rtlCol="0">
            <a:spAutoFit/>
          </a:bodyPr>
          <a:lstStyle/>
          <a:p>
            <a:pPr algn="ctr"/>
            <a:r>
              <a:rPr lang="en-US" sz="1600" b="1" dirty="0" smtClean="0">
                <a:latin typeface="Arial Narrow"/>
                <a:cs typeface="Arial Narrow"/>
              </a:rPr>
              <a:t>End-to-end  Quality Metric</a:t>
            </a:r>
          </a:p>
          <a:p>
            <a:pPr algn="ctr"/>
            <a:r>
              <a:rPr lang="en-US" sz="1600" b="1" dirty="0" smtClean="0">
                <a:latin typeface="Arial Narrow"/>
                <a:cs typeface="Arial Narrow"/>
              </a:rPr>
              <a:t>+</a:t>
            </a:r>
          </a:p>
        </p:txBody>
      </p:sp>
      <p:grpSp>
        <p:nvGrpSpPr>
          <p:cNvPr id="41" name="Group 40"/>
          <p:cNvGrpSpPr/>
          <p:nvPr/>
        </p:nvGrpSpPr>
        <p:grpSpPr>
          <a:xfrm>
            <a:off x="2362200" y="2354468"/>
            <a:ext cx="2194560" cy="909433"/>
            <a:chOff x="2381650" y="2010565"/>
            <a:chExt cx="1693612" cy="857119"/>
          </a:xfrm>
        </p:grpSpPr>
        <p:sp>
          <p:nvSpPr>
            <p:cNvPr id="61" name="Rectangle 60"/>
            <p:cNvSpPr/>
            <p:nvPr/>
          </p:nvSpPr>
          <p:spPr bwMode="auto">
            <a:xfrm>
              <a:off x="2438400" y="2010565"/>
              <a:ext cx="1306501" cy="857119"/>
            </a:xfrm>
            <a:prstGeom prst="rect">
              <a:avLst/>
            </a:prstGeom>
            <a:solidFill>
              <a:schemeClr val="tx1"/>
            </a:solidFill>
            <a:ln w="9525" cap="flat" cmpd="sng" algn="ctr">
              <a:solidFill>
                <a:schemeClr val="tx1"/>
              </a:solidFill>
              <a:prstDash val="solid"/>
              <a:round/>
              <a:headEnd type="none" w="med" len="med"/>
              <a:tailEnd type="none" w="med" len="med"/>
            </a:ln>
            <a:effectLst/>
            <a:scene3d>
              <a:camera prst="obliqueTopRight"/>
              <a:lightRig rig="balanced" dir="t"/>
            </a:scene3d>
            <a:sp3d extrusionH="952500"/>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2" name="TextBox 61"/>
            <p:cNvSpPr txBox="1"/>
            <p:nvPr/>
          </p:nvSpPr>
          <p:spPr>
            <a:xfrm>
              <a:off x="2381650" y="2246872"/>
              <a:ext cx="1693612" cy="391597"/>
            </a:xfrm>
            <a:prstGeom prst="rect">
              <a:avLst/>
            </a:prstGeom>
            <a:noFill/>
          </p:spPr>
          <p:txBody>
            <a:bodyPr wrap="square" rtlCol="0">
              <a:spAutoFit/>
            </a:bodyPr>
            <a:lstStyle/>
            <a:p>
              <a:r>
                <a:rPr lang="en-US" sz="2100" b="1" dirty="0" smtClean="0">
                  <a:solidFill>
                    <a:srgbClr val="FFFFFF"/>
                  </a:solidFill>
                  <a:latin typeface="Calibri"/>
                  <a:cs typeface="Calibri"/>
                </a:rPr>
                <a:t>APPROXILYZER</a:t>
              </a:r>
              <a:endParaRPr lang="en-US" sz="2100" b="1" dirty="0">
                <a:solidFill>
                  <a:srgbClr val="FFFFFF"/>
                </a:solidFill>
                <a:latin typeface="Calibri"/>
                <a:cs typeface="Calibri"/>
              </a:endParaRPr>
            </a:p>
          </p:txBody>
        </p:sp>
      </p:grpSp>
      <p:sp>
        <p:nvSpPr>
          <p:cNvPr id="43" name="Right Arrow 42"/>
          <p:cNvSpPr/>
          <p:nvPr/>
        </p:nvSpPr>
        <p:spPr bwMode="auto">
          <a:xfrm>
            <a:off x="4437435" y="2645872"/>
            <a:ext cx="502920" cy="310896"/>
          </a:xfrm>
          <a:prstGeom prst="rightArrow">
            <a:avLst/>
          </a:prstGeom>
          <a:solidFill>
            <a:srgbClr val="0A1C7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85" name="TextBox 84"/>
          <p:cNvSpPr txBox="1"/>
          <p:nvPr/>
        </p:nvSpPr>
        <p:spPr>
          <a:xfrm>
            <a:off x="0" y="3352798"/>
            <a:ext cx="2071656" cy="830997"/>
          </a:xfrm>
          <a:prstGeom prst="rect">
            <a:avLst/>
          </a:prstGeom>
          <a:noFill/>
        </p:spPr>
        <p:txBody>
          <a:bodyPr wrap="square" rtlCol="0">
            <a:spAutoFit/>
          </a:bodyPr>
          <a:lstStyle/>
          <a:p>
            <a:pPr algn="ctr"/>
            <a:r>
              <a:rPr lang="en-US" sz="1600" b="1" dirty="0" smtClean="0">
                <a:latin typeface="Arial Narrow"/>
                <a:cs typeface="Arial Narrow"/>
              </a:rPr>
              <a:t>+</a:t>
            </a:r>
          </a:p>
          <a:p>
            <a:pPr algn="ctr"/>
            <a:r>
              <a:rPr lang="en-US" sz="1600" b="1" dirty="0" smtClean="0">
                <a:latin typeface="Arial Narrow"/>
                <a:cs typeface="Arial Narrow"/>
              </a:rPr>
              <a:t>(Optional)</a:t>
            </a:r>
          </a:p>
          <a:p>
            <a:pPr algn="ctr"/>
            <a:r>
              <a:rPr lang="en-US" sz="1600" b="1" dirty="0">
                <a:latin typeface="Arial Narrow"/>
                <a:cs typeface="Arial Narrow"/>
              </a:rPr>
              <a:t>Q</a:t>
            </a:r>
            <a:r>
              <a:rPr lang="en-US" sz="1600" b="1" dirty="0" smtClean="0">
                <a:latin typeface="Arial Narrow"/>
                <a:cs typeface="Arial Narrow"/>
              </a:rPr>
              <a:t>uality </a:t>
            </a:r>
            <a:r>
              <a:rPr lang="en-US" sz="1600" b="1" dirty="0">
                <a:latin typeface="Arial Narrow"/>
                <a:cs typeface="Arial Narrow"/>
              </a:rPr>
              <a:t>T</a:t>
            </a:r>
            <a:r>
              <a:rPr lang="en-US" sz="1600" b="1" dirty="0" smtClean="0">
                <a:latin typeface="Arial Narrow"/>
                <a:cs typeface="Arial Narrow"/>
              </a:rPr>
              <a:t>hreshold</a:t>
            </a:r>
          </a:p>
        </p:txBody>
      </p:sp>
      <p:grpSp>
        <p:nvGrpSpPr>
          <p:cNvPr id="8" name="Group 7"/>
          <p:cNvGrpSpPr/>
          <p:nvPr/>
        </p:nvGrpSpPr>
        <p:grpSpPr>
          <a:xfrm>
            <a:off x="112878" y="1925331"/>
            <a:ext cx="1650011" cy="1503668"/>
            <a:chOff x="78649" y="2427052"/>
            <a:chExt cx="1650011" cy="1684052"/>
          </a:xfrm>
        </p:grpSpPr>
        <p:grpSp>
          <p:nvGrpSpPr>
            <p:cNvPr id="5" name="Group 4"/>
            <p:cNvGrpSpPr/>
            <p:nvPr/>
          </p:nvGrpSpPr>
          <p:grpSpPr>
            <a:xfrm>
              <a:off x="279785" y="2427052"/>
              <a:ext cx="1389152" cy="1684052"/>
              <a:chOff x="279785" y="2427052"/>
              <a:chExt cx="1389152" cy="1684052"/>
            </a:xfrm>
          </p:grpSpPr>
          <p:sp>
            <p:nvSpPr>
              <p:cNvPr id="53" name="Rectangle 52"/>
              <p:cNvSpPr/>
              <p:nvPr/>
            </p:nvSpPr>
            <p:spPr bwMode="auto">
              <a:xfrm>
                <a:off x="279785" y="2427052"/>
                <a:ext cx="1389152" cy="1684052"/>
              </a:xfrm>
              <a:prstGeom prst="rect">
                <a:avLst/>
              </a:prstGeom>
              <a:solidFill>
                <a:schemeClr val="accent1">
                  <a:lumMod val="20000"/>
                  <a:lumOff val="80000"/>
                </a:schemeClr>
              </a:solidFill>
              <a:ln w="9525" cap="flat" cmpd="sng" algn="ctr">
                <a:noFill/>
                <a:prstDash val="solid"/>
                <a:round/>
                <a:headEnd type="none" w="med" len="med"/>
                <a:tailEnd type="none" w="med" len="med"/>
              </a:ln>
              <a:effectLst/>
              <a:scene3d>
                <a:camera prst="orthographicFront"/>
                <a:lightRig rig="threePt" dir="t"/>
              </a:scene3d>
              <a:sp3d>
                <a:bevelT/>
              </a:sp3d>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cs typeface="Arial" charset="0"/>
                </a:endParaRPr>
              </a:p>
            </p:txBody>
          </p:sp>
          <p:cxnSp>
            <p:nvCxnSpPr>
              <p:cNvPr id="54" name="Straight Connector 53"/>
              <p:cNvCxnSpPr/>
              <p:nvPr/>
            </p:nvCxnSpPr>
            <p:spPr bwMode="auto">
              <a:xfrm>
                <a:off x="431541" y="2560458"/>
                <a:ext cx="1050619"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Connector 54"/>
              <p:cNvCxnSpPr/>
              <p:nvPr/>
            </p:nvCxnSpPr>
            <p:spPr bwMode="auto">
              <a:xfrm>
                <a:off x="431541" y="2831632"/>
                <a:ext cx="1050619"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Connector 55"/>
              <p:cNvCxnSpPr/>
              <p:nvPr/>
            </p:nvCxnSpPr>
            <p:spPr bwMode="auto">
              <a:xfrm>
                <a:off x="449051" y="3086557"/>
                <a:ext cx="1050619" cy="10395"/>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Connector 58"/>
              <p:cNvCxnSpPr/>
              <p:nvPr/>
            </p:nvCxnSpPr>
            <p:spPr bwMode="auto">
              <a:xfrm>
                <a:off x="431541" y="3974214"/>
                <a:ext cx="1050619"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Straight Connector 56"/>
              <p:cNvCxnSpPr/>
              <p:nvPr/>
            </p:nvCxnSpPr>
            <p:spPr bwMode="auto">
              <a:xfrm>
                <a:off x="431541" y="3350498"/>
                <a:ext cx="1050619"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Connector 57"/>
              <p:cNvCxnSpPr/>
              <p:nvPr/>
            </p:nvCxnSpPr>
            <p:spPr bwMode="auto">
              <a:xfrm>
                <a:off x="431541" y="3662356"/>
                <a:ext cx="1050619"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 name="Group 3"/>
            <p:cNvGrpSpPr/>
            <p:nvPr/>
          </p:nvGrpSpPr>
          <p:grpSpPr>
            <a:xfrm>
              <a:off x="78649" y="2590051"/>
              <a:ext cx="1650011" cy="1086076"/>
              <a:chOff x="78649" y="2590051"/>
              <a:chExt cx="1650011" cy="1086076"/>
            </a:xfrm>
          </p:grpSpPr>
          <p:sp>
            <p:nvSpPr>
              <p:cNvPr id="50" name="TextBox 49"/>
              <p:cNvSpPr txBox="1"/>
              <p:nvPr/>
            </p:nvSpPr>
            <p:spPr>
              <a:xfrm rot="20199111">
                <a:off x="238502" y="2957989"/>
                <a:ext cx="1449230" cy="584776"/>
              </a:xfrm>
              <a:prstGeom prst="rect">
                <a:avLst/>
              </a:prstGeom>
              <a:noFill/>
              <a:ln w="88900">
                <a:solidFill>
                  <a:srgbClr val="008000"/>
                </a:solidFill>
                <a:prstDash val="solid"/>
              </a:ln>
            </p:spPr>
            <p:txBody>
              <a:bodyPr wrap="square" rtlCol="0" anchor="ctr" anchorCtr="1">
                <a:spAutoFit/>
              </a:bodyPr>
              <a:lstStyle/>
              <a:p>
                <a:r>
                  <a:rPr lang="en-US" sz="1600" b="1" dirty="0" smtClean="0">
                    <a:solidFill>
                      <a:srgbClr val="008000"/>
                    </a:solidFill>
                    <a:latin typeface="Arial Narrow"/>
                    <a:cs typeface="Arial Narrow"/>
                  </a:rPr>
                  <a:t>Unmodified</a:t>
                </a:r>
                <a:br>
                  <a:rPr lang="en-US" sz="1600" b="1" dirty="0" smtClean="0">
                    <a:solidFill>
                      <a:srgbClr val="008000"/>
                    </a:solidFill>
                    <a:latin typeface="Arial Narrow"/>
                    <a:cs typeface="Arial Narrow"/>
                  </a:rPr>
                </a:br>
                <a:r>
                  <a:rPr lang="en-US" sz="1600" b="1" dirty="0" smtClean="0">
                    <a:solidFill>
                      <a:srgbClr val="008000"/>
                    </a:solidFill>
                    <a:latin typeface="Arial Narrow"/>
                    <a:cs typeface="Arial Narrow"/>
                  </a:rPr>
                  <a:t>   Program</a:t>
                </a:r>
                <a:endParaRPr lang="en-US" sz="1600" b="1" dirty="0">
                  <a:solidFill>
                    <a:srgbClr val="008000"/>
                  </a:solidFill>
                  <a:latin typeface="Arial Narrow"/>
                  <a:cs typeface="Arial Narrow"/>
                </a:endParaRPr>
              </a:p>
            </p:txBody>
          </p:sp>
          <p:pic>
            <p:nvPicPr>
              <p:cNvPr id="51" name="Picture 5" descr="stamp-effects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60592">
                <a:off x="78649" y="2590051"/>
                <a:ext cx="1650011" cy="1086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grpSp>
        <p:nvGrpSpPr>
          <p:cNvPr id="13" name="Group 12"/>
          <p:cNvGrpSpPr/>
          <p:nvPr/>
        </p:nvGrpSpPr>
        <p:grpSpPr>
          <a:xfrm>
            <a:off x="4953000" y="1905000"/>
            <a:ext cx="1600200" cy="1535676"/>
            <a:chOff x="4953000" y="1905000"/>
            <a:chExt cx="1600200" cy="1535676"/>
          </a:xfrm>
        </p:grpSpPr>
        <p:grpSp>
          <p:nvGrpSpPr>
            <p:cNvPr id="11" name="Group 10"/>
            <p:cNvGrpSpPr/>
            <p:nvPr/>
          </p:nvGrpSpPr>
          <p:grpSpPr>
            <a:xfrm>
              <a:off x="4953000" y="1905000"/>
              <a:ext cx="1600200" cy="1535676"/>
              <a:chOff x="4918771" y="2404282"/>
              <a:chExt cx="1600200" cy="1719900"/>
            </a:xfrm>
          </p:grpSpPr>
          <p:grpSp>
            <p:nvGrpSpPr>
              <p:cNvPr id="3" name="Group 2"/>
              <p:cNvGrpSpPr/>
              <p:nvPr/>
            </p:nvGrpSpPr>
            <p:grpSpPr>
              <a:xfrm>
                <a:off x="4994971" y="2404282"/>
                <a:ext cx="1417451" cy="1719900"/>
                <a:chOff x="5005011" y="2529509"/>
                <a:chExt cx="1417451" cy="1565634"/>
              </a:xfrm>
            </p:grpSpPr>
            <p:sp>
              <p:nvSpPr>
                <p:cNvPr id="67" name="Rectangle 66"/>
                <p:cNvSpPr/>
                <p:nvPr/>
              </p:nvSpPr>
              <p:spPr bwMode="auto">
                <a:xfrm>
                  <a:off x="5005011" y="2529509"/>
                  <a:ext cx="1417451" cy="1565634"/>
                </a:xfrm>
                <a:prstGeom prst="rect">
                  <a:avLst/>
                </a:prstGeom>
                <a:solidFill>
                  <a:schemeClr val="accent1">
                    <a:lumMod val="20000"/>
                    <a:lumOff val="80000"/>
                  </a:schemeClr>
                </a:solidFill>
                <a:ln w="9525" cap="flat" cmpd="sng" algn="ctr">
                  <a:noFill/>
                  <a:prstDash val="solid"/>
                  <a:round/>
                  <a:headEnd type="none" w="med" len="med"/>
                  <a:tailEnd type="none" w="med" len="med"/>
                </a:ln>
                <a:effectLst/>
                <a:scene3d>
                  <a:camera prst="orthographicFront"/>
                  <a:lightRig rig="threePt" dir="t"/>
                </a:scene3d>
                <a:sp3d>
                  <a:bevelT/>
                </a:sp3d>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cs typeface="Arial" charset="0"/>
                  </a:endParaRPr>
                </a:p>
              </p:txBody>
            </p:sp>
            <p:cxnSp>
              <p:nvCxnSpPr>
                <p:cNvPr id="69" name="Straight Connector 68"/>
                <p:cNvCxnSpPr/>
                <p:nvPr/>
              </p:nvCxnSpPr>
              <p:spPr bwMode="auto">
                <a:xfrm>
                  <a:off x="5157411" y="2607196"/>
                  <a:ext cx="1141414"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Connector 69"/>
                <p:cNvCxnSpPr/>
                <p:nvPr/>
              </p:nvCxnSpPr>
              <p:spPr bwMode="auto">
                <a:xfrm>
                  <a:off x="5154764" y="3151001"/>
                  <a:ext cx="1141414" cy="10395"/>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71"/>
                <p:cNvCxnSpPr/>
                <p:nvPr/>
              </p:nvCxnSpPr>
              <p:spPr bwMode="auto">
                <a:xfrm>
                  <a:off x="5157411" y="3461747"/>
                  <a:ext cx="1141414"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Connector 72"/>
                <p:cNvCxnSpPr/>
                <p:nvPr/>
              </p:nvCxnSpPr>
              <p:spPr bwMode="auto">
                <a:xfrm>
                  <a:off x="5157411" y="3694807"/>
                  <a:ext cx="1141414"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TextBox 1"/>
              <p:cNvSpPr txBox="1"/>
              <p:nvPr/>
            </p:nvSpPr>
            <p:spPr>
              <a:xfrm>
                <a:off x="4918771" y="2660305"/>
                <a:ext cx="1600200" cy="1093699"/>
              </a:xfrm>
              <a:prstGeom prst="rect">
                <a:avLst/>
              </a:prstGeom>
              <a:noFill/>
            </p:spPr>
            <p:txBody>
              <a:bodyPr wrap="square" rtlCol="0">
                <a:spAutoFit/>
              </a:bodyPr>
              <a:lstStyle/>
              <a:p>
                <a:pPr algn="ctr">
                  <a:lnSpc>
                    <a:spcPct val="110000"/>
                  </a:lnSpc>
                </a:pPr>
                <a:r>
                  <a:rPr lang="en-US" sz="1750" b="1" dirty="0" smtClean="0">
                    <a:solidFill>
                      <a:srgbClr val="AF0608"/>
                    </a:solidFill>
                    <a:latin typeface="Arial Narrow"/>
                    <a:cs typeface="Arial Narrow"/>
                  </a:rPr>
                  <a:t>Comprehensive output quality profile</a:t>
                </a:r>
                <a:endParaRPr lang="en-US" sz="1750" b="1" dirty="0">
                  <a:solidFill>
                    <a:srgbClr val="AF0608"/>
                  </a:solidFill>
                  <a:latin typeface="Arial Narrow"/>
                  <a:cs typeface="Arial Narrow"/>
                </a:endParaRPr>
              </a:p>
            </p:txBody>
          </p:sp>
        </p:grpSp>
        <p:cxnSp>
          <p:nvCxnSpPr>
            <p:cNvPr id="60" name="Straight Connector 59"/>
            <p:cNvCxnSpPr/>
            <p:nvPr/>
          </p:nvCxnSpPr>
          <p:spPr bwMode="auto">
            <a:xfrm>
              <a:off x="5181600" y="3276600"/>
              <a:ext cx="1141414"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Straight Connector 65"/>
            <p:cNvCxnSpPr/>
            <p:nvPr/>
          </p:nvCxnSpPr>
          <p:spPr bwMode="auto">
            <a:xfrm>
              <a:off x="5181600" y="2209800"/>
              <a:ext cx="1141414" cy="0"/>
            </a:xfrm>
            <a:prstGeom prst="line">
              <a:avLst/>
            </a:prstGeom>
            <a:solidFill>
              <a:schemeClr val="accent1"/>
            </a:solidFill>
            <a:ln w="19050" cap="flat" cmpd="sng" algn="ctr">
              <a:solidFill>
                <a:schemeClr val="tx1">
                  <a:lumMod val="65000"/>
                  <a:lumOff val="3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9" name="Group 38"/>
          <p:cNvGrpSpPr/>
          <p:nvPr/>
        </p:nvGrpSpPr>
        <p:grpSpPr>
          <a:xfrm>
            <a:off x="7235749" y="1371601"/>
            <a:ext cx="1070051" cy="914399"/>
            <a:chOff x="7235749" y="1371601"/>
            <a:chExt cx="1070051" cy="914399"/>
          </a:xfrm>
        </p:grpSpPr>
        <p:cxnSp>
          <p:nvCxnSpPr>
            <p:cNvPr id="14" name="Straight Arrow Connector 13"/>
            <p:cNvCxnSpPr>
              <a:stCxn id="6" idx="3"/>
            </p:cNvCxnSpPr>
            <p:nvPr/>
          </p:nvCxnSpPr>
          <p:spPr>
            <a:xfrm flipV="1">
              <a:off x="7235749" y="1371601"/>
              <a:ext cx="536651" cy="446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stCxn id="6" idx="3"/>
            </p:cNvCxnSpPr>
            <p:nvPr/>
          </p:nvCxnSpPr>
          <p:spPr>
            <a:xfrm>
              <a:off x="7235749" y="1376065"/>
              <a:ext cx="1070051" cy="30033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a:stCxn id="6" idx="3"/>
            </p:cNvCxnSpPr>
            <p:nvPr/>
          </p:nvCxnSpPr>
          <p:spPr>
            <a:xfrm>
              <a:off x="7235749" y="1376065"/>
              <a:ext cx="765251" cy="90993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180820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6">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6">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8" grpId="0"/>
      <p:bldP spid="6" grpId="0"/>
      <p:bldP spid="9" grpId="0" animBg="1"/>
      <p:bldP spid="8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a:lnSpc>
                <a:spcPct val="100000"/>
              </a:lnSpc>
            </a:pPr>
            <a:r>
              <a:rPr lang="en-US" dirty="0" smtClean="0">
                <a:solidFill>
                  <a:schemeClr val="bg1">
                    <a:lumMod val="65000"/>
                  </a:schemeClr>
                </a:solidFill>
              </a:rPr>
              <a:t>Introduction</a:t>
            </a:r>
          </a:p>
          <a:p>
            <a:pPr>
              <a:lnSpc>
                <a:spcPct val="150000"/>
              </a:lnSpc>
            </a:pPr>
            <a:r>
              <a:rPr lang="en-US" sz="2800" dirty="0" smtClean="0">
                <a:solidFill>
                  <a:srgbClr val="D25000"/>
                </a:solidFill>
              </a:rPr>
              <a:t>Background: </a:t>
            </a:r>
            <a:r>
              <a:rPr lang="en-US" sz="2800" dirty="0" err="1" smtClean="0">
                <a:solidFill>
                  <a:srgbClr val="D25000"/>
                </a:solidFill>
              </a:rPr>
              <a:t>Relyzer</a:t>
            </a:r>
            <a:endParaRPr lang="en-US" sz="2800" dirty="0" smtClean="0">
              <a:solidFill>
                <a:srgbClr val="D25000"/>
              </a:solidFill>
            </a:endParaRPr>
          </a:p>
          <a:p>
            <a:pPr>
              <a:lnSpc>
                <a:spcPct val="150000"/>
              </a:lnSpc>
            </a:pPr>
            <a:r>
              <a:rPr lang="en-US" dirty="0" err="1" smtClean="0">
                <a:solidFill>
                  <a:srgbClr val="000000"/>
                </a:solidFill>
              </a:rPr>
              <a:t>Approxilyzer</a:t>
            </a:r>
            <a:r>
              <a:rPr lang="en-US" dirty="0" smtClean="0">
                <a:solidFill>
                  <a:srgbClr val="000000"/>
                </a:solidFill>
              </a:rPr>
              <a:t> </a:t>
            </a:r>
          </a:p>
          <a:p>
            <a:pPr>
              <a:lnSpc>
                <a:spcPct val="150000"/>
              </a:lnSpc>
            </a:pPr>
            <a:r>
              <a:rPr lang="en-US" dirty="0" smtClean="0"/>
              <a:t>Application : </a:t>
            </a:r>
            <a:r>
              <a:rPr lang="en-US" dirty="0"/>
              <a:t>U</a:t>
            </a:r>
            <a:r>
              <a:rPr lang="en-US" dirty="0" smtClean="0"/>
              <a:t>ltra-low cost resiliency</a:t>
            </a:r>
            <a:endParaRPr lang="en-US" dirty="0"/>
          </a:p>
          <a:p>
            <a:pPr>
              <a:lnSpc>
                <a:spcPct val="150000"/>
              </a:lnSpc>
            </a:pPr>
            <a:r>
              <a:rPr lang="en-US" dirty="0" smtClean="0"/>
              <a:t>Application :  </a:t>
            </a:r>
            <a:r>
              <a:rPr lang="en-US" dirty="0"/>
              <a:t>F</a:t>
            </a:r>
            <a:r>
              <a:rPr lang="en-US" dirty="0" smtClean="0"/>
              <a:t>irst order approximation potential</a:t>
            </a:r>
          </a:p>
          <a:p>
            <a:pPr>
              <a:lnSpc>
                <a:spcPct val="150000"/>
              </a:lnSpc>
            </a:pPr>
            <a:r>
              <a:rPr lang="en-US" dirty="0" smtClean="0"/>
              <a:t>Conclusion</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967813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9" name="Group 228"/>
          <p:cNvGrpSpPr/>
          <p:nvPr/>
        </p:nvGrpSpPr>
        <p:grpSpPr>
          <a:xfrm>
            <a:off x="609600" y="1371758"/>
            <a:ext cx="1865255" cy="3886042"/>
            <a:chOff x="304800" y="1678682"/>
            <a:chExt cx="1865255" cy="3886042"/>
          </a:xfrm>
        </p:grpSpPr>
        <p:grpSp>
          <p:nvGrpSpPr>
            <p:cNvPr id="230" name="Group 229"/>
            <p:cNvGrpSpPr/>
            <p:nvPr/>
          </p:nvGrpSpPr>
          <p:grpSpPr>
            <a:xfrm>
              <a:off x="304800" y="1678682"/>
              <a:ext cx="1865255" cy="3222945"/>
              <a:chOff x="304800" y="1678682"/>
              <a:chExt cx="1865255" cy="3222945"/>
            </a:xfrm>
          </p:grpSpPr>
          <p:sp>
            <p:nvSpPr>
              <p:cNvPr id="233" name="Rounded Rectangle 232"/>
              <p:cNvSpPr/>
              <p:nvPr/>
            </p:nvSpPr>
            <p:spPr bwMode="auto">
              <a:xfrm>
                <a:off x="304800" y="1678682"/>
                <a:ext cx="1828801" cy="3222945"/>
              </a:xfrm>
              <a:prstGeom prst="roundRect">
                <a:avLst/>
              </a:prstGeom>
              <a:solidFill>
                <a:srgbClr val="E2E2E2"/>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234" name="Group 2047"/>
              <p:cNvGrpSpPr>
                <a:grpSpLocks/>
              </p:cNvGrpSpPr>
              <p:nvPr/>
            </p:nvGrpSpPr>
            <p:grpSpPr bwMode="auto">
              <a:xfrm>
                <a:off x="304800" y="2057401"/>
                <a:ext cx="1865255" cy="2438399"/>
                <a:chOff x="1569711" y="2364797"/>
                <a:chExt cx="1990971" cy="2438516"/>
              </a:xfrm>
            </p:grpSpPr>
            <p:sp>
              <p:nvSpPr>
                <p:cNvPr id="235" name="Rectangle 234"/>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237" name="Straight Connector 28"/>
                <p:cNvCxnSpPr>
                  <a:cxnSpLocks noChangeShapeType="1"/>
                </p:cNvCxnSpPr>
                <p:nvPr/>
              </p:nvCxnSpPr>
              <p:spPr bwMode="auto">
                <a:xfrm>
                  <a:off x="1933966" y="2364797"/>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38" name="Straight Connector 29"/>
                <p:cNvCxnSpPr>
                  <a:cxnSpLocks noChangeShapeType="1"/>
                </p:cNvCxnSpPr>
                <p:nvPr/>
              </p:nvCxnSpPr>
              <p:spPr bwMode="auto">
                <a:xfrm>
                  <a:off x="1933966" y="2822018"/>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39" name="Straight Connector 30"/>
                <p:cNvCxnSpPr>
                  <a:cxnSpLocks noChangeShapeType="1"/>
                </p:cNvCxnSpPr>
                <p:nvPr/>
              </p:nvCxnSpPr>
              <p:spPr bwMode="auto">
                <a:xfrm>
                  <a:off x="1933966" y="32792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41" name="Straight Connector 32"/>
                <p:cNvCxnSpPr>
                  <a:cxnSpLocks noChangeShapeType="1"/>
                </p:cNvCxnSpPr>
                <p:nvPr/>
              </p:nvCxnSpPr>
              <p:spPr bwMode="auto">
                <a:xfrm>
                  <a:off x="1933966" y="4803313"/>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242" name="TextBox 241"/>
                <p:cNvSpPr txBox="1"/>
                <p:nvPr/>
              </p:nvSpPr>
              <p:spPr>
                <a:xfrm>
                  <a:off x="2503317" y="3050629"/>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231" name="Straight Arrow Connector 2054"/>
            <p:cNvCxnSpPr>
              <a:cxnSpLocks noChangeShapeType="1"/>
              <a:stCxn id="233" idx="2"/>
            </p:cNvCxnSpPr>
            <p:nvPr/>
          </p:nvCxnSpPr>
          <p:spPr bwMode="auto">
            <a:xfrm flipH="1">
              <a:off x="1219200" y="4901627"/>
              <a:ext cx="1" cy="282255"/>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2" name="Rounded Rectangle 231"/>
            <p:cNvSpPr/>
            <p:nvPr/>
          </p:nvSpPr>
          <p:spPr bwMode="auto">
            <a:xfrm>
              <a:off x="304800" y="5183882"/>
              <a:ext cx="1828801" cy="380842"/>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grpSp>
        <p:nvGrpSpPr>
          <p:cNvPr id="58" name="Group 57"/>
          <p:cNvGrpSpPr/>
          <p:nvPr/>
        </p:nvGrpSpPr>
        <p:grpSpPr>
          <a:xfrm>
            <a:off x="6019800" y="1371600"/>
            <a:ext cx="1865255" cy="3222945"/>
            <a:chOff x="304800" y="1678682"/>
            <a:chExt cx="1865255" cy="3222945"/>
          </a:xfrm>
        </p:grpSpPr>
        <p:sp>
          <p:nvSpPr>
            <p:cNvPr id="61" name="Rounded Rectangle 60"/>
            <p:cNvSpPr/>
            <p:nvPr/>
          </p:nvSpPr>
          <p:spPr bwMode="auto">
            <a:xfrm>
              <a:off x="304800" y="1678682"/>
              <a:ext cx="1828801" cy="3222945"/>
            </a:xfrm>
            <a:prstGeom prst="roundRect">
              <a:avLst/>
            </a:prstGeom>
            <a:solidFill>
              <a:srgbClr val="E2E2E2"/>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62" name="Group 2047"/>
            <p:cNvGrpSpPr>
              <a:grpSpLocks/>
            </p:cNvGrpSpPr>
            <p:nvPr/>
          </p:nvGrpSpPr>
          <p:grpSpPr bwMode="auto">
            <a:xfrm>
              <a:off x="304800" y="2057401"/>
              <a:ext cx="1865255" cy="2438399"/>
              <a:chOff x="1569711" y="2364797"/>
              <a:chExt cx="1990971" cy="2438516"/>
            </a:xfrm>
          </p:grpSpPr>
          <p:sp>
            <p:nvSpPr>
              <p:cNvPr id="63" name="Rectangle 62"/>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64" name="Straight Connector 28"/>
              <p:cNvCxnSpPr>
                <a:cxnSpLocks noChangeShapeType="1"/>
              </p:cNvCxnSpPr>
              <p:nvPr/>
            </p:nvCxnSpPr>
            <p:spPr bwMode="auto">
              <a:xfrm>
                <a:off x="1933966" y="2364797"/>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65" name="Straight Connector 29"/>
              <p:cNvCxnSpPr>
                <a:cxnSpLocks noChangeShapeType="1"/>
              </p:cNvCxnSpPr>
              <p:nvPr/>
            </p:nvCxnSpPr>
            <p:spPr bwMode="auto">
              <a:xfrm>
                <a:off x="1933966" y="2822018"/>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66" name="Straight Connector 30"/>
              <p:cNvCxnSpPr>
                <a:cxnSpLocks noChangeShapeType="1"/>
              </p:cNvCxnSpPr>
              <p:nvPr/>
            </p:nvCxnSpPr>
            <p:spPr bwMode="auto">
              <a:xfrm>
                <a:off x="1933966" y="32792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67" name="Straight Connector 32"/>
              <p:cNvCxnSpPr>
                <a:cxnSpLocks noChangeShapeType="1"/>
              </p:cNvCxnSpPr>
              <p:nvPr/>
            </p:nvCxnSpPr>
            <p:spPr bwMode="auto">
              <a:xfrm>
                <a:off x="1933966" y="4803313"/>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68" name="TextBox 67"/>
              <p:cNvSpPr txBox="1"/>
              <p:nvPr/>
            </p:nvSpPr>
            <p:spPr>
              <a:xfrm>
                <a:off x="2503317" y="3050629"/>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59" name="Straight Arrow Connector 2054"/>
          <p:cNvCxnSpPr>
            <a:cxnSpLocks noChangeShapeType="1"/>
            <a:stCxn id="61" idx="2"/>
          </p:cNvCxnSpPr>
          <p:nvPr/>
        </p:nvCxnSpPr>
        <p:spPr bwMode="auto">
          <a:xfrm flipH="1">
            <a:off x="6934200" y="4594545"/>
            <a:ext cx="1" cy="282255"/>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0" name="Rounded Rectangle 59"/>
          <p:cNvSpPr/>
          <p:nvPr/>
        </p:nvSpPr>
        <p:spPr bwMode="auto">
          <a:xfrm>
            <a:off x="6019800" y="4876800"/>
            <a:ext cx="1828801" cy="380842"/>
          </a:xfrm>
          <a:prstGeom prst="roundRect">
            <a:avLst/>
          </a:prstGeom>
          <a:solidFill>
            <a:srgbClr val="FF000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sp>
        <p:nvSpPr>
          <p:cNvPr id="2" name="Title 1"/>
          <p:cNvSpPr>
            <a:spLocks noGrp="1"/>
          </p:cNvSpPr>
          <p:nvPr>
            <p:ph type="title"/>
          </p:nvPr>
        </p:nvSpPr>
        <p:spPr/>
        <p:txBody>
          <a:bodyPr/>
          <a:lstStyle/>
          <a:p>
            <a:r>
              <a:rPr lang="en-US" dirty="0" smtClean="0"/>
              <a:t>Challenge : Determine Quality </a:t>
            </a:r>
            <a:r>
              <a:rPr lang="en-US" dirty="0"/>
              <a:t>I</a:t>
            </a:r>
            <a:r>
              <a:rPr lang="en-US" dirty="0" smtClean="0"/>
              <a:t>mpact of </a:t>
            </a:r>
            <a:r>
              <a:rPr lang="en-US" i="1" dirty="0" smtClean="0"/>
              <a:t>All</a:t>
            </a:r>
            <a:r>
              <a:rPr lang="en-US" dirty="0" smtClean="0"/>
              <a:t> </a:t>
            </a:r>
            <a:r>
              <a:rPr lang="en-US" dirty="0"/>
              <a:t>E</a:t>
            </a:r>
            <a:r>
              <a:rPr lang="en-US" dirty="0" smtClean="0"/>
              <a:t>rrors</a:t>
            </a:r>
            <a:endParaRPr lang="en-US" dirty="0">
              <a:solidFill>
                <a:schemeClr val="bg1"/>
              </a:solidFill>
            </a:endParaRPr>
          </a:p>
        </p:txBody>
      </p:sp>
      <p:sp>
        <p:nvSpPr>
          <p:cNvPr id="208" name="Explosion 1 73"/>
          <p:cNvSpPr>
            <a:spLocks noChangeArrowheads="1"/>
          </p:cNvSpPr>
          <p:nvPr/>
        </p:nvSpPr>
        <p:spPr bwMode="auto">
          <a:xfrm>
            <a:off x="1298561" y="1677023"/>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nvGrpSpPr>
          <p:cNvPr id="9" name="Group 8"/>
          <p:cNvGrpSpPr/>
          <p:nvPr/>
        </p:nvGrpSpPr>
        <p:grpSpPr>
          <a:xfrm>
            <a:off x="1069109" y="1674824"/>
            <a:ext cx="988291" cy="2592376"/>
            <a:chOff x="762000" y="1524010"/>
            <a:chExt cx="988291" cy="2592376"/>
          </a:xfrm>
        </p:grpSpPr>
        <p:grpSp>
          <p:nvGrpSpPr>
            <p:cNvPr id="16" name="Group 15"/>
            <p:cNvGrpSpPr/>
            <p:nvPr/>
          </p:nvGrpSpPr>
          <p:grpSpPr>
            <a:xfrm>
              <a:off x="1431847" y="1524010"/>
              <a:ext cx="113971" cy="2590166"/>
              <a:chOff x="1414207" y="1524010"/>
              <a:chExt cx="113971" cy="2590166"/>
            </a:xfrm>
          </p:grpSpPr>
          <p:sp>
            <p:nvSpPr>
              <p:cNvPr id="206" name="Explosion 1 75"/>
              <p:cNvSpPr>
                <a:spLocks noChangeArrowheads="1"/>
              </p:cNvSpPr>
              <p:nvPr/>
            </p:nvSpPr>
            <p:spPr bwMode="auto">
              <a:xfrm>
                <a:off x="1414207" y="1524010"/>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12" name="Explosion 1 75"/>
              <p:cNvSpPr>
                <a:spLocks noChangeArrowheads="1"/>
              </p:cNvSpPr>
              <p:nvPr/>
            </p:nvSpPr>
            <p:spPr bwMode="auto">
              <a:xfrm>
                <a:off x="1414207" y="3048010"/>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18" name="Explosion 1 75"/>
              <p:cNvSpPr>
                <a:spLocks noChangeArrowheads="1"/>
              </p:cNvSpPr>
              <p:nvPr/>
            </p:nvSpPr>
            <p:spPr bwMode="auto">
              <a:xfrm>
                <a:off x="1414207" y="3505210"/>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24" name="Explosion 1 75"/>
              <p:cNvSpPr>
                <a:spLocks noChangeArrowheads="1"/>
              </p:cNvSpPr>
              <p:nvPr/>
            </p:nvSpPr>
            <p:spPr bwMode="auto">
              <a:xfrm>
                <a:off x="1414207" y="3962410"/>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53" name="Explosion 1 75"/>
              <p:cNvSpPr>
                <a:spLocks noChangeArrowheads="1"/>
              </p:cNvSpPr>
              <p:nvPr/>
            </p:nvSpPr>
            <p:spPr bwMode="auto">
              <a:xfrm>
                <a:off x="1414207" y="2438410"/>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59" name="Explosion 1 75"/>
              <p:cNvSpPr>
                <a:spLocks noChangeArrowheads="1"/>
              </p:cNvSpPr>
              <p:nvPr/>
            </p:nvSpPr>
            <p:spPr bwMode="auto">
              <a:xfrm>
                <a:off x="1414207" y="1981210"/>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grpSp>
          <p:nvGrpSpPr>
            <p:cNvPr id="8" name="Group 7"/>
            <p:cNvGrpSpPr/>
            <p:nvPr/>
          </p:nvGrpSpPr>
          <p:grpSpPr>
            <a:xfrm>
              <a:off x="762000" y="1526209"/>
              <a:ext cx="988291" cy="2590177"/>
              <a:chOff x="762000" y="1526209"/>
              <a:chExt cx="988291" cy="2590177"/>
            </a:xfrm>
          </p:grpSpPr>
          <p:grpSp>
            <p:nvGrpSpPr>
              <p:cNvPr id="15" name="Group 14"/>
              <p:cNvGrpSpPr/>
              <p:nvPr/>
            </p:nvGrpSpPr>
            <p:grpSpPr>
              <a:xfrm>
                <a:off x="1215303" y="1526220"/>
                <a:ext cx="113971" cy="2590166"/>
                <a:chOff x="1180023" y="1526220"/>
                <a:chExt cx="113971" cy="2590166"/>
              </a:xfrm>
            </p:grpSpPr>
            <p:sp>
              <p:nvSpPr>
                <p:cNvPr id="205" name="Explosion 1 74"/>
                <p:cNvSpPr>
                  <a:spLocks noChangeArrowheads="1"/>
                </p:cNvSpPr>
                <p:nvPr/>
              </p:nvSpPr>
              <p:spPr bwMode="auto">
                <a:xfrm>
                  <a:off x="1180023" y="1526220"/>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11" name="Explosion 1 74"/>
                <p:cNvSpPr>
                  <a:spLocks noChangeArrowheads="1"/>
                </p:cNvSpPr>
                <p:nvPr/>
              </p:nvSpPr>
              <p:spPr bwMode="auto">
                <a:xfrm>
                  <a:off x="1180023" y="3050220"/>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17" name="Explosion 1 74"/>
                <p:cNvSpPr>
                  <a:spLocks noChangeArrowheads="1"/>
                </p:cNvSpPr>
                <p:nvPr/>
              </p:nvSpPr>
              <p:spPr bwMode="auto">
                <a:xfrm>
                  <a:off x="1180023" y="3507420"/>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23" name="Explosion 1 74"/>
                <p:cNvSpPr>
                  <a:spLocks noChangeArrowheads="1"/>
                </p:cNvSpPr>
                <p:nvPr/>
              </p:nvSpPr>
              <p:spPr bwMode="auto">
                <a:xfrm>
                  <a:off x="1180023" y="3964620"/>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52" name="Explosion 1 74"/>
                <p:cNvSpPr>
                  <a:spLocks noChangeArrowheads="1"/>
                </p:cNvSpPr>
                <p:nvPr/>
              </p:nvSpPr>
              <p:spPr bwMode="auto">
                <a:xfrm>
                  <a:off x="1180023" y="2440620"/>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58" name="Explosion 1 74"/>
                <p:cNvSpPr>
                  <a:spLocks noChangeArrowheads="1"/>
                </p:cNvSpPr>
                <p:nvPr/>
              </p:nvSpPr>
              <p:spPr bwMode="auto">
                <a:xfrm>
                  <a:off x="1180023" y="1983420"/>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grpSp>
            <p:nvGrpSpPr>
              <p:cNvPr id="17" name="Group 16"/>
              <p:cNvGrpSpPr/>
              <p:nvPr/>
            </p:nvGrpSpPr>
            <p:grpSpPr>
              <a:xfrm>
                <a:off x="1636320" y="1526219"/>
                <a:ext cx="113971" cy="2590166"/>
                <a:chOff x="1601040" y="1526219"/>
                <a:chExt cx="113971" cy="2590166"/>
              </a:xfrm>
            </p:grpSpPr>
            <p:sp>
              <p:nvSpPr>
                <p:cNvPr id="207" name="Explosion 1 76"/>
                <p:cNvSpPr>
                  <a:spLocks noChangeArrowheads="1"/>
                </p:cNvSpPr>
                <p:nvPr/>
              </p:nvSpPr>
              <p:spPr bwMode="auto">
                <a:xfrm>
                  <a:off x="1601040" y="1526219"/>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13" name="Explosion 1 76"/>
                <p:cNvSpPr>
                  <a:spLocks noChangeArrowheads="1"/>
                </p:cNvSpPr>
                <p:nvPr/>
              </p:nvSpPr>
              <p:spPr bwMode="auto">
                <a:xfrm>
                  <a:off x="1601040" y="3050219"/>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19" name="Explosion 1 76"/>
                <p:cNvSpPr>
                  <a:spLocks noChangeArrowheads="1"/>
                </p:cNvSpPr>
                <p:nvPr/>
              </p:nvSpPr>
              <p:spPr bwMode="auto">
                <a:xfrm>
                  <a:off x="1601040" y="3507419"/>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25" name="Explosion 1 76"/>
                <p:cNvSpPr>
                  <a:spLocks noChangeArrowheads="1"/>
                </p:cNvSpPr>
                <p:nvPr/>
              </p:nvSpPr>
              <p:spPr bwMode="auto">
                <a:xfrm>
                  <a:off x="1601040" y="3964619"/>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54" name="Explosion 1 76"/>
                <p:cNvSpPr>
                  <a:spLocks noChangeArrowheads="1"/>
                </p:cNvSpPr>
                <p:nvPr/>
              </p:nvSpPr>
              <p:spPr bwMode="auto">
                <a:xfrm>
                  <a:off x="1601040" y="2440619"/>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60" name="Explosion 1 76"/>
                <p:cNvSpPr>
                  <a:spLocks noChangeArrowheads="1"/>
                </p:cNvSpPr>
                <p:nvPr/>
              </p:nvSpPr>
              <p:spPr bwMode="auto">
                <a:xfrm>
                  <a:off x="1601040" y="1983419"/>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grpSp>
            <p:nvGrpSpPr>
              <p:cNvPr id="7" name="Group 6"/>
              <p:cNvGrpSpPr/>
              <p:nvPr/>
            </p:nvGrpSpPr>
            <p:grpSpPr>
              <a:xfrm>
                <a:off x="762000" y="1526209"/>
                <a:ext cx="344999" cy="2590177"/>
                <a:chOff x="762000" y="1526209"/>
                <a:chExt cx="344999" cy="2590177"/>
              </a:xfrm>
            </p:grpSpPr>
            <p:grpSp>
              <p:nvGrpSpPr>
                <p:cNvPr id="5" name="Group 4"/>
                <p:cNvGrpSpPr/>
                <p:nvPr/>
              </p:nvGrpSpPr>
              <p:grpSpPr>
                <a:xfrm>
                  <a:off x="993040" y="1981200"/>
                  <a:ext cx="113959" cy="2132977"/>
                  <a:chOff x="993040" y="1981200"/>
                  <a:chExt cx="113959" cy="2132977"/>
                </a:xfrm>
              </p:grpSpPr>
              <p:sp>
                <p:nvSpPr>
                  <p:cNvPr id="214" name="Explosion 1 73"/>
                  <p:cNvSpPr>
                    <a:spLocks noChangeArrowheads="1"/>
                  </p:cNvSpPr>
                  <p:nvPr/>
                </p:nvSpPr>
                <p:spPr bwMode="auto">
                  <a:xfrm>
                    <a:off x="993040" y="3048000"/>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20" name="Explosion 1 73"/>
                  <p:cNvSpPr>
                    <a:spLocks noChangeArrowheads="1"/>
                  </p:cNvSpPr>
                  <p:nvPr/>
                </p:nvSpPr>
                <p:spPr bwMode="auto">
                  <a:xfrm>
                    <a:off x="993040" y="3505200"/>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26" name="Explosion 1 73"/>
                  <p:cNvSpPr>
                    <a:spLocks noChangeArrowheads="1"/>
                  </p:cNvSpPr>
                  <p:nvPr/>
                </p:nvSpPr>
                <p:spPr bwMode="auto">
                  <a:xfrm>
                    <a:off x="993040" y="3962400"/>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55" name="Explosion 1 73"/>
                  <p:cNvSpPr>
                    <a:spLocks noChangeArrowheads="1"/>
                  </p:cNvSpPr>
                  <p:nvPr/>
                </p:nvSpPr>
                <p:spPr bwMode="auto">
                  <a:xfrm>
                    <a:off x="993040" y="2438400"/>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61" name="Explosion 1 73"/>
                  <p:cNvSpPr>
                    <a:spLocks noChangeArrowheads="1"/>
                  </p:cNvSpPr>
                  <p:nvPr/>
                </p:nvSpPr>
                <p:spPr bwMode="auto">
                  <a:xfrm>
                    <a:off x="993040" y="1981200"/>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grpSp>
              <p:nvGrpSpPr>
                <p:cNvPr id="4" name="Group 3"/>
                <p:cNvGrpSpPr/>
                <p:nvPr/>
              </p:nvGrpSpPr>
              <p:grpSpPr>
                <a:xfrm>
                  <a:off x="762000" y="1526209"/>
                  <a:ext cx="113959" cy="2590177"/>
                  <a:chOff x="762000" y="1526209"/>
                  <a:chExt cx="113959" cy="2590177"/>
                </a:xfrm>
              </p:grpSpPr>
              <p:sp>
                <p:nvSpPr>
                  <p:cNvPr id="209" name="Explosion 1 78"/>
                  <p:cNvSpPr>
                    <a:spLocks noChangeArrowheads="1"/>
                  </p:cNvSpPr>
                  <p:nvPr/>
                </p:nvSpPr>
                <p:spPr bwMode="auto">
                  <a:xfrm>
                    <a:off x="762000" y="1526209"/>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15" name="Explosion 1 78"/>
                  <p:cNvSpPr>
                    <a:spLocks noChangeArrowheads="1"/>
                  </p:cNvSpPr>
                  <p:nvPr/>
                </p:nvSpPr>
                <p:spPr bwMode="auto">
                  <a:xfrm>
                    <a:off x="762000" y="3050209"/>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21" name="Explosion 1 78"/>
                  <p:cNvSpPr>
                    <a:spLocks noChangeArrowheads="1"/>
                  </p:cNvSpPr>
                  <p:nvPr/>
                </p:nvSpPr>
                <p:spPr bwMode="auto">
                  <a:xfrm>
                    <a:off x="762000" y="3507409"/>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27" name="Explosion 1 78"/>
                  <p:cNvSpPr>
                    <a:spLocks noChangeArrowheads="1"/>
                  </p:cNvSpPr>
                  <p:nvPr/>
                </p:nvSpPr>
                <p:spPr bwMode="auto">
                  <a:xfrm>
                    <a:off x="762000" y="3964609"/>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56" name="Explosion 1 78"/>
                  <p:cNvSpPr>
                    <a:spLocks noChangeArrowheads="1"/>
                  </p:cNvSpPr>
                  <p:nvPr/>
                </p:nvSpPr>
                <p:spPr bwMode="auto">
                  <a:xfrm>
                    <a:off x="762000" y="2440609"/>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62" name="Explosion 1 78"/>
                  <p:cNvSpPr>
                    <a:spLocks noChangeArrowheads="1"/>
                  </p:cNvSpPr>
                  <p:nvPr/>
                </p:nvSpPr>
                <p:spPr bwMode="auto">
                  <a:xfrm>
                    <a:off x="762000" y="1983409"/>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grpSp>
        </p:grpSp>
      </p:grpSp>
      <p:sp>
        <p:nvSpPr>
          <p:cNvPr id="12" name="TextBox 11"/>
          <p:cNvSpPr txBox="1"/>
          <p:nvPr/>
        </p:nvSpPr>
        <p:spPr>
          <a:xfrm>
            <a:off x="5562600" y="5334000"/>
            <a:ext cx="2895600" cy="430887"/>
          </a:xfrm>
          <a:prstGeom prst="rect">
            <a:avLst/>
          </a:prstGeom>
          <a:noFill/>
        </p:spPr>
        <p:txBody>
          <a:bodyPr wrap="square" rtlCol="0">
            <a:spAutoFit/>
          </a:bodyPr>
          <a:lstStyle/>
          <a:p>
            <a:r>
              <a:rPr lang="en-US" sz="2200" b="1" i="1" dirty="0" smtClean="0">
                <a:latin typeface="Arial Narrow"/>
                <a:cs typeface="Arial Narrow"/>
              </a:rPr>
              <a:t>11% quality degradation</a:t>
            </a:r>
            <a:endParaRPr lang="en-US" sz="2200" b="1" i="1" dirty="0">
              <a:latin typeface="Arial Narrow"/>
              <a:cs typeface="Arial Narrow"/>
            </a:endParaRPr>
          </a:p>
        </p:txBody>
      </p:sp>
      <p:sp>
        <p:nvSpPr>
          <p:cNvPr id="13" name="TextBox 12"/>
          <p:cNvSpPr txBox="1"/>
          <p:nvPr/>
        </p:nvSpPr>
        <p:spPr>
          <a:xfrm>
            <a:off x="304800" y="5943600"/>
            <a:ext cx="8610600" cy="430887"/>
          </a:xfrm>
          <a:prstGeom prst="rect">
            <a:avLst/>
          </a:prstGeom>
          <a:noFill/>
        </p:spPr>
        <p:txBody>
          <a:bodyPr wrap="square" rtlCol="0">
            <a:spAutoFit/>
          </a:bodyPr>
          <a:lstStyle/>
          <a:p>
            <a:pPr algn="ctr"/>
            <a:r>
              <a:rPr lang="en-US" sz="2200" b="1" dirty="0" smtClean="0">
                <a:solidFill>
                  <a:srgbClr val="D25000"/>
                </a:solidFill>
                <a:latin typeface="Arial Narrow"/>
                <a:cs typeface="Arial Narrow"/>
              </a:rPr>
              <a:t>Challenge : Determine quality impact of virtually all errors in reasonable time </a:t>
            </a:r>
            <a:endParaRPr lang="en-US" sz="2200" b="1" dirty="0">
              <a:solidFill>
                <a:srgbClr val="D25000"/>
              </a:solidFill>
              <a:latin typeface="Arial Narrow"/>
              <a:cs typeface="Arial Narrow"/>
            </a:endParaRPr>
          </a:p>
        </p:txBody>
      </p:sp>
      <p:sp>
        <p:nvSpPr>
          <p:cNvPr id="73" name="Explosion 1 76"/>
          <p:cNvSpPr>
            <a:spLocks noChangeArrowheads="1"/>
          </p:cNvSpPr>
          <p:nvPr/>
        </p:nvSpPr>
        <p:spPr bwMode="auto">
          <a:xfrm>
            <a:off x="1295400" y="1676400"/>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Tree>
    <p:custDataLst>
      <p:tags r:id="rId1"/>
    </p:custDataLst>
    <p:extLst>
      <p:ext uri="{BB962C8B-B14F-4D97-AF65-F5344CB8AC3E}">
        <p14:creationId xmlns:p14="http://schemas.microsoft.com/office/powerpoint/2010/main" val="3555428290"/>
      </p:ext>
    </p:extLst>
  </p:cSld>
  <p:clrMapOvr>
    <a:masterClrMapping/>
  </p:clrMapOvr>
  <mc:AlternateContent xmlns:mc="http://schemas.openxmlformats.org/markup-compatibility/2006" xmlns:p14="http://schemas.microsoft.com/office/powerpoint/2010/main">
    <mc:Choice Requires="p14">
      <p:transition spd="slow" p14:dur="2000" advTm="79053"/>
    </mc:Choice>
    <mc:Fallback xmlns="">
      <p:transition spd="slow" advTm="7905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grpId="0" nodeType="afterEffect">
                                  <p:stCondLst>
                                    <p:cond delay="0"/>
                                  </p:stCondLst>
                                  <p:childTnLst>
                                    <p:animMotion origin="layout" path="M 0.57748 -0.00093 C 0.57939 -0.00023 0.5813 0.00023 0.58321 0.00162 C 0.58721 0.00462 0.59485 0.01203 0.59485 0.01203 C 0.60337 0.02914 0.61848 0.0384 0.62769 0.05575 C 0.64715 0.0923 0.62109 0.04048 0.63725 0.07633 C 0.6395 0.08142 0.64506 0.0916 0.64506 0.0916 C 0.64732 0.10409 0.64923 0.1145 0.6508 0.12769 C 0.6501 0.13532 0.6508 0.14342 0.64889 0.15082 C 0.64802 0.1536 0.64454 0.15336 0.64315 0.15591 C 0.64124 0.15868 0.64089 0.16285 0.63933 0.16609 C 0.62977 0.18344 0.61657 0.19361 0.60458 0.20726 C 0.59485 0.2179 0.60302 0.21304 0.59294 0.21767 C 0.58634 0.226 0.57748 0.23409 0.57175 0.24335 C 0.56271 0.25746 0.55837 0.27573 0.55246 0.29216 C 0.55368 0.31968 0.5476 0.3257 0.56011 0.33842 C 0.56549 0.34397 0.57157 0.3486 0.57748 0.35392 C 0.57922 0.35554 0.58321 0.35901 0.58321 0.35901 C 0.59555 0.3826 0.5787 0.35369 0.59294 0.36919 C 0.59468 0.37104 0.59503 0.37474 0.59677 0.37705 C 0.59833 0.37913 0.60059 0.38029 0.6025 0.38214 C 0.61136 0.39972 0.61032 0.39139 0.61032 0.40527 " pathEditMode="relative" ptsTypes="ffffffffffffffffffffA">
                                      <p:cBhvr>
                                        <p:cTn id="9" dur="2000" fill="hold"/>
                                        <p:tgtEl>
                                          <p:spTgt spid="208"/>
                                        </p:tgtEl>
                                        <p:attrNameLst>
                                          <p:attrName>ppt_x</p:attrName>
                                          <p:attrName>ppt_y</p:attrName>
                                        </p:attrNameLst>
                                      </p:cBhvr>
                                    </p:animMotion>
                                  </p:childTnLst>
                                </p:cTn>
                              </p:par>
                            </p:childTnLst>
                          </p:cTn>
                        </p:par>
                        <p:par>
                          <p:cTn id="10" fill="hold">
                            <p:stCondLst>
                              <p:cond delay="2000"/>
                            </p:stCondLst>
                            <p:childTnLst>
                              <p:par>
                                <p:cTn id="11" presetID="1" presetClass="exit" presetSubtype="0" fill="hold" grpId="1" nodeType="afterEffect">
                                  <p:stCondLst>
                                    <p:cond delay="0"/>
                                  </p:stCondLst>
                                  <p:childTnLst>
                                    <p:set>
                                      <p:cBhvr>
                                        <p:cTn id="12" dur="1" fill="hold">
                                          <p:stCondLst>
                                            <p:cond delay="0"/>
                                          </p:stCondLst>
                                        </p:cTn>
                                        <p:tgtEl>
                                          <p:spTgt spid="208"/>
                                        </p:tgtEl>
                                        <p:attrNameLst>
                                          <p:attrName>style.visibility</p:attrName>
                                        </p:attrNameLst>
                                      </p:cBhvr>
                                      <p:to>
                                        <p:strVal val="hidden"/>
                                      </p:to>
                                    </p:set>
                                  </p:childTnLst>
                                </p:cTn>
                              </p:par>
                            </p:childTnLst>
                          </p:cTn>
                        </p:par>
                        <p:par>
                          <p:cTn id="13" fill="hold">
                            <p:stCondLst>
                              <p:cond delay="2000"/>
                            </p:stCondLst>
                            <p:childTnLst>
                              <p:par>
                                <p:cTn id="14" presetID="1" presetClass="entr" presetSubtype="0" fill="hold" nodeType="afterEffect">
                                  <p:stCondLst>
                                    <p:cond delay="0"/>
                                  </p:stCondLst>
                                  <p:childTnLst>
                                    <p:set>
                                      <p:cBhvr>
                                        <p:cTn id="15" dur="1" fill="hold">
                                          <p:stCondLst>
                                            <p:cond delay="0"/>
                                          </p:stCondLst>
                                        </p:cTn>
                                        <p:tgtEl>
                                          <p:spTgt spid="59"/>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6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59"/>
                                        </p:tgtEl>
                                        <p:attrNameLst>
                                          <p:attrName>style.visibility</p:attrName>
                                        </p:attrNameLst>
                                      </p:cBhvr>
                                      <p:to>
                                        <p:strVal val="hidden"/>
                                      </p:to>
                                    </p:set>
                                  </p:childTnLst>
                                </p:cTn>
                              </p:par>
                              <p:par>
                                <p:cTn id="24" presetID="1" presetClass="exit" presetSubtype="0" fill="hold" nodeType="withEffect">
                                  <p:stCondLst>
                                    <p:cond delay="0"/>
                                  </p:stCondLst>
                                  <p:childTnLst>
                                    <p:set>
                                      <p:cBhvr>
                                        <p:cTn id="25" dur="1" fill="hold">
                                          <p:stCondLst>
                                            <p:cond delay="0"/>
                                          </p:stCondLst>
                                        </p:cTn>
                                        <p:tgtEl>
                                          <p:spTgt spid="58"/>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60"/>
                                        </p:tgtEl>
                                        <p:attrNameLst>
                                          <p:attrName>style.visibility</p:attrName>
                                        </p:attrNameLst>
                                      </p:cBhvr>
                                      <p:to>
                                        <p:strVal val="hidden"/>
                                      </p:to>
                                    </p:set>
                                  </p:childTnLst>
                                </p:cTn>
                              </p:par>
                              <p:par>
                                <p:cTn id="28" presetID="1" presetClass="exit" presetSubtype="0" fill="hold" grpId="1" nodeType="withEffect">
                                  <p:stCondLst>
                                    <p:cond delay="0"/>
                                  </p:stCondLst>
                                  <p:childTnLst>
                                    <p:set>
                                      <p:cBhvr>
                                        <p:cTn id="29" dur="1" fill="hold">
                                          <p:stCondLst>
                                            <p:cond delay="0"/>
                                          </p:stCondLst>
                                        </p:cTn>
                                        <p:tgtEl>
                                          <p:spTgt spid="12"/>
                                        </p:tgtEl>
                                        <p:attrNameLst>
                                          <p:attrName>style.visibility</p:attrName>
                                        </p:attrNameLst>
                                      </p:cBhvr>
                                      <p:to>
                                        <p:strVal val="hidden"/>
                                      </p:to>
                                    </p:set>
                                  </p:childTnLst>
                                </p:cTn>
                              </p:par>
                              <p:par>
                                <p:cTn id="30" presetID="1"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P spid="208" grpId="0" animBg="1"/>
      <p:bldP spid="208" grpId="1" animBg="1"/>
      <p:bldP spid="12" grpId="0"/>
      <p:bldP spid="12" grpId="1"/>
      <p:bldP spid="13" grpId="0"/>
      <p:bldP spid="7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Background : Error Outcomes for Single Bit Errors</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9</a:t>
            </a:fld>
            <a:endParaRPr lang="en-US"/>
          </a:p>
        </p:txBody>
      </p:sp>
      <p:sp>
        <p:nvSpPr>
          <p:cNvPr id="123" name="TextBox 122"/>
          <p:cNvSpPr txBox="1"/>
          <p:nvPr/>
        </p:nvSpPr>
        <p:spPr>
          <a:xfrm>
            <a:off x="762000" y="1066800"/>
            <a:ext cx="1261884" cy="769441"/>
          </a:xfrm>
          <a:prstGeom prst="rect">
            <a:avLst/>
          </a:prstGeom>
          <a:noFill/>
        </p:spPr>
        <p:txBody>
          <a:bodyPr wrap="none" rtlCol="0">
            <a:spAutoFit/>
          </a:bodyPr>
          <a:lstStyle/>
          <a:p>
            <a:pPr algn="ctr"/>
            <a:r>
              <a:rPr lang="en-US" sz="2200" b="1" dirty="0" smtClean="0">
                <a:latin typeface="Arial Narrow" pitchFamily="34" charset="0"/>
              </a:rPr>
              <a:t>Error-free</a:t>
            </a:r>
          </a:p>
          <a:p>
            <a:pPr algn="ctr"/>
            <a:r>
              <a:rPr lang="en-US" sz="2200" b="1" dirty="0" smtClean="0">
                <a:latin typeface="Arial Narrow" pitchFamily="34" charset="0"/>
              </a:rPr>
              <a:t>execution</a:t>
            </a:r>
            <a:endParaRPr lang="en-US" sz="2200" b="1" dirty="0">
              <a:latin typeface="Arial Narrow" pitchFamily="34" charset="0"/>
            </a:endParaRPr>
          </a:p>
        </p:txBody>
      </p:sp>
      <p:grpSp>
        <p:nvGrpSpPr>
          <p:cNvPr id="122" name="Group 121"/>
          <p:cNvGrpSpPr/>
          <p:nvPr/>
        </p:nvGrpSpPr>
        <p:grpSpPr>
          <a:xfrm>
            <a:off x="914401" y="2003388"/>
            <a:ext cx="1149965" cy="3330612"/>
            <a:chOff x="1127761" y="1456981"/>
            <a:chExt cx="1149965" cy="4546859"/>
          </a:xfrm>
        </p:grpSpPr>
        <p:grpSp>
          <p:nvGrpSpPr>
            <p:cNvPr id="7" name="Group 6"/>
            <p:cNvGrpSpPr/>
            <p:nvPr/>
          </p:nvGrpSpPr>
          <p:grpSpPr>
            <a:xfrm>
              <a:off x="1127761" y="1456981"/>
              <a:ext cx="1149965" cy="4546859"/>
              <a:chOff x="2193582" y="2438401"/>
              <a:chExt cx="1102755" cy="3224770"/>
            </a:xfrm>
          </p:grpSpPr>
          <p:sp>
            <p:nvSpPr>
              <p:cNvPr id="102" name="Freeform 101"/>
              <p:cNvSpPr/>
              <p:nvPr/>
            </p:nvSpPr>
            <p:spPr bwMode="auto">
              <a:xfrm rot="5400000">
                <a:off x="2207835" y="2628067"/>
                <a:ext cx="717088" cy="337756"/>
              </a:xfrm>
              <a:custGeom>
                <a:avLst/>
                <a:gdLst>
                  <a:gd name="connsiteX0" fmla="*/ 0 w 1964267"/>
                  <a:gd name="connsiteY0" fmla="*/ 521003 h 790664"/>
                  <a:gd name="connsiteX1" fmla="*/ 719667 w 1964267"/>
                  <a:gd name="connsiteY1" fmla="*/ 4536 h 790664"/>
                  <a:gd name="connsiteX2" fmla="*/ 1346200 w 1964267"/>
                  <a:gd name="connsiteY2" fmla="*/ 783470 h 790664"/>
                  <a:gd name="connsiteX3" fmla="*/ 1964267 w 1964267"/>
                  <a:gd name="connsiteY3" fmla="*/ 326270 h 790664"/>
                </a:gdLst>
                <a:ahLst/>
                <a:cxnLst>
                  <a:cxn ang="0">
                    <a:pos x="connsiteX0" y="connsiteY0"/>
                  </a:cxn>
                  <a:cxn ang="0">
                    <a:pos x="connsiteX1" y="connsiteY1"/>
                  </a:cxn>
                  <a:cxn ang="0">
                    <a:pos x="connsiteX2" y="connsiteY2"/>
                  </a:cxn>
                  <a:cxn ang="0">
                    <a:pos x="connsiteX3" y="connsiteY3"/>
                  </a:cxn>
                </a:cxnLst>
                <a:rect l="l" t="t" r="r" b="b"/>
                <a:pathLst>
                  <a:path w="1964267" h="790664">
                    <a:moveTo>
                      <a:pt x="0" y="521003"/>
                    </a:moveTo>
                    <a:cubicBezTo>
                      <a:pt x="247650" y="240897"/>
                      <a:pt x="495300" y="-39209"/>
                      <a:pt x="719667" y="4536"/>
                    </a:cubicBezTo>
                    <a:cubicBezTo>
                      <a:pt x="944034" y="48280"/>
                      <a:pt x="1138767" y="729848"/>
                      <a:pt x="1346200" y="783470"/>
                    </a:cubicBezTo>
                    <a:cubicBezTo>
                      <a:pt x="1553633" y="837092"/>
                      <a:pt x="1758950" y="581681"/>
                      <a:pt x="1964267" y="326270"/>
                    </a:cubicBezTo>
                  </a:path>
                </a:pathLst>
              </a:custGeom>
              <a:no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3" name="Freeform 102"/>
              <p:cNvSpPr/>
              <p:nvPr/>
            </p:nvSpPr>
            <p:spPr bwMode="auto">
              <a:xfrm rot="5400000">
                <a:off x="2247102" y="3314245"/>
                <a:ext cx="717088" cy="337756"/>
              </a:xfrm>
              <a:custGeom>
                <a:avLst/>
                <a:gdLst>
                  <a:gd name="connsiteX0" fmla="*/ 0 w 1964267"/>
                  <a:gd name="connsiteY0" fmla="*/ 521003 h 790664"/>
                  <a:gd name="connsiteX1" fmla="*/ 719667 w 1964267"/>
                  <a:gd name="connsiteY1" fmla="*/ 4536 h 790664"/>
                  <a:gd name="connsiteX2" fmla="*/ 1346200 w 1964267"/>
                  <a:gd name="connsiteY2" fmla="*/ 783470 h 790664"/>
                  <a:gd name="connsiteX3" fmla="*/ 1964267 w 1964267"/>
                  <a:gd name="connsiteY3" fmla="*/ 326270 h 790664"/>
                </a:gdLst>
                <a:ahLst/>
                <a:cxnLst>
                  <a:cxn ang="0">
                    <a:pos x="connsiteX0" y="connsiteY0"/>
                  </a:cxn>
                  <a:cxn ang="0">
                    <a:pos x="connsiteX1" y="connsiteY1"/>
                  </a:cxn>
                  <a:cxn ang="0">
                    <a:pos x="connsiteX2" y="connsiteY2"/>
                  </a:cxn>
                  <a:cxn ang="0">
                    <a:pos x="connsiteX3" y="connsiteY3"/>
                  </a:cxn>
                </a:cxnLst>
                <a:rect l="l" t="t" r="r" b="b"/>
                <a:pathLst>
                  <a:path w="1964267" h="790664">
                    <a:moveTo>
                      <a:pt x="0" y="521003"/>
                    </a:moveTo>
                    <a:cubicBezTo>
                      <a:pt x="247650" y="240897"/>
                      <a:pt x="495300" y="-39209"/>
                      <a:pt x="719667" y="4536"/>
                    </a:cubicBezTo>
                    <a:cubicBezTo>
                      <a:pt x="944034" y="48280"/>
                      <a:pt x="1138767" y="729848"/>
                      <a:pt x="1346200" y="783470"/>
                    </a:cubicBezTo>
                    <a:cubicBezTo>
                      <a:pt x="1553633" y="837092"/>
                      <a:pt x="1758950" y="581681"/>
                      <a:pt x="1964267" y="326270"/>
                    </a:cubicBezTo>
                  </a:path>
                </a:pathLst>
              </a:custGeom>
              <a:no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5" name="Freeform 104"/>
              <p:cNvSpPr/>
              <p:nvPr/>
            </p:nvSpPr>
            <p:spPr bwMode="auto">
              <a:xfrm rot="5400000">
                <a:off x="2321523" y="4680420"/>
                <a:ext cx="717088" cy="337756"/>
              </a:xfrm>
              <a:custGeom>
                <a:avLst/>
                <a:gdLst>
                  <a:gd name="connsiteX0" fmla="*/ 0 w 1964267"/>
                  <a:gd name="connsiteY0" fmla="*/ 521003 h 790664"/>
                  <a:gd name="connsiteX1" fmla="*/ 719667 w 1964267"/>
                  <a:gd name="connsiteY1" fmla="*/ 4536 h 790664"/>
                  <a:gd name="connsiteX2" fmla="*/ 1346200 w 1964267"/>
                  <a:gd name="connsiteY2" fmla="*/ 783470 h 790664"/>
                  <a:gd name="connsiteX3" fmla="*/ 1964267 w 1964267"/>
                  <a:gd name="connsiteY3" fmla="*/ 326270 h 790664"/>
                </a:gdLst>
                <a:ahLst/>
                <a:cxnLst>
                  <a:cxn ang="0">
                    <a:pos x="connsiteX0" y="connsiteY0"/>
                  </a:cxn>
                  <a:cxn ang="0">
                    <a:pos x="connsiteX1" y="connsiteY1"/>
                  </a:cxn>
                  <a:cxn ang="0">
                    <a:pos x="connsiteX2" y="connsiteY2"/>
                  </a:cxn>
                  <a:cxn ang="0">
                    <a:pos x="connsiteX3" y="connsiteY3"/>
                  </a:cxn>
                </a:cxnLst>
                <a:rect l="l" t="t" r="r" b="b"/>
                <a:pathLst>
                  <a:path w="1964267" h="790664">
                    <a:moveTo>
                      <a:pt x="0" y="521003"/>
                    </a:moveTo>
                    <a:cubicBezTo>
                      <a:pt x="247650" y="240897"/>
                      <a:pt x="495300" y="-39209"/>
                      <a:pt x="719667" y="4536"/>
                    </a:cubicBezTo>
                    <a:cubicBezTo>
                      <a:pt x="944034" y="48280"/>
                      <a:pt x="1138767" y="729848"/>
                      <a:pt x="1346200" y="783470"/>
                    </a:cubicBezTo>
                    <a:cubicBezTo>
                      <a:pt x="1553633" y="837092"/>
                      <a:pt x="1758950" y="581681"/>
                      <a:pt x="1964267" y="326270"/>
                    </a:cubicBezTo>
                  </a:path>
                </a:pathLst>
              </a:custGeom>
              <a:noFill/>
              <a:ln w="38100" cap="flat" cmpd="sng" algn="ctr">
                <a:solidFill>
                  <a:srgbClr val="0070C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6" name="Oval 105"/>
              <p:cNvSpPr/>
              <p:nvPr/>
            </p:nvSpPr>
            <p:spPr bwMode="auto">
              <a:xfrm rot="5400000">
                <a:off x="2448190" y="4953232"/>
                <a:ext cx="455331" cy="964547"/>
              </a:xfrm>
              <a:prstGeom prst="ellipse">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109" name="TextBox 108"/>
              <p:cNvSpPr txBox="1"/>
              <p:nvPr/>
            </p:nvSpPr>
            <p:spPr>
              <a:xfrm>
                <a:off x="2193582" y="5239869"/>
                <a:ext cx="1102755" cy="370445"/>
              </a:xfrm>
              <a:prstGeom prst="rect">
                <a:avLst/>
              </a:prstGeom>
              <a:noFill/>
            </p:spPr>
            <p:txBody>
              <a:bodyPr wrap="square" rtlCol="0">
                <a:spAutoFit/>
              </a:bodyPr>
              <a:lstStyle/>
              <a:p>
                <a:r>
                  <a:rPr lang="en-US" sz="2000" b="1" dirty="0" smtClean="0">
                    <a:latin typeface="Arial Narrow" pitchFamily="34" charset="0"/>
                  </a:rPr>
                  <a:t> Output</a:t>
                </a:r>
                <a:endParaRPr lang="en-US" sz="2000" b="1" dirty="0">
                  <a:latin typeface="Arial Narrow" pitchFamily="34" charset="0"/>
                </a:endParaRPr>
              </a:p>
            </p:txBody>
          </p:sp>
        </p:grpSp>
        <p:sp>
          <p:nvSpPr>
            <p:cNvPr id="121" name="Freeform 120"/>
            <p:cNvSpPr/>
            <p:nvPr/>
          </p:nvSpPr>
          <p:spPr bwMode="auto">
            <a:xfrm rot="5400000">
              <a:off x="1054200" y="3685817"/>
              <a:ext cx="1011079" cy="352215"/>
            </a:xfrm>
            <a:custGeom>
              <a:avLst/>
              <a:gdLst>
                <a:gd name="connsiteX0" fmla="*/ 0 w 1964267"/>
                <a:gd name="connsiteY0" fmla="*/ 521003 h 790664"/>
                <a:gd name="connsiteX1" fmla="*/ 719667 w 1964267"/>
                <a:gd name="connsiteY1" fmla="*/ 4536 h 790664"/>
                <a:gd name="connsiteX2" fmla="*/ 1346200 w 1964267"/>
                <a:gd name="connsiteY2" fmla="*/ 783470 h 790664"/>
                <a:gd name="connsiteX3" fmla="*/ 1964267 w 1964267"/>
                <a:gd name="connsiteY3" fmla="*/ 326270 h 790664"/>
              </a:gdLst>
              <a:ahLst/>
              <a:cxnLst>
                <a:cxn ang="0">
                  <a:pos x="connsiteX0" y="connsiteY0"/>
                </a:cxn>
                <a:cxn ang="0">
                  <a:pos x="connsiteX1" y="connsiteY1"/>
                </a:cxn>
                <a:cxn ang="0">
                  <a:pos x="connsiteX2" y="connsiteY2"/>
                </a:cxn>
                <a:cxn ang="0">
                  <a:pos x="connsiteX3" y="connsiteY3"/>
                </a:cxn>
              </a:cxnLst>
              <a:rect l="l" t="t" r="r" b="b"/>
              <a:pathLst>
                <a:path w="1964267" h="790664">
                  <a:moveTo>
                    <a:pt x="0" y="521003"/>
                  </a:moveTo>
                  <a:cubicBezTo>
                    <a:pt x="247650" y="240897"/>
                    <a:pt x="495300" y="-39209"/>
                    <a:pt x="719667" y="4536"/>
                  </a:cubicBezTo>
                  <a:cubicBezTo>
                    <a:pt x="944034" y="48280"/>
                    <a:pt x="1138767" y="729848"/>
                    <a:pt x="1346200" y="783470"/>
                  </a:cubicBezTo>
                  <a:cubicBezTo>
                    <a:pt x="1553633" y="837092"/>
                    <a:pt x="1758950" y="581681"/>
                    <a:pt x="1964267" y="326270"/>
                  </a:cubicBezTo>
                </a:path>
              </a:pathLst>
            </a:custGeom>
            <a:no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grpSp>
        <p:nvGrpSpPr>
          <p:cNvPr id="139" name="Group 138"/>
          <p:cNvGrpSpPr/>
          <p:nvPr/>
        </p:nvGrpSpPr>
        <p:grpSpPr>
          <a:xfrm>
            <a:off x="3352801" y="2043679"/>
            <a:ext cx="1226164" cy="3290321"/>
            <a:chOff x="3352801" y="1783088"/>
            <a:chExt cx="1226164" cy="4494266"/>
          </a:xfrm>
        </p:grpSpPr>
        <p:grpSp>
          <p:nvGrpSpPr>
            <p:cNvPr id="56" name="Group 55"/>
            <p:cNvGrpSpPr/>
            <p:nvPr/>
          </p:nvGrpSpPr>
          <p:grpSpPr>
            <a:xfrm rot="5400000">
              <a:off x="1600969" y="3534920"/>
              <a:ext cx="4494266" cy="990601"/>
              <a:chOff x="457200" y="2991262"/>
              <a:chExt cx="8787488" cy="1338971"/>
            </a:xfrm>
          </p:grpSpPr>
          <p:sp>
            <p:nvSpPr>
              <p:cNvPr id="58" name="Freeform 57"/>
              <p:cNvSpPr/>
              <p:nvPr/>
            </p:nvSpPr>
            <p:spPr bwMode="auto">
              <a:xfrm>
                <a:off x="457200" y="3541697"/>
                <a:ext cx="1964265" cy="476080"/>
              </a:xfrm>
              <a:custGeom>
                <a:avLst/>
                <a:gdLst>
                  <a:gd name="connsiteX0" fmla="*/ 0 w 1964267"/>
                  <a:gd name="connsiteY0" fmla="*/ 521003 h 790664"/>
                  <a:gd name="connsiteX1" fmla="*/ 719667 w 1964267"/>
                  <a:gd name="connsiteY1" fmla="*/ 4536 h 790664"/>
                  <a:gd name="connsiteX2" fmla="*/ 1346200 w 1964267"/>
                  <a:gd name="connsiteY2" fmla="*/ 783470 h 790664"/>
                  <a:gd name="connsiteX3" fmla="*/ 1964267 w 1964267"/>
                  <a:gd name="connsiteY3" fmla="*/ 326270 h 790664"/>
                </a:gdLst>
                <a:ahLst/>
                <a:cxnLst>
                  <a:cxn ang="0">
                    <a:pos x="connsiteX0" y="connsiteY0"/>
                  </a:cxn>
                  <a:cxn ang="0">
                    <a:pos x="connsiteX1" y="connsiteY1"/>
                  </a:cxn>
                  <a:cxn ang="0">
                    <a:pos x="connsiteX2" y="connsiteY2"/>
                  </a:cxn>
                  <a:cxn ang="0">
                    <a:pos x="connsiteX3" y="connsiteY3"/>
                  </a:cxn>
                </a:cxnLst>
                <a:rect l="l" t="t" r="r" b="b"/>
                <a:pathLst>
                  <a:path w="1964267" h="790664">
                    <a:moveTo>
                      <a:pt x="0" y="521003"/>
                    </a:moveTo>
                    <a:cubicBezTo>
                      <a:pt x="247650" y="240897"/>
                      <a:pt x="495300" y="-39209"/>
                      <a:pt x="719667" y="4536"/>
                    </a:cubicBezTo>
                    <a:cubicBezTo>
                      <a:pt x="944034" y="48280"/>
                      <a:pt x="1138767" y="729848"/>
                      <a:pt x="1346200" y="783470"/>
                    </a:cubicBezTo>
                    <a:cubicBezTo>
                      <a:pt x="1553633" y="837092"/>
                      <a:pt x="1758950" y="581681"/>
                      <a:pt x="1964267" y="326270"/>
                    </a:cubicBezTo>
                  </a:path>
                </a:pathLst>
              </a:custGeom>
              <a:no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9" name="Freeform 58"/>
              <p:cNvSpPr/>
              <p:nvPr/>
            </p:nvSpPr>
            <p:spPr bwMode="auto">
              <a:xfrm>
                <a:off x="2336798" y="3486350"/>
                <a:ext cx="1964264" cy="476080"/>
              </a:xfrm>
              <a:custGeom>
                <a:avLst/>
                <a:gdLst>
                  <a:gd name="connsiteX0" fmla="*/ 0 w 1964267"/>
                  <a:gd name="connsiteY0" fmla="*/ 521003 h 790664"/>
                  <a:gd name="connsiteX1" fmla="*/ 719667 w 1964267"/>
                  <a:gd name="connsiteY1" fmla="*/ 4536 h 790664"/>
                  <a:gd name="connsiteX2" fmla="*/ 1346200 w 1964267"/>
                  <a:gd name="connsiteY2" fmla="*/ 783470 h 790664"/>
                  <a:gd name="connsiteX3" fmla="*/ 1964267 w 1964267"/>
                  <a:gd name="connsiteY3" fmla="*/ 326270 h 790664"/>
                </a:gdLst>
                <a:ahLst/>
                <a:cxnLst>
                  <a:cxn ang="0">
                    <a:pos x="connsiteX0" y="connsiteY0"/>
                  </a:cxn>
                  <a:cxn ang="0">
                    <a:pos x="connsiteX1" y="connsiteY1"/>
                  </a:cxn>
                  <a:cxn ang="0">
                    <a:pos x="connsiteX2" y="connsiteY2"/>
                  </a:cxn>
                  <a:cxn ang="0">
                    <a:pos x="connsiteX3" y="connsiteY3"/>
                  </a:cxn>
                </a:cxnLst>
                <a:rect l="l" t="t" r="r" b="b"/>
                <a:pathLst>
                  <a:path w="1964267" h="790664">
                    <a:moveTo>
                      <a:pt x="0" y="521003"/>
                    </a:moveTo>
                    <a:cubicBezTo>
                      <a:pt x="247650" y="240897"/>
                      <a:pt x="495300" y="-39209"/>
                      <a:pt x="719667" y="4536"/>
                    </a:cubicBezTo>
                    <a:cubicBezTo>
                      <a:pt x="944034" y="48280"/>
                      <a:pt x="1138767" y="729848"/>
                      <a:pt x="1346200" y="783470"/>
                    </a:cubicBezTo>
                    <a:cubicBezTo>
                      <a:pt x="1553633" y="837092"/>
                      <a:pt x="1758950" y="581681"/>
                      <a:pt x="1964267" y="326270"/>
                    </a:cubicBezTo>
                  </a:path>
                </a:pathLst>
              </a:custGeom>
              <a:no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0" name="Freeform 59"/>
              <p:cNvSpPr/>
              <p:nvPr/>
            </p:nvSpPr>
            <p:spPr bwMode="auto">
              <a:xfrm>
                <a:off x="4199463" y="3436799"/>
                <a:ext cx="1964264" cy="476080"/>
              </a:xfrm>
              <a:custGeom>
                <a:avLst/>
                <a:gdLst>
                  <a:gd name="connsiteX0" fmla="*/ 0 w 1964267"/>
                  <a:gd name="connsiteY0" fmla="*/ 521003 h 790664"/>
                  <a:gd name="connsiteX1" fmla="*/ 719667 w 1964267"/>
                  <a:gd name="connsiteY1" fmla="*/ 4536 h 790664"/>
                  <a:gd name="connsiteX2" fmla="*/ 1346200 w 1964267"/>
                  <a:gd name="connsiteY2" fmla="*/ 783470 h 790664"/>
                  <a:gd name="connsiteX3" fmla="*/ 1964267 w 1964267"/>
                  <a:gd name="connsiteY3" fmla="*/ 326270 h 790664"/>
                </a:gdLst>
                <a:ahLst/>
                <a:cxnLst>
                  <a:cxn ang="0">
                    <a:pos x="connsiteX0" y="connsiteY0"/>
                  </a:cxn>
                  <a:cxn ang="0">
                    <a:pos x="connsiteX1" y="connsiteY1"/>
                  </a:cxn>
                  <a:cxn ang="0">
                    <a:pos x="connsiteX2" y="connsiteY2"/>
                  </a:cxn>
                  <a:cxn ang="0">
                    <a:pos x="connsiteX3" y="connsiteY3"/>
                  </a:cxn>
                </a:cxnLst>
                <a:rect l="l" t="t" r="r" b="b"/>
                <a:pathLst>
                  <a:path w="1964267" h="790664">
                    <a:moveTo>
                      <a:pt x="0" y="521003"/>
                    </a:moveTo>
                    <a:cubicBezTo>
                      <a:pt x="247650" y="240897"/>
                      <a:pt x="495300" y="-39209"/>
                      <a:pt x="719667" y="4536"/>
                    </a:cubicBezTo>
                    <a:cubicBezTo>
                      <a:pt x="944034" y="48280"/>
                      <a:pt x="1138767" y="729848"/>
                      <a:pt x="1346200" y="783470"/>
                    </a:cubicBezTo>
                    <a:cubicBezTo>
                      <a:pt x="1553633" y="837092"/>
                      <a:pt x="1758950" y="581681"/>
                      <a:pt x="1964267" y="326270"/>
                    </a:cubicBezTo>
                  </a:path>
                </a:pathLst>
              </a:custGeom>
              <a:no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1" name="Freeform 60"/>
              <p:cNvSpPr/>
              <p:nvPr/>
            </p:nvSpPr>
            <p:spPr bwMode="auto">
              <a:xfrm>
                <a:off x="6079059" y="3381450"/>
                <a:ext cx="1964264" cy="476080"/>
              </a:xfrm>
              <a:custGeom>
                <a:avLst/>
                <a:gdLst>
                  <a:gd name="connsiteX0" fmla="*/ 0 w 1964267"/>
                  <a:gd name="connsiteY0" fmla="*/ 521003 h 790664"/>
                  <a:gd name="connsiteX1" fmla="*/ 719667 w 1964267"/>
                  <a:gd name="connsiteY1" fmla="*/ 4536 h 790664"/>
                  <a:gd name="connsiteX2" fmla="*/ 1346200 w 1964267"/>
                  <a:gd name="connsiteY2" fmla="*/ 783470 h 790664"/>
                  <a:gd name="connsiteX3" fmla="*/ 1964267 w 1964267"/>
                  <a:gd name="connsiteY3" fmla="*/ 326270 h 790664"/>
                </a:gdLst>
                <a:ahLst/>
                <a:cxnLst>
                  <a:cxn ang="0">
                    <a:pos x="connsiteX0" y="connsiteY0"/>
                  </a:cxn>
                  <a:cxn ang="0">
                    <a:pos x="connsiteX1" y="connsiteY1"/>
                  </a:cxn>
                  <a:cxn ang="0">
                    <a:pos x="connsiteX2" y="connsiteY2"/>
                  </a:cxn>
                  <a:cxn ang="0">
                    <a:pos x="connsiteX3" y="connsiteY3"/>
                  </a:cxn>
                </a:cxnLst>
                <a:rect l="l" t="t" r="r" b="b"/>
                <a:pathLst>
                  <a:path w="1964267" h="790664">
                    <a:moveTo>
                      <a:pt x="0" y="521003"/>
                    </a:moveTo>
                    <a:cubicBezTo>
                      <a:pt x="247650" y="240897"/>
                      <a:pt x="495300" y="-39209"/>
                      <a:pt x="719667" y="4536"/>
                    </a:cubicBezTo>
                    <a:cubicBezTo>
                      <a:pt x="944034" y="48280"/>
                      <a:pt x="1138767" y="729848"/>
                      <a:pt x="1346200" y="783470"/>
                    </a:cubicBezTo>
                    <a:cubicBezTo>
                      <a:pt x="1553633" y="837092"/>
                      <a:pt x="1758950" y="581681"/>
                      <a:pt x="1964267" y="326270"/>
                    </a:cubicBezTo>
                  </a:path>
                </a:pathLst>
              </a:custGeom>
              <a:noFill/>
              <a:ln w="38100" cap="flat" cmpd="sng" algn="ctr">
                <a:solidFill>
                  <a:srgbClr val="0070C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2" name="Oval 61"/>
              <p:cNvSpPr/>
              <p:nvPr/>
            </p:nvSpPr>
            <p:spPr bwMode="auto">
              <a:xfrm>
                <a:off x="8043327" y="2991262"/>
                <a:ext cx="1201361" cy="1235972"/>
              </a:xfrm>
              <a:prstGeom prst="ellipse">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63" name="Rectangle 62"/>
              <p:cNvSpPr/>
              <p:nvPr/>
            </p:nvSpPr>
            <p:spPr bwMode="auto">
              <a:xfrm>
                <a:off x="3047064" y="3276593"/>
                <a:ext cx="1524932" cy="10536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4" name="Freeform 63"/>
              <p:cNvSpPr/>
              <p:nvPr/>
            </p:nvSpPr>
            <p:spPr bwMode="auto">
              <a:xfrm>
                <a:off x="3090332" y="3445926"/>
                <a:ext cx="1481666" cy="313266"/>
              </a:xfrm>
              <a:custGeom>
                <a:avLst/>
                <a:gdLst>
                  <a:gd name="connsiteX0" fmla="*/ 0 w 1541013"/>
                  <a:gd name="connsiteY0" fmla="*/ 67734 h 313267"/>
                  <a:gd name="connsiteX1" fmla="*/ 76200 w 1541013"/>
                  <a:gd name="connsiteY1" fmla="*/ 8467 h 313267"/>
                  <a:gd name="connsiteX2" fmla="*/ 101600 w 1541013"/>
                  <a:gd name="connsiteY2" fmla="*/ 0 h 313267"/>
                  <a:gd name="connsiteX3" fmla="*/ 194734 w 1541013"/>
                  <a:gd name="connsiteY3" fmla="*/ 8467 h 313267"/>
                  <a:gd name="connsiteX4" fmla="*/ 245534 w 1541013"/>
                  <a:gd name="connsiteY4" fmla="*/ 25400 h 313267"/>
                  <a:gd name="connsiteX5" fmla="*/ 270934 w 1541013"/>
                  <a:gd name="connsiteY5" fmla="*/ 67734 h 313267"/>
                  <a:gd name="connsiteX6" fmla="*/ 313267 w 1541013"/>
                  <a:gd name="connsiteY6" fmla="*/ 118534 h 313267"/>
                  <a:gd name="connsiteX7" fmla="*/ 338667 w 1541013"/>
                  <a:gd name="connsiteY7" fmla="*/ 135467 h 313267"/>
                  <a:gd name="connsiteX8" fmla="*/ 364067 w 1541013"/>
                  <a:gd name="connsiteY8" fmla="*/ 160867 h 313267"/>
                  <a:gd name="connsiteX9" fmla="*/ 389467 w 1541013"/>
                  <a:gd name="connsiteY9" fmla="*/ 169334 h 313267"/>
                  <a:gd name="connsiteX10" fmla="*/ 414867 w 1541013"/>
                  <a:gd name="connsiteY10" fmla="*/ 186267 h 313267"/>
                  <a:gd name="connsiteX11" fmla="*/ 465667 w 1541013"/>
                  <a:gd name="connsiteY11" fmla="*/ 203200 h 313267"/>
                  <a:gd name="connsiteX12" fmla="*/ 474134 w 1541013"/>
                  <a:gd name="connsiteY12" fmla="*/ 228600 h 313267"/>
                  <a:gd name="connsiteX13" fmla="*/ 567267 w 1541013"/>
                  <a:gd name="connsiteY13" fmla="*/ 304800 h 313267"/>
                  <a:gd name="connsiteX14" fmla="*/ 592667 w 1541013"/>
                  <a:gd name="connsiteY14" fmla="*/ 313267 h 313267"/>
                  <a:gd name="connsiteX15" fmla="*/ 702734 w 1541013"/>
                  <a:gd name="connsiteY15" fmla="*/ 287867 h 313267"/>
                  <a:gd name="connsiteX16" fmla="*/ 728134 w 1541013"/>
                  <a:gd name="connsiteY16" fmla="*/ 270934 h 313267"/>
                  <a:gd name="connsiteX17" fmla="*/ 804334 w 1541013"/>
                  <a:gd name="connsiteY17" fmla="*/ 237067 h 313267"/>
                  <a:gd name="connsiteX18" fmla="*/ 829734 w 1541013"/>
                  <a:gd name="connsiteY18" fmla="*/ 186267 h 313267"/>
                  <a:gd name="connsiteX19" fmla="*/ 846667 w 1541013"/>
                  <a:gd name="connsiteY19" fmla="*/ 76200 h 313267"/>
                  <a:gd name="connsiteX20" fmla="*/ 863600 w 1541013"/>
                  <a:gd name="connsiteY20" fmla="*/ 50800 h 313267"/>
                  <a:gd name="connsiteX21" fmla="*/ 880534 w 1541013"/>
                  <a:gd name="connsiteY21" fmla="*/ 33867 h 313267"/>
                  <a:gd name="connsiteX22" fmla="*/ 905934 w 1541013"/>
                  <a:gd name="connsiteY22" fmla="*/ 25400 h 313267"/>
                  <a:gd name="connsiteX23" fmla="*/ 1032934 w 1541013"/>
                  <a:gd name="connsiteY23" fmla="*/ 33867 h 313267"/>
                  <a:gd name="connsiteX24" fmla="*/ 1100667 w 1541013"/>
                  <a:gd name="connsiteY24" fmla="*/ 93134 h 313267"/>
                  <a:gd name="connsiteX25" fmla="*/ 1151467 w 1541013"/>
                  <a:gd name="connsiteY25" fmla="*/ 118534 h 313267"/>
                  <a:gd name="connsiteX26" fmla="*/ 1278467 w 1541013"/>
                  <a:gd name="connsiteY26" fmla="*/ 101600 h 313267"/>
                  <a:gd name="connsiteX27" fmla="*/ 1303867 w 1541013"/>
                  <a:gd name="connsiteY27" fmla="*/ 84667 h 313267"/>
                  <a:gd name="connsiteX28" fmla="*/ 1354667 w 1541013"/>
                  <a:gd name="connsiteY28" fmla="*/ 67734 h 313267"/>
                  <a:gd name="connsiteX29" fmla="*/ 1380067 w 1541013"/>
                  <a:gd name="connsiteY29" fmla="*/ 59267 h 313267"/>
                  <a:gd name="connsiteX30" fmla="*/ 1405467 w 1541013"/>
                  <a:gd name="connsiteY30" fmla="*/ 50800 h 313267"/>
                  <a:gd name="connsiteX31" fmla="*/ 1456267 w 1541013"/>
                  <a:gd name="connsiteY31" fmla="*/ 59267 h 313267"/>
                  <a:gd name="connsiteX32" fmla="*/ 1481667 w 1541013"/>
                  <a:gd name="connsiteY32" fmla="*/ 67734 h 313267"/>
                  <a:gd name="connsiteX33" fmla="*/ 1515534 w 1541013"/>
                  <a:gd name="connsiteY33" fmla="*/ 101600 h 313267"/>
                  <a:gd name="connsiteX34" fmla="*/ 1507067 w 1541013"/>
                  <a:gd name="connsiteY34" fmla="*/ 93134 h 313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541013" h="313267">
                    <a:moveTo>
                      <a:pt x="0" y="67734"/>
                    </a:moveTo>
                    <a:cubicBezTo>
                      <a:pt x="25400" y="47978"/>
                      <a:pt x="49426" y="26316"/>
                      <a:pt x="76200" y="8467"/>
                    </a:cubicBezTo>
                    <a:cubicBezTo>
                      <a:pt x="83626" y="3516"/>
                      <a:pt x="92675" y="0"/>
                      <a:pt x="101600" y="0"/>
                    </a:cubicBezTo>
                    <a:cubicBezTo>
                      <a:pt x="132773" y="0"/>
                      <a:pt x="163689" y="5645"/>
                      <a:pt x="194734" y="8467"/>
                    </a:cubicBezTo>
                    <a:cubicBezTo>
                      <a:pt x="211667" y="14111"/>
                      <a:pt x="239890" y="8467"/>
                      <a:pt x="245534" y="25400"/>
                    </a:cubicBezTo>
                    <a:cubicBezTo>
                      <a:pt x="260236" y="69510"/>
                      <a:pt x="244369" y="34528"/>
                      <a:pt x="270934" y="67734"/>
                    </a:cubicBezTo>
                    <a:cubicBezTo>
                      <a:pt x="297574" y="101034"/>
                      <a:pt x="277065" y="88366"/>
                      <a:pt x="313267" y="118534"/>
                    </a:cubicBezTo>
                    <a:cubicBezTo>
                      <a:pt x="321084" y="125048"/>
                      <a:pt x="330850" y="128953"/>
                      <a:pt x="338667" y="135467"/>
                    </a:cubicBezTo>
                    <a:cubicBezTo>
                      <a:pt x="347865" y="143132"/>
                      <a:pt x="354104" y="154225"/>
                      <a:pt x="364067" y="160867"/>
                    </a:cubicBezTo>
                    <a:cubicBezTo>
                      <a:pt x="371493" y="165818"/>
                      <a:pt x="381485" y="165343"/>
                      <a:pt x="389467" y="169334"/>
                    </a:cubicBezTo>
                    <a:cubicBezTo>
                      <a:pt x="398568" y="173885"/>
                      <a:pt x="405568" y="182134"/>
                      <a:pt x="414867" y="186267"/>
                    </a:cubicBezTo>
                    <a:cubicBezTo>
                      <a:pt x="431178" y="193516"/>
                      <a:pt x="465667" y="203200"/>
                      <a:pt x="465667" y="203200"/>
                    </a:cubicBezTo>
                    <a:cubicBezTo>
                      <a:pt x="468489" y="211667"/>
                      <a:pt x="468779" y="221460"/>
                      <a:pt x="474134" y="228600"/>
                    </a:cubicBezTo>
                    <a:cubicBezTo>
                      <a:pt x="489920" y="249648"/>
                      <a:pt x="541610" y="296247"/>
                      <a:pt x="567267" y="304800"/>
                    </a:cubicBezTo>
                    <a:lnTo>
                      <a:pt x="592667" y="313267"/>
                    </a:lnTo>
                    <a:cubicBezTo>
                      <a:pt x="619990" y="309364"/>
                      <a:pt x="677377" y="304771"/>
                      <a:pt x="702734" y="287867"/>
                    </a:cubicBezTo>
                    <a:cubicBezTo>
                      <a:pt x="711201" y="282223"/>
                      <a:pt x="718835" y="275067"/>
                      <a:pt x="728134" y="270934"/>
                    </a:cubicBezTo>
                    <a:cubicBezTo>
                      <a:pt x="818814" y="230631"/>
                      <a:pt x="746851" y="275388"/>
                      <a:pt x="804334" y="237067"/>
                    </a:cubicBezTo>
                    <a:cubicBezTo>
                      <a:pt x="817335" y="217565"/>
                      <a:pt x="825839" y="209635"/>
                      <a:pt x="829734" y="186267"/>
                    </a:cubicBezTo>
                    <a:cubicBezTo>
                      <a:pt x="832826" y="167717"/>
                      <a:pt x="835034" y="103344"/>
                      <a:pt x="846667" y="76200"/>
                    </a:cubicBezTo>
                    <a:cubicBezTo>
                      <a:pt x="850675" y="66847"/>
                      <a:pt x="857243" y="58746"/>
                      <a:pt x="863600" y="50800"/>
                    </a:cubicBezTo>
                    <a:cubicBezTo>
                      <a:pt x="868587" y="44567"/>
                      <a:pt x="873689" y="37974"/>
                      <a:pt x="880534" y="33867"/>
                    </a:cubicBezTo>
                    <a:cubicBezTo>
                      <a:pt x="888187" y="29275"/>
                      <a:pt x="897467" y="28222"/>
                      <a:pt x="905934" y="25400"/>
                    </a:cubicBezTo>
                    <a:cubicBezTo>
                      <a:pt x="948267" y="28222"/>
                      <a:pt x="991084" y="26892"/>
                      <a:pt x="1032934" y="33867"/>
                    </a:cubicBezTo>
                    <a:cubicBezTo>
                      <a:pt x="1049772" y="36673"/>
                      <a:pt x="1100494" y="93019"/>
                      <a:pt x="1100667" y="93134"/>
                    </a:cubicBezTo>
                    <a:cubicBezTo>
                      <a:pt x="1133493" y="115017"/>
                      <a:pt x="1116414" y="106849"/>
                      <a:pt x="1151467" y="118534"/>
                    </a:cubicBezTo>
                    <a:cubicBezTo>
                      <a:pt x="1165369" y="117270"/>
                      <a:pt x="1248261" y="114545"/>
                      <a:pt x="1278467" y="101600"/>
                    </a:cubicBezTo>
                    <a:cubicBezTo>
                      <a:pt x="1287820" y="97592"/>
                      <a:pt x="1294568" y="88800"/>
                      <a:pt x="1303867" y="84667"/>
                    </a:cubicBezTo>
                    <a:cubicBezTo>
                      <a:pt x="1320178" y="77418"/>
                      <a:pt x="1337734" y="73378"/>
                      <a:pt x="1354667" y="67734"/>
                    </a:cubicBezTo>
                    <a:lnTo>
                      <a:pt x="1380067" y="59267"/>
                    </a:lnTo>
                    <a:lnTo>
                      <a:pt x="1405467" y="50800"/>
                    </a:lnTo>
                    <a:cubicBezTo>
                      <a:pt x="1422400" y="53622"/>
                      <a:pt x="1439509" y="55543"/>
                      <a:pt x="1456267" y="59267"/>
                    </a:cubicBezTo>
                    <a:cubicBezTo>
                      <a:pt x="1464979" y="61203"/>
                      <a:pt x="1475356" y="61423"/>
                      <a:pt x="1481667" y="67734"/>
                    </a:cubicBezTo>
                    <a:cubicBezTo>
                      <a:pt x="1526821" y="112888"/>
                      <a:pt x="1447803" y="79025"/>
                      <a:pt x="1515534" y="101600"/>
                    </a:cubicBezTo>
                    <a:cubicBezTo>
                      <a:pt x="1551644" y="89564"/>
                      <a:pt x="1549859" y="93134"/>
                      <a:pt x="1507067" y="93134"/>
                    </a:cubicBezTo>
                  </a:path>
                </a:pathLst>
              </a:cu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5" name="Explosion 1 61"/>
              <p:cNvSpPr>
                <a:spLocks noChangeArrowheads="1"/>
              </p:cNvSpPr>
              <p:nvPr/>
            </p:nvSpPr>
            <p:spPr bwMode="auto">
              <a:xfrm>
                <a:off x="2877711" y="3386846"/>
                <a:ext cx="338707" cy="182879"/>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grpSp>
        <p:sp>
          <p:nvSpPr>
            <p:cNvPr id="126" name="TextBox 125"/>
            <p:cNvSpPr txBox="1"/>
            <p:nvPr/>
          </p:nvSpPr>
          <p:spPr>
            <a:xfrm>
              <a:off x="3429000" y="5680502"/>
              <a:ext cx="1149965" cy="400110"/>
            </a:xfrm>
            <a:prstGeom prst="rect">
              <a:avLst/>
            </a:prstGeom>
            <a:noFill/>
          </p:spPr>
          <p:txBody>
            <a:bodyPr wrap="square" rtlCol="0">
              <a:spAutoFit/>
            </a:bodyPr>
            <a:lstStyle/>
            <a:p>
              <a:r>
                <a:rPr lang="en-US" sz="2000" b="1" dirty="0" smtClean="0">
                  <a:latin typeface="Arial Narrow" pitchFamily="34" charset="0"/>
                </a:rPr>
                <a:t>Output</a:t>
              </a:r>
              <a:endParaRPr lang="en-US" sz="2000" b="1" dirty="0">
                <a:latin typeface="Arial Narrow" pitchFamily="34" charset="0"/>
              </a:endParaRPr>
            </a:p>
          </p:txBody>
        </p:sp>
      </p:grpSp>
      <p:grpSp>
        <p:nvGrpSpPr>
          <p:cNvPr id="6" name="Group 5"/>
          <p:cNvGrpSpPr/>
          <p:nvPr/>
        </p:nvGrpSpPr>
        <p:grpSpPr>
          <a:xfrm>
            <a:off x="6477000" y="1066800"/>
            <a:ext cx="2082622" cy="4225229"/>
            <a:chOff x="4953000" y="1066800"/>
            <a:chExt cx="2082622" cy="4225229"/>
          </a:xfrm>
        </p:grpSpPr>
        <p:grpSp>
          <p:nvGrpSpPr>
            <p:cNvPr id="138" name="Group 137"/>
            <p:cNvGrpSpPr/>
            <p:nvPr/>
          </p:nvGrpSpPr>
          <p:grpSpPr>
            <a:xfrm>
              <a:off x="5486400" y="1981200"/>
              <a:ext cx="978570" cy="3310829"/>
              <a:chOff x="7391400" y="1758076"/>
              <a:chExt cx="978570" cy="4521033"/>
            </a:xfrm>
          </p:grpSpPr>
          <p:grpSp>
            <p:nvGrpSpPr>
              <p:cNvPr id="18" name="Group 17"/>
              <p:cNvGrpSpPr/>
              <p:nvPr/>
            </p:nvGrpSpPr>
            <p:grpSpPr>
              <a:xfrm>
                <a:off x="7391400" y="1758076"/>
                <a:ext cx="978570" cy="4521033"/>
                <a:chOff x="2789632" y="2438400"/>
                <a:chExt cx="938398" cy="3206453"/>
              </a:xfrm>
            </p:grpSpPr>
            <p:sp>
              <p:nvSpPr>
                <p:cNvPr id="21" name="Freeform 20"/>
                <p:cNvSpPr/>
                <p:nvPr/>
              </p:nvSpPr>
              <p:spPr bwMode="auto">
                <a:xfrm rot="5400000">
                  <a:off x="2741231" y="2628066"/>
                  <a:ext cx="717088" cy="337756"/>
                </a:xfrm>
                <a:custGeom>
                  <a:avLst/>
                  <a:gdLst>
                    <a:gd name="connsiteX0" fmla="*/ 0 w 1964267"/>
                    <a:gd name="connsiteY0" fmla="*/ 521003 h 790664"/>
                    <a:gd name="connsiteX1" fmla="*/ 719667 w 1964267"/>
                    <a:gd name="connsiteY1" fmla="*/ 4536 h 790664"/>
                    <a:gd name="connsiteX2" fmla="*/ 1346200 w 1964267"/>
                    <a:gd name="connsiteY2" fmla="*/ 783470 h 790664"/>
                    <a:gd name="connsiteX3" fmla="*/ 1964267 w 1964267"/>
                    <a:gd name="connsiteY3" fmla="*/ 326270 h 790664"/>
                  </a:gdLst>
                  <a:ahLst/>
                  <a:cxnLst>
                    <a:cxn ang="0">
                      <a:pos x="connsiteX0" y="connsiteY0"/>
                    </a:cxn>
                    <a:cxn ang="0">
                      <a:pos x="connsiteX1" y="connsiteY1"/>
                    </a:cxn>
                    <a:cxn ang="0">
                      <a:pos x="connsiteX2" y="connsiteY2"/>
                    </a:cxn>
                    <a:cxn ang="0">
                      <a:pos x="connsiteX3" y="connsiteY3"/>
                    </a:cxn>
                  </a:cxnLst>
                  <a:rect l="l" t="t" r="r" b="b"/>
                  <a:pathLst>
                    <a:path w="1964267" h="790664">
                      <a:moveTo>
                        <a:pt x="0" y="521003"/>
                      </a:moveTo>
                      <a:cubicBezTo>
                        <a:pt x="247650" y="240897"/>
                        <a:pt x="495300" y="-39209"/>
                        <a:pt x="719667" y="4536"/>
                      </a:cubicBezTo>
                      <a:cubicBezTo>
                        <a:pt x="944034" y="48280"/>
                        <a:pt x="1138767" y="729848"/>
                        <a:pt x="1346200" y="783470"/>
                      </a:cubicBezTo>
                      <a:cubicBezTo>
                        <a:pt x="1553633" y="837092"/>
                        <a:pt x="1758950" y="581681"/>
                        <a:pt x="1964267" y="326270"/>
                      </a:cubicBezTo>
                    </a:path>
                  </a:pathLst>
                </a:custGeom>
                <a:no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Freeform 21"/>
                <p:cNvSpPr/>
                <p:nvPr/>
              </p:nvSpPr>
              <p:spPr bwMode="auto">
                <a:xfrm rot="5400000">
                  <a:off x="2780498" y="3314244"/>
                  <a:ext cx="717088" cy="337756"/>
                </a:xfrm>
                <a:custGeom>
                  <a:avLst/>
                  <a:gdLst>
                    <a:gd name="connsiteX0" fmla="*/ 0 w 1964267"/>
                    <a:gd name="connsiteY0" fmla="*/ 521003 h 790664"/>
                    <a:gd name="connsiteX1" fmla="*/ 719667 w 1964267"/>
                    <a:gd name="connsiteY1" fmla="*/ 4536 h 790664"/>
                    <a:gd name="connsiteX2" fmla="*/ 1346200 w 1964267"/>
                    <a:gd name="connsiteY2" fmla="*/ 783470 h 790664"/>
                    <a:gd name="connsiteX3" fmla="*/ 1964267 w 1964267"/>
                    <a:gd name="connsiteY3" fmla="*/ 326270 h 790664"/>
                  </a:gdLst>
                  <a:ahLst/>
                  <a:cxnLst>
                    <a:cxn ang="0">
                      <a:pos x="connsiteX0" y="connsiteY0"/>
                    </a:cxn>
                    <a:cxn ang="0">
                      <a:pos x="connsiteX1" y="connsiteY1"/>
                    </a:cxn>
                    <a:cxn ang="0">
                      <a:pos x="connsiteX2" y="connsiteY2"/>
                    </a:cxn>
                    <a:cxn ang="0">
                      <a:pos x="connsiteX3" y="connsiteY3"/>
                    </a:cxn>
                  </a:cxnLst>
                  <a:rect l="l" t="t" r="r" b="b"/>
                  <a:pathLst>
                    <a:path w="1964267" h="790664">
                      <a:moveTo>
                        <a:pt x="0" y="521003"/>
                      </a:moveTo>
                      <a:cubicBezTo>
                        <a:pt x="247650" y="240897"/>
                        <a:pt x="495300" y="-39209"/>
                        <a:pt x="719667" y="4536"/>
                      </a:cubicBezTo>
                      <a:cubicBezTo>
                        <a:pt x="944034" y="48280"/>
                        <a:pt x="1138767" y="729848"/>
                        <a:pt x="1346200" y="783470"/>
                      </a:cubicBezTo>
                      <a:cubicBezTo>
                        <a:pt x="1553633" y="837092"/>
                        <a:pt x="1758950" y="581681"/>
                        <a:pt x="1964267" y="326270"/>
                      </a:cubicBezTo>
                    </a:path>
                  </a:pathLst>
                </a:custGeom>
                <a:no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3" name="Freeform 22"/>
                <p:cNvSpPr/>
                <p:nvPr/>
              </p:nvSpPr>
              <p:spPr bwMode="auto">
                <a:xfrm rot="5400000">
                  <a:off x="2815652" y="3994241"/>
                  <a:ext cx="717088" cy="337756"/>
                </a:xfrm>
                <a:custGeom>
                  <a:avLst/>
                  <a:gdLst>
                    <a:gd name="connsiteX0" fmla="*/ 0 w 1964267"/>
                    <a:gd name="connsiteY0" fmla="*/ 521003 h 790664"/>
                    <a:gd name="connsiteX1" fmla="*/ 719667 w 1964267"/>
                    <a:gd name="connsiteY1" fmla="*/ 4536 h 790664"/>
                    <a:gd name="connsiteX2" fmla="*/ 1346200 w 1964267"/>
                    <a:gd name="connsiteY2" fmla="*/ 783470 h 790664"/>
                    <a:gd name="connsiteX3" fmla="*/ 1964267 w 1964267"/>
                    <a:gd name="connsiteY3" fmla="*/ 326270 h 790664"/>
                  </a:gdLst>
                  <a:ahLst/>
                  <a:cxnLst>
                    <a:cxn ang="0">
                      <a:pos x="connsiteX0" y="connsiteY0"/>
                    </a:cxn>
                    <a:cxn ang="0">
                      <a:pos x="connsiteX1" y="connsiteY1"/>
                    </a:cxn>
                    <a:cxn ang="0">
                      <a:pos x="connsiteX2" y="connsiteY2"/>
                    </a:cxn>
                    <a:cxn ang="0">
                      <a:pos x="connsiteX3" y="connsiteY3"/>
                    </a:cxn>
                  </a:cxnLst>
                  <a:rect l="l" t="t" r="r" b="b"/>
                  <a:pathLst>
                    <a:path w="1964267" h="790664">
                      <a:moveTo>
                        <a:pt x="0" y="521003"/>
                      </a:moveTo>
                      <a:cubicBezTo>
                        <a:pt x="247650" y="240897"/>
                        <a:pt x="495300" y="-39209"/>
                        <a:pt x="719667" y="4536"/>
                      </a:cubicBezTo>
                      <a:cubicBezTo>
                        <a:pt x="944034" y="48280"/>
                        <a:pt x="1138767" y="729848"/>
                        <a:pt x="1346200" y="783470"/>
                      </a:cubicBezTo>
                      <a:cubicBezTo>
                        <a:pt x="1553633" y="837092"/>
                        <a:pt x="1758950" y="581681"/>
                        <a:pt x="1964267" y="326270"/>
                      </a:cubicBezTo>
                    </a:path>
                  </a:pathLst>
                </a:cu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 name="Freeform 23"/>
                <p:cNvSpPr/>
                <p:nvPr/>
              </p:nvSpPr>
              <p:spPr bwMode="auto">
                <a:xfrm rot="5400000">
                  <a:off x="2854919" y="4680419"/>
                  <a:ext cx="717088" cy="337756"/>
                </a:xfrm>
                <a:custGeom>
                  <a:avLst/>
                  <a:gdLst>
                    <a:gd name="connsiteX0" fmla="*/ 0 w 1964267"/>
                    <a:gd name="connsiteY0" fmla="*/ 521003 h 790664"/>
                    <a:gd name="connsiteX1" fmla="*/ 719667 w 1964267"/>
                    <a:gd name="connsiteY1" fmla="*/ 4536 h 790664"/>
                    <a:gd name="connsiteX2" fmla="*/ 1346200 w 1964267"/>
                    <a:gd name="connsiteY2" fmla="*/ 783470 h 790664"/>
                    <a:gd name="connsiteX3" fmla="*/ 1964267 w 1964267"/>
                    <a:gd name="connsiteY3" fmla="*/ 326270 h 790664"/>
                  </a:gdLst>
                  <a:ahLst/>
                  <a:cxnLst>
                    <a:cxn ang="0">
                      <a:pos x="connsiteX0" y="connsiteY0"/>
                    </a:cxn>
                    <a:cxn ang="0">
                      <a:pos x="connsiteX1" y="connsiteY1"/>
                    </a:cxn>
                    <a:cxn ang="0">
                      <a:pos x="connsiteX2" y="connsiteY2"/>
                    </a:cxn>
                    <a:cxn ang="0">
                      <a:pos x="connsiteX3" y="connsiteY3"/>
                    </a:cxn>
                  </a:cxnLst>
                  <a:rect l="l" t="t" r="r" b="b"/>
                  <a:pathLst>
                    <a:path w="1964267" h="790664">
                      <a:moveTo>
                        <a:pt x="0" y="521003"/>
                      </a:moveTo>
                      <a:cubicBezTo>
                        <a:pt x="247650" y="240897"/>
                        <a:pt x="495300" y="-39209"/>
                        <a:pt x="719667" y="4536"/>
                      </a:cubicBezTo>
                      <a:cubicBezTo>
                        <a:pt x="944034" y="48280"/>
                        <a:pt x="1138767" y="729848"/>
                        <a:pt x="1346200" y="783470"/>
                      </a:cubicBezTo>
                      <a:cubicBezTo>
                        <a:pt x="1553633" y="837092"/>
                        <a:pt x="1758950" y="581681"/>
                        <a:pt x="1964267" y="326270"/>
                      </a:cubicBezTo>
                    </a:path>
                  </a:pathLst>
                </a:custGeom>
                <a:noFill/>
                <a:ln w="3810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5" name="Oval 24"/>
                <p:cNvSpPr/>
                <p:nvPr/>
              </p:nvSpPr>
              <p:spPr bwMode="auto">
                <a:xfrm rot="5400000">
                  <a:off x="3021094" y="4987915"/>
                  <a:ext cx="437014" cy="87686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26" name="Rectangle 25"/>
                <p:cNvSpPr/>
                <p:nvPr/>
              </p:nvSpPr>
              <p:spPr bwMode="auto">
                <a:xfrm rot="5400000">
                  <a:off x="2781986" y="3257895"/>
                  <a:ext cx="660188" cy="45566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27" name="Explosion 1 61"/>
                <p:cNvSpPr>
                  <a:spLocks noChangeArrowheads="1"/>
                </p:cNvSpPr>
                <p:nvPr/>
              </p:nvSpPr>
              <p:spPr bwMode="auto">
                <a:xfrm rot="5400000">
                  <a:off x="3052109" y="3090616"/>
                  <a:ext cx="120777" cy="129744"/>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sp>
              <p:nvSpPr>
                <p:cNvPr id="28" name="TextBox 27"/>
                <p:cNvSpPr txBox="1"/>
                <p:nvPr/>
              </p:nvSpPr>
              <p:spPr>
                <a:xfrm>
                  <a:off x="2789632" y="5221551"/>
                  <a:ext cx="938398" cy="370444"/>
                </a:xfrm>
                <a:prstGeom prst="rect">
                  <a:avLst/>
                </a:prstGeom>
                <a:noFill/>
              </p:spPr>
              <p:txBody>
                <a:bodyPr wrap="square" rtlCol="0">
                  <a:spAutoFit/>
                </a:bodyPr>
                <a:lstStyle/>
                <a:p>
                  <a:r>
                    <a:rPr lang="en-US" sz="2000" b="1" dirty="0" smtClean="0">
                      <a:latin typeface="Arial Narrow" pitchFamily="34" charset="0"/>
                    </a:rPr>
                    <a:t> Output</a:t>
                  </a:r>
                  <a:endParaRPr lang="en-US" sz="2000" b="1" dirty="0">
                    <a:latin typeface="Arial Narrow" pitchFamily="34" charset="0"/>
                  </a:endParaRPr>
                </a:p>
              </p:txBody>
            </p:sp>
          </p:grpSp>
          <p:sp>
            <p:nvSpPr>
              <p:cNvPr id="19" name="Freeform 18"/>
              <p:cNvSpPr/>
              <p:nvPr/>
            </p:nvSpPr>
            <p:spPr bwMode="auto">
              <a:xfrm rot="5400000" flipV="1">
                <a:off x="7387641" y="3138656"/>
                <a:ext cx="854937" cy="268168"/>
              </a:xfrm>
              <a:custGeom>
                <a:avLst/>
                <a:gdLst>
                  <a:gd name="connsiteX0" fmla="*/ 0 w 1541013"/>
                  <a:gd name="connsiteY0" fmla="*/ 67734 h 313267"/>
                  <a:gd name="connsiteX1" fmla="*/ 76200 w 1541013"/>
                  <a:gd name="connsiteY1" fmla="*/ 8467 h 313267"/>
                  <a:gd name="connsiteX2" fmla="*/ 101600 w 1541013"/>
                  <a:gd name="connsiteY2" fmla="*/ 0 h 313267"/>
                  <a:gd name="connsiteX3" fmla="*/ 194734 w 1541013"/>
                  <a:gd name="connsiteY3" fmla="*/ 8467 h 313267"/>
                  <a:gd name="connsiteX4" fmla="*/ 245534 w 1541013"/>
                  <a:gd name="connsiteY4" fmla="*/ 25400 h 313267"/>
                  <a:gd name="connsiteX5" fmla="*/ 270934 w 1541013"/>
                  <a:gd name="connsiteY5" fmla="*/ 67734 h 313267"/>
                  <a:gd name="connsiteX6" fmla="*/ 313267 w 1541013"/>
                  <a:gd name="connsiteY6" fmla="*/ 118534 h 313267"/>
                  <a:gd name="connsiteX7" fmla="*/ 338667 w 1541013"/>
                  <a:gd name="connsiteY7" fmla="*/ 135467 h 313267"/>
                  <a:gd name="connsiteX8" fmla="*/ 364067 w 1541013"/>
                  <a:gd name="connsiteY8" fmla="*/ 160867 h 313267"/>
                  <a:gd name="connsiteX9" fmla="*/ 389467 w 1541013"/>
                  <a:gd name="connsiteY9" fmla="*/ 169334 h 313267"/>
                  <a:gd name="connsiteX10" fmla="*/ 414867 w 1541013"/>
                  <a:gd name="connsiteY10" fmla="*/ 186267 h 313267"/>
                  <a:gd name="connsiteX11" fmla="*/ 465667 w 1541013"/>
                  <a:gd name="connsiteY11" fmla="*/ 203200 h 313267"/>
                  <a:gd name="connsiteX12" fmla="*/ 474134 w 1541013"/>
                  <a:gd name="connsiteY12" fmla="*/ 228600 h 313267"/>
                  <a:gd name="connsiteX13" fmla="*/ 567267 w 1541013"/>
                  <a:gd name="connsiteY13" fmla="*/ 304800 h 313267"/>
                  <a:gd name="connsiteX14" fmla="*/ 592667 w 1541013"/>
                  <a:gd name="connsiteY14" fmla="*/ 313267 h 313267"/>
                  <a:gd name="connsiteX15" fmla="*/ 702734 w 1541013"/>
                  <a:gd name="connsiteY15" fmla="*/ 287867 h 313267"/>
                  <a:gd name="connsiteX16" fmla="*/ 728134 w 1541013"/>
                  <a:gd name="connsiteY16" fmla="*/ 270934 h 313267"/>
                  <a:gd name="connsiteX17" fmla="*/ 804334 w 1541013"/>
                  <a:gd name="connsiteY17" fmla="*/ 237067 h 313267"/>
                  <a:gd name="connsiteX18" fmla="*/ 829734 w 1541013"/>
                  <a:gd name="connsiteY18" fmla="*/ 186267 h 313267"/>
                  <a:gd name="connsiteX19" fmla="*/ 846667 w 1541013"/>
                  <a:gd name="connsiteY19" fmla="*/ 76200 h 313267"/>
                  <a:gd name="connsiteX20" fmla="*/ 863600 w 1541013"/>
                  <a:gd name="connsiteY20" fmla="*/ 50800 h 313267"/>
                  <a:gd name="connsiteX21" fmla="*/ 880534 w 1541013"/>
                  <a:gd name="connsiteY21" fmla="*/ 33867 h 313267"/>
                  <a:gd name="connsiteX22" fmla="*/ 905934 w 1541013"/>
                  <a:gd name="connsiteY22" fmla="*/ 25400 h 313267"/>
                  <a:gd name="connsiteX23" fmla="*/ 1032934 w 1541013"/>
                  <a:gd name="connsiteY23" fmla="*/ 33867 h 313267"/>
                  <a:gd name="connsiteX24" fmla="*/ 1100667 w 1541013"/>
                  <a:gd name="connsiteY24" fmla="*/ 93134 h 313267"/>
                  <a:gd name="connsiteX25" fmla="*/ 1151467 w 1541013"/>
                  <a:gd name="connsiteY25" fmla="*/ 118534 h 313267"/>
                  <a:gd name="connsiteX26" fmla="*/ 1278467 w 1541013"/>
                  <a:gd name="connsiteY26" fmla="*/ 101600 h 313267"/>
                  <a:gd name="connsiteX27" fmla="*/ 1303867 w 1541013"/>
                  <a:gd name="connsiteY27" fmla="*/ 84667 h 313267"/>
                  <a:gd name="connsiteX28" fmla="*/ 1354667 w 1541013"/>
                  <a:gd name="connsiteY28" fmla="*/ 67734 h 313267"/>
                  <a:gd name="connsiteX29" fmla="*/ 1380067 w 1541013"/>
                  <a:gd name="connsiteY29" fmla="*/ 59267 h 313267"/>
                  <a:gd name="connsiteX30" fmla="*/ 1405467 w 1541013"/>
                  <a:gd name="connsiteY30" fmla="*/ 50800 h 313267"/>
                  <a:gd name="connsiteX31" fmla="*/ 1456267 w 1541013"/>
                  <a:gd name="connsiteY31" fmla="*/ 59267 h 313267"/>
                  <a:gd name="connsiteX32" fmla="*/ 1481667 w 1541013"/>
                  <a:gd name="connsiteY32" fmla="*/ 67734 h 313267"/>
                  <a:gd name="connsiteX33" fmla="*/ 1515534 w 1541013"/>
                  <a:gd name="connsiteY33" fmla="*/ 101600 h 313267"/>
                  <a:gd name="connsiteX34" fmla="*/ 1507067 w 1541013"/>
                  <a:gd name="connsiteY34" fmla="*/ 93134 h 313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541013" h="313267">
                    <a:moveTo>
                      <a:pt x="0" y="67734"/>
                    </a:moveTo>
                    <a:cubicBezTo>
                      <a:pt x="25400" y="47978"/>
                      <a:pt x="49426" y="26316"/>
                      <a:pt x="76200" y="8467"/>
                    </a:cubicBezTo>
                    <a:cubicBezTo>
                      <a:pt x="83626" y="3516"/>
                      <a:pt x="92675" y="0"/>
                      <a:pt x="101600" y="0"/>
                    </a:cubicBezTo>
                    <a:cubicBezTo>
                      <a:pt x="132773" y="0"/>
                      <a:pt x="163689" y="5645"/>
                      <a:pt x="194734" y="8467"/>
                    </a:cubicBezTo>
                    <a:cubicBezTo>
                      <a:pt x="211667" y="14111"/>
                      <a:pt x="239890" y="8467"/>
                      <a:pt x="245534" y="25400"/>
                    </a:cubicBezTo>
                    <a:cubicBezTo>
                      <a:pt x="260236" y="69510"/>
                      <a:pt x="244369" y="34528"/>
                      <a:pt x="270934" y="67734"/>
                    </a:cubicBezTo>
                    <a:cubicBezTo>
                      <a:pt x="297574" y="101034"/>
                      <a:pt x="277065" y="88366"/>
                      <a:pt x="313267" y="118534"/>
                    </a:cubicBezTo>
                    <a:cubicBezTo>
                      <a:pt x="321084" y="125048"/>
                      <a:pt x="330850" y="128953"/>
                      <a:pt x="338667" y="135467"/>
                    </a:cubicBezTo>
                    <a:cubicBezTo>
                      <a:pt x="347865" y="143132"/>
                      <a:pt x="354104" y="154225"/>
                      <a:pt x="364067" y="160867"/>
                    </a:cubicBezTo>
                    <a:cubicBezTo>
                      <a:pt x="371493" y="165818"/>
                      <a:pt x="381485" y="165343"/>
                      <a:pt x="389467" y="169334"/>
                    </a:cubicBezTo>
                    <a:cubicBezTo>
                      <a:pt x="398568" y="173885"/>
                      <a:pt x="405568" y="182134"/>
                      <a:pt x="414867" y="186267"/>
                    </a:cubicBezTo>
                    <a:cubicBezTo>
                      <a:pt x="431178" y="193516"/>
                      <a:pt x="465667" y="203200"/>
                      <a:pt x="465667" y="203200"/>
                    </a:cubicBezTo>
                    <a:cubicBezTo>
                      <a:pt x="468489" y="211667"/>
                      <a:pt x="468779" y="221460"/>
                      <a:pt x="474134" y="228600"/>
                    </a:cubicBezTo>
                    <a:cubicBezTo>
                      <a:pt x="489920" y="249648"/>
                      <a:pt x="541610" y="296247"/>
                      <a:pt x="567267" y="304800"/>
                    </a:cubicBezTo>
                    <a:lnTo>
                      <a:pt x="592667" y="313267"/>
                    </a:lnTo>
                    <a:cubicBezTo>
                      <a:pt x="619990" y="309364"/>
                      <a:pt x="677377" y="304771"/>
                      <a:pt x="702734" y="287867"/>
                    </a:cubicBezTo>
                    <a:cubicBezTo>
                      <a:pt x="711201" y="282223"/>
                      <a:pt x="718835" y="275067"/>
                      <a:pt x="728134" y="270934"/>
                    </a:cubicBezTo>
                    <a:cubicBezTo>
                      <a:pt x="818814" y="230631"/>
                      <a:pt x="746851" y="275388"/>
                      <a:pt x="804334" y="237067"/>
                    </a:cubicBezTo>
                    <a:cubicBezTo>
                      <a:pt x="817335" y="217565"/>
                      <a:pt x="825839" y="209635"/>
                      <a:pt x="829734" y="186267"/>
                    </a:cubicBezTo>
                    <a:cubicBezTo>
                      <a:pt x="832826" y="167717"/>
                      <a:pt x="835034" y="103344"/>
                      <a:pt x="846667" y="76200"/>
                    </a:cubicBezTo>
                    <a:cubicBezTo>
                      <a:pt x="850675" y="66847"/>
                      <a:pt x="857243" y="58746"/>
                      <a:pt x="863600" y="50800"/>
                    </a:cubicBezTo>
                    <a:cubicBezTo>
                      <a:pt x="868587" y="44567"/>
                      <a:pt x="873689" y="37974"/>
                      <a:pt x="880534" y="33867"/>
                    </a:cubicBezTo>
                    <a:cubicBezTo>
                      <a:pt x="888187" y="29275"/>
                      <a:pt x="897467" y="28222"/>
                      <a:pt x="905934" y="25400"/>
                    </a:cubicBezTo>
                    <a:cubicBezTo>
                      <a:pt x="948267" y="28222"/>
                      <a:pt x="991084" y="26892"/>
                      <a:pt x="1032934" y="33867"/>
                    </a:cubicBezTo>
                    <a:cubicBezTo>
                      <a:pt x="1049772" y="36673"/>
                      <a:pt x="1100494" y="93019"/>
                      <a:pt x="1100667" y="93134"/>
                    </a:cubicBezTo>
                    <a:cubicBezTo>
                      <a:pt x="1133493" y="115017"/>
                      <a:pt x="1116414" y="106849"/>
                      <a:pt x="1151467" y="118534"/>
                    </a:cubicBezTo>
                    <a:cubicBezTo>
                      <a:pt x="1165369" y="117270"/>
                      <a:pt x="1248261" y="114545"/>
                      <a:pt x="1278467" y="101600"/>
                    </a:cubicBezTo>
                    <a:cubicBezTo>
                      <a:pt x="1287820" y="97592"/>
                      <a:pt x="1294568" y="88800"/>
                      <a:pt x="1303867" y="84667"/>
                    </a:cubicBezTo>
                    <a:cubicBezTo>
                      <a:pt x="1320178" y="77418"/>
                      <a:pt x="1337734" y="73378"/>
                      <a:pt x="1354667" y="67734"/>
                    </a:cubicBezTo>
                    <a:lnTo>
                      <a:pt x="1380067" y="59267"/>
                    </a:lnTo>
                    <a:lnTo>
                      <a:pt x="1405467" y="50800"/>
                    </a:lnTo>
                    <a:cubicBezTo>
                      <a:pt x="1422400" y="53622"/>
                      <a:pt x="1439509" y="55543"/>
                      <a:pt x="1456267" y="59267"/>
                    </a:cubicBezTo>
                    <a:cubicBezTo>
                      <a:pt x="1464979" y="61203"/>
                      <a:pt x="1475356" y="61423"/>
                      <a:pt x="1481667" y="67734"/>
                    </a:cubicBezTo>
                    <a:cubicBezTo>
                      <a:pt x="1526821" y="112888"/>
                      <a:pt x="1447803" y="79025"/>
                      <a:pt x="1515534" y="101600"/>
                    </a:cubicBezTo>
                    <a:cubicBezTo>
                      <a:pt x="1551644" y="89564"/>
                      <a:pt x="1549859" y="93134"/>
                      <a:pt x="1507067" y="93134"/>
                    </a:cubicBezTo>
                  </a:path>
                </a:pathLst>
              </a:cu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136" name="TextBox 135"/>
            <p:cNvSpPr txBox="1"/>
            <p:nvPr/>
          </p:nvSpPr>
          <p:spPr>
            <a:xfrm>
              <a:off x="4953000" y="1066800"/>
              <a:ext cx="2082622" cy="769441"/>
            </a:xfrm>
            <a:prstGeom prst="rect">
              <a:avLst/>
            </a:prstGeom>
            <a:noFill/>
          </p:spPr>
          <p:txBody>
            <a:bodyPr wrap="none" rtlCol="0">
              <a:spAutoFit/>
            </a:bodyPr>
            <a:lstStyle/>
            <a:p>
              <a:pPr algn="ctr"/>
              <a:r>
                <a:rPr lang="en-US" sz="2200" b="1" dirty="0" smtClean="0">
                  <a:latin typeface="Arial Narrow" pitchFamily="34" charset="0"/>
                </a:rPr>
                <a:t>Silent Data </a:t>
              </a:r>
            </a:p>
            <a:p>
              <a:pPr algn="ctr"/>
              <a:r>
                <a:rPr lang="en-US" sz="2200" b="1" dirty="0" smtClean="0">
                  <a:latin typeface="Arial Narrow" pitchFamily="34" charset="0"/>
                </a:rPr>
                <a:t>Corruption (SDC)</a:t>
              </a:r>
              <a:endParaRPr lang="en-US" sz="2200" b="1" dirty="0">
                <a:latin typeface="Arial Narrow" pitchFamily="34" charset="0"/>
              </a:endParaRPr>
            </a:p>
          </p:txBody>
        </p:sp>
      </p:grpSp>
      <p:grpSp>
        <p:nvGrpSpPr>
          <p:cNvPr id="8" name="Group 7"/>
          <p:cNvGrpSpPr/>
          <p:nvPr/>
        </p:nvGrpSpPr>
        <p:grpSpPr>
          <a:xfrm>
            <a:off x="4724400" y="1219200"/>
            <a:ext cx="1649563" cy="3581400"/>
            <a:chOff x="7086600" y="1219200"/>
            <a:chExt cx="1649563" cy="3581400"/>
          </a:xfrm>
        </p:grpSpPr>
        <p:grpSp>
          <p:nvGrpSpPr>
            <p:cNvPr id="137" name="Group 136"/>
            <p:cNvGrpSpPr/>
            <p:nvPr/>
          </p:nvGrpSpPr>
          <p:grpSpPr>
            <a:xfrm>
              <a:off x="7239000" y="1981200"/>
              <a:ext cx="1497163" cy="2819400"/>
              <a:chOff x="5298355" y="1706887"/>
              <a:chExt cx="1497163" cy="3680552"/>
            </a:xfrm>
          </p:grpSpPr>
          <p:grpSp>
            <p:nvGrpSpPr>
              <p:cNvPr id="127" name="Group 126"/>
              <p:cNvGrpSpPr/>
              <p:nvPr/>
            </p:nvGrpSpPr>
            <p:grpSpPr>
              <a:xfrm>
                <a:off x="5609214" y="1706887"/>
                <a:ext cx="585659" cy="2920835"/>
                <a:chOff x="4975468" y="1478287"/>
                <a:chExt cx="585659" cy="2920835"/>
              </a:xfrm>
            </p:grpSpPr>
            <p:grpSp>
              <p:nvGrpSpPr>
                <p:cNvPr id="66" name="Group 65"/>
                <p:cNvGrpSpPr/>
                <p:nvPr/>
              </p:nvGrpSpPr>
              <p:grpSpPr>
                <a:xfrm rot="5400000">
                  <a:off x="4026577" y="2427178"/>
                  <a:ext cx="2483442" cy="585659"/>
                  <a:chOff x="457200" y="3286397"/>
                  <a:chExt cx="4855794" cy="791618"/>
                </a:xfrm>
              </p:grpSpPr>
              <p:sp>
                <p:nvSpPr>
                  <p:cNvPr id="68" name="Freeform 67"/>
                  <p:cNvSpPr/>
                  <p:nvPr/>
                </p:nvSpPr>
                <p:spPr bwMode="auto">
                  <a:xfrm>
                    <a:off x="457200" y="3541707"/>
                    <a:ext cx="1964267" cy="476081"/>
                  </a:xfrm>
                  <a:custGeom>
                    <a:avLst/>
                    <a:gdLst>
                      <a:gd name="connsiteX0" fmla="*/ 0 w 1964267"/>
                      <a:gd name="connsiteY0" fmla="*/ 521003 h 790664"/>
                      <a:gd name="connsiteX1" fmla="*/ 719667 w 1964267"/>
                      <a:gd name="connsiteY1" fmla="*/ 4536 h 790664"/>
                      <a:gd name="connsiteX2" fmla="*/ 1346200 w 1964267"/>
                      <a:gd name="connsiteY2" fmla="*/ 783470 h 790664"/>
                      <a:gd name="connsiteX3" fmla="*/ 1964267 w 1964267"/>
                      <a:gd name="connsiteY3" fmla="*/ 326270 h 790664"/>
                    </a:gdLst>
                    <a:ahLst/>
                    <a:cxnLst>
                      <a:cxn ang="0">
                        <a:pos x="connsiteX0" y="connsiteY0"/>
                      </a:cxn>
                      <a:cxn ang="0">
                        <a:pos x="connsiteX1" y="connsiteY1"/>
                      </a:cxn>
                      <a:cxn ang="0">
                        <a:pos x="connsiteX2" y="connsiteY2"/>
                      </a:cxn>
                      <a:cxn ang="0">
                        <a:pos x="connsiteX3" y="connsiteY3"/>
                      </a:cxn>
                    </a:cxnLst>
                    <a:rect l="l" t="t" r="r" b="b"/>
                    <a:pathLst>
                      <a:path w="1964267" h="790664">
                        <a:moveTo>
                          <a:pt x="0" y="521003"/>
                        </a:moveTo>
                        <a:cubicBezTo>
                          <a:pt x="247650" y="240897"/>
                          <a:pt x="495300" y="-39209"/>
                          <a:pt x="719667" y="4536"/>
                        </a:cubicBezTo>
                        <a:cubicBezTo>
                          <a:pt x="944034" y="48280"/>
                          <a:pt x="1138767" y="729848"/>
                          <a:pt x="1346200" y="783470"/>
                        </a:cubicBezTo>
                        <a:cubicBezTo>
                          <a:pt x="1553633" y="837092"/>
                          <a:pt x="1758950" y="581681"/>
                          <a:pt x="1964267" y="326270"/>
                        </a:cubicBezTo>
                      </a:path>
                    </a:pathLst>
                  </a:custGeom>
                  <a:no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9" name="Freeform 68"/>
                  <p:cNvSpPr/>
                  <p:nvPr/>
                </p:nvSpPr>
                <p:spPr bwMode="auto">
                  <a:xfrm>
                    <a:off x="2336799" y="3486359"/>
                    <a:ext cx="1964267" cy="476081"/>
                  </a:xfrm>
                  <a:custGeom>
                    <a:avLst/>
                    <a:gdLst>
                      <a:gd name="connsiteX0" fmla="*/ 0 w 1964267"/>
                      <a:gd name="connsiteY0" fmla="*/ 521003 h 790664"/>
                      <a:gd name="connsiteX1" fmla="*/ 719667 w 1964267"/>
                      <a:gd name="connsiteY1" fmla="*/ 4536 h 790664"/>
                      <a:gd name="connsiteX2" fmla="*/ 1346200 w 1964267"/>
                      <a:gd name="connsiteY2" fmla="*/ 783470 h 790664"/>
                      <a:gd name="connsiteX3" fmla="*/ 1964267 w 1964267"/>
                      <a:gd name="connsiteY3" fmla="*/ 326270 h 790664"/>
                    </a:gdLst>
                    <a:ahLst/>
                    <a:cxnLst>
                      <a:cxn ang="0">
                        <a:pos x="connsiteX0" y="connsiteY0"/>
                      </a:cxn>
                      <a:cxn ang="0">
                        <a:pos x="connsiteX1" y="connsiteY1"/>
                      </a:cxn>
                      <a:cxn ang="0">
                        <a:pos x="connsiteX2" y="connsiteY2"/>
                      </a:cxn>
                      <a:cxn ang="0">
                        <a:pos x="connsiteX3" y="connsiteY3"/>
                      </a:cxn>
                    </a:cxnLst>
                    <a:rect l="l" t="t" r="r" b="b"/>
                    <a:pathLst>
                      <a:path w="1964267" h="790664">
                        <a:moveTo>
                          <a:pt x="0" y="521003"/>
                        </a:moveTo>
                        <a:cubicBezTo>
                          <a:pt x="247650" y="240897"/>
                          <a:pt x="495300" y="-39209"/>
                          <a:pt x="719667" y="4536"/>
                        </a:cubicBezTo>
                        <a:cubicBezTo>
                          <a:pt x="944034" y="48280"/>
                          <a:pt x="1138767" y="729848"/>
                          <a:pt x="1346200" y="783470"/>
                        </a:cubicBezTo>
                        <a:cubicBezTo>
                          <a:pt x="1553633" y="837092"/>
                          <a:pt x="1758950" y="581681"/>
                          <a:pt x="1964267" y="326270"/>
                        </a:cubicBezTo>
                      </a:path>
                    </a:pathLst>
                  </a:custGeom>
                  <a:no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3" name="Rectangle 72"/>
                  <p:cNvSpPr/>
                  <p:nvPr/>
                </p:nvSpPr>
                <p:spPr bwMode="auto">
                  <a:xfrm>
                    <a:off x="3467825" y="3286397"/>
                    <a:ext cx="1845169" cy="79161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4" name="Explosion 1 61"/>
                  <p:cNvSpPr>
                    <a:spLocks noChangeArrowheads="1"/>
                  </p:cNvSpPr>
                  <p:nvPr/>
                </p:nvSpPr>
                <p:spPr bwMode="auto">
                  <a:xfrm>
                    <a:off x="3213564" y="3612147"/>
                    <a:ext cx="338706" cy="182881"/>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grpSp>
            <p:sp>
              <p:nvSpPr>
                <p:cNvPr id="12" name="Freeform 11"/>
                <p:cNvSpPr/>
                <p:nvPr/>
              </p:nvSpPr>
              <p:spPr bwMode="auto">
                <a:xfrm>
                  <a:off x="5036292" y="2998294"/>
                  <a:ext cx="283838" cy="1400828"/>
                </a:xfrm>
                <a:custGeom>
                  <a:avLst/>
                  <a:gdLst>
                    <a:gd name="connsiteX0" fmla="*/ 211774 w 254107"/>
                    <a:gd name="connsiteY0" fmla="*/ 0 h 694285"/>
                    <a:gd name="connsiteX1" fmla="*/ 135574 w 254107"/>
                    <a:gd name="connsiteY1" fmla="*/ 50800 h 694285"/>
                    <a:gd name="connsiteX2" fmla="*/ 93240 w 254107"/>
                    <a:gd name="connsiteY2" fmla="*/ 76200 h 694285"/>
                    <a:gd name="connsiteX3" fmla="*/ 101707 w 254107"/>
                    <a:gd name="connsiteY3" fmla="*/ 135466 h 694285"/>
                    <a:gd name="connsiteX4" fmla="*/ 186374 w 254107"/>
                    <a:gd name="connsiteY4" fmla="*/ 186266 h 694285"/>
                    <a:gd name="connsiteX5" fmla="*/ 211774 w 254107"/>
                    <a:gd name="connsiteY5" fmla="*/ 194733 h 694285"/>
                    <a:gd name="connsiteX6" fmla="*/ 254107 w 254107"/>
                    <a:gd name="connsiteY6" fmla="*/ 228600 h 694285"/>
                    <a:gd name="connsiteX7" fmla="*/ 245640 w 254107"/>
                    <a:gd name="connsiteY7" fmla="*/ 279400 h 694285"/>
                    <a:gd name="connsiteX8" fmla="*/ 169440 w 254107"/>
                    <a:gd name="connsiteY8" fmla="*/ 321733 h 694285"/>
                    <a:gd name="connsiteX9" fmla="*/ 144040 w 254107"/>
                    <a:gd name="connsiteY9" fmla="*/ 338666 h 694285"/>
                    <a:gd name="connsiteX10" fmla="*/ 76307 w 254107"/>
                    <a:gd name="connsiteY10" fmla="*/ 355600 h 694285"/>
                    <a:gd name="connsiteX11" fmla="*/ 17040 w 254107"/>
                    <a:gd name="connsiteY11" fmla="*/ 372533 h 694285"/>
                    <a:gd name="connsiteX12" fmla="*/ 8574 w 254107"/>
                    <a:gd name="connsiteY12" fmla="*/ 448733 h 694285"/>
                    <a:gd name="connsiteX13" fmla="*/ 33974 w 254107"/>
                    <a:gd name="connsiteY13" fmla="*/ 457200 h 694285"/>
                    <a:gd name="connsiteX14" fmla="*/ 84774 w 254107"/>
                    <a:gd name="connsiteY14" fmla="*/ 499533 h 694285"/>
                    <a:gd name="connsiteX15" fmla="*/ 135574 w 254107"/>
                    <a:gd name="connsiteY15" fmla="*/ 516466 h 694285"/>
                    <a:gd name="connsiteX16" fmla="*/ 152507 w 254107"/>
                    <a:gd name="connsiteY16" fmla="*/ 533400 h 694285"/>
                    <a:gd name="connsiteX17" fmla="*/ 203307 w 254107"/>
                    <a:gd name="connsiteY17" fmla="*/ 550333 h 694285"/>
                    <a:gd name="connsiteX18" fmla="*/ 220240 w 254107"/>
                    <a:gd name="connsiteY18" fmla="*/ 635000 h 694285"/>
                    <a:gd name="connsiteX19" fmla="*/ 203307 w 254107"/>
                    <a:gd name="connsiteY19" fmla="*/ 694266 h 694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4107" h="694285">
                      <a:moveTo>
                        <a:pt x="211774" y="0"/>
                      </a:moveTo>
                      <a:cubicBezTo>
                        <a:pt x="186374" y="16933"/>
                        <a:pt x="161943" y="35418"/>
                        <a:pt x="135574" y="50800"/>
                      </a:cubicBezTo>
                      <a:cubicBezTo>
                        <a:pt x="82816" y="81575"/>
                        <a:pt x="134182" y="35258"/>
                        <a:pt x="93240" y="76200"/>
                      </a:cubicBezTo>
                      <a:cubicBezTo>
                        <a:pt x="96062" y="95955"/>
                        <a:pt x="93449" y="117299"/>
                        <a:pt x="101707" y="135466"/>
                      </a:cubicBezTo>
                      <a:cubicBezTo>
                        <a:pt x="118311" y="171993"/>
                        <a:pt x="153840" y="175421"/>
                        <a:pt x="186374" y="186266"/>
                      </a:cubicBezTo>
                      <a:cubicBezTo>
                        <a:pt x="194841" y="189088"/>
                        <a:pt x="204348" y="189783"/>
                        <a:pt x="211774" y="194733"/>
                      </a:cubicBezTo>
                      <a:cubicBezTo>
                        <a:pt x="243816" y="216094"/>
                        <a:pt x="229979" y="204471"/>
                        <a:pt x="254107" y="228600"/>
                      </a:cubicBezTo>
                      <a:cubicBezTo>
                        <a:pt x="251285" y="245533"/>
                        <a:pt x="255485" y="265336"/>
                        <a:pt x="245640" y="279400"/>
                      </a:cubicBezTo>
                      <a:cubicBezTo>
                        <a:pt x="216893" y="320467"/>
                        <a:pt x="201219" y="305843"/>
                        <a:pt x="169440" y="321733"/>
                      </a:cubicBezTo>
                      <a:cubicBezTo>
                        <a:pt x="160339" y="326284"/>
                        <a:pt x="153603" y="335189"/>
                        <a:pt x="144040" y="338666"/>
                      </a:cubicBezTo>
                      <a:cubicBezTo>
                        <a:pt x="122169" y="346619"/>
                        <a:pt x="98885" y="349956"/>
                        <a:pt x="76307" y="355600"/>
                      </a:cubicBezTo>
                      <a:cubicBezTo>
                        <a:pt x="33770" y="366234"/>
                        <a:pt x="53488" y="360383"/>
                        <a:pt x="17040" y="372533"/>
                      </a:cubicBezTo>
                      <a:cubicBezTo>
                        <a:pt x="11395" y="389467"/>
                        <a:pt x="-12593" y="427566"/>
                        <a:pt x="8574" y="448733"/>
                      </a:cubicBezTo>
                      <a:cubicBezTo>
                        <a:pt x="14885" y="455044"/>
                        <a:pt x="25507" y="454378"/>
                        <a:pt x="33974" y="457200"/>
                      </a:cubicBezTo>
                      <a:cubicBezTo>
                        <a:pt x="49925" y="473151"/>
                        <a:pt x="63556" y="490103"/>
                        <a:pt x="84774" y="499533"/>
                      </a:cubicBezTo>
                      <a:cubicBezTo>
                        <a:pt x="101085" y="506782"/>
                        <a:pt x="135574" y="516466"/>
                        <a:pt x="135574" y="516466"/>
                      </a:cubicBezTo>
                      <a:cubicBezTo>
                        <a:pt x="141218" y="522111"/>
                        <a:pt x="145367" y="529830"/>
                        <a:pt x="152507" y="533400"/>
                      </a:cubicBezTo>
                      <a:cubicBezTo>
                        <a:pt x="168472" y="541383"/>
                        <a:pt x="203307" y="550333"/>
                        <a:pt x="203307" y="550333"/>
                      </a:cubicBezTo>
                      <a:cubicBezTo>
                        <a:pt x="213734" y="581614"/>
                        <a:pt x="220240" y="596081"/>
                        <a:pt x="220240" y="635000"/>
                      </a:cubicBezTo>
                      <a:cubicBezTo>
                        <a:pt x="220240" y="697060"/>
                        <a:pt x="230476" y="694266"/>
                        <a:pt x="203307" y="694266"/>
                      </a:cubicBezTo>
                    </a:path>
                  </a:pathLst>
                </a:cu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128" name="Explosion 1 127"/>
              <p:cNvSpPr>
                <a:spLocks noChangeArrowheads="1"/>
              </p:cNvSpPr>
              <p:nvPr/>
            </p:nvSpPr>
            <p:spPr bwMode="auto">
              <a:xfrm>
                <a:off x="5298355" y="4413335"/>
                <a:ext cx="1497163" cy="974104"/>
              </a:xfrm>
              <a:prstGeom prst="irregularSeal1">
                <a:avLst/>
              </a:prstGeom>
              <a:solidFill>
                <a:srgbClr val="FFFF00"/>
              </a:solidFill>
              <a:ln w="54864" algn="ctr">
                <a:solidFill>
                  <a:srgbClr val="FFFF00"/>
                </a:solidFill>
                <a:round/>
                <a:headEnd/>
                <a:tailEnd/>
              </a:ln>
              <a:effectLst>
                <a:outerShdw blurRad="50800" dist="38100" dir="13500000" algn="br" rotWithShape="0">
                  <a:prstClr val="black">
                    <a:alpha val="40000"/>
                  </a:prstClr>
                </a:outerShdw>
              </a:effectLst>
            </p:spPr>
            <p:txBody>
              <a:bodyPr/>
              <a:lstStyle/>
              <a:p>
                <a:pPr algn="ctr" eaLnBrk="0" hangingPunct="0"/>
                <a:endParaRPr lang="en-US" sz="1400" b="1" dirty="0"/>
              </a:p>
            </p:txBody>
          </p:sp>
          <p:sp>
            <p:nvSpPr>
              <p:cNvPr id="129" name="Rectangle 128"/>
              <p:cNvSpPr/>
              <p:nvPr/>
            </p:nvSpPr>
            <p:spPr>
              <a:xfrm>
                <a:off x="5410200" y="4591644"/>
                <a:ext cx="1236236" cy="369332"/>
              </a:xfrm>
              <a:prstGeom prst="rect">
                <a:avLst/>
              </a:prstGeom>
            </p:spPr>
            <p:txBody>
              <a:bodyPr wrap="none">
                <a:spAutoFit/>
              </a:bodyPr>
              <a:lstStyle/>
              <a:p>
                <a:pPr algn="ctr" eaLnBrk="0" hangingPunct="0"/>
                <a:r>
                  <a:rPr lang="en-US" b="1" dirty="0"/>
                  <a:t>Detection</a:t>
                </a:r>
              </a:p>
            </p:txBody>
          </p:sp>
        </p:grpSp>
        <p:sp>
          <p:nvSpPr>
            <p:cNvPr id="141" name="TextBox 140"/>
            <p:cNvSpPr txBox="1"/>
            <p:nvPr/>
          </p:nvSpPr>
          <p:spPr>
            <a:xfrm>
              <a:off x="7086600" y="1219200"/>
              <a:ext cx="1236237" cy="430887"/>
            </a:xfrm>
            <a:prstGeom prst="rect">
              <a:avLst/>
            </a:prstGeom>
            <a:noFill/>
          </p:spPr>
          <p:txBody>
            <a:bodyPr wrap="none" rtlCol="0">
              <a:spAutoFit/>
            </a:bodyPr>
            <a:lstStyle/>
            <a:p>
              <a:pPr algn="ctr"/>
              <a:r>
                <a:rPr lang="en-US" sz="2200" b="1" dirty="0" smtClean="0">
                  <a:latin typeface="Arial Narrow" pitchFamily="34" charset="0"/>
                </a:rPr>
                <a:t>Detection</a:t>
              </a:r>
            </a:p>
          </p:txBody>
        </p:sp>
      </p:grpSp>
      <p:sp>
        <p:nvSpPr>
          <p:cNvPr id="142" name="TextBox 141"/>
          <p:cNvSpPr txBox="1"/>
          <p:nvPr/>
        </p:nvSpPr>
        <p:spPr>
          <a:xfrm>
            <a:off x="3200400" y="1219200"/>
            <a:ext cx="1031052" cy="430887"/>
          </a:xfrm>
          <a:prstGeom prst="rect">
            <a:avLst/>
          </a:prstGeom>
          <a:noFill/>
        </p:spPr>
        <p:txBody>
          <a:bodyPr wrap="none" rtlCol="0">
            <a:spAutoFit/>
          </a:bodyPr>
          <a:lstStyle/>
          <a:p>
            <a:pPr algn="ctr"/>
            <a:r>
              <a:rPr lang="en-US" sz="2200" b="1" dirty="0" smtClean="0">
                <a:latin typeface="Arial Narrow" pitchFamily="34" charset="0"/>
              </a:rPr>
              <a:t>Masked</a:t>
            </a:r>
          </a:p>
        </p:txBody>
      </p:sp>
      <p:grpSp>
        <p:nvGrpSpPr>
          <p:cNvPr id="3" name="Group 2"/>
          <p:cNvGrpSpPr/>
          <p:nvPr/>
        </p:nvGrpSpPr>
        <p:grpSpPr>
          <a:xfrm>
            <a:off x="1828800" y="2895600"/>
            <a:ext cx="1295400" cy="685800"/>
            <a:chOff x="1828800" y="2895600"/>
            <a:chExt cx="1295400" cy="685800"/>
          </a:xfrm>
        </p:grpSpPr>
        <p:grpSp>
          <p:nvGrpSpPr>
            <p:cNvPr id="17" name="Group 16"/>
            <p:cNvGrpSpPr/>
            <p:nvPr/>
          </p:nvGrpSpPr>
          <p:grpSpPr>
            <a:xfrm>
              <a:off x="1828800" y="2895600"/>
              <a:ext cx="1295400" cy="685800"/>
              <a:chOff x="1828800" y="2895600"/>
              <a:chExt cx="1295400" cy="685800"/>
            </a:xfrm>
          </p:grpSpPr>
          <p:sp>
            <p:nvSpPr>
              <p:cNvPr id="15" name="Right Arrow 14"/>
              <p:cNvSpPr/>
              <p:nvPr/>
            </p:nvSpPr>
            <p:spPr bwMode="auto">
              <a:xfrm>
                <a:off x="1905000" y="3200400"/>
                <a:ext cx="1219200" cy="381000"/>
              </a:xfrm>
              <a:prstGeom prst="rightArrow">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 name="TextBox 15"/>
              <p:cNvSpPr txBox="1"/>
              <p:nvPr/>
            </p:nvSpPr>
            <p:spPr>
              <a:xfrm>
                <a:off x="1828800" y="2895600"/>
                <a:ext cx="1219200" cy="338554"/>
              </a:xfrm>
              <a:prstGeom prst="rect">
                <a:avLst/>
              </a:prstGeom>
              <a:noFill/>
            </p:spPr>
            <p:txBody>
              <a:bodyPr wrap="square" rtlCol="0">
                <a:spAutoFit/>
              </a:bodyPr>
              <a:lstStyle/>
              <a:p>
                <a:r>
                  <a:rPr lang="en-US" sz="1600" b="1" dirty="0" smtClean="0">
                    <a:latin typeface="Arial Narrow"/>
                    <a:cs typeface="Arial Narrow"/>
                  </a:rPr>
                  <a:t>ERROR (     )</a:t>
                </a:r>
                <a:endParaRPr lang="en-US" sz="1600" b="1" dirty="0">
                  <a:latin typeface="Arial Narrow"/>
                  <a:cs typeface="Arial Narrow"/>
                </a:endParaRPr>
              </a:p>
            </p:txBody>
          </p:sp>
        </p:grpSp>
        <p:sp>
          <p:nvSpPr>
            <p:cNvPr id="83" name="Explosion 1 61"/>
            <p:cNvSpPr>
              <a:spLocks noChangeArrowheads="1"/>
            </p:cNvSpPr>
            <p:nvPr/>
          </p:nvSpPr>
          <p:spPr bwMode="auto">
            <a:xfrm rot="5400000">
              <a:off x="2668300" y="3046700"/>
              <a:ext cx="132697" cy="135298"/>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grpSp>
    </p:spTree>
    <p:extLst>
      <p:ext uri="{BB962C8B-B14F-4D97-AF65-F5344CB8AC3E}">
        <p14:creationId xmlns:p14="http://schemas.microsoft.com/office/powerpoint/2010/main" val="1200715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7.3|12.8|18.7"/>
</p:tagLst>
</file>

<file path=ppt/tags/tag2.xml><?xml version="1.0" encoding="utf-8"?>
<p:tagLst xmlns:a="http://schemas.openxmlformats.org/drawingml/2006/main" xmlns:r="http://schemas.openxmlformats.org/officeDocument/2006/relationships" xmlns:p="http://schemas.openxmlformats.org/presentationml/2006/main">
  <p:tag name="TIMING" val="|17.3|12.8|18.7"/>
</p:tagLst>
</file>

<file path=ppt/theme/theme1.xml><?xml version="1.0" encoding="utf-8"?>
<a:theme xmlns:a="http://schemas.openxmlformats.org/drawingml/2006/main" name="SWAT-Them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Helvetic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39670</TotalTime>
  <Words>3594</Words>
  <Application>Microsoft Macintosh PowerPoint</Application>
  <PresentationFormat>On-screen Show (4:3)</PresentationFormat>
  <Paragraphs>371</Paragraphs>
  <Slides>29</Slides>
  <Notes>23</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SWAT-Theme</vt:lpstr>
      <vt:lpstr>PowerPoint Presentation</vt:lpstr>
      <vt:lpstr>Introduction</vt:lpstr>
      <vt:lpstr>Contributions (1 of 2): Approxilyzer</vt:lpstr>
      <vt:lpstr>Contributions (1 of 2): Approxilyzer</vt:lpstr>
      <vt:lpstr>Contributions (1 of 2): Approxilyzer</vt:lpstr>
      <vt:lpstr>PowerPoint Presentation</vt:lpstr>
      <vt:lpstr>Outline</vt:lpstr>
      <vt:lpstr>Challenge : Determine Quality Impact of All Errors</vt:lpstr>
      <vt:lpstr>Background : Error Outcomes for Single Bit Errors</vt:lpstr>
      <vt:lpstr>Background: Relyzer [ASPLOS’12]</vt:lpstr>
      <vt:lpstr>Outline</vt:lpstr>
      <vt:lpstr>Approxilyzer : Predict SDC Quality</vt:lpstr>
      <vt:lpstr>Approxilyzer: Quality Aware Error Classification</vt:lpstr>
      <vt:lpstr>Approxilyzer: Validation</vt:lpstr>
      <vt:lpstr>Approxilyzer : Validation</vt:lpstr>
      <vt:lpstr>Approxilyzer : Validation</vt:lpstr>
      <vt:lpstr>Approxilyzer : Validation</vt:lpstr>
      <vt:lpstr>Outline</vt:lpstr>
      <vt:lpstr>Approxilyzer Application to Resiliency</vt:lpstr>
      <vt:lpstr>Approxilyzer: Ultra-Low Cost Resiliency (Water)</vt:lpstr>
      <vt:lpstr>Approxilyzer: First Order Approximation Potential</vt:lpstr>
      <vt:lpstr>PowerPoint Presentation</vt:lpstr>
      <vt:lpstr>Conclusions</vt:lpstr>
      <vt:lpstr>PowerPoint Presentation</vt:lpstr>
      <vt:lpstr>Quality Metrics and Thresholds</vt:lpstr>
      <vt:lpstr>Error Outcome classification</vt:lpstr>
      <vt:lpstr>Error Outcome classification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siva</dc:creator>
  <cp:lastModifiedBy>Radha</cp:lastModifiedBy>
  <cp:revision>3810</cp:revision>
  <cp:lastPrinted>2016-10-12T17:08:29Z</cp:lastPrinted>
  <dcterms:created xsi:type="dcterms:W3CDTF">2006-08-16T00:00:00Z</dcterms:created>
  <dcterms:modified xsi:type="dcterms:W3CDTF">2017-04-24T15:36:58Z</dcterms:modified>
</cp:coreProperties>
</file>