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588" r:id="rId3"/>
    <p:sldId id="385" r:id="rId4"/>
    <p:sldId id="529" r:id="rId5"/>
    <p:sldId id="611" r:id="rId6"/>
    <p:sldId id="527" r:id="rId7"/>
    <p:sldId id="539" r:id="rId8"/>
    <p:sldId id="614" r:id="rId9"/>
    <p:sldId id="615" r:id="rId10"/>
    <p:sldId id="617" r:id="rId11"/>
    <p:sldId id="618" r:id="rId12"/>
    <p:sldId id="619" r:id="rId13"/>
    <p:sldId id="557" r:id="rId14"/>
    <p:sldId id="621" r:id="rId15"/>
    <p:sldId id="622" r:id="rId16"/>
    <p:sldId id="558" r:id="rId17"/>
    <p:sldId id="623" r:id="rId18"/>
    <p:sldId id="561" r:id="rId19"/>
    <p:sldId id="590" r:id="rId20"/>
    <p:sldId id="563" r:id="rId21"/>
    <p:sldId id="613" r:id="rId22"/>
    <p:sldId id="565" r:id="rId23"/>
    <p:sldId id="566" r:id="rId24"/>
    <p:sldId id="625" r:id="rId25"/>
    <p:sldId id="288" r:id="rId26"/>
    <p:sldId id="475" r:id="rId27"/>
    <p:sldId id="480" r:id="rId28"/>
    <p:sldId id="551" r:id="rId29"/>
    <p:sldId id="513" r:id="rId30"/>
    <p:sldId id="564" r:id="rId31"/>
    <p:sldId id="591" r:id="rId32"/>
    <p:sldId id="592" r:id="rId33"/>
    <p:sldId id="485" r:id="rId34"/>
    <p:sldId id="286" r:id="rId35"/>
    <p:sldId id="593" r:id="rId36"/>
    <p:sldId id="602" r:id="rId37"/>
    <p:sldId id="612" r:id="rId38"/>
    <p:sldId id="624" r:id="rId39"/>
  </p:sldIdLst>
  <p:sldSz cx="9144000" cy="6858000" type="screen4x3"/>
  <p:notesSz cx="92329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va Hari" initials="S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E9D8D5"/>
    <a:srgbClr val="CC6600"/>
    <a:srgbClr val="008000"/>
    <a:srgbClr val="C0504D"/>
    <a:srgbClr val="4F81BD"/>
    <a:srgbClr val="669900"/>
    <a:srgbClr val="C06000"/>
    <a:srgbClr val="D15100"/>
    <a:srgbClr val="D2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4" autoAdjust="0"/>
    <p:restoredTop sz="86763" autoAdjust="0"/>
  </p:normalViewPr>
  <p:slideViewPr>
    <p:cSldViewPr>
      <p:cViewPr varScale="1">
        <p:scale>
          <a:sx n="79" d="100"/>
          <a:sy n="79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iva\Documents\documents\research\results\isca%202014\final%20version\sim_savings_fina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Siva\Documents\documents\research\results\isca%202014\final%20version\sim_savings_fina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Siva\Documents\documents\research\results\isca%202014\final%20version\sim_savings_final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Siva\Documents\documents\research\results\isca%202014\final%20version\sim_savings_fina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Siva\Documents\documents\research\results\isca%202014\final%20version\sim_savings_fina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C:\Users\Siva\Documents\documents\research\results\isca%202014\final%20version\sim_savings_fina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va\Documents\research\results\relyzer\fully%20optimized\pruning%20summary%20speculativ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11909448818899"/>
          <c:y val="3.4662000583260424E-2"/>
          <c:w val="0.8474225721784775"/>
          <c:h val="0.5316571886847476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Speedup!$C$67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Speedup!$A$68:$B$94</c:f>
              <c:multiLvlStrCache>
                <c:ptCount val="27"/>
                <c:lvl>
                  <c:pt idx="0">
                    <c:v> </c:v>
                  </c:pt>
                  <c:pt idx="1">
                    <c:v>Blackscholes</c:v>
                  </c:pt>
                  <c:pt idx="3">
                    <c:v> </c:v>
                  </c:pt>
                  <c:pt idx="4">
                    <c:v>Fluidanimate</c:v>
                  </c:pt>
                  <c:pt idx="6">
                    <c:v> </c:v>
                  </c:pt>
                  <c:pt idx="7">
                    <c:v>Streamcluster</c:v>
                  </c:pt>
                  <c:pt idx="9">
                    <c:v> </c:v>
                  </c:pt>
                  <c:pt idx="10">
                    <c:v>Swaptions</c:v>
                  </c:pt>
                  <c:pt idx="12">
                    <c:v> </c:v>
                  </c:pt>
                  <c:pt idx="13">
                    <c:v>FFT</c:v>
                  </c:pt>
                  <c:pt idx="15">
                    <c:v> </c:v>
                  </c:pt>
                  <c:pt idx="16">
                    <c:v>LU</c:v>
                  </c:pt>
                  <c:pt idx="18">
                    <c:v> </c:v>
                  </c:pt>
                  <c:pt idx="19">
                    <c:v>Ocean</c:v>
                  </c:pt>
                  <c:pt idx="21">
                    <c:v> </c:v>
                  </c:pt>
                  <c:pt idx="22">
                    <c:v>Water</c:v>
                  </c:pt>
                  <c:pt idx="24">
                    <c:v> </c:v>
                  </c:pt>
                  <c:pt idx="25">
                    <c:v>Average</c:v>
                  </c:pt>
                  <c:pt idx="26">
                    <c:v> </c:v>
                  </c:pt>
                </c:lvl>
                <c:lvl>
                  <c:pt idx="0">
                    <c:v> </c:v>
                  </c:pt>
                  <c:pt idx="3">
                    <c:v> </c:v>
                  </c:pt>
                  <c:pt idx="6">
                    <c:v> </c:v>
                  </c:pt>
                  <c:pt idx="9">
                    <c:v> </c:v>
                  </c:pt>
                  <c:pt idx="12">
                    <c:v> </c:v>
                  </c:pt>
                  <c:pt idx="15">
                    <c:v> </c:v>
                  </c:pt>
                  <c:pt idx="18">
                    <c:v> </c:v>
                  </c:pt>
                  <c:pt idx="21">
                    <c:v> </c:v>
                  </c:pt>
                  <c:pt idx="24">
                    <c:v> </c:v>
                  </c:pt>
                </c:lvl>
              </c:multiLvlStrCache>
            </c:multiLvlStrRef>
          </c:cat>
          <c:val>
            <c:numRef>
              <c:f>Speedup!$C$68:$C$94</c:f>
              <c:numCache>
                <c:formatCode>#,##0</c:formatCode>
                <c:ptCount val="27"/>
                <c:pt idx="0">
                  <c:v>1808.425527603303</c:v>
                </c:pt>
                <c:pt idx="1">
                  <c:v>0</c:v>
                </c:pt>
                <c:pt idx="3">
                  <c:v>1239.0357131961196</c:v>
                </c:pt>
                <c:pt idx="4">
                  <c:v>0</c:v>
                </c:pt>
                <c:pt idx="6">
                  <c:v>471.1342064775028</c:v>
                </c:pt>
                <c:pt idx="7">
                  <c:v>0</c:v>
                </c:pt>
                <c:pt idx="9">
                  <c:v>1653.3532832330334</c:v>
                </c:pt>
                <c:pt idx="10">
                  <c:v>0</c:v>
                </c:pt>
                <c:pt idx="12">
                  <c:v>2853.4340766064165</c:v>
                </c:pt>
                <c:pt idx="13">
                  <c:v>0</c:v>
                </c:pt>
                <c:pt idx="15">
                  <c:v>447.32001002083609</c:v>
                </c:pt>
                <c:pt idx="16">
                  <c:v>0</c:v>
                </c:pt>
                <c:pt idx="18">
                  <c:v>4799.7656453181944</c:v>
                </c:pt>
                <c:pt idx="19">
                  <c:v>0</c:v>
                </c:pt>
                <c:pt idx="21">
                  <c:v>953.82227790306388</c:v>
                </c:pt>
                <c:pt idx="22">
                  <c:v>0</c:v>
                </c:pt>
                <c:pt idx="24">
                  <c:v>1778.2863425448088</c:v>
                </c:pt>
              </c:numCache>
            </c:numRef>
          </c:val>
        </c:ser>
        <c:ser>
          <c:idx val="1"/>
          <c:order val="1"/>
          <c:tx>
            <c:strRef>
              <c:f>Speedup!$D$67</c:f>
              <c:strCache>
                <c:ptCount val="1"/>
                <c:pt idx="0">
                  <c:v>GangES Overhead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Speedup!$A$68:$B$94</c:f>
              <c:multiLvlStrCache>
                <c:ptCount val="27"/>
                <c:lvl>
                  <c:pt idx="0">
                    <c:v> </c:v>
                  </c:pt>
                  <c:pt idx="1">
                    <c:v>Blackscholes</c:v>
                  </c:pt>
                  <c:pt idx="3">
                    <c:v> </c:v>
                  </c:pt>
                  <c:pt idx="4">
                    <c:v>Fluidanimate</c:v>
                  </c:pt>
                  <c:pt idx="6">
                    <c:v> </c:v>
                  </c:pt>
                  <c:pt idx="7">
                    <c:v>Streamcluster</c:v>
                  </c:pt>
                  <c:pt idx="9">
                    <c:v> </c:v>
                  </c:pt>
                  <c:pt idx="10">
                    <c:v>Swaptions</c:v>
                  </c:pt>
                  <c:pt idx="12">
                    <c:v> </c:v>
                  </c:pt>
                  <c:pt idx="13">
                    <c:v>FFT</c:v>
                  </c:pt>
                  <c:pt idx="15">
                    <c:v> </c:v>
                  </c:pt>
                  <c:pt idx="16">
                    <c:v>LU</c:v>
                  </c:pt>
                  <c:pt idx="18">
                    <c:v> </c:v>
                  </c:pt>
                  <c:pt idx="19">
                    <c:v>Ocean</c:v>
                  </c:pt>
                  <c:pt idx="21">
                    <c:v> </c:v>
                  </c:pt>
                  <c:pt idx="22">
                    <c:v>Water</c:v>
                  </c:pt>
                  <c:pt idx="24">
                    <c:v> </c:v>
                  </c:pt>
                  <c:pt idx="25">
                    <c:v>Average</c:v>
                  </c:pt>
                  <c:pt idx="26">
                    <c:v> </c:v>
                  </c:pt>
                </c:lvl>
                <c:lvl>
                  <c:pt idx="0">
                    <c:v> </c:v>
                  </c:pt>
                  <c:pt idx="3">
                    <c:v> </c:v>
                  </c:pt>
                  <c:pt idx="6">
                    <c:v> </c:v>
                  </c:pt>
                  <c:pt idx="9">
                    <c:v> </c:v>
                  </c:pt>
                  <c:pt idx="12">
                    <c:v> </c:v>
                  </c:pt>
                  <c:pt idx="15">
                    <c:v> </c:v>
                  </c:pt>
                  <c:pt idx="18">
                    <c:v> </c:v>
                  </c:pt>
                  <c:pt idx="21">
                    <c:v> </c:v>
                  </c:pt>
                  <c:pt idx="24">
                    <c:v> </c:v>
                  </c:pt>
                </c:lvl>
              </c:multiLvlStrCache>
            </c:multiLvlStrRef>
          </c:cat>
          <c:val>
            <c:numRef>
              <c:f>Speedup!$D$68:$D$94</c:f>
              <c:numCache>
                <c:formatCode>#,##0</c:formatCode>
                <c:ptCount val="27"/>
                <c:pt idx="0">
                  <c:v>0</c:v>
                </c:pt>
                <c:pt idx="1">
                  <c:v>14.366363507777777</c:v>
                </c:pt>
                <c:pt idx="3">
                  <c:v>0</c:v>
                </c:pt>
                <c:pt idx="4">
                  <c:v>8.2285318783333334</c:v>
                </c:pt>
                <c:pt idx="6">
                  <c:v>0</c:v>
                </c:pt>
                <c:pt idx="7">
                  <c:v>5.0745767813888891</c:v>
                </c:pt>
                <c:pt idx="9">
                  <c:v>0</c:v>
                </c:pt>
                <c:pt idx="10">
                  <c:v>26.54165861722225</c:v>
                </c:pt>
                <c:pt idx="12">
                  <c:v>0</c:v>
                </c:pt>
                <c:pt idx="13">
                  <c:v>8.5800105261111117</c:v>
                </c:pt>
                <c:pt idx="15">
                  <c:v>0</c:v>
                </c:pt>
                <c:pt idx="16">
                  <c:v>2.5892020080555556</c:v>
                </c:pt>
                <c:pt idx="18">
                  <c:v>0</c:v>
                </c:pt>
                <c:pt idx="19">
                  <c:v>144.98584342722222</c:v>
                </c:pt>
                <c:pt idx="21">
                  <c:v>0</c:v>
                </c:pt>
                <c:pt idx="22">
                  <c:v>14.746971408333334</c:v>
                </c:pt>
                <c:pt idx="25">
                  <c:v>28.139144769305563</c:v>
                </c:pt>
              </c:numCache>
            </c:numRef>
          </c:val>
        </c:ser>
        <c:ser>
          <c:idx val="2"/>
          <c:order val="2"/>
          <c:tx>
            <c:strRef>
              <c:f>Speedup!$E$67</c:f>
              <c:strCache>
                <c:ptCount val="1"/>
                <c:pt idx="0">
                  <c:v>Need Full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Speedup!$A$68:$B$94</c:f>
              <c:multiLvlStrCache>
                <c:ptCount val="27"/>
                <c:lvl>
                  <c:pt idx="0">
                    <c:v> </c:v>
                  </c:pt>
                  <c:pt idx="1">
                    <c:v>Blackscholes</c:v>
                  </c:pt>
                  <c:pt idx="3">
                    <c:v> </c:v>
                  </c:pt>
                  <c:pt idx="4">
                    <c:v>Fluidanimate</c:v>
                  </c:pt>
                  <c:pt idx="6">
                    <c:v> </c:v>
                  </c:pt>
                  <c:pt idx="7">
                    <c:v>Streamcluster</c:v>
                  </c:pt>
                  <c:pt idx="9">
                    <c:v> </c:v>
                  </c:pt>
                  <c:pt idx="10">
                    <c:v>Swaptions</c:v>
                  </c:pt>
                  <c:pt idx="12">
                    <c:v> </c:v>
                  </c:pt>
                  <c:pt idx="13">
                    <c:v>FFT</c:v>
                  </c:pt>
                  <c:pt idx="15">
                    <c:v> </c:v>
                  </c:pt>
                  <c:pt idx="16">
                    <c:v>LU</c:v>
                  </c:pt>
                  <c:pt idx="18">
                    <c:v> </c:v>
                  </c:pt>
                  <c:pt idx="19">
                    <c:v>Ocean</c:v>
                  </c:pt>
                  <c:pt idx="21">
                    <c:v> </c:v>
                  </c:pt>
                  <c:pt idx="22">
                    <c:v>Water</c:v>
                  </c:pt>
                  <c:pt idx="24">
                    <c:v> </c:v>
                  </c:pt>
                  <c:pt idx="25">
                    <c:v>Average</c:v>
                  </c:pt>
                  <c:pt idx="26">
                    <c:v> </c:v>
                  </c:pt>
                </c:lvl>
                <c:lvl>
                  <c:pt idx="0">
                    <c:v> </c:v>
                  </c:pt>
                  <c:pt idx="3">
                    <c:v> </c:v>
                  </c:pt>
                  <c:pt idx="6">
                    <c:v> </c:v>
                  </c:pt>
                  <c:pt idx="9">
                    <c:v> </c:v>
                  </c:pt>
                  <c:pt idx="12">
                    <c:v> </c:v>
                  </c:pt>
                  <c:pt idx="15">
                    <c:v> </c:v>
                  </c:pt>
                  <c:pt idx="18">
                    <c:v> </c:v>
                  </c:pt>
                  <c:pt idx="21">
                    <c:v> </c:v>
                  </c:pt>
                  <c:pt idx="24">
                    <c:v> </c:v>
                  </c:pt>
                </c:lvl>
              </c:multiLvlStrCache>
            </c:multiLvlStrRef>
          </c:cat>
          <c:val>
            <c:numRef>
              <c:f>Speedup!$E$68:$E$94</c:f>
              <c:numCache>
                <c:formatCode>#,##0</c:formatCode>
                <c:ptCount val="27"/>
                <c:pt idx="0">
                  <c:v>0</c:v>
                </c:pt>
                <c:pt idx="1">
                  <c:v>254.9650667333336</c:v>
                </c:pt>
                <c:pt idx="3">
                  <c:v>0</c:v>
                </c:pt>
                <c:pt idx="4">
                  <c:v>328.61699666194443</c:v>
                </c:pt>
                <c:pt idx="6">
                  <c:v>0</c:v>
                </c:pt>
                <c:pt idx="7">
                  <c:v>193.41730317611083</c:v>
                </c:pt>
                <c:pt idx="9">
                  <c:v>0</c:v>
                </c:pt>
                <c:pt idx="10">
                  <c:v>467.4084020358361</c:v>
                </c:pt>
                <c:pt idx="12">
                  <c:v>0</c:v>
                </c:pt>
                <c:pt idx="13">
                  <c:v>1144.5465060022193</c:v>
                </c:pt>
                <c:pt idx="15">
                  <c:v>0</c:v>
                </c:pt>
                <c:pt idx="16">
                  <c:v>128.15758820361111</c:v>
                </c:pt>
                <c:pt idx="18">
                  <c:v>0</c:v>
                </c:pt>
                <c:pt idx="19">
                  <c:v>3020.6265184175832</c:v>
                </c:pt>
                <c:pt idx="21">
                  <c:v>0</c:v>
                </c:pt>
                <c:pt idx="22">
                  <c:v>247.46063141361111</c:v>
                </c:pt>
                <c:pt idx="25">
                  <c:v>723.1498765805311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1275648"/>
        <c:axId val="77622272"/>
      </c:barChart>
      <c:catAx>
        <c:axId val="7127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7622272"/>
        <c:crosses val="autoZero"/>
        <c:auto val="1"/>
        <c:lblAlgn val="ctr"/>
        <c:lblOffset val="100"/>
        <c:noMultiLvlLbl val="0"/>
      </c:catAx>
      <c:valAx>
        <c:axId val="77622272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US"/>
                  <a:t>Running time in 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127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026850625972639"/>
          <c:y val="0.93020375742505867"/>
          <c:w val="0.60730971128608924"/>
          <c:h val="6.6872265966754149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="1">
          <a:solidFill>
            <a:sysClr val="windowText" lastClr="000000"/>
          </a:solidFill>
          <a:latin typeface="Arial Narrow" panose="020B060602020203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935206027297468"/>
          <c:y val="3.8898221055701371E-2"/>
          <c:w val="0.45105707947755602"/>
          <c:h val="0.861249927092446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Gaps!$K$3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Gaps!$J$12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Gaps!$K$12</c:f>
              <c:numCache>
                <c:formatCode>#,##0</c:formatCode>
                <c:ptCount val="1"/>
                <c:pt idx="0">
                  <c:v>3024.5754764484309</c:v>
                </c:pt>
              </c:numCache>
            </c:numRef>
          </c:val>
        </c:ser>
        <c:ser>
          <c:idx val="1"/>
          <c:order val="1"/>
          <c:tx>
            <c:strRef>
              <c:f>Gaps!$L$3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Gaps!$J$12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Gaps!$L$12</c:f>
              <c:numCache>
                <c:formatCode>#,##0</c:formatCode>
                <c:ptCount val="1"/>
                <c:pt idx="0">
                  <c:v>15987.483066029303</c:v>
                </c:pt>
              </c:numCache>
            </c:numRef>
          </c:val>
        </c:ser>
        <c:ser>
          <c:idx val="2"/>
          <c:order val="2"/>
          <c:tx>
            <c:strRef>
              <c:f>Gaps!$M$3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Gaps!$J$12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Gaps!$M$12</c:f>
              <c:numCache>
                <c:formatCode>#,##0</c:formatCode>
                <c:ptCount val="1"/>
                <c:pt idx="0">
                  <c:v>16848.294722504237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77560064"/>
        <c:axId val="77570048"/>
      </c:barChart>
      <c:catAx>
        <c:axId val="7756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7570048"/>
        <c:crosses val="autoZero"/>
        <c:auto val="1"/>
        <c:lblAlgn val="ctr"/>
        <c:lblOffset val="100"/>
        <c:noMultiLvlLbl val="0"/>
      </c:catAx>
      <c:valAx>
        <c:axId val="775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US" dirty="0"/>
                  <a:t>Average instructions from error injection to successful comparison </a:t>
                </a:r>
              </a:p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US" dirty="0"/>
                  <a:t>(only for saved simulations)</a:t>
                </a:r>
              </a:p>
            </c:rich>
          </c:tx>
          <c:layout>
            <c:manualLayout>
              <c:xMode val="edge"/>
              <c:yMode val="edge"/>
              <c:x val="3.7037042437597326E-2"/>
              <c:y val="0.1083425196850393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756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  <a:latin typeface="Arial Narrow" panose="020B0606020202030204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Equalized!$K$3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Equalized!$J$12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Equalized!$K$12</c:f>
              <c:numCache>
                <c:formatCode>0%</c:formatCode>
                <c:ptCount val="1"/>
                <c:pt idx="0">
                  <c:v>0.91870347017271614</c:v>
                </c:pt>
              </c:numCache>
            </c:numRef>
          </c:val>
        </c:ser>
        <c:ser>
          <c:idx val="1"/>
          <c:order val="1"/>
          <c:tx>
            <c:strRef>
              <c:f>Equalized!$L$3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Equalized!$J$12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Equalized!$L$12</c:f>
              <c:numCache>
                <c:formatCode>0%</c:formatCode>
                <c:ptCount val="1"/>
                <c:pt idx="0">
                  <c:v>7.343080155307477E-2</c:v>
                </c:pt>
              </c:numCache>
            </c:numRef>
          </c:val>
        </c:ser>
        <c:ser>
          <c:idx val="2"/>
          <c:order val="2"/>
          <c:tx>
            <c:strRef>
              <c:f>Equalized!$M$3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Equalized!$J$12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Equalized!$M$12</c:f>
              <c:numCache>
                <c:formatCode>0%</c:formatCode>
                <c:ptCount val="1"/>
                <c:pt idx="0">
                  <c:v>7.8657282742089028E-3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77587968"/>
        <c:axId val="77589504"/>
      </c:barChart>
      <c:catAx>
        <c:axId val="7758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7589504"/>
        <c:crosses val="autoZero"/>
        <c:auto val="1"/>
        <c:lblAlgn val="ctr"/>
        <c:lblOffset val="100"/>
        <c:noMultiLvlLbl val="0"/>
      </c:catAx>
      <c:valAx>
        <c:axId val="775895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US"/>
                  <a:t>Fraction of simulations equalized at Nth SESE exit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758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ysClr val="windowText" lastClr="000000"/>
          </a:solidFill>
          <a:latin typeface="Arial Narrow" panose="020B060602020203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216535433071"/>
          <c:y val="3.8898221055701371E-2"/>
          <c:w val="0.85123950131233594"/>
          <c:h val="0.371341790609507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Speedup!$C$100</c:f>
              <c:strCache>
                <c:ptCount val="1"/>
                <c:pt idx="0">
                  <c:v>GangES Overhead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Speedup!$A$101:$B$126</c:f>
              <c:multiLvlStrCache>
                <c:ptCount val="26"/>
                <c:lvl>
                  <c:pt idx="0">
                    <c:v>Blackscholes with live</c:v>
                  </c:pt>
                  <c:pt idx="1">
                    <c:v>without live</c:v>
                  </c:pt>
                  <c:pt idx="3">
                    <c:v>Fluidanimate with live</c:v>
                  </c:pt>
                  <c:pt idx="4">
                    <c:v>without live</c:v>
                  </c:pt>
                  <c:pt idx="6">
                    <c:v>Streamcluster with live</c:v>
                  </c:pt>
                  <c:pt idx="7">
                    <c:v>without live</c:v>
                  </c:pt>
                  <c:pt idx="9">
                    <c:v>Swaptions with live</c:v>
                  </c:pt>
                  <c:pt idx="10">
                    <c:v>without live</c:v>
                  </c:pt>
                  <c:pt idx="12">
                    <c:v>FFT  with live</c:v>
                  </c:pt>
                  <c:pt idx="13">
                    <c:v>without live</c:v>
                  </c:pt>
                  <c:pt idx="15">
                    <c:v>LU  with live</c:v>
                  </c:pt>
                  <c:pt idx="16">
                    <c:v>without live</c:v>
                  </c:pt>
                  <c:pt idx="18">
                    <c:v>Ocean with live</c:v>
                  </c:pt>
                  <c:pt idx="19">
                    <c:v>without live</c:v>
                  </c:pt>
                  <c:pt idx="21">
                    <c:v>Water  with live</c:v>
                  </c:pt>
                  <c:pt idx="22">
                    <c:v>without live</c:v>
                  </c:pt>
                  <c:pt idx="24">
                    <c:v>Average with live</c:v>
                  </c:pt>
                  <c:pt idx="25">
                    <c:v>without live</c:v>
                  </c:pt>
                </c:lvl>
                <c:lvl>
                  <c:pt idx="0">
                    <c:v> </c:v>
                  </c:pt>
                  <c:pt idx="3">
                    <c:v> </c:v>
                  </c:pt>
                  <c:pt idx="6">
                    <c:v> </c:v>
                  </c:pt>
                  <c:pt idx="9">
                    <c:v> </c:v>
                  </c:pt>
                  <c:pt idx="12">
                    <c:v> </c:v>
                  </c:pt>
                  <c:pt idx="15">
                    <c:v> </c:v>
                  </c:pt>
                  <c:pt idx="18">
                    <c:v> </c:v>
                  </c:pt>
                  <c:pt idx="21">
                    <c:v> </c:v>
                  </c:pt>
                  <c:pt idx="24">
                    <c:v> </c:v>
                  </c:pt>
                </c:lvl>
              </c:multiLvlStrCache>
            </c:multiLvlStrRef>
          </c:cat>
          <c:val>
            <c:numRef>
              <c:f>Speedup!$C$101:$C$126</c:f>
              <c:numCache>
                <c:formatCode>#,##0.0</c:formatCode>
                <c:ptCount val="26"/>
                <c:pt idx="0" formatCode="#,##0">
                  <c:v>14.366363507777777</c:v>
                </c:pt>
                <c:pt idx="1">
                  <c:v>14.796916281666666</c:v>
                </c:pt>
                <c:pt idx="3" formatCode="#,##0">
                  <c:v>8.2285318783333334</c:v>
                </c:pt>
                <c:pt idx="4">
                  <c:v>6.3823380344444445</c:v>
                </c:pt>
                <c:pt idx="6" formatCode="#,##0">
                  <c:v>5.0745767813888891</c:v>
                </c:pt>
                <c:pt idx="7">
                  <c:v>4.5523132852777781</c:v>
                </c:pt>
                <c:pt idx="9" formatCode="#,##0">
                  <c:v>26.54165861722225</c:v>
                </c:pt>
                <c:pt idx="10">
                  <c:v>17.265217382777749</c:v>
                </c:pt>
                <c:pt idx="12" formatCode="#,##0">
                  <c:v>8.5800105261111117</c:v>
                </c:pt>
                <c:pt idx="13">
                  <c:v>8.5512909644444441</c:v>
                </c:pt>
                <c:pt idx="15" formatCode="#,##0">
                  <c:v>2.5892020080555556</c:v>
                </c:pt>
                <c:pt idx="16">
                  <c:v>2.2891366430555555</c:v>
                </c:pt>
                <c:pt idx="18" formatCode="#,##0">
                  <c:v>144.98584342722222</c:v>
                </c:pt>
                <c:pt idx="19">
                  <c:v>119.56284818555555</c:v>
                </c:pt>
                <c:pt idx="21" formatCode="#,##0">
                  <c:v>14.746971408333334</c:v>
                </c:pt>
                <c:pt idx="22">
                  <c:v>12.389913302222194</c:v>
                </c:pt>
                <c:pt idx="24" formatCode="#,##0">
                  <c:v>28.139144769305563</c:v>
                </c:pt>
                <c:pt idx="25" formatCode="#,##0">
                  <c:v>23.223746759930545</c:v>
                </c:pt>
              </c:numCache>
            </c:numRef>
          </c:val>
        </c:ser>
        <c:ser>
          <c:idx val="1"/>
          <c:order val="1"/>
          <c:tx>
            <c:strRef>
              <c:f>Speedup!$D$100</c:f>
              <c:strCache>
                <c:ptCount val="1"/>
                <c:pt idx="0">
                  <c:v>Need Full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Speedup!$A$101:$B$126</c:f>
              <c:multiLvlStrCache>
                <c:ptCount val="26"/>
                <c:lvl>
                  <c:pt idx="0">
                    <c:v>Blackscholes with live</c:v>
                  </c:pt>
                  <c:pt idx="1">
                    <c:v>without live</c:v>
                  </c:pt>
                  <c:pt idx="3">
                    <c:v>Fluidanimate with live</c:v>
                  </c:pt>
                  <c:pt idx="4">
                    <c:v>without live</c:v>
                  </c:pt>
                  <c:pt idx="6">
                    <c:v>Streamcluster with live</c:v>
                  </c:pt>
                  <c:pt idx="7">
                    <c:v>without live</c:v>
                  </c:pt>
                  <c:pt idx="9">
                    <c:v>Swaptions with live</c:v>
                  </c:pt>
                  <c:pt idx="10">
                    <c:v>without live</c:v>
                  </c:pt>
                  <c:pt idx="12">
                    <c:v>FFT  with live</c:v>
                  </c:pt>
                  <c:pt idx="13">
                    <c:v>without live</c:v>
                  </c:pt>
                  <c:pt idx="15">
                    <c:v>LU  with live</c:v>
                  </c:pt>
                  <c:pt idx="16">
                    <c:v>without live</c:v>
                  </c:pt>
                  <c:pt idx="18">
                    <c:v>Ocean with live</c:v>
                  </c:pt>
                  <c:pt idx="19">
                    <c:v>without live</c:v>
                  </c:pt>
                  <c:pt idx="21">
                    <c:v>Water  with live</c:v>
                  </c:pt>
                  <c:pt idx="22">
                    <c:v>without live</c:v>
                  </c:pt>
                  <c:pt idx="24">
                    <c:v>Average with live</c:v>
                  </c:pt>
                  <c:pt idx="25">
                    <c:v>without live</c:v>
                  </c:pt>
                </c:lvl>
                <c:lvl>
                  <c:pt idx="0">
                    <c:v> </c:v>
                  </c:pt>
                  <c:pt idx="3">
                    <c:v> </c:v>
                  </c:pt>
                  <c:pt idx="6">
                    <c:v> </c:v>
                  </c:pt>
                  <c:pt idx="9">
                    <c:v> </c:v>
                  </c:pt>
                  <c:pt idx="12">
                    <c:v> </c:v>
                  </c:pt>
                  <c:pt idx="15">
                    <c:v> </c:v>
                  </c:pt>
                  <c:pt idx="18">
                    <c:v> </c:v>
                  </c:pt>
                  <c:pt idx="21">
                    <c:v> </c:v>
                  </c:pt>
                  <c:pt idx="24">
                    <c:v> </c:v>
                  </c:pt>
                </c:lvl>
              </c:multiLvlStrCache>
            </c:multiLvlStrRef>
          </c:cat>
          <c:val>
            <c:numRef>
              <c:f>Speedup!$D$101:$D$126</c:f>
              <c:numCache>
                <c:formatCode>#,##0.0</c:formatCode>
                <c:ptCount val="26"/>
                <c:pt idx="0" formatCode="#,##0">
                  <c:v>254.9650667333336</c:v>
                </c:pt>
                <c:pt idx="1">
                  <c:v>783.88826747167502</c:v>
                </c:pt>
                <c:pt idx="3" formatCode="#,##0">
                  <c:v>328.61699666194443</c:v>
                </c:pt>
                <c:pt idx="4">
                  <c:v>358.95754901527499</c:v>
                </c:pt>
                <c:pt idx="6" formatCode="#,##0">
                  <c:v>193.41730317611083</c:v>
                </c:pt>
                <c:pt idx="7">
                  <c:v>298.2419441225</c:v>
                </c:pt>
                <c:pt idx="9" formatCode="#,##0">
                  <c:v>467.4084020358361</c:v>
                </c:pt>
                <c:pt idx="10">
                  <c:v>536.99195004111664</c:v>
                </c:pt>
                <c:pt idx="12" formatCode="#,##0">
                  <c:v>1144.5465060022193</c:v>
                </c:pt>
                <c:pt idx="13">
                  <c:v>1392.0075484375002</c:v>
                </c:pt>
                <c:pt idx="15" formatCode="#,##0">
                  <c:v>128.15758820361111</c:v>
                </c:pt>
                <c:pt idx="16">
                  <c:v>138.86344239027778</c:v>
                </c:pt>
                <c:pt idx="18" formatCode="#,##0">
                  <c:v>3020.6265184175832</c:v>
                </c:pt>
                <c:pt idx="19">
                  <c:v>3599.7371785989726</c:v>
                </c:pt>
                <c:pt idx="21" formatCode="#,##0">
                  <c:v>247.46063141361111</c:v>
                </c:pt>
                <c:pt idx="22">
                  <c:v>295.61341362111108</c:v>
                </c:pt>
                <c:pt idx="24" formatCode="#,##0">
                  <c:v>723.14987658053133</c:v>
                </c:pt>
                <c:pt idx="25" formatCode="#,##0">
                  <c:v>925.53766171230359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8680832"/>
        <c:axId val="77664256"/>
      </c:barChart>
      <c:catAx>
        <c:axId val="3868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7664256"/>
        <c:crosses val="autoZero"/>
        <c:auto val="1"/>
        <c:lblAlgn val="ctr"/>
        <c:lblOffset val="100"/>
        <c:noMultiLvlLbl val="0"/>
      </c:catAx>
      <c:valAx>
        <c:axId val="7766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US"/>
                  <a:t>Running time in 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3868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50401902887134"/>
          <c:y val="0.93020384951881019"/>
          <c:w val="0.45324196194225724"/>
          <c:h val="6.979615048118985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="1">
          <a:solidFill>
            <a:sysClr val="windowText" lastClr="000000"/>
          </a:solidFill>
          <a:latin typeface="Arial Narrow" panose="020B0606020202030204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82863079615047"/>
          <c:y val="4.5921488847377477E-2"/>
          <c:w val="0.82163112423447071"/>
          <c:h val="0.5703187859495795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'Sim savings'!$H$3</c:f>
              <c:strCache>
                <c:ptCount val="1"/>
                <c:pt idx="0">
                  <c:v>Detected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'Sim savings'!$G$4:$G$12</c:f>
              <c:strCache>
                <c:ptCount val="9"/>
                <c:pt idx="0">
                  <c:v>Blackscholes</c:v>
                </c:pt>
                <c:pt idx="1">
                  <c:v>Fluidanimate</c:v>
                </c:pt>
                <c:pt idx="2">
                  <c:v>Streamcluster</c:v>
                </c:pt>
                <c:pt idx="3">
                  <c:v>Swaptions</c:v>
                </c:pt>
                <c:pt idx="4">
                  <c:v>FFT</c:v>
                </c:pt>
                <c:pt idx="5">
                  <c:v>LU</c:v>
                </c:pt>
                <c:pt idx="6">
                  <c:v>Ocean</c:v>
                </c:pt>
                <c:pt idx="7">
                  <c:v>Water</c:v>
                </c:pt>
                <c:pt idx="8">
                  <c:v>Average</c:v>
                </c:pt>
              </c:strCache>
            </c:strRef>
          </c:cat>
          <c:val>
            <c:numRef>
              <c:f>'Sim savings'!$H$4:$H$12</c:f>
              <c:numCache>
                <c:formatCode>General</c:formatCode>
                <c:ptCount val="9"/>
                <c:pt idx="0">
                  <c:v>86741</c:v>
                </c:pt>
                <c:pt idx="1">
                  <c:v>21949</c:v>
                </c:pt>
                <c:pt idx="2">
                  <c:v>12165</c:v>
                </c:pt>
                <c:pt idx="3">
                  <c:v>76267</c:v>
                </c:pt>
                <c:pt idx="4">
                  <c:v>14375</c:v>
                </c:pt>
                <c:pt idx="5">
                  <c:v>9092</c:v>
                </c:pt>
                <c:pt idx="6">
                  <c:v>68407</c:v>
                </c:pt>
                <c:pt idx="7">
                  <c:v>40481</c:v>
                </c:pt>
                <c:pt idx="8" formatCode="#,##0">
                  <c:v>41184.625</c:v>
                </c:pt>
              </c:numCache>
            </c:numRef>
          </c:val>
        </c:ser>
        <c:ser>
          <c:idx val="1"/>
          <c:order val="1"/>
          <c:tx>
            <c:strRef>
              <c:f>'Sim savings'!$I$3</c:f>
              <c:strCache>
                <c:ptCount val="1"/>
                <c:pt idx="0">
                  <c:v>Need Full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'Sim savings'!$G$4:$G$12</c:f>
              <c:strCache>
                <c:ptCount val="9"/>
                <c:pt idx="0">
                  <c:v>Blackscholes</c:v>
                </c:pt>
                <c:pt idx="1">
                  <c:v>Fluidanimate</c:v>
                </c:pt>
                <c:pt idx="2">
                  <c:v>Streamcluster</c:v>
                </c:pt>
                <c:pt idx="3">
                  <c:v>Swaptions</c:v>
                </c:pt>
                <c:pt idx="4">
                  <c:v>FFT</c:v>
                </c:pt>
                <c:pt idx="5">
                  <c:v>LU</c:v>
                </c:pt>
                <c:pt idx="6">
                  <c:v>Ocean</c:v>
                </c:pt>
                <c:pt idx="7">
                  <c:v>Water</c:v>
                </c:pt>
                <c:pt idx="8">
                  <c:v>Average</c:v>
                </c:pt>
              </c:strCache>
            </c:strRef>
          </c:cat>
          <c:val>
            <c:numRef>
              <c:f>'Sim savings'!$I$4:$I$12</c:f>
              <c:numCache>
                <c:formatCode>General</c:formatCode>
                <c:ptCount val="9"/>
                <c:pt idx="0">
                  <c:v>27434</c:v>
                </c:pt>
                <c:pt idx="1">
                  <c:v>23710</c:v>
                </c:pt>
                <c:pt idx="2">
                  <c:v>21762</c:v>
                </c:pt>
                <c:pt idx="3">
                  <c:v>65570</c:v>
                </c:pt>
                <c:pt idx="4">
                  <c:v>31093</c:v>
                </c:pt>
                <c:pt idx="5">
                  <c:v>10638</c:v>
                </c:pt>
                <c:pt idx="6">
                  <c:v>259526</c:v>
                </c:pt>
                <c:pt idx="7">
                  <c:v>29931</c:v>
                </c:pt>
                <c:pt idx="8" formatCode="#,##0">
                  <c:v>58708</c:v>
                </c:pt>
              </c:numCache>
            </c:numRef>
          </c:val>
        </c:ser>
        <c:ser>
          <c:idx val="2"/>
          <c:order val="2"/>
          <c:tx>
            <c:strRef>
              <c:f>'Sim savings'!$J$3</c:f>
              <c:strCache>
                <c:ptCount val="1"/>
                <c:pt idx="0">
                  <c:v>Saved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'Sim savings'!$G$4:$G$12</c:f>
              <c:strCache>
                <c:ptCount val="9"/>
                <c:pt idx="0">
                  <c:v>Blackscholes</c:v>
                </c:pt>
                <c:pt idx="1">
                  <c:v>Fluidanimate</c:v>
                </c:pt>
                <c:pt idx="2">
                  <c:v>Streamcluster</c:v>
                </c:pt>
                <c:pt idx="3">
                  <c:v>Swaptions</c:v>
                </c:pt>
                <c:pt idx="4">
                  <c:v>FFT</c:v>
                </c:pt>
                <c:pt idx="5">
                  <c:v>LU</c:v>
                </c:pt>
                <c:pt idx="6">
                  <c:v>Ocean</c:v>
                </c:pt>
                <c:pt idx="7">
                  <c:v>Water</c:v>
                </c:pt>
                <c:pt idx="8">
                  <c:v>Average</c:v>
                </c:pt>
              </c:strCache>
            </c:strRef>
          </c:cat>
          <c:val>
            <c:numRef>
              <c:f>'Sim savings'!$J$4:$J$12</c:f>
              <c:numCache>
                <c:formatCode>General</c:formatCode>
                <c:ptCount val="9"/>
                <c:pt idx="0">
                  <c:v>135223</c:v>
                </c:pt>
                <c:pt idx="1">
                  <c:v>37312</c:v>
                </c:pt>
                <c:pt idx="2">
                  <c:v>19968</c:v>
                </c:pt>
                <c:pt idx="3">
                  <c:v>87020</c:v>
                </c:pt>
                <c:pt idx="4">
                  <c:v>54935</c:v>
                </c:pt>
                <c:pt idx="5">
                  <c:v>9605</c:v>
                </c:pt>
                <c:pt idx="6">
                  <c:v>112241</c:v>
                </c:pt>
                <c:pt idx="7">
                  <c:v>54203</c:v>
                </c:pt>
                <c:pt idx="8" formatCode="#,##0">
                  <c:v>63813.375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77703808"/>
        <c:axId val="77713792"/>
      </c:barChart>
      <c:catAx>
        <c:axId val="7770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7713792"/>
        <c:crosses val="autoZero"/>
        <c:auto val="1"/>
        <c:lblAlgn val="ctr"/>
        <c:lblOffset val="100"/>
        <c:noMultiLvlLbl val="0"/>
      </c:catAx>
      <c:valAx>
        <c:axId val="7771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US"/>
                  <a:t>Fraction of error simulations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770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564041994750656"/>
          <c:y val="0.92510452455302261"/>
          <c:w val="0.58387357830271214"/>
          <c:h val="6.67825885633901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="1">
          <a:solidFill>
            <a:schemeClr val="tx1"/>
          </a:solidFill>
          <a:latin typeface="Arial Narrow" panose="020B060602020203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'Why remaining'!$B$17</c:f>
              <c:strCache>
                <c:ptCount val="1"/>
                <c:pt idx="0">
                  <c:v>Reg Only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'Why remaining'!$A$18:$A$26</c:f>
              <c:strCache>
                <c:ptCount val="9"/>
                <c:pt idx="0">
                  <c:v>Blackscholes</c:v>
                </c:pt>
                <c:pt idx="1">
                  <c:v>Fluidanimate</c:v>
                </c:pt>
                <c:pt idx="2">
                  <c:v>Streamcluster</c:v>
                </c:pt>
                <c:pt idx="3">
                  <c:v>Swaptions</c:v>
                </c:pt>
                <c:pt idx="4">
                  <c:v>FFT</c:v>
                </c:pt>
                <c:pt idx="5">
                  <c:v>LU</c:v>
                </c:pt>
                <c:pt idx="6">
                  <c:v>Ocean</c:v>
                </c:pt>
                <c:pt idx="7">
                  <c:v>Water</c:v>
                </c:pt>
                <c:pt idx="8">
                  <c:v>Average</c:v>
                </c:pt>
              </c:strCache>
            </c:strRef>
          </c:cat>
          <c:val>
            <c:numRef>
              <c:f>'Why remaining'!$B$18:$B$26</c:f>
              <c:numCache>
                <c:formatCode>#,##0</c:formatCode>
                <c:ptCount val="9"/>
                <c:pt idx="0">
                  <c:v>14932</c:v>
                </c:pt>
                <c:pt idx="1">
                  <c:v>8943</c:v>
                </c:pt>
                <c:pt idx="2">
                  <c:v>9624</c:v>
                </c:pt>
                <c:pt idx="3">
                  <c:v>13586</c:v>
                </c:pt>
                <c:pt idx="4">
                  <c:v>9577</c:v>
                </c:pt>
                <c:pt idx="5">
                  <c:v>1978</c:v>
                </c:pt>
                <c:pt idx="6">
                  <c:v>24669</c:v>
                </c:pt>
                <c:pt idx="7">
                  <c:v>12339</c:v>
                </c:pt>
                <c:pt idx="8">
                  <c:v>11956</c:v>
                </c:pt>
              </c:numCache>
            </c:numRef>
          </c:val>
        </c:ser>
        <c:ser>
          <c:idx val="1"/>
          <c:order val="1"/>
          <c:tx>
            <c:strRef>
              <c:f>'Why remaining'!$C$17</c:f>
              <c:strCache>
                <c:ptCount val="1"/>
                <c:pt idx="0">
                  <c:v>Mem Only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'Why remaining'!$A$18:$A$26</c:f>
              <c:strCache>
                <c:ptCount val="9"/>
                <c:pt idx="0">
                  <c:v>Blackscholes</c:v>
                </c:pt>
                <c:pt idx="1">
                  <c:v>Fluidanimate</c:v>
                </c:pt>
                <c:pt idx="2">
                  <c:v>Streamcluster</c:v>
                </c:pt>
                <c:pt idx="3">
                  <c:v>Swaptions</c:v>
                </c:pt>
                <c:pt idx="4">
                  <c:v>FFT</c:v>
                </c:pt>
                <c:pt idx="5">
                  <c:v>LU</c:v>
                </c:pt>
                <c:pt idx="6">
                  <c:v>Ocean</c:v>
                </c:pt>
                <c:pt idx="7">
                  <c:v>Water</c:v>
                </c:pt>
                <c:pt idx="8">
                  <c:v>Average</c:v>
                </c:pt>
              </c:strCache>
            </c:strRef>
          </c:cat>
          <c:val>
            <c:numRef>
              <c:f>'Why remaining'!$C$18:$C$26</c:f>
              <c:numCache>
                <c:formatCode>#,##0</c:formatCode>
                <c:ptCount val="9"/>
                <c:pt idx="0">
                  <c:v>504</c:v>
                </c:pt>
                <c:pt idx="1">
                  <c:v>172</c:v>
                </c:pt>
                <c:pt idx="2">
                  <c:v>602</c:v>
                </c:pt>
                <c:pt idx="3">
                  <c:v>5165</c:v>
                </c:pt>
                <c:pt idx="4">
                  <c:v>3196</c:v>
                </c:pt>
                <c:pt idx="5">
                  <c:v>327</c:v>
                </c:pt>
                <c:pt idx="6">
                  <c:v>36980</c:v>
                </c:pt>
                <c:pt idx="7">
                  <c:v>1777</c:v>
                </c:pt>
                <c:pt idx="8">
                  <c:v>6090.375</c:v>
                </c:pt>
              </c:numCache>
            </c:numRef>
          </c:val>
        </c:ser>
        <c:ser>
          <c:idx val="2"/>
          <c:order val="2"/>
          <c:tx>
            <c:strRef>
              <c:f>'Why remaining'!$D$17</c:f>
              <c:strCache>
                <c:ptCount val="1"/>
                <c:pt idx="0">
                  <c:v>Reg+Mem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'Why remaining'!$A$18:$A$26</c:f>
              <c:strCache>
                <c:ptCount val="9"/>
                <c:pt idx="0">
                  <c:v>Blackscholes</c:v>
                </c:pt>
                <c:pt idx="1">
                  <c:v>Fluidanimate</c:v>
                </c:pt>
                <c:pt idx="2">
                  <c:v>Streamcluster</c:v>
                </c:pt>
                <c:pt idx="3">
                  <c:v>Swaptions</c:v>
                </c:pt>
                <c:pt idx="4">
                  <c:v>FFT</c:v>
                </c:pt>
                <c:pt idx="5">
                  <c:v>LU</c:v>
                </c:pt>
                <c:pt idx="6">
                  <c:v>Ocean</c:v>
                </c:pt>
                <c:pt idx="7">
                  <c:v>Water</c:v>
                </c:pt>
                <c:pt idx="8">
                  <c:v>Average</c:v>
                </c:pt>
              </c:strCache>
            </c:strRef>
          </c:cat>
          <c:val>
            <c:numRef>
              <c:f>'Why remaining'!$D$18:$D$26</c:f>
              <c:numCache>
                <c:formatCode>#,##0</c:formatCode>
                <c:ptCount val="9"/>
                <c:pt idx="0">
                  <c:v>7778</c:v>
                </c:pt>
                <c:pt idx="1">
                  <c:v>6416</c:v>
                </c:pt>
                <c:pt idx="2">
                  <c:v>1164</c:v>
                </c:pt>
                <c:pt idx="3">
                  <c:v>24853</c:v>
                </c:pt>
                <c:pt idx="4">
                  <c:v>7274</c:v>
                </c:pt>
                <c:pt idx="5">
                  <c:v>4318</c:v>
                </c:pt>
                <c:pt idx="6">
                  <c:v>77102</c:v>
                </c:pt>
                <c:pt idx="7">
                  <c:v>11320</c:v>
                </c:pt>
                <c:pt idx="8">
                  <c:v>17528.125</c:v>
                </c:pt>
              </c:numCache>
            </c:numRef>
          </c:val>
        </c:ser>
        <c:ser>
          <c:idx val="3"/>
          <c:order val="3"/>
          <c:tx>
            <c:strRef>
              <c:f>'Why remaining'!$E$17</c:f>
              <c:strCache>
                <c:ptCount val="1"/>
                <c:pt idx="0">
                  <c:v>Timeouts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'Why remaining'!$A$18:$A$26</c:f>
              <c:strCache>
                <c:ptCount val="9"/>
                <c:pt idx="0">
                  <c:v>Blackscholes</c:v>
                </c:pt>
                <c:pt idx="1">
                  <c:v>Fluidanimate</c:v>
                </c:pt>
                <c:pt idx="2">
                  <c:v>Streamcluster</c:v>
                </c:pt>
                <c:pt idx="3">
                  <c:v>Swaptions</c:v>
                </c:pt>
                <c:pt idx="4">
                  <c:v>FFT</c:v>
                </c:pt>
                <c:pt idx="5">
                  <c:v>LU</c:v>
                </c:pt>
                <c:pt idx="6">
                  <c:v>Ocean</c:v>
                </c:pt>
                <c:pt idx="7">
                  <c:v>Water</c:v>
                </c:pt>
                <c:pt idx="8">
                  <c:v>Average</c:v>
                </c:pt>
              </c:strCache>
            </c:strRef>
          </c:cat>
          <c:val>
            <c:numRef>
              <c:f>'Why remaining'!$E$18:$E$26</c:f>
              <c:numCache>
                <c:formatCode>#,##0</c:formatCode>
                <c:ptCount val="9"/>
                <c:pt idx="0">
                  <c:v>4220</c:v>
                </c:pt>
                <c:pt idx="1">
                  <c:v>8179</c:v>
                </c:pt>
                <c:pt idx="2">
                  <c:v>10372</c:v>
                </c:pt>
                <c:pt idx="3">
                  <c:v>21966</c:v>
                </c:pt>
                <c:pt idx="4">
                  <c:v>11046</c:v>
                </c:pt>
                <c:pt idx="5">
                  <c:v>4015</c:v>
                </c:pt>
                <c:pt idx="6">
                  <c:v>120775</c:v>
                </c:pt>
                <c:pt idx="7">
                  <c:v>4495</c:v>
                </c:pt>
                <c:pt idx="8">
                  <c:v>23133.5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292480"/>
        <c:axId val="78294016"/>
      </c:barChart>
      <c:catAx>
        <c:axId val="78292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8294016"/>
        <c:crosses val="autoZero"/>
        <c:auto val="1"/>
        <c:lblAlgn val="ctr"/>
        <c:lblOffset val="100"/>
        <c:noMultiLvlLbl val="0"/>
      </c:catAx>
      <c:valAx>
        <c:axId val="7829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829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tx1"/>
          </a:solidFill>
          <a:latin typeface="Arial Narrow" panose="020B0606020202030204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84220291429088"/>
          <c:y val="4.3929541134944336E-2"/>
          <c:w val="0.85521574350619955"/>
          <c:h val="0.467251057903476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'int+agen cats'!$C$67</c:f>
              <c:strCache>
                <c:ptCount val="1"/>
                <c:pt idx="0">
                  <c:v>Remaining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dPt>
            <c:idx val="12"/>
            <c:invertIfNegative val="0"/>
            <c:bubble3D val="0"/>
            <c:spPr>
              <a:solidFill>
                <a:srgbClr val="008000"/>
              </a:solidFill>
            </c:spPr>
          </c:dPt>
          <c:cat>
            <c:multiLvlStrRef>
              <c:f>'int+agen cats'!$A$68:$B$80</c:f>
              <c:multiLvlStrCache>
                <c:ptCount val="13"/>
                <c:lvl>
                  <c:pt idx="0">
                    <c:v>Blackscholes</c:v>
                  </c:pt>
                  <c:pt idx="1">
                    <c:v>Fluidanimate</c:v>
                  </c:pt>
                  <c:pt idx="2">
                    <c:v>Streamcluster</c:v>
                  </c:pt>
                  <c:pt idx="3">
                    <c:v>Swaptions</c:v>
                  </c:pt>
                  <c:pt idx="4">
                    <c:v>FFT</c:v>
                  </c:pt>
                  <c:pt idx="5">
                    <c:v>LU</c:v>
                  </c:pt>
                  <c:pt idx="6">
                    <c:v>Ocean</c:v>
                  </c:pt>
                  <c:pt idx="7">
                    <c:v>Water</c:v>
                  </c:pt>
                  <c:pt idx="8">
                    <c:v>GCC</c:v>
                  </c:pt>
                  <c:pt idx="9">
                    <c:v>Libquantum</c:v>
                  </c:pt>
                  <c:pt idx="10">
                    <c:v>Mcf</c:v>
                  </c:pt>
                  <c:pt idx="11">
                    <c:v>Omnet++</c:v>
                  </c:pt>
                  <c:pt idx="12">
                    <c:v>Total</c:v>
                  </c:pt>
                </c:lvl>
                <c:lvl>
                  <c:pt idx="0">
                    <c:v>Parsec 2.1</c:v>
                  </c:pt>
                  <c:pt idx="4">
                    <c:v>Splash 2</c:v>
                  </c:pt>
                  <c:pt idx="8">
                    <c:v>SPEC 2006</c:v>
                  </c:pt>
                  <c:pt idx="12">
                    <c:v> </c:v>
                  </c:pt>
                </c:lvl>
              </c:multiLvlStrCache>
            </c:multiLvlStrRef>
          </c:cat>
          <c:val>
            <c:numRef>
              <c:f>'int+agen cats'!$C$68:$C$80</c:f>
              <c:numCache>
                <c:formatCode>0.0%</c:formatCode>
                <c:ptCount val="13"/>
                <c:pt idx="0">
                  <c:v>0.99996382138680184</c:v>
                </c:pt>
                <c:pt idx="1">
                  <c:v>0.99910259831827852</c:v>
                </c:pt>
                <c:pt idx="2">
                  <c:v>0.99991889778740417</c:v>
                </c:pt>
                <c:pt idx="3">
                  <c:v>0.99999362299803096</c:v>
                </c:pt>
                <c:pt idx="4">
                  <c:v>0.99999397044958294</c:v>
                </c:pt>
                <c:pt idx="5">
                  <c:v>0.99996829365761042</c:v>
                </c:pt>
                <c:pt idx="6">
                  <c:v>0.99986783687075209</c:v>
                </c:pt>
                <c:pt idx="7">
                  <c:v>0.99994188211202062</c:v>
                </c:pt>
                <c:pt idx="8">
                  <c:v>0.99874597565260104</c:v>
                </c:pt>
                <c:pt idx="9">
                  <c:v>0.99984885126655165</c:v>
                </c:pt>
                <c:pt idx="10">
                  <c:v>0.99427090792154471</c:v>
                </c:pt>
                <c:pt idx="11">
                  <c:v>0.99998497599117542</c:v>
                </c:pt>
                <c:pt idx="12">
                  <c:v>0.99780802204882713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344192"/>
        <c:axId val="78345728"/>
      </c:barChart>
      <c:catAx>
        <c:axId val="78344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8345728"/>
        <c:crosses val="autoZero"/>
        <c:auto val="1"/>
        <c:lblAlgn val="ctr"/>
        <c:lblOffset val="100"/>
        <c:noMultiLvlLbl val="0"/>
      </c:catAx>
      <c:valAx>
        <c:axId val="78345728"/>
        <c:scaling>
          <c:orientation val="minMax"/>
          <c:max val="1"/>
          <c:min val="0.99"/>
        </c:scaling>
        <c:delete val="0"/>
        <c:axPos val="l"/>
        <c:majorGridlines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r>
                  <a:rPr lang="en-US" baseline="0" dirty="0" smtClean="0"/>
                  <a:t> of all error sites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8.6956521739130436E-3"/>
              <c:y val="0.12452936917368088"/>
            </c:manualLayout>
          </c:layout>
          <c:overlay val="0"/>
        </c:title>
        <c:numFmt formatCode="0.0%" sourceLinked="1"/>
        <c:majorTickMark val="out"/>
        <c:minorTickMark val="none"/>
        <c:tickLblPos val="nextTo"/>
        <c:crossAx val="783441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 b="1">
          <a:latin typeface="Arial Narrow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0923" cy="346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9840" y="0"/>
            <a:ext cx="4000923" cy="346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32574-75B6-40CB-B8E8-EBC331049395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86287"/>
            <a:ext cx="4000923" cy="34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9840" y="6586287"/>
            <a:ext cx="4000923" cy="34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1FD7B-E5C8-4BC7-ABC4-9FCF6130D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6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0923" cy="346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9840" y="0"/>
            <a:ext cx="4000923" cy="346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3502B-3FCD-4041-A4E6-0C79AB864F3A}" type="datetimeFigureOut">
              <a:rPr lang="en-US" smtClean="0"/>
              <a:pPr/>
              <a:t>6/16/2014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82900" y="519113"/>
            <a:ext cx="3467100" cy="2600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290" y="3293746"/>
            <a:ext cx="7386320" cy="312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287"/>
            <a:ext cx="4000923" cy="34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9840" y="6586287"/>
            <a:ext cx="4000923" cy="34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FEA4E-1535-40D4-8EC1-56B7DE644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57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2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2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Higher the metric value the more vulnerable the instruction is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7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92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9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70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seems unnecessary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71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19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graph is stale – need to update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9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7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Read the paper again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Move this to the beginning of contributions?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Relyzer</a:t>
            </a:r>
            <a:r>
              <a:rPr lang="en-US" baseline="0" dirty="0" smtClean="0"/>
              <a:t> is not a contribution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we have fast error simulation techniques, gives us results faster -&gt; enables us to do this study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baseline="0" dirty="0" smtClean="0"/>
              <a:t>Motivate data will flow better – good points for comparison, all errors will flow though this point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gang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6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2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66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8" tIns="45709" rIns="91418" bIns="4570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4" name="Picture 13" descr="imark_bold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64894"/>
            <a:ext cx="304800" cy="393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86106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848100"/>
            <a:ext cx="86106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  <a:lvl2pPr>
              <a:defRPr>
                <a:latin typeface="Arial Narrow" pitchFamily="34" charset="0"/>
              </a:defRPr>
            </a:lvl2pPr>
            <a:lvl3pPr>
              <a:defRPr>
                <a:latin typeface="Arial Narrow" pitchFamily="34" charset="0"/>
              </a:defRPr>
            </a:lvl3pPr>
            <a:lvl4pPr>
              <a:defRPr>
                <a:latin typeface="Arial Narrow" pitchFamily="34" charset="0"/>
              </a:defRPr>
            </a:lvl4pPr>
            <a:lvl5pPr>
              <a:defRPr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2" indent="0">
              <a:buNone/>
              <a:defRPr sz="1800"/>
            </a:lvl2pPr>
            <a:lvl3pPr marL="914186" indent="0">
              <a:buNone/>
              <a:defRPr sz="1600"/>
            </a:lvl3pPr>
            <a:lvl4pPr marL="1371279" indent="0">
              <a:buNone/>
              <a:defRPr sz="1400"/>
            </a:lvl4pPr>
            <a:lvl5pPr marL="1828373" indent="0">
              <a:buNone/>
              <a:defRPr sz="1400"/>
            </a:lvl5pPr>
            <a:lvl6pPr marL="2285466" indent="0">
              <a:buNone/>
              <a:defRPr sz="1400"/>
            </a:lvl6pPr>
            <a:lvl7pPr marL="2742558" indent="0">
              <a:buNone/>
              <a:defRPr sz="1400"/>
            </a:lvl7pPr>
            <a:lvl8pPr marL="3199652" indent="0">
              <a:buNone/>
              <a:defRPr sz="1400"/>
            </a:lvl8pPr>
            <a:lvl9pPr marL="365674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266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8" tIns="45709" rIns="91418" bIns="4570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8" tIns="45709" rIns="91418" bIns="4570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5pPr>
      <a:lvl6pPr marL="457092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6pPr>
      <a:lvl7pPr marL="914186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7pPr>
      <a:lvl8pPr marL="1371279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8pPr>
      <a:lvl9pPr marL="1828373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9pPr>
    </p:titleStyle>
    <p:bodyStyle>
      <a:lvl1pPr marL="342820" indent="-342820" algn="l" rtl="0" eaLnBrk="1" fontAlgn="base" hangingPunct="1">
        <a:lnSpc>
          <a:spcPct val="120000"/>
        </a:lnSpc>
        <a:spcBef>
          <a:spcPts val="1224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  <a:ea typeface="ＭＳ Ｐゴシック" charset="-128"/>
        </a:defRPr>
      </a:lvl2pPr>
      <a:lvl3pPr marL="1142733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Symbol" charset="2"/>
        <a:buChar char="*"/>
        <a:defRPr sz="2000" b="1">
          <a:solidFill>
            <a:schemeClr val="tx1"/>
          </a:solidFill>
          <a:latin typeface="+mn-lt"/>
          <a:ea typeface="ＭＳ Ｐゴシック" charset="-128"/>
        </a:defRPr>
      </a:lvl3pPr>
      <a:lvl4pPr marL="1599825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056919" indent="-228546" algn="l" rtl="0" eaLnBrk="1" fontAlgn="base" hangingPunct="1">
        <a:lnSpc>
          <a:spcPct val="120000"/>
        </a:lnSpc>
        <a:spcBef>
          <a:spcPct val="20000"/>
        </a:spcBef>
        <a:spcAft>
          <a:spcPts val="60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5pPr>
      <a:lvl6pPr marL="2514012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6pPr>
      <a:lvl7pPr marL="2971106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7pPr>
      <a:lvl8pPr marL="3428198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8pPr>
      <a:lvl9pPr marL="3885292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wat_logo_pi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12"/>
            <a:ext cx="5410200" cy="32610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itle 5"/>
          <p:cNvSpPr txBox="1">
            <a:spLocks/>
          </p:cNvSpPr>
          <p:nvPr/>
        </p:nvSpPr>
        <p:spPr bwMode="auto">
          <a:xfrm>
            <a:off x="1259114" y="838200"/>
            <a:ext cx="777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5pPr>
            <a:lvl6pPr marL="457092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6pPr>
            <a:lvl7pPr marL="914186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7pPr>
            <a:lvl8pPr marL="1371279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8pPr>
            <a:lvl9pPr marL="1828373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FF"/>
                </a:solidFill>
                <a:latin typeface="Helvetica" charset="0"/>
              </a:defRPr>
            </a:lvl9pPr>
          </a:lstStyle>
          <a:p>
            <a:r>
              <a:rPr lang="en-US" sz="3200" dirty="0" err="1" smtClean="0">
                <a:latin typeface="+mn-lt"/>
              </a:rPr>
              <a:t>GangES</a:t>
            </a:r>
            <a:r>
              <a:rPr lang="en-US" sz="3200" dirty="0" smtClean="0">
                <a:latin typeface="+mn-lt"/>
              </a:rPr>
              <a:t>: Gang Error Simulation for Hardware Resiliency Evaluation</a:t>
            </a:r>
            <a:endParaRPr lang="en-US" sz="3200" dirty="0">
              <a:latin typeface="+mn-lt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 bwMode="auto">
          <a:xfrm>
            <a:off x="-1" y="4419600"/>
            <a:ext cx="911497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FontTx/>
              <a:buNone/>
              <a:defRPr sz="2200" b="1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>
                <a:solidFill>
                  <a:srgbClr val="D25000"/>
                </a:solidFill>
                <a:latin typeface="Arial Narrow" pitchFamily="34" charset="0"/>
              </a:rPr>
              <a:t>Siva Hari</a:t>
            </a:r>
            <a:r>
              <a:rPr lang="en-US" baseline="30000" dirty="0" smtClean="0">
                <a:solidFill>
                  <a:srgbClr val="D25000"/>
                </a:solidFill>
                <a:latin typeface="Arial Narrow" pitchFamily="34" charset="0"/>
              </a:rPr>
              <a:t>1</a:t>
            </a:r>
            <a:r>
              <a:rPr lang="en-US" dirty="0" smtClean="0">
                <a:solidFill>
                  <a:srgbClr val="D25000"/>
                </a:solidFill>
                <a:latin typeface="Arial Narrow" pitchFamily="34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Radha Venkatagiri</a:t>
            </a:r>
            <a:r>
              <a:rPr lang="en-US" baseline="30000" dirty="0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, Sarita Adve</a:t>
            </a:r>
            <a:r>
              <a:rPr lang="en-US" baseline="30000" dirty="0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, Helia Naeimi</a:t>
            </a:r>
            <a:r>
              <a:rPr lang="en-US" baseline="30000" dirty="0" smtClean="0">
                <a:solidFill>
                  <a:schemeClr val="bg1"/>
                </a:solidFill>
                <a:latin typeface="Arial Narrow" pitchFamily="34" charset="0"/>
              </a:rPr>
              <a:t>3</a:t>
            </a:r>
          </a:p>
          <a:p>
            <a:pPr>
              <a:lnSpc>
                <a:spcPct val="100000"/>
              </a:lnSpc>
            </a:pPr>
            <a:r>
              <a:rPr lang="en-US" baseline="30000" dirty="0" smtClean="0">
                <a:solidFill>
                  <a:schemeClr val="bg1"/>
                </a:solidFill>
                <a:latin typeface="Arial Narrow" pitchFamily="34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NVIDIA Research, </a:t>
            </a:r>
            <a:r>
              <a:rPr lang="en-US" baseline="30000" dirty="0" smtClean="0">
                <a:solidFill>
                  <a:schemeClr val="bg1"/>
                </a:solidFill>
                <a:latin typeface="Arial Narrow" pitchFamily="34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University of Illinois at Urbana-Champaign, </a:t>
            </a:r>
            <a:r>
              <a:rPr lang="en-US" baseline="30000" dirty="0" smtClean="0">
                <a:solidFill>
                  <a:schemeClr val="bg1"/>
                </a:solidFill>
                <a:latin typeface="Arial Narrow" pitchFamily="34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Arial Narrow" pitchFamily="34" charset="0"/>
              </a:rPr>
              <a:t>Intel Labs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Error Simulations are Time Consuming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618984"/>
          </a:xfrm>
        </p:spPr>
        <p:txBody>
          <a:bodyPr/>
          <a:lstStyle/>
          <a:p>
            <a:r>
              <a:rPr lang="en-US" dirty="0"/>
              <a:t>Simulating several errors to application completion can be slow</a:t>
            </a:r>
          </a:p>
          <a:p>
            <a:endParaRPr lang="en-US" dirty="0"/>
          </a:p>
        </p:txBody>
      </p:sp>
      <p:sp>
        <p:nvSpPr>
          <p:cNvPr id="16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 bwMode="auto">
          <a:xfrm>
            <a:off x="304800" y="57912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marL="342820" indent="-342820" algn="l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/>
              <a:t>How to shorten individual simulations and reduce redundancy?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39338" y="3041568"/>
            <a:ext cx="1048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. . . </a:t>
            </a:r>
            <a:endParaRPr lang="en-US" sz="40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609600" y="1322837"/>
            <a:ext cx="2133600" cy="4306579"/>
            <a:chOff x="609600" y="1322837"/>
            <a:chExt cx="2133600" cy="4306579"/>
          </a:xfrm>
        </p:grpSpPr>
        <p:sp>
          <p:nvSpPr>
            <p:cNvPr id="95" name="TextBox 94"/>
            <p:cNvSpPr txBox="1"/>
            <p:nvPr/>
          </p:nvSpPr>
          <p:spPr>
            <a:xfrm>
              <a:off x="1731269" y="1322837"/>
              <a:ext cx="859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System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State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752600" y="210392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1905000" y="2184408"/>
              <a:ext cx="152400" cy="15177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752600" y="2514600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1905000" y="2595087"/>
              <a:ext cx="304800" cy="11843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752600" y="294212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752600" y="3352800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919287" y="3384557"/>
              <a:ext cx="415894" cy="246867"/>
            </a:xfrm>
            <a:custGeom>
              <a:avLst/>
              <a:gdLst>
                <a:gd name="connsiteX0" fmla="*/ 57150 w 415894"/>
                <a:gd name="connsiteY0" fmla="*/ 0 h 246867"/>
                <a:gd name="connsiteX1" fmla="*/ 57150 w 415894"/>
                <a:gd name="connsiteY1" fmla="*/ 0 h 246867"/>
                <a:gd name="connsiteX2" fmla="*/ 214312 w 415894"/>
                <a:gd name="connsiteY2" fmla="*/ 14287 h 246867"/>
                <a:gd name="connsiteX3" fmla="*/ 357187 w 415894"/>
                <a:gd name="connsiteY3" fmla="*/ 28575 h 246867"/>
                <a:gd name="connsiteX4" fmla="*/ 385762 w 415894"/>
                <a:gd name="connsiteY4" fmla="*/ 71437 h 246867"/>
                <a:gd name="connsiteX5" fmla="*/ 385762 w 415894"/>
                <a:gd name="connsiteY5" fmla="*/ 242887 h 246867"/>
                <a:gd name="connsiteX6" fmla="*/ 185737 w 415894"/>
                <a:gd name="connsiteY6" fmla="*/ 214312 h 246867"/>
                <a:gd name="connsiteX7" fmla="*/ 142875 w 415894"/>
                <a:gd name="connsiteY7" fmla="*/ 142875 h 246867"/>
                <a:gd name="connsiteX8" fmla="*/ 0 w 415894"/>
                <a:gd name="connsiteY8" fmla="*/ 85725 h 246867"/>
                <a:gd name="connsiteX9" fmla="*/ 57150 w 415894"/>
                <a:gd name="connsiteY9" fmla="*/ 0 h 24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5894" h="246867">
                  <a:moveTo>
                    <a:pt x="57150" y="0"/>
                  </a:moveTo>
                  <a:lnTo>
                    <a:pt x="57150" y="0"/>
                  </a:lnTo>
                  <a:lnTo>
                    <a:pt x="214312" y="14287"/>
                  </a:lnTo>
                  <a:cubicBezTo>
                    <a:pt x="261959" y="18825"/>
                    <a:pt x="311781" y="13440"/>
                    <a:pt x="357187" y="28575"/>
                  </a:cubicBezTo>
                  <a:cubicBezTo>
                    <a:pt x="373477" y="34005"/>
                    <a:pt x="376237" y="57150"/>
                    <a:pt x="385762" y="71437"/>
                  </a:cubicBezTo>
                  <a:cubicBezTo>
                    <a:pt x="419503" y="206400"/>
                    <a:pt x="431900" y="150611"/>
                    <a:pt x="385762" y="242887"/>
                  </a:cubicBezTo>
                  <a:cubicBezTo>
                    <a:pt x="319087" y="233362"/>
                    <a:pt x="220389" y="272066"/>
                    <a:pt x="185737" y="214312"/>
                  </a:cubicBezTo>
                  <a:cubicBezTo>
                    <a:pt x="171450" y="190500"/>
                    <a:pt x="160947" y="163959"/>
                    <a:pt x="142875" y="142875"/>
                  </a:cubicBezTo>
                  <a:cubicBezTo>
                    <a:pt x="111865" y="106697"/>
                    <a:pt x="34342" y="95537"/>
                    <a:pt x="0" y="85725"/>
                  </a:cubicBezTo>
                  <a:cubicBezTo>
                    <a:pt x="16375" y="3845"/>
                    <a:pt x="-7434" y="25147"/>
                    <a:pt x="57150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2019300" y="3028229"/>
              <a:ext cx="204108" cy="146954"/>
            </a:xfrm>
            <a:custGeom>
              <a:avLst/>
              <a:gdLst>
                <a:gd name="connsiteX0" fmla="*/ 14288 w 204108"/>
                <a:gd name="connsiteY0" fmla="*/ 721 h 146954"/>
                <a:gd name="connsiteX1" fmla="*/ 14288 w 204108"/>
                <a:gd name="connsiteY1" fmla="*/ 721 h 146954"/>
                <a:gd name="connsiteX2" fmla="*/ 157163 w 204108"/>
                <a:gd name="connsiteY2" fmla="*/ 15009 h 146954"/>
                <a:gd name="connsiteX3" fmla="*/ 171450 w 204108"/>
                <a:gd name="connsiteY3" fmla="*/ 100734 h 146954"/>
                <a:gd name="connsiteX4" fmla="*/ 200025 w 204108"/>
                <a:gd name="connsiteY4" fmla="*/ 143596 h 146954"/>
                <a:gd name="connsiteX5" fmla="*/ 42863 w 204108"/>
                <a:gd name="connsiteY5" fmla="*/ 129309 h 146954"/>
                <a:gd name="connsiteX6" fmla="*/ 0 w 204108"/>
                <a:gd name="connsiteY6" fmla="*/ 43584 h 146954"/>
                <a:gd name="connsiteX7" fmla="*/ 14288 w 204108"/>
                <a:gd name="connsiteY7" fmla="*/ 721 h 14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108" h="146954">
                  <a:moveTo>
                    <a:pt x="14288" y="721"/>
                  </a:moveTo>
                  <a:lnTo>
                    <a:pt x="14288" y="721"/>
                  </a:lnTo>
                  <a:cubicBezTo>
                    <a:pt x="61913" y="5484"/>
                    <a:pt x="116783" y="-10687"/>
                    <a:pt x="157163" y="15009"/>
                  </a:cubicBezTo>
                  <a:cubicBezTo>
                    <a:pt x="181603" y="30562"/>
                    <a:pt x="162289" y="73251"/>
                    <a:pt x="171450" y="100734"/>
                  </a:cubicBezTo>
                  <a:cubicBezTo>
                    <a:pt x="176880" y="117024"/>
                    <a:pt x="216787" y="139871"/>
                    <a:pt x="200025" y="143596"/>
                  </a:cubicBezTo>
                  <a:cubicBezTo>
                    <a:pt x="148674" y="155007"/>
                    <a:pt x="95250" y="134071"/>
                    <a:pt x="42863" y="129309"/>
                  </a:cubicBezTo>
                  <a:cubicBezTo>
                    <a:pt x="28417" y="107640"/>
                    <a:pt x="0" y="73158"/>
                    <a:pt x="0" y="43584"/>
                  </a:cubicBezTo>
                  <a:cubicBezTo>
                    <a:pt x="0" y="28523"/>
                    <a:pt x="11907" y="7865"/>
                    <a:pt x="14288" y="721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752600" y="4876800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2105025" y="4921933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 bwMode="auto">
            <a:xfrm>
              <a:off x="2099703" y="3785335"/>
              <a:ext cx="177769" cy="862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defRPr/>
              </a:pPr>
              <a:r>
                <a:rPr lang="en-US" sz="3200" b="1" dirty="0" smtClean="0">
                  <a:latin typeface="+mj-lt"/>
                </a:rPr>
                <a:t>..</a:t>
              </a:r>
            </a:p>
            <a:p>
              <a:pPr>
                <a:lnSpc>
                  <a:spcPct val="50000"/>
                </a:lnSpc>
                <a:defRPr/>
              </a:pPr>
              <a:r>
                <a:rPr lang="en-US" sz="3200" b="1" dirty="0">
                  <a:latin typeface="+mj-lt"/>
                </a:rPr>
                <a:t>.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609600" y="1524000"/>
              <a:ext cx="1006641" cy="4105416"/>
              <a:chOff x="7403430" y="1758076"/>
              <a:chExt cx="1006641" cy="4394215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403430" y="1758076"/>
                <a:ext cx="1006641" cy="4394215"/>
                <a:chOff x="2801169" y="2438400"/>
                <a:chExt cx="965317" cy="3116510"/>
              </a:xfrm>
            </p:grpSpPr>
            <p:sp>
              <p:nvSpPr>
                <p:cNvPr id="110" name="Freeform 109"/>
                <p:cNvSpPr/>
                <p:nvPr/>
              </p:nvSpPr>
              <p:spPr bwMode="auto">
                <a:xfrm rot="5400000">
                  <a:off x="2741231" y="2628066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11" name="Freeform 110"/>
                <p:cNvSpPr/>
                <p:nvPr/>
              </p:nvSpPr>
              <p:spPr bwMode="auto">
                <a:xfrm rot="5400000">
                  <a:off x="2780498" y="3314244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12" name="Freeform 111"/>
                <p:cNvSpPr/>
                <p:nvPr/>
              </p:nvSpPr>
              <p:spPr bwMode="auto">
                <a:xfrm rot="5400000">
                  <a:off x="2815652" y="3994241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 bwMode="auto">
                <a:xfrm rot="5400000">
                  <a:off x="2854919" y="4680419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61" name="Oval 160"/>
                <p:cNvSpPr/>
                <p:nvPr/>
              </p:nvSpPr>
              <p:spPr bwMode="auto">
                <a:xfrm rot="5400000">
                  <a:off x="3066065" y="4942944"/>
                  <a:ext cx="347070" cy="876862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 bwMode="auto">
                <a:xfrm rot="5400000">
                  <a:off x="2595867" y="3071776"/>
                  <a:ext cx="1032427" cy="45566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63" name="Explosion 1 61"/>
                <p:cNvSpPr>
                  <a:spLocks noChangeArrowheads="1"/>
                </p:cNvSpPr>
                <p:nvPr/>
              </p:nvSpPr>
              <p:spPr bwMode="auto">
                <a:xfrm rot="5400000">
                  <a:off x="3179210" y="2671684"/>
                  <a:ext cx="120777" cy="129744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828088" y="5206593"/>
                  <a:ext cx="938398" cy="28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Arial Narrow" pitchFamily="34" charset="0"/>
                    </a:rPr>
                    <a:t>Output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  <p:sp>
            <p:nvSpPr>
              <p:cNvPr id="109" name="Freeform 108"/>
              <p:cNvSpPr/>
              <p:nvPr/>
            </p:nvSpPr>
            <p:spPr bwMode="auto">
              <a:xfrm rot="5400000" flipV="1">
                <a:off x="7099388" y="2867722"/>
                <a:ext cx="1414123" cy="250850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298960" y="1356195"/>
            <a:ext cx="2111240" cy="4257181"/>
            <a:chOff x="3298960" y="1356195"/>
            <a:chExt cx="2111240" cy="4257181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4365877" y="2517360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7" name="Oval 166"/>
            <p:cNvSpPr/>
            <p:nvPr/>
          </p:nvSpPr>
          <p:spPr bwMode="auto">
            <a:xfrm>
              <a:off x="4518277" y="2597847"/>
              <a:ext cx="152400" cy="15177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4365877" y="3355560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9" name="Freeform 168"/>
            <p:cNvSpPr/>
            <p:nvPr/>
          </p:nvSpPr>
          <p:spPr bwMode="auto">
            <a:xfrm>
              <a:off x="4689506" y="3387317"/>
              <a:ext cx="415894" cy="246867"/>
            </a:xfrm>
            <a:custGeom>
              <a:avLst/>
              <a:gdLst>
                <a:gd name="connsiteX0" fmla="*/ 57150 w 415894"/>
                <a:gd name="connsiteY0" fmla="*/ 0 h 246867"/>
                <a:gd name="connsiteX1" fmla="*/ 57150 w 415894"/>
                <a:gd name="connsiteY1" fmla="*/ 0 h 246867"/>
                <a:gd name="connsiteX2" fmla="*/ 214312 w 415894"/>
                <a:gd name="connsiteY2" fmla="*/ 14287 h 246867"/>
                <a:gd name="connsiteX3" fmla="*/ 357187 w 415894"/>
                <a:gd name="connsiteY3" fmla="*/ 28575 h 246867"/>
                <a:gd name="connsiteX4" fmla="*/ 385762 w 415894"/>
                <a:gd name="connsiteY4" fmla="*/ 71437 h 246867"/>
                <a:gd name="connsiteX5" fmla="*/ 385762 w 415894"/>
                <a:gd name="connsiteY5" fmla="*/ 242887 h 246867"/>
                <a:gd name="connsiteX6" fmla="*/ 185737 w 415894"/>
                <a:gd name="connsiteY6" fmla="*/ 214312 h 246867"/>
                <a:gd name="connsiteX7" fmla="*/ 142875 w 415894"/>
                <a:gd name="connsiteY7" fmla="*/ 142875 h 246867"/>
                <a:gd name="connsiteX8" fmla="*/ 0 w 415894"/>
                <a:gd name="connsiteY8" fmla="*/ 85725 h 246867"/>
                <a:gd name="connsiteX9" fmla="*/ 57150 w 415894"/>
                <a:gd name="connsiteY9" fmla="*/ 0 h 24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5894" h="246867">
                  <a:moveTo>
                    <a:pt x="57150" y="0"/>
                  </a:moveTo>
                  <a:lnTo>
                    <a:pt x="57150" y="0"/>
                  </a:lnTo>
                  <a:lnTo>
                    <a:pt x="214312" y="14287"/>
                  </a:lnTo>
                  <a:cubicBezTo>
                    <a:pt x="261959" y="18825"/>
                    <a:pt x="311781" y="13440"/>
                    <a:pt x="357187" y="28575"/>
                  </a:cubicBezTo>
                  <a:cubicBezTo>
                    <a:pt x="373477" y="34005"/>
                    <a:pt x="376237" y="57150"/>
                    <a:pt x="385762" y="71437"/>
                  </a:cubicBezTo>
                  <a:cubicBezTo>
                    <a:pt x="419503" y="206400"/>
                    <a:pt x="431900" y="150611"/>
                    <a:pt x="385762" y="242887"/>
                  </a:cubicBezTo>
                  <a:cubicBezTo>
                    <a:pt x="319087" y="233362"/>
                    <a:pt x="220389" y="272066"/>
                    <a:pt x="185737" y="214312"/>
                  </a:cubicBezTo>
                  <a:cubicBezTo>
                    <a:pt x="171450" y="190500"/>
                    <a:pt x="160947" y="163959"/>
                    <a:pt x="142875" y="142875"/>
                  </a:cubicBezTo>
                  <a:cubicBezTo>
                    <a:pt x="111865" y="106697"/>
                    <a:pt x="34342" y="95537"/>
                    <a:pt x="0" y="85725"/>
                  </a:cubicBezTo>
                  <a:cubicBezTo>
                    <a:pt x="16375" y="3845"/>
                    <a:pt x="-7434" y="25147"/>
                    <a:pt x="57150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4365877" y="2941224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1" name="Freeform 170"/>
            <p:cNvSpPr/>
            <p:nvPr/>
          </p:nvSpPr>
          <p:spPr bwMode="auto">
            <a:xfrm>
              <a:off x="4718302" y="2986357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322069" y="1356195"/>
              <a:ext cx="859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System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State</a:t>
              </a: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3298960" y="1507960"/>
              <a:ext cx="1016262" cy="4105416"/>
              <a:chOff x="7393810" y="1758076"/>
              <a:chExt cx="1016262" cy="4394215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7393810" y="1758076"/>
                <a:ext cx="1016262" cy="4394215"/>
                <a:chOff x="2791943" y="2438400"/>
                <a:chExt cx="974543" cy="3116510"/>
              </a:xfrm>
            </p:grpSpPr>
            <p:sp>
              <p:nvSpPr>
                <p:cNvPr id="179" name="Freeform 178"/>
                <p:cNvSpPr/>
                <p:nvPr/>
              </p:nvSpPr>
              <p:spPr bwMode="auto">
                <a:xfrm rot="5400000">
                  <a:off x="2741231" y="2628066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 rot="5400000">
                  <a:off x="2780498" y="3314244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 rot="5400000">
                  <a:off x="2815652" y="3994241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82" name="Freeform 181"/>
                <p:cNvSpPr/>
                <p:nvPr/>
              </p:nvSpPr>
              <p:spPr bwMode="auto">
                <a:xfrm rot="5400000">
                  <a:off x="2854919" y="4680419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 bwMode="auto">
                <a:xfrm rot="5400000">
                  <a:off x="3066065" y="4942944"/>
                  <a:ext cx="347070" cy="876862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 bwMode="auto">
                <a:xfrm rot="5400000">
                  <a:off x="2884454" y="3022244"/>
                  <a:ext cx="701065" cy="886087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85" name="Explosion 1 61"/>
                <p:cNvSpPr>
                  <a:spLocks noChangeArrowheads="1"/>
                </p:cNvSpPr>
                <p:nvPr/>
              </p:nvSpPr>
              <p:spPr bwMode="auto">
                <a:xfrm rot="5400000">
                  <a:off x="2935380" y="2999318"/>
                  <a:ext cx="120777" cy="129744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2828088" y="5206593"/>
                  <a:ext cx="938398" cy="28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Arial Narrow" pitchFamily="34" charset="0"/>
                    </a:rPr>
                    <a:t>Output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  <p:sp>
            <p:nvSpPr>
              <p:cNvPr id="178" name="Freeform 177"/>
              <p:cNvSpPr/>
              <p:nvPr/>
            </p:nvSpPr>
            <p:spPr bwMode="auto">
              <a:xfrm rot="5400000" flipV="1">
                <a:off x="7260076" y="2923091"/>
                <a:ext cx="1101811" cy="452425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174" name="Rectangle 173"/>
            <p:cNvSpPr/>
            <p:nvPr/>
          </p:nvSpPr>
          <p:spPr bwMode="auto">
            <a:xfrm>
              <a:off x="4419600" y="4885425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5" name="Freeform 174"/>
            <p:cNvSpPr/>
            <p:nvPr/>
          </p:nvSpPr>
          <p:spPr bwMode="auto">
            <a:xfrm>
              <a:off x="4772025" y="4930558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 bwMode="auto">
            <a:xfrm>
              <a:off x="4766703" y="3793960"/>
              <a:ext cx="177769" cy="862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defRPr/>
              </a:pPr>
              <a:r>
                <a:rPr lang="en-US" sz="3200" b="1" dirty="0" smtClean="0">
                  <a:latin typeface="+mj-lt"/>
                </a:rPr>
                <a:t>..</a:t>
              </a:r>
            </a:p>
            <a:p>
              <a:pPr>
                <a:lnSpc>
                  <a:spcPct val="50000"/>
                </a:lnSpc>
                <a:defRPr/>
              </a:pPr>
              <a:r>
                <a:rPr lang="en-US" sz="3200" b="1" dirty="0">
                  <a:latin typeface="+mj-lt"/>
                </a:rPr>
                <a:t>.</a:t>
              </a: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527537" y="1295400"/>
            <a:ext cx="2171295" cy="4343400"/>
            <a:chOff x="6527537" y="1295400"/>
            <a:chExt cx="2171295" cy="4343400"/>
          </a:xfrm>
        </p:grpSpPr>
        <p:sp>
          <p:nvSpPr>
            <p:cNvPr id="188" name="Rectangle 187"/>
            <p:cNvSpPr/>
            <p:nvPr/>
          </p:nvSpPr>
          <p:spPr bwMode="auto">
            <a:xfrm>
              <a:off x="7696200" y="2111945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9" name="Oval 188"/>
            <p:cNvSpPr/>
            <p:nvPr/>
          </p:nvSpPr>
          <p:spPr bwMode="auto">
            <a:xfrm>
              <a:off x="7848600" y="2187521"/>
              <a:ext cx="304800" cy="156687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7696200" y="2522624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1" name="Oval 190"/>
            <p:cNvSpPr/>
            <p:nvPr/>
          </p:nvSpPr>
          <p:spPr bwMode="auto">
            <a:xfrm>
              <a:off x="7848599" y="2603110"/>
              <a:ext cx="430181" cy="16495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7696200" y="2950145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7696200" y="3360824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4" name="Freeform 193"/>
            <p:cNvSpPr/>
            <p:nvPr/>
          </p:nvSpPr>
          <p:spPr bwMode="auto">
            <a:xfrm>
              <a:off x="7862886" y="3392582"/>
              <a:ext cx="415893" cy="213683"/>
            </a:xfrm>
            <a:custGeom>
              <a:avLst/>
              <a:gdLst>
                <a:gd name="connsiteX0" fmla="*/ 57150 w 415894"/>
                <a:gd name="connsiteY0" fmla="*/ 0 h 246867"/>
                <a:gd name="connsiteX1" fmla="*/ 57150 w 415894"/>
                <a:gd name="connsiteY1" fmla="*/ 0 h 246867"/>
                <a:gd name="connsiteX2" fmla="*/ 214312 w 415894"/>
                <a:gd name="connsiteY2" fmla="*/ 14287 h 246867"/>
                <a:gd name="connsiteX3" fmla="*/ 357187 w 415894"/>
                <a:gd name="connsiteY3" fmla="*/ 28575 h 246867"/>
                <a:gd name="connsiteX4" fmla="*/ 385762 w 415894"/>
                <a:gd name="connsiteY4" fmla="*/ 71437 h 246867"/>
                <a:gd name="connsiteX5" fmla="*/ 385762 w 415894"/>
                <a:gd name="connsiteY5" fmla="*/ 242887 h 246867"/>
                <a:gd name="connsiteX6" fmla="*/ 185737 w 415894"/>
                <a:gd name="connsiteY6" fmla="*/ 214312 h 246867"/>
                <a:gd name="connsiteX7" fmla="*/ 142875 w 415894"/>
                <a:gd name="connsiteY7" fmla="*/ 142875 h 246867"/>
                <a:gd name="connsiteX8" fmla="*/ 0 w 415894"/>
                <a:gd name="connsiteY8" fmla="*/ 85725 h 246867"/>
                <a:gd name="connsiteX9" fmla="*/ 57150 w 415894"/>
                <a:gd name="connsiteY9" fmla="*/ 0 h 24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5894" h="246867">
                  <a:moveTo>
                    <a:pt x="57150" y="0"/>
                  </a:moveTo>
                  <a:lnTo>
                    <a:pt x="57150" y="0"/>
                  </a:lnTo>
                  <a:lnTo>
                    <a:pt x="214312" y="14287"/>
                  </a:lnTo>
                  <a:cubicBezTo>
                    <a:pt x="261959" y="18825"/>
                    <a:pt x="311781" y="13440"/>
                    <a:pt x="357187" y="28575"/>
                  </a:cubicBezTo>
                  <a:cubicBezTo>
                    <a:pt x="373477" y="34005"/>
                    <a:pt x="376237" y="57150"/>
                    <a:pt x="385762" y="71437"/>
                  </a:cubicBezTo>
                  <a:cubicBezTo>
                    <a:pt x="419503" y="206400"/>
                    <a:pt x="431900" y="150611"/>
                    <a:pt x="385762" y="242887"/>
                  </a:cubicBezTo>
                  <a:cubicBezTo>
                    <a:pt x="319087" y="233362"/>
                    <a:pt x="220389" y="272066"/>
                    <a:pt x="185737" y="214312"/>
                  </a:cubicBezTo>
                  <a:cubicBezTo>
                    <a:pt x="171450" y="190500"/>
                    <a:pt x="160947" y="163959"/>
                    <a:pt x="142875" y="142875"/>
                  </a:cubicBezTo>
                  <a:cubicBezTo>
                    <a:pt x="111865" y="106697"/>
                    <a:pt x="34342" y="95537"/>
                    <a:pt x="0" y="85725"/>
                  </a:cubicBezTo>
                  <a:cubicBezTo>
                    <a:pt x="16375" y="3845"/>
                    <a:pt x="-7434" y="25147"/>
                    <a:pt x="57150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5" name="Freeform 194"/>
            <p:cNvSpPr/>
            <p:nvPr/>
          </p:nvSpPr>
          <p:spPr bwMode="auto">
            <a:xfrm>
              <a:off x="7962900" y="3026345"/>
              <a:ext cx="315880" cy="156862"/>
            </a:xfrm>
            <a:custGeom>
              <a:avLst/>
              <a:gdLst>
                <a:gd name="connsiteX0" fmla="*/ 14288 w 204108"/>
                <a:gd name="connsiteY0" fmla="*/ 721 h 146954"/>
                <a:gd name="connsiteX1" fmla="*/ 14288 w 204108"/>
                <a:gd name="connsiteY1" fmla="*/ 721 h 146954"/>
                <a:gd name="connsiteX2" fmla="*/ 157163 w 204108"/>
                <a:gd name="connsiteY2" fmla="*/ 15009 h 146954"/>
                <a:gd name="connsiteX3" fmla="*/ 171450 w 204108"/>
                <a:gd name="connsiteY3" fmla="*/ 100734 h 146954"/>
                <a:gd name="connsiteX4" fmla="*/ 200025 w 204108"/>
                <a:gd name="connsiteY4" fmla="*/ 143596 h 146954"/>
                <a:gd name="connsiteX5" fmla="*/ 42863 w 204108"/>
                <a:gd name="connsiteY5" fmla="*/ 129309 h 146954"/>
                <a:gd name="connsiteX6" fmla="*/ 0 w 204108"/>
                <a:gd name="connsiteY6" fmla="*/ 43584 h 146954"/>
                <a:gd name="connsiteX7" fmla="*/ 14288 w 204108"/>
                <a:gd name="connsiteY7" fmla="*/ 721 h 14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108" h="146954">
                  <a:moveTo>
                    <a:pt x="14288" y="721"/>
                  </a:moveTo>
                  <a:lnTo>
                    <a:pt x="14288" y="721"/>
                  </a:lnTo>
                  <a:cubicBezTo>
                    <a:pt x="61913" y="5484"/>
                    <a:pt x="116783" y="-10687"/>
                    <a:pt x="157163" y="15009"/>
                  </a:cubicBezTo>
                  <a:cubicBezTo>
                    <a:pt x="181603" y="30562"/>
                    <a:pt x="162289" y="73251"/>
                    <a:pt x="171450" y="100734"/>
                  </a:cubicBezTo>
                  <a:cubicBezTo>
                    <a:pt x="176880" y="117024"/>
                    <a:pt x="216787" y="139871"/>
                    <a:pt x="200025" y="143596"/>
                  </a:cubicBezTo>
                  <a:cubicBezTo>
                    <a:pt x="148674" y="155007"/>
                    <a:pt x="95250" y="134071"/>
                    <a:pt x="42863" y="129309"/>
                  </a:cubicBezTo>
                  <a:cubicBezTo>
                    <a:pt x="28417" y="107640"/>
                    <a:pt x="0" y="73158"/>
                    <a:pt x="0" y="43584"/>
                  </a:cubicBezTo>
                  <a:cubicBezTo>
                    <a:pt x="0" y="28523"/>
                    <a:pt x="11907" y="7865"/>
                    <a:pt x="14288" y="721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51069" y="1295400"/>
              <a:ext cx="859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System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State</a:t>
              </a: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6527537" y="1533384"/>
              <a:ext cx="1016263" cy="4105416"/>
              <a:chOff x="7393809" y="1758076"/>
              <a:chExt cx="1016263" cy="4394215"/>
            </a:xfrm>
          </p:grpSpPr>
          <p:grpSp>
            <p:nvGrpSpPr>
              <p:cNvPr id="201" name="Group 200"/>
              <p:cNvGrpSpPr/>
              <p:nvPr/>
            </p:nvGrpSpPr>
            <p:grpSpPr>
              <a:xfrm>
                <a:off x="7393809" y="1758076"/>
                <a:ext cx="1016263" cy="4394215"/>
                <a:chOff x="2791942" y="2438400"/>
                <a:chExt cx="974544" cy="3116510"/>
              </a:xfrm>
            </p:grpSpPr>
            <p:sp>
              <p:nvSpPr>
                <p:cNvPr id="203" name="Freeform 202"/>
                <p:cNvSpPr/>
                <p:nvPr/>
              </p:nvSpPr>
              <p:spPr bwMode="auto">
                <a:xfrm rot="5400000">
                  <a:off x="2741231" y="2628066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 bwMode="auto">
                <a:xfrm rot="5400000">
                  <a:off x="2780498" y="3314244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 bwMode="auto">
                <a:xfrm rot="5400000">
                  <a:off x="2815652" y="3994241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06" name="Freeform 205"/>
                <p:cNvSpPr/>
                <p:nvPr/>
              </p:nvSpPr>
              <p:spPr bwMode="auto">
                <a:xfrm rot="5400000">
                  <a:off x="2854919" y="4680419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07" name="Oval 206"/>
                <p:cNvSpPr/>
                <p:nvPr/>
              </p:nvSpPr>
              <p:spPr bwMode="auto">
                <a:xfrm rot="5400000">
                  <a:off x="3066065" y="4942944"/>
                  <a:ext cx="347070" cy="876862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 rot="5400000">
                  <a:off x="2695354" y="2833145"/>
                  <a:ext cx="1079264" cy="886087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09" name="Explosion 1 61"/>
                <p:cNvSpPr>
                  <a:spLocks noChangeArrowheads="1"/>
                </p:cNvSpPr>
                <p:nvPr/>
              </p:nvSpPr>
              <p:spPr bwMode="auto">
                <a:xfrm rot="5400000">
                  <a:off x="3131600" y="2671684"/>
                  <a:ext cx="120777" cy="129744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2828088" y="5206593"/>
                  <a:ext cx="938398" cy="28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Arial Narrow" pitchFamily="34" charset="0"/>
                    </a:rPr>
                    <a:t>Output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  <p:sp>
            <p:nvSpPr>
              <p:cNvPr id="202" name="Freeform 201"/>
              <p:cNvSpPr/>
              <p:nvPr/>
            </p:nvSpPr>
            <p:spPr bwMode="auto">
              <a:xfrm rot="5400000" flipV="1">
                <a:off x="7099123" y="2762138"/>
                <a:ext cx="1455267" cy="420875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198" name="Rectangle 197"/>
            <p:cNvSpPr/>
            <p:nvPr/>
          </p:nvSpPr>
          <p:spPr bwMode="auto">
            <a:xfrm>
              <a:off x="7708232" y="4889433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9" name="Freeform 198"/>
            <p:cNvSpPr/>
            <p:nvPr/>
          </p:nvSpPr>
          <p:spPr bwMode="auto">
            <a:xfrm>
              <a:off x="8060657" y="4934566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 bwMode="auto">
            <a:xfrm>
              <a:off x="8055335" y="3797968"/>
              <a:ext cx="177769" cy="862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defRPr/>
              </a:pPr>
              <a:r>
                <a:rPr lang="en-US" sz="3200" b="1" dirty="0" smtClean="0">
                  <a:latin typeface="+mj-lt"/>
                </a:rPr>
                <a:t>..</a:t>
              </a:r>
            </a:p>
            <a:p>
              <a:pPr>
                <a:lnSpc>
                  <a:spcPct val="50000"/>
                </a:lnSpc>
                <a:defRPr/>
              </a:pPr>
              <a:r>
                <a:rPr lang="en-US" sz="3200" b="1" dirty="0">
                  <a:latin typeface="+mj-lt"/>
                </a:rPr>
                <a:t>.</a:t>
              </a:r>
            </a:p>
          </p:txBody>
        </p:sp>
      </p:grpSp>
      <p:cxnSp>
        <p:nvCxnSpPr>
          <p:cNvPr id="220" name="Straight Connector 219"/>
          <p:cNvCxnSpPr/>
          <p:nvPr/>
        </p:nvCxnSpPr>
        <p:spPr bwMode="auto">
          <a:xfrm>
            <a:off x="152400" y="3300664"/>
            <a:ext cx="8915781" cy="1407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4114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Ganging Error Simulations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618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Gang Error Simulations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Compare executions to terminate early</a:t>
            </a:r>
          </a:p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439338" y="3422568"/>
            <a:ext cx="1048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. . . </a:t>
            </a:r>
            <a:endParaRPr lang="en-US" sz="4000" b="1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609600" y="1713131"/>
            <a:ext cx="2133600" cy="4297285"/>
            <a:chOff x="609600" y="1332131"/>
            <a:chExt cx="2133600" cy="4297285"/>
          </a:xfrm>
        </p:grpSpPr>
        <p:sp>
          <p:nvSpPr>
            <p:cNvPr id="5" name="TextBox 4"/>
            <p:cNvSpPr txBox="1"/>
            <p:nvPr/>
          </p:nvSpPr>
          <p:spPr>
            <a:xfrm>
              <a:off x="1731269" y="1332131"/>
              <a:ext cx="859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System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State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752600" y="1988252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905000" y="2068739"/>
              <a:ext cx="152400" cy="15177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752600" y="239893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905000" y="2479418"/>
              <a:ext cx="304800" cy="11843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752600" y="2826452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752600" y="323713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919287" y="3268888"/>
              <a:ext cx="415894" cy="246867"/>
            </a:xfrm>
            <a:custGeom>
              <a:avLst/>
              <a:gdLst>
                <a:gd name="connsiteX0" fmla="*/ 57150 w 415894"/>
                <a:gd name="connsiteY0" fmla="*/ 0 h 246867"/>
                <a:gd name="connsiteX1" fmla="*/ 57150 w 415894"/>
                <a:gd name="connsiteY1" fmla="*/ 0 h 246867"/>
                <a:gd name="connsiteX2" fmla="*/ 214312 w 415894"/>
                <a:gd name="connsiteY2" fmla="*/ 14287 h 246867"/>
                <a:gd name="connsiteX3" fmla="*/ 357187 w 415894"/>
                <a:gd name="connsiteY3" fmla="*/ 28575 h 246867"/>
                <a:gd name="connsiteX4" fmla="*/ 385762 w 415894"/>
                <a:gd name="connsiteY4" fmla="*/ 71437 h 246867"/>
                <a:gd name="connsiteX5" fmla="*/ 385762 w 415894"/>
                <a:gd name="connsiteY5" fmla="*/ 242887 h 246867"/>
                <a:gd name="connsiteX6" fmla="*/ 185737 w 415894"/>
                <a:gd name="connsiteY6" fmla="*/ 214312 h 246867"/>
                <a:gd name="connsiteX7" fmla="*/ 142875 w 415894"/>
                <a:gd name="connsiteY7" fmla="*/ 142875 h 246867"/>
                <a:gd name="connsiteX8" fmla="*/ 0 w 415894"/>
                <a:gd name="connsiteY8" fmla="*/ 85725 h 246867"/>
                <a:gd name="connsiteX9" fmla="*/ 57150 w 415894"/>
                <a:gd name="connsiteY9" fmla="*/ 0 h 24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5894" h="246867">
                  <a:moveTo>
                    <a:pt x="57150" y="0"/>
                  </a:moveTo>
                  <a:lnTo>
                    <a:pt x="57150" y="0"/>
                  </a:lnTo>
                  <a:lnTo>
                    <a:pt x="214312" y="14287"/>
                  </a:lnTo>
                  <a:cubicBezTo>
                    <a:pt x="261959" y="18825"/>
                    <a:pt x="311781" y="13440"/>
                    <a:pt x="357187" y="28575"/>
                  </a:cubicBezTo>
                  <a:cubicBezTo>
                    <a:pt x="373477" y="34005"/>
                    <a:pt x="376237" y="57150"/>
                    <a:pt x="385762" y="71437"/>
                  </a:cubicBezTo>
                  <a:cubicBezTo>
                    <a:pt x="419503" y="206400"/>
                    <a:pt x="431900" y="150611"/>
                    <a:pt x="385762" y="242887"/>
                  </a:cubicBezTo>
                  <a:cubicBezTo>
                    <a:pt x="319087" y="233362"/>
                    <a:pt x="220389" y="272066"/>
                    <a:pt x="185737" y="214312"/>
                  </a:cubicBezTo>
                  <a:cubicBezTo>
                    <a:pt x="171450" y="190500"/>
                    <a:pt x="160947" y="163959"/>
                    <a:pt x="142875" y="142875"/>
                  </a:cubicBezTo>
                  <a:cubicBezTo>
                    <a:pt x="111865" y="106697"/>
                    <a:pt x="34342" y="95537"/>
                    <a:pt x="0" y="85725"/>
                  </a:cubicBezTo>
                  <a:cubicBezTo>
                    <a:pt x="16375" y="3845"/>
                    <a:pt x="-7434" y="25147"/>
                    <a:pt x="57150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2019300" y="2912560"/>
              <a:ext cx="204108" cy="146954"/>
            </a:xfrm>
            <a:custGeom>
              <a:avLst/>
              <a:gdLst>
                <a:gd name="connsiteX0" fmla="*/ 14288 w 204108"/>
                <a:gd name="connsiteY0" fmla="*/ 721 h 146954"/>
                <a:gd name="connsiteX1" fmla="*/ 14288 w 204108"/>
                <a:gd name="connsiteY1" fmla="*/ 721 h 146954"/>
                <a:gd name="connsiteX2" fmla="*/ 157163 w 204108"/>
                <a:gd name="connsiteY2" fmla="*/ 15009 h 146954"/>
                <a:gd name="connsiteX3" fmla="*/ 171450 w 204108"/>
                <a:gd name="connsiteY3" fmla="*/ 100734 h 146954"/>
                <a:gd name="connsiteX4" fmla="*/ 200025 w 204108"/>
                <a:gd name="connsiteY4" fmla="*/ 143596 h 146954"/>
                <a:gd name="connsiteX5" fmla="*/ 42863 w 204108"/>
                <a:gd name="connsiteY5" fmla="*/ 129309 h 146954"/>
                <a:gd name="connsiteX6" fmla="*/ 0 w 204108"/>
                <a:gd name="connsiteY6" fmla="*/ 43584 h 146954"/>
                <a:gd name="connsiteX7" fmla="*/ 14288 w 204108"/>
                <a:gd name="connsiteY7" fmla="*/ 721 h 14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108" h="146954">
                  <a:moveTo>
                    <a:pt x="14288" y="721"/>
                  </a:moveTo>
                  <a:lnTo>
                    <a:pt x="14288" y="721"/>
                  </a:lnTo>
                  <a:cubicBezTo>
                    <a:pt x="61913" y="5484"/>
                    <a:pt x="116783" y="-10687"/>
                    <a:pt x="157163" y="15009"/>
                  </a:cubicBezTo>
                  <a:cubicBezTo>
                    <a:pt x="181603" y="30562"/>
                    <a:pt x="162289" y="73251"/>
                    <a:pt x="171450" y="100734"/>
                  </a:cubicBezTo>
                  <a:cubicBezTo>
                    <a:pt x="176880" y="117024"/>
                    <a:pt x="216787" y="139871"/>
                    <a:pt x="200025" y="143596"/>
                  </a:cubicBezTo>
                  <a:cubicBezTo>
                    <a:pt x="148674" y="155007"/>
                    <a:pt x="95250" y="134071"/>
                    <a:pt x="42863" y="129309"/>
                  </a:cubicBezTo>
                  <a:cubicBezTo>
                    <a:pt x="28417" y="107640"/>
                    <a:pt x="0" y="73158"/>
                    <a:pt x="0" y="43584"/>
                  </a:cubicBezTo>
                  <a:cubicBezTo>
                    <a:pt x="0" y="28523"/>
                    <a:pt x="11907" y="7865"/>
                    <a:pt x="14288" y="721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52600" y="438013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105025" y="4425264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2099703" y="3560888"/>
              <a:ext cx="1777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defRPr/>
              </a:pPr>
              <a:r>
                <a:rPr lang="en-US" sz="3200" b="1" dirty="0" smtClean="0">
                  <a:latin typeface="+mj-lt"/>
                </a:rPr>
                <a:t>..</a:t>
              </a:r>
              <a:endParaRPr lang="en-US" sz="3200" b="1" dirty="0">
                <a:latin typeface="+mj-lt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609600" y="1524000"/>
              <a:ext cx="1006641" cy="4105416"/>
              <a:chOff x="7403430" y="1758076"/>
              <a:chExt cx="1006641" cy="4394215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7403430" y="1758076"/>
                <a:ext cx="1006641" cy="4394215"/>
                <a:chOff x="2801169" y="2438400"/>
                <a:chExt cx="965317" cy="3116510"/>
              </a:xfrm>
            </p:grpSpPr>
            <p:sp>
              <p:nvSpPr>
                <p:cNvPr id="118" name="Freeform 117"/>
                <p:cNvSpPr/>
                <p:nvPr/>
              </p:nvSpPr>
              <p:spPr bwMode="auto">
                <a:xfrm rot="5400000">
                  <a:off x="2741231" y="2628066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19" name="Freeform 118"/>
                <p:cNvSpPr/>
                <p:nvPr/>
              </p:nvSpPr>
              <p:spPr bwMode="auto">
                <a:xfrm rot="5400000">
                  <a:off x="2780498" y="3314244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0" name="Freeform 119"/>
                <p:cNvSpPr/>
                <p:nvPr/>
              </p:nvSpPr>
              <p:spPr bwMode="auto">
                <a:xfrm rot="5400000">
                  <a:off x="2815652" y="3994241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 bwMode="auto">
                <a:xfrm rot="5400000">
                  <a:off x="2854919" y="4680419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2" name="Oval 121"/>
                <p:cNvSpPr/>
                <p:nvPr/>
              </p:nvSpPr>
              <p:spPr bwMode="auto">
                <a:xfrm rot="5400000">
                  <a:off x="3066065" y="4942944"/>
                  <a:ext cx="347070" cy="876862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 rot="5400000">
                  <a:off x="2595867" y="3071776"/>
                  <a:ext cx="1032427" cy="45566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4" name="Explosion 1 61"/>
                <p:cNvSpPr>
                  <a:spLocks noChangeArrowheads="1"/>
                </p:cNvSpPr>
                <p:nvPr/>
              </p:nvSpPr>
              <p:spPr bwMode="auto">
                <a:xfrm rot="5400000">
                  <a:off x="3179210" y="2671684"/>
                  <a:ext cx="120777" cy="129744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828088" y="5206593"/>
                  <a:ext cx="938398" cy="28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Arial Narrow" pitchFamily="34" charset="0"/>
                    </a:rPr>
                    <a:t>Output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  <p:sp>
            <p:nvSpPr>
              <p:cNvPr id="117" name="Freeform 116"/>
              <p:cNvSpPr/>
              <p:nvPr/>
            </p:nvSpPr>
            <p:spPr bwMode="auto">
              <a:xfrm rot="5400000" flipV="1">
                <a:off x="7099388" y="2867722"/>
                <a:ext cx="1414123" cy="250850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3298960" y="1713131"/>
            <a:ext cx="2111240" cy="4281245"/>
            <a:chOff x="3298960" y="1332131"/>
            <a:chExt cx="2111240" cy="4281245"/>
          </a:xfrm>
        </p:grpSpPr>
        <p:grpSp>
          <p:nvGrpSpPr>
            <p:cNvPr id="43" name="Group 42"/>
            <p:cNvGrpSpPr/>
            <p:nvPr/>
          </p:nvGrpSpPr>
          <p:grpSpPr>
            <a:xfrm>
              <a:off x="4365877" y="2398931"/>
              <a:ext cx="1044323" cy="2243136"/>
              <a:chOff x="4365877" y="2057400"/>
              <a:chExt cx="1044323" cy="2243136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4365877" y="2057400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4518277" y="2137887"/>
                <a:ext cx="152400" cy="15177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365877" y="2895600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 bwMode="auto">
              <a:xfrm>
                <a:off x="4689506" y="2927357"/>
                <a:ext cx="415894" cy="246867"/>
              </a:xfrm>
              <a:custGeom>
                <a:avLst/>
                <a:gdLst>
                  <a:gd name="connsiteX0" fmla="*/ 57150 w 415894"/>
                  <a:gd name="connsiteY0" fmla="*/ 0 h 246867"/>
                  <a:gd name="connsiteX1" fmla="*/ 57150 w 415894"/>
                  <a:gd name="connsiteY1" fmla="*/ 0 h 246867"/>
                  <a:gd name="connsiteX2" fmla="*/ 214312 w 415894"/>
                  <a:gd name="connsiteY2" fmla="*/ 14287 h 246867"/>
                  <a:gd name="connsiteX3" fmla="*/ 357187 w 415894"/>
                  <a:gd name="connsiteY3" fmla="*/ 28575 h 246867"/>
                  <a:gd name="connsiteX4" fmla="*/ 385762 w 415894"/>
                  <a:gd name="connsiteY4" fmla="*/ 71437 h 246867"/>
                  <a:gd name="connsiteX5" fmla="*/ 385762 w 415894"/>
                  <a:gd name="connsiteY5" fmla="*/ 242887 h 246867"/>
                  <a:gd name="connsiteX6" fmla="*/ 185737 w 415894"/>
                  <a:gd name="connsiteY6" fmla="*/ 214312 h 246867"/>
                  <a:gd name="connsiteX7" fmla="*/ 142875 w 415894"/>
                  <a:gd name="connsiteY7" fmla="*/ 142875 h 246867"/>
                  <a:gd name="connsiteX8" fmla="*/ 0 w 415894"/>
                  <a:gd name="connsiteY8" fmla="*/ 85725 h 246867"/>
                  <a:gd name="connsiteX9" fmla="*/ 57150 w 415894"/>
                  <a:gd name="connsiteY9" fmla="*/ 0 h 24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5894" h="246867">
                    <a:moveTo>
                      <a:pt x="57150" y="0"/>
                    </a:moveTo>
                    <a:lnTo>
                      <a:pt x="57150" y="0"/>
                    </a:lnTo>
                    <a:lnTo>
                      <a:pt x="214312" y="14287"/>
                    </a:lnTo>
                    <a:cubicBezTo>
                      <a:pt x="261959" y="18825"/>
                      <a:pt x="311781" y="13440"/>
                      <a:pt x="357187" y="28575"/>
                    </a:cubicBezTo>
                    <a:cubicBezTo>
                      <a:pt x="373477" y="34005"/>
                      <a:pt x="376237" y="57150"/>
                      <a:pt x="385762" y="71437"/>
                    </a:cubicBezTo>
                    <a:cubicBezTo>
                      <a:pt x="419503" y="206400"/>
                      <a:pt x="431900" y="150611"/>
                      <a:pt x="385762" y="242887"/>
                    </a:cubicBezTo>
                    <a:cubicBezTo>
                      <a:pt x="319087" y="233362"/>
                      <a:pt x="220389" y="272066"/>
                      <a:pt x="185737" y="214312"/>
                    </a:cubicBezTo>
                    <a:cubicBezTo>
                      <a:pt x="171450" y="190500"/>
                      <a:pt x="160947" y="163959"/>
                      <a:pt x="142875" y="142875"/>
                    </a:cubicBezTo>
                    <a:cubicBezTo>
                      <a:pt x="111865" y="106697"/>
                      <a:pt x="34342" y="95537"/>
                      <a:pt x="0" y="85725"/>
                    </a:cubicBezTo>
                    <a:cubicBezTo>
                      <a:pt x="16375" y="3845"/>
                      <a:pt x="-7434" y="25147"/>
                      <a:pt x="5715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4365877" y="2481264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 bwMode="auto">
              <a:xfrm>
                <a:off x="4718302" y="2526397"/>
                <a:ext cx="172447" cy="220983"/>
              </a:xfrm>
              <a:custGeom>
                <a:avLst/>
                <a:gdLst>
                  <a:gd name="connsiteX0" fmla="*/ 0 w 172447"/>
                  <a:gd name="connsiteY0" fmla="*/ 116792 h 220983"/>
                  <a:gd name="connsiteX1" fmla="*/ 0 w 172447"/>
                  <a:gd name="connsiteY1" fmla="*/ 116792 h 220983"/>
                  <a:gd name="connsiteX2" fmla="*/ 128588 w 172447"/>
                  <a:gd name="connsiteY2" fmla="*/ 16780 h 220983"/>
                  <a:gd name="connsiteX3" fmla="*/ 157163 w 172447"/>
                  <a:gd name="connsiteY3" fmla="*/ 59642 h 220983"/>
                  <a:gd name="connsiteX4" fmla="*/ 157163 w 172447"/>
                  <a:gd name="connsiteY4" fmla="*/ 216805 h 220983"/>
                  <a:gd name="connsiteX5" fmla="*/ 85725 w 172447"/>
                  <a:gd name="connsiteY5" fmla="*/ 202517 h 220983"/>
                  <a:gd name="connsiteX6" fmla="*/ 42863 w 172447"/>
                  <a:gd name="connsiteY6" fmla="*/ 173942 h 220983"/>
                  <a:gd name="connsiteX7" fmla="*/ 0 w 172447"/>
                  <a:gd name="connsiteY7" fmla="*/ 116792 h 22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447" h="220983">
                    <a:moveTo>
                      <a:pt x="0" y="116792"/>
                    </a:moveTo>
                    <a:lnTo>
                      <a:pt x="0" y="116792"/>
                    </a:lnTo>
                    <a:cubicBezTo>
                      <a:pt x="39475" y="53632"/>
                      <a:pt x="46368" y="-38033"/>
                      <a:pt x="128588" y="16780"/>
                    </a:cubicBezTo>
                    <a:cubicBezTo>
                      <a:pt x="142875" y="26305"/>
                      <a:pt x="147638" y="45355"/>
                      <a:pt x="157163" y="59642"/>
                    </a:cubicBezTo>
                    <a:cubicBezTo>
                      <a:pt x="159959" y="76417"/>
                      <a:pt x="190111" y="194840"/>
                      <a:pt x="157163" y="216805"/>
                    </a:cubicBezTo>
                    <a:cubicBezTo>
                      <a:pt x="136957" y="230275"/>
                      <a:pt x="109538" y="207280"/>
                      <a:pt x="85725" y="202517"/>
                    </a:cubicBezTo>
                    <a:cubicBezTo>
                      <a:pt x="71438" y="192992"/>
                      <a:pt x="53590" y="187350"/>
                      <a:pt x="42863" y="173942"/>
                    </a:cubicBezTo>
                    <a:cubicBezTo>
                      <a:pt x="4959" y="126562"/>
                      <a:pt x="7144" y="126317"/>
                      <a:pt x="0" y="11679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 bwMode="auto">
              <a:xfrm>
                <a:off x="4712980" y="3219357"/>
                <a:ext cx="17776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  <a:defRPr/>
                </a:pPr>
                <a:r>
                  <a:rPr lang="en-US" sz="3200" b="1" dirty="0" smtClean="0">
                    <a:latin typeface="+mj-lt"/>
                  </a:rPr>
                  <a:t>..</a:t>
                </a:r>
                <a:endParaRPr lang="en-US" sz="3200" b="1" dirty="0">
                  <a:latin typeface="+mj-lt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419600" y="3995736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 bwMode="auto">
              <a:xfrm>
                <a:off x="4772025" y="4040869"/>
                <a:ext cx="172447" cy="220983"/>
              </a:xfrm>
              <a:custGeom>
                <a:avLst/>
                <a:gdLst>
                  <a:gd name="connsiteX0" fmla="*/ 0 w 172447"/>
                  <a:gd name="connsiteY0" fmla="*/ 116792 h 220983"/>
                  <a:gd name="connsiteX1" fmla="*/ 0 w 172447"/>
                  <a:gd name="connsiteY1" fmla="*/ 116792 h 220983"/>
                  <a:gd name="connsiteX2" fmla="*/ 128588 w 172447"/>
                  <a:gd name="connsiteY2" fmla="*/ 16780 h 220983"/>
                  <a:gd name="connsiteX3" fmla="*/ 157163 w 172447"/>
                  <a:gd name="connsiteY3" fmla="*/ 59642 h 220983"/>
                  <a:gd name="connsiteX4" fmla="*/ 157163 w 172447"/>
                  <a:gd name="connsiteY4" fmla="*/ 216805 h 220983"/>
                  <a:gd name="connsiteX5" fmla="*/ 85725 w 172447"/>
                  <a:gd name="connsiteY5" fmla="*/ 202517 h 220983"/>
                  <a:gd name="connsiteX6" fmla="*/ 42863 w 172447"/>
                  <a:gd name="connsiteY6" fmla="*/ 173942 h 220983"/>
                  <a:gd name="connsiteX7" fmla="*/ 0 w 172447"/>
                  <a:gd name="connsiteY7" fmla="*/ 116792 h 22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447" h="220983">
                    <a:moveTo>
                      <a:pt x="0" y="116792"/>
                    </a:moveTo>
                    <a:lnTo>
                      <a:pt x="0" y="116792"/>
                    </a:lnTo>
                    <a:cubicBezTo>
                      <a:pt x="39475" y="53632"/>
                      <a:pt x="46368" y="-38033"/>
                      <a:pt x="128588" y="16780"/>
                    </a:cubicBezTo>
                    <a:cubicBezTo>
                      <a:pt x="142875" y="26305"/>
                      <a:pt x="147638" y="45355"/>
                      <a:pt x="157163" y="59642"/>
                    </a:cubicBezTo>
                    <a:cubicBezTo>
                      <a:pt x="159959" y="76417"/>
                      <a:pt x="190111" y="194840"/>
                      <a:pt x="157163" y="216805"/>
                    </a:cubicBezTo>
                    <a:cubicBezTo>
                      <a:pt x="136957" y="230275"/>
                      <a:pt x="109538" y="207280"/>
                      <a:pt x="85725" y="202517"/>
                    </a:cubicBezTo>
                    <a:cubicBezTo>
                      <a:pt x="71438" y="192992"/>
                      <a:pt x="53590" y="187350"/>
                      <a:pt x="42863" y="173942"/>
                    </a:cubicBezTo>
                    <a:cubicBezTo>
                      <a:pt x="4959" y="126562"/>
                      <a:pt x="7144" y="126317"/>
                      <a:pt x="0" y="11679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322069" y="1332131"/>
              <a:ext cx="859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System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State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3298960" y="1507960"/>
              <a:ext cx="1016262" cy="4105416"/>
              <a:chOff x="7393810" y="1758076"/>
              <a:chExt cx="1016262" cy="4394215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7393810" y="1758076"/>
                <a:ext cx="1016262" cy="4394215"/>
                <a:chOff x="2791943" y="2438400"/>
                <a:chExt cx="974543" cy="3116510"/>
              </a:xfrm>
            </p:grpSpPr>
            <p:sp>
              <p:nvSpPr>
                <p:cNvPr id="129" name="Freeform 128"/>
                <p:cNvSpPr/>
                <p:nvPr/>
              </p:nvSpPr>
              <p:spPr bwMode="auto">
                <a:xfrm rot="5400000">
                  <a:off x="2741231" y="2628066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0" name="Freeform 129"/>
                <p:cNvSpPr/>
                <p:nvPr/>
              </p:nvSpPr>
              <p:spPr bwMode="auto">
                <a:xfrm rot="5400000">
                  <a:off x="2780498" y="3314244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1" name="Freeform 130"/>
                <p:cNvSpPr/>
                <p:nvPr/>
              </p:nvSpPr>
              <p:spPr bwMode="auto">
                <a:xfrm rot="5400000">
                  <a:off x="2815652" y="3994241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2" name="Freeform 131"/>
                <p:cNvSpPr/>
                <p:nvPr/>
              </p:nvSpPr>
              <p:spPr bwMode="auto">
                <a:xfrm rot="5400000">
                  <a:off x="2854919" y="4680419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 bwMode="auto">
                <a:xfrm rot="5400000">
                  <a:off x="3066065" y="4942944"/>
                  <a:ext cx="347070" cy="876862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 rot="5400000">
                  <a:off x="2884454" y="3022244"/>
                  <a:ext cx="701065" cy="886087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5" name="Explosion 1 61"/>
                <p:cNvSpPr>
                  <a:spLocks noChangeArrowheads="1"/>
                </p:cNvSpPr>
                <p:nvPr/>
              </p:nvSpPr>
              <p:spPr bwMode="auto">
                <a:xfrm rot="5400000">
                  <a:off x="2935380" y="2999318"/>
                  <a:ext cx="120777" cy="129744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828088" y="5206593"/>
                  <a:ext cx="938398" cy="28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Arial Narrow" pitchFamily="34" charset="0"/>
                    </a:rPr>
                    <a:t>Output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  <p:sp>
            <p:nvSpPr>
              <p:cNvPr id="128" name="Freeform 127"/>
              <p:cNvSpPr/>
              <p:nvPr/>
            </p:nvSpPr>
            <p:spPr bwMode="auto">
              <a:xfrm rot="5400000" flipV="1">
                <a:off x="7260076" y="2923091"/>
                <a:ext cx="1101811" cy="452425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6527537" y="1676400"/>
            <a:ext cx="2159263" cy="4343400"/>
            <a:chOff x="6527537" y="1295400"/>
            <a:chExt cx="2159263" cy="4343400"/>
          </a:xfrm>
        </p:grpSpPr>
        <p:grpSp>
          <p:nvGrpSpPr>
            <p:cNvPr id="79" name="Group 78"/>
            <p:cNvGrpSpPr/>
            <p:nvPr/>
          </p:nvGrpSpPr>
          <p:grpSpPr>
            <a:xfrm>
              <a:off x="7696200" y="1941731"/>
              <a:ext cx="990600" cy="2696679"/>
              <a:chOff x="7696200" y="1600200"/>
              <a:chExt cx="990600" cy="2696679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7696200" y="1600200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7848600" y="1675776"/>
                <a:ext cx="304800" cy="156687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7696200" y="2010879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7848599" y="2091365"/>
                <a:ext cx="430181" cy="164955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7696200" y="2450432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7696200" y="2885175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7862886" y="2916933"/>
                <a:ext cx="415893" cy="213683"/>
              </a:xfrm>
              <a:custGeom>
                <a:avLst/>
                <a:gdLst>
                  <a:gd name="connsiteX0" fmla="*/ 57150 w 415894"/>
                  <a:gd name="connsiteY0" fmla="*/ 0 h 246867"/>
                  <a:gd name="connsiteX1" fmla="*/ 57150 w 415894"/>
                  <a:gd name="connsiteY1" fmla="*/ 0 h 246867"/>
                  <a:gd name="connsiteX2" fmla="*/ 214312 w 415894"/>
                  <a:gd name="connsiteY2" fmla="*/ 14287 h 246867"/>
                  <a:gd name="connsiteX3" fmla="*/ 357187 w 415894"/>
                  <a:gd name="connsiteY3" fmla="*/ 28575 h 246867"/>
                  <a:gd name="connsiteX4" fmla="*/ 385762 w 415894"/>
                  <a:gd name="connsiteY4" fmla="*/ 71437 h 246867"/>
                  <a:gd name="connsiteX5" fmla="*/ 385762 w 415894"/>
                  <a:gd name="connsiteY5" fmla="*/ 242887 h 246867"/>
                  <a:gd name="connsiteX6" fmla="*/ 185737 w 415894"/>
                  <a:gd name="connsiteY6" fmla="*/ 214312 h 246867"/>
                  <a:gd name="connsiteX7" fmla="*/ 142875 w 415894"/>
                  <a:gd name="connsiteY7" fmla="*/ 142875 h 246867"/>
                  <a:gd name="connsiteX8" fmla="*/ 0 w 415894"/>
                  <a:gd name="connsiteY8" fmla="*/ 85725 h 246867"/>
                  <a:gd name="connsiteX9" fmla="*/ 57150 w 415894"/>
                  <a:gd name="connsiteY9" fmla="*/ 0 h 24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5894" h="246867">
                    <a:moveTo>
                      <a:pt x="57150" y="0"/>
                    </a:moveTo>
                    <a:lnTo>
                      <a:pt x="57150" y="0"/>
                    </a:lnTo>
                    <a:lnTo>
                      <a:pt x="214312" y="14287"/>
                    </a:lnTo>
                    <a:cubicBezTo>
                      <a:pt x="261959" y="18825"/>
                      <a:pt x="311781" y="13440"/>
                      <a:pt x="357187" y="28575"/>
                    </a:cubicBezTo>
                    <a:cubicBezTo>
                      <a:pt x="373477" y="34005"/>
                      <a:pt x="376237" y="57150"/>
                      <a:pt x="385762" y="71437"/>
                    </a:cubicBezTo>
                    <a:cubicBezTo>
                      <a:pt x="419503" y="206400"/>
                      <a:pt x="431900" y="150611"/>
                      <a:pt x="385762" y="242887"/>
                    </a:cubicBezTo>
                    <a:cubicBezTo>
                      <a:pt x="319087" y="233362"/>
                      <a:pt x="220389" y="272066"/>
                      <a:pt x="185737" y="214312"/>
                    </a:cubicBezTo>
                    <a:cubicBezTo>
                      <a:pt x="171450" y="190500"/>
                      <a:pt x="160947" y="163959"/>
                      <a:pt x="142875" y="142875"/>
                    </a:cubicBezTo>
                    <a:cubicBezTo>
                      <a:pt x="111865" y="106697"/>
                      <a:pt x="34342" y="95537"/>
                      <a:pt x="0" y="85725"/>
                    </a:cubicBezTo>
                    <a:cubicBezTo>
                      <a:pt x="16375" y="3845"/>
                      <a:pt x="-7434" y="25147"/>
                      <a:pt x="5715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7962900" y="2514600"/>
                <a:ext cx="315880" cy="156862"/>
              </a:xfrm>
              <a:custGeom>
                <a:avLst/>
                <a:gdLst>
                  <a:gd name="connsiteX0" fmla="*/ 14288 w 204108"/>
                  <a:gd name="connsiteY0" fmla="*/ 721 h 146954"/>
                  <a:gd name="connsiteX1" fmla="*/ 14288 w 204108"/>
                  <a:gd name="connsiteY1" fmla="*/ 721 h 146954"/>
                  <a:gd name="connsiteX2" fmla="*/ 157163 w 204108"/>
                  <a:gd name="connsiteY2" fmla="*/ 15009 h 146954"/>
                  <a:gd name="connsiteX3" fmla="*/ 171450 w 204108"/>
                  <a:gd name="connsiteY3" fmla="*/ 100734 h 146954"/>
                  <a:gd name="connsiteX4" fmla="*/ 200025 w 204108"/>
                  <a:gd name="connsiteY4" fmla="*/ 143596 h 146954"/>
                  <a:gd name="connsiteX5" fmla="*/ 42863 w 204108"/>
                  <a:gd name="connsiteY5" fmla="*/ 129309 h 146954"/>
                  <a:gd name="connsiteX6" fmla="*/ 0 w 204108"/>
                  <a:gd name="connsiteY6" fmla="*/ 43584 h 146954"/>
                  <a:gd name="connsiteX7" fmla="*/ 14288 w 204108"/>
                  <a:gd name="connsiteY7" fmla="*/ 721 h 14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108" h="146954">
                    <a:moveTo>
                      <a:pt x="14288" y="721"/>
                    </a:moveTo>
                    <a:lnTo>
                      <a:pt x="14288" y="721"/>
                    </a:lnTo>
                    <a:cubicBezTo>
                      <a:pt x="61913" y="5484"/>
                      <a:pt x="116783" y="-10687"/>
                      <a:pt x="157163" y="15009"/>
                    </a:cubicBezTo>
                    <a:cubicBezTo>
                      <a:pt x="181603" y="30562"/>
                      <a:pt x="162289" y="73251"/>
                      <a:pt x="171450" y="100734"/>
                    </a:cubicBezTo>
                    <a:cubicBezTo>
                      <a:pt x="176880" y="117024"/>
                      <a:pt x="216787" y="139871"/>
                      <a:pt x="200025" y="143596"/>
                    </a:cubicBezTo>
                    <a:cubicBezTo>
                      <a:pt x="148674" y="155007"/>
                      <a:pt x="95250" y="134071"/>
                      <a:pt x="42863" y="129309"/>
                    </a:cubicBezTo>
                    <a:cubicBezTo>
                      <a:pt x="28417" y="107640"/>
                      <a:pt x="0" y="73158"/>
                      <a:pt x="0" y="43584"/>
                    </a:cubicBezTo>
                    <a:cubicBezTo>
                      <a:pt x="0" y="28523"/>
                      <a:pt x="11907" y="7865"/>
                      <a:pt x="14288" y="721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7696200" y="3992079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8048625" y="4037212"/>
                <a:ext cx="172447" cy="220983"/>
              </a:xfrm>
              <a:custGeom>
                <a:avLst/>
                <a:gdLst>
                  <a:gd name="connsiteX0" fmla="*/ 0 w 172447"/>
                  <a:gd name="connsiteY0" fmla="*/ 116792 h 220983"/>
                  <a:gd name="connsiteX1" fmla="*/ 0 w 172447"/>
                  <a:gd name="connsiteY1" fmla="*/ 116792 h 220983"/>
                  <a:gd name="connsiteX2" fmla="*/ 128588 w 172447"/>
                  <a:gd name="connsiteY2" fmla="*/ 16780 h 220983"/>
                  <a:gd name="connsiteX3" fmla="*/ 157163 w 172447"/>
                  <a:gd name="connsiteY3" fmla="*/ 59642 h 220983"/>
                  <a:gd name="connsiteX4" fmla="*/ 157163 w 172447"/>
                  <a:gd name="connsiteY4" fmla="*/ 216805 h 220983"/>
                  <a:gd name="connsiteX5" fmla="*/ 85725 w 172447"/>
                  <a:gd name="connsiteY5" fmla="*/ 202517 h 220983"/>
                  <a:gd name="connsiteX6" fmla="*/ 42863 w 172447"/>
                  <a:gd name="connsiteY6" fmla="*/ 173942 h 220983"/>
                  <a:gd name="connsiteX7" fmla="*/ 0 w 172447"/>
                  <a:gd name="connsiteY7" fmla="*/ 116792 h 22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447" h="220983">
                    <a:moveTo>
                      <a:pt x="0" y="116792"/>
                    </a:moveTo>
                    <a:lnTo>
                      <a:pt x="0" y="116792"/>
                    </a:lnTo>
                    <a:cubicBezTo>
                      <a:pt x="39475" y="53632"/>
                      <a:pt x="46368" y="-38033"/>
                      <a:pt x="128588" y="16780"/>
                    </a:cubicBezTo>
                    <a:cubicBezTo>
                      <a:pt x="142875" y="26305"/>
                      <a:pt x="147638" y="45355"/>
                      <a:pt x="157163" y="59642"/>
                    </a:cubicBezTo>
                    <a:cubicBezTo>
                      <a:pt x="159959" y="76417"/>
                      <a:pt x="190111" y="194840"/>
                      <a:pt x="157163" y="216805"/>
                    </a:cubicBezTo>
                    <a:cubicBezTo>
                      <a:pt x="136957" y="230275"/>
                      <a:pt x="109538" y="207280"/>
                      <a:pt x="85725" y="202517"/>
                    </a:cubicBezTo>
                    <a:cubicBezTo>
                      <a:pt x="71438" y="192992"/>
                      <a:pt x="53590" y="187350"/>
                      <a:pt x="42863" y="173942"/>
                    </a:cubicBezTo>
                    <a:cubicBezTo>
                      <a:pt x="4959" y="126562"/>
                      <a:pt x="7144" y="126317"/>
                      <a:pt x="0" y="11679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 bwMode="auto">
              <a:xfrm>
                <a:off x="8043303" y="3172836"/>
                <a:ext cx="17776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  <a:defRPr/>
                </a:pPr>
                <a:r>
                  <a:rPr lang="en-US" sz="3200" b="1" dirty="0" smtClean="0">
                    <a:latin typeface="+mj-lt"/>
                  </a:rPr>
                  <a:t>..</a:t>
                </a:r>
                <a:endParaRPr lang="en-US" sz="3200" b="1" dirty="0">
                  <a:latin typeface="+mj-lt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7751069" y="1295400"/>
              <a:ext cx="859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System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State</a:t>
              </a: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6527537" y="1533384"/>
              <a:ext cx="1016263" cy="4105416"/>
              <a:chOff x="7393809" y="1758076"/>
              <a:chExt cx="1016263" cy="4394215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7393809" y="1758076"/>
                <a:ext cx="1016263" cy="4394215"/>
                <a:chOff x="2791942" y="2438400"/>
                <a:chExt cx="974544" cy="3116510"/>
              </a:xfrm>
            </p:grpSpPr>
            <p:sp>
              <p:nvSpPr>
                <p:cNvPr id="140" name="Freeform 139"/>
                <p:cNvSpPr/>
                <p:nvPr/>
              </p:nvSpPr>
              <p:spPr bwMode="auto">
                <a:xfrm rot="5400000">
                  <a:off x="2741231" y="2628066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1" name="Freeform 140"/>
                <p:cNvSpPr/>
                <p:nvPr/>
              </p:nvSpPr>
              <p:spPr bwMode="auto">
                <a:xfrm rot="5400000">
                  <a:off x="2780498" y="3314244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2" name="Freeform 141"/>
                <p:cNvSpPr/>
                <p:nvPr/>
              </p:nvSpPr>
              <p:spPr bwMode="auto">
                <a:xfrm rot="5400000">
                  <a:off x="2815652" y="3994241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3" name="Freeform 142"/>
                <p:cNvSpPr/>
                <p:nvPr/>
              </p:nvSpPr>
              <p:spPr bwMode="auto">
                <a:xfrm rot="5400000">
                  <a:off x="2854919" y="4680419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 bwMode="auto">
                <a:xfrm rot="5400000">
                  <a:off x="3066065" y="4942944"/>
                  <a:ext cx="347070" cy="876862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 bwMode="auto">
                <a:xfrm rot="5400000">
                  <a:off x="2695354" y="2833145"/>
                  <a:ext cx="1079264" cy="886087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6" name="Explosion 1 61"/>
                <p:cNvSpPr>
                  <a:spLocks noChangeArrowheads="1"/>
                </p:cNvSpPr>
                <p:nvPr/>
              </p:nvSpPr>
              <p:spPr bwMode="auto">
                <a:xfrm rot="5400000">
                  <a:off x="3131600" y="2671684"/>
                  <a:ext cx="120777" cy="129744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828088" y="5206593"/>
                  <a:ext cx="938398" cy="28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Arial Narrow" pitchFamily="34" charset="0"/>
                    </a:rPr>
                    <a:t>Output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  <p:sp>
            <p:nvSpPr>
              <p:cNvPr id="139" name="Freeform 138"/>
              <p:cNvSpPr/>
              <p:nvPr/>
            </p:nvSpPr>
            <p:spPr bwMode="auto">
              <a:xfrm rot="5400000" flipV="1">
                <a:off x="7099123" y="2762138"/>
                <a:ext cx="1455267" cy="420875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</p:grpSp>
      <p:sp>
        <p:nvSpPr>
          <p:cNvPr id="93" name="Rounded Rectangle 92"/>
          <p:cNvSpPr/>
          <p:nvPr/>
        </p:nvSpPr>
        <p:spPr bwMode="auto">
          <a:xfrm>
            <a:off x="228600" y="1752600"/>
            <a:ext cx="8839200" cy="47244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779139" y="2817793"/>
            <a:ext cx="1509274" cy="1096479"/>
            <a:chOff x="2779139" y="3276600"/>
            <a:chExt cx="1509274" cy="1096479"/>
          </a:xfrm>
        </p:grpSpPr>
        <p:grpSp>
          <p:nvGrpSpPr>
            <p:cNvPr id="95" name="Group 94"/>
            <p:cNvGrpSpPr/>
            <p:nvPr/>
          </p:nvGrpSpPr>
          <p:grpSpPr>
            <a:xfrm>
              <a:off x="2786064" y="3276600"/>
              <a:ext cx="1502349" cy="258279"/>
              <a:chOff x="2786064" y="3276600"/>
              <a:chExt cx="1502349" cy="258279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2805112" y="3276600"/>
                <a:ext cx="1483301" cy="25827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 bwMode="auto">
              <a:xfrm>
                <a:off x="2786064" y="3395664"/>
                <a:ext cx="1483301" cy="0"/>
              </a:xfrm>
              <a:prstGeom prst="straightConnector1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  <p:grpSp>
          <p:nvGrpSpPr>
            <p:cNvPr id="96" name="Group 95"/>
            <p:cNvGrpSpPr/>
            <p:nvPr/>
          </p:nvGrpSpPr>
          <p:grpSpPr>
            <a:xfrm>
              <a:off x="2779139" y="3704121"/>
              <a:ext cx="1502349" cy="258279"/>
              <a:chOff x="2786064" y="3276600"/>
              <a:chExt cx="1502349" cy="258279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2805112" y="3276600"/>
                <a:ext cx="1483301" cy="25827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01" name="Straight Arrow Connector 100"/>
              <p:cNvCxnSpPr/>
              <p:nvPr/>
            </p:nvCxnSpPr>
            <p:spPr bwMode="auto">
              <a:xfrm>
                <a:off x="2786064" y="3395664"/>
                <a:ext cx="1483301" cy="0"/>
              </a:xfrm>
              <a:prstGeom prst="straightConnector1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  <p:grpSp>
          <p:nvGrpSpPr>
            <p:cNvPr id="97" name="Group 96"/>
            <p:cNvGrpSpPr/>
            <p:nvPr/>
          </p:nvGrpSpPr>
          <p:grpSpPr>
            <a:xfrm>
              <a:off x="2779139" y="4114800"/>
              <a:ext cx="1502349" cy="258279"/>
              <a:chOff x="2786064" y="3276600"/>
              <a:chExt cx="1502349" cy="258279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805112" y="3276600"/>
                <a:ext cx="1483301" cy="25827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2786064" y="3395664"/>
                <a:ext cx="1483301" cy="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008000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</p:grpSp>
      <p:grpSp>
        <p:nvGrpSpPr>
          <p:cNvPr id="104" name="Group 103"/>
          <p:cNvGrpSpPr/>
          <p:nvPr/>
        </p:nvGrpSpPr>
        <p:grpSpPr>
          <a:xfrm>
            <a:off x="5486401" y="2817793"/>
            <a:ext cx="2199323" cy="1096479"/>
            <a:chOff x="2779139" y="3276600"/>
            <a:chExt cx="1509274" cy="1096479"/>
          </a:xfrm>
        </p:grpSpPr>
        <p:grpSp>
          <p:nvGrpSpPr>
            <p:cNvPr id="105" name="Group 104"/>
            <p:cNvGrpSpPr/>
            <p:nvPr/>
          </p:nvGrpSpPr>
          <p:grpSpPr>
            <a:xfrm>
              <a:off x="2786064" y="3276600"/>
              <a:ext cx="1502349" cy="258279"/>
              <a:chOff x="2786064" y="3276600"/>
              <a:chExt cx="1502349" cy="258279"/>
            </a:xfrm>
          </p:grpSpPr>
          <p:sp>
            <p:nvSpPr>
              <p:cNvPr id="112" name="Rectangle 111"/>
              <p:cNvSpPr/>
              <p:nvPr/>
            </p:nvSpPr>
            <p:spPr bwMode="auto">
              <a:xfrm>
                <a:off x="2805112" y="3276600"/>
                <a:ext cx="1483301" cy="25827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 bwMode="auto">
              <a:xfrm>
                <a:off x="2786064" y="3395664"/>
                <a:ext cx="1483301" cy="0"/>
              </a:xfrm>
              <a:prstGeom prst="straightConnector1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  <p:grpSp>
          <p:nvGrpSpPr>
            <p:cNvPr id="106" name="Group 105"/>
            <p:cNvGrpSpPr/>
            <p:nvPr/>
          </p:nvGrpSpPr>
          <p:grpSpPr>
            <a:xfrm>
              <a:off x="2779139" y="3704121"/>
              <a:ext cx="1502349" cy="258279"/>
              <a:chOff x="2786064" y="3276600"/>
              <a:chExt cx="1502349" cy="258279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2805112" y="3276600"/>
                <a:ext cx="1483301" cy="25827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2786064" y="3395664"/>
                <a:ext cx="1483301" cy="0"/>
              </a:xfrm>
              <a:prstGeom prst="straightConnector1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  <p:grpSp>
          <p:nvGrpSpPr>
            <p:cNvPr id="107" name="Group 106"/>
            <p:cNvGrpSpPr/>
            <p:nvPr/>
          </p:nvGrpSpPr>
          <p:grpSpPr>
            <a:xfrm>
              <a:off x="2779139" y="4114800"/>
              <a:ext cx="1502349" cy="258279"/>
              <a:chOff x="2786064" y="3276600"/>
              <a:chExt cx="1502349" cy="258279"/>
            </a:xfrm>
          </p:grpSpPr>
          <p:sp>
            <p:nvSpPr>
              <p:cNvPr id="108" name="Rectangle 107"/>
              <p:cNvSpPr/>
              <p:nvPr/>
            </p:nvSpPr>
            <p:spPr bwMode="auto">
              <a:xfrm>
                <a:off x="2805112" y="3276600"/>
                <a:ext cx="1483301" cy="25827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2786064" y="3395664"/>
                <a:ext cx="1483301" cy="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008000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</p:grpSp>
      <p:sp>
        <p:nvSpPr>
          <p:cNvPr id="151" name="Rectangle 150"/>
          <p:cNvSpPr/>
          <p:nvPr/>
        </p:nvSpPr>
        <p:spPr bwMode="auto">
          <a:xfrm>
            <a:off x="76200" y="2727960"/>
            <a:ext cx="9067800" cy="382523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0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96855E-6 L -0.00277 0.174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87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Ganging Error Simulations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618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Gang Error Simulations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Compare executions to terminate early</a:t>
            </a:r>
          </a:p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439338" y="3422568"/>
            <a:ext cx="1048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. . . </a:t>
            </a:r>
            <a:endParaRPr lang="en-US" sz="4000" b="1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609600" y="1713131"/>
            <a:ext cx="2133600" cy="4297285"/>
            <a:chOff x="609600" y="1332131"/>
            <a:chExt cx="2133600" cy="4297285"/>
          </a:xfrm>
        </p:grpSpPr>
        <p:sp>
          <p:nvSpPr>
            <p:cNvPr id="5" name="TextBox 4"/>
            <p:cNvSpPr txBox="1"/>
            <p:nvPr/>
          </p:nvSpPr>
          <p:spPr>
            <a:xfrm>
              <a:off x="1731269" y="1332131"/>
              <a:ext cx="859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System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State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752600" y="1988252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905000" y="2068739"/>
              <a:ext cx="152400" cy="15177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752600" y="239893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905000" y="2479418"/>
              <a:ext cx="304800" cy="11843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752600" y="2826452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752600" y="323713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919287" y="3268888"/>
              <a:ext cx="415894" cy="246867"/>
            </a:xfrm>
            <a:custGeom>
              <a:avLst/>
              <a:gdLst>
                <a:gd name="connsiteX0" fmla="*/ 57150 w 415894"/>
                <a:gd name="connsiteY0" fmla="*/ 0 h 246867"/>
                <a:gd name="connsiteX1" fmla="*/ 57150 w 415894"/>
                <a:gd name="connsiteY1" fmla="*/ 0 h 246867"/>
                <a:gd name="connsiteX2" fmla="*/ 214312 w 415894"/>
                <a:gd name="connsiteY2" fmla="*/ 14287 h 246867"/>
                <a:gd name="connsiteX3" fmla="*/ 357187 w 415894"/>
                <a:gd name="connsiteY3" fmla="*/ 28575 h 246867"/>
                <a:gd name="connsiteX4" fmla="*/ 385762 w 415894"/>
                <a:gd name="connsiteY4" fmla="*/ 71437 h 246867"/>
                <a:gd name="connsiteX5" fmla="*/ 385762 w 415894"/>
                <a:gd name="connsiteY5" fmla="*/ 242887 h 246867"/>
                <a:gd name="connsiteX6" fmla="*/ 185737 w 415894"/>
                <a:gd name="connsiteY6" fmla="*/ 214312 h 246867"/>
                <a:gd name="connsiteX7" fmla="*/ 142875 w 415894"/>
                <a:gd name="connsiteY7" fmla="*/ 142875 h 246867"/>
                <a:gd name="connsiteX8" fmla="*/ 0 w 415894"/>
                <a:gd name="connsiteY8" fmla="*/ 85725 h 246867"/>
                <a:gd name="connsiteX9" fmla="*/ 57150 w 415894"/>
                <a:gd name="connsiteY9" fmla="*/ 0 h 24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5894" h="246867">
                  <a:moveTo>
                    <a:pt x="57150" y="0"/>
                  </a:moveTo>
                  <a:lnTo>
                    <a:pt x="57150" y="0"/>
                  </a:lnTo>
                  <a:lnTo>
                    <a:pt x="214312" y="14287"/>
                  </a:lnTo>
                  <a:cubicBezTo>
                    <a:pt x="261959" y="18825"/>
                    <a:pt x="311781" y="13440"/>
                    <a:pt x="357187" y="28575"/>
                  </a:cubicBezTo>
                  <a:cubicBezTo>
                    <a:pt x="373477" y="34005"/>
                    <a:pt x="376237" y="57150"/>
                    <a:pt x="385762" y="71437"/>
                  </a:cubicBezTo>
                  <a:cubicBezTo>
                    <a:pt x="419503" y="206400"/>
                    <a:pt x="431900" y="150611"/>
                    <a:pt x="385762" y="242887"/>
                  </a:cubicBezTo>
                  <a:cubicBezTo>
                    <a:pt x="319087" y="233362"/>
                    <a:pt x="220389" y="272066"/>
                    <a:pt x="185737" y="214312"/>
                  </a:cubicBezTo>
                  <a:cubicBezTo>
                    <a:pt x="171450" y="190500"/>
                    <a:pt x="160947" y="163959"/>
                    <a:pt x="142875" y="142875"/>
                  </a:cubicBezTo>
                  <a:cubicBezTo>
                    <a:pt x="111865" y="106697"/>
                    <a:pt x="34342" y="95537"/>
                    <a:pt x="0" y="85725"/>
                  </a:cubicBezTo>
                  <a:cubicBezTo>
                    <a:pt x="16375" y="3845"/>
                    <a:pt x="-7434" y="25147"/>
                    <a:pt x="57150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2019300" y="2912560"/>
              <a:ext cx="204108" cy="146954"/>
            </a:xfrm>
            <a:custGeom>
              <a:avLst/>
              <a:gdLst>
                <a:gd name="connsiteX0" fmla="*/ 14288 w 204108"/>
                <a:gd name="connsiteY0" fmla="*/ 721 h 146954"/>
                <a:gd name="connsiteX1" fmla="*/ 14288 w 204108"/>
                <a:gd name="connsiteY1" fmla="*/ 721 h 146954"/>
                <a:gd name="connsiteX2" fmla="*/ 157163 w 204108"/>
                <a:gd name="connsiteY2" fmla="*/ 15009 h 146954"/>
                <a:gd name="connsiteX3" fmla="*/ 171450 w 204108"/>
                <a:gd name="connsiteY3" fmla="*/ 100734 h 146954"/>
                <a:gd name="connsiteX4" fmla="*/ 200025 w 204108"/>
                <a:gd name="connsiteY4" fmla="*/ 143596 h 146954"/>
                <a:gd name="connsiteX5" fmla="*/ 42863 w 204108"/>
                <a:gd name="connsiteY5" fmla="*/ 129309 h 146954"/>
                <a:gd name="connsiteX6" fmla="*/ 0 w 204108"/>
                <a:gd name="connsiteY6" fmla="*/ 43584 h 146954"/>
                <a:gd name="connsiteX7" fmla="*/ 14288 w 204108"/>
                <a:gd name="connsiteY7" fmla="*/ 721 h 14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108" h="146954">
                  <a:moveTo>
                    <a:pt x="14288" y="721"/>
                  </a:moveTo>
                  <a:lnTo>
                    <a:pt x="14288" y="721"/>
                  </a:lnTo>
                  <a:cubicBezTo>
                    <a:pt x="61913" y="5484"/>
                    <a:pt x="116783" y="-10687"/>
                    <a:pt x="157163" y="15009"/>
                  </a:cubicBezTo>
                  <a:cubicBezTo>
                    <a:pt x="181603" y="30562"/>
                    <a:pt x="162289" y="73251"/>
                    <a:pt x="171450" y="100734"/>
                  </a:cubicBezTo>
                  <a:cubicBezTo>
                    <a:pt x="176880" y="117024"/>
                    <a:pt x="216787" y="139871"/>
                    <a:pt x="200025" y="143596"/>
                  </a:cubicBezTo>
                  <a:cubicBezTo>
                    <a:pt x="148674" y="155007"/>
                    <a:pt x="95250" y="134071"/>
                    <a:pt x="42863" y="129309"/>
                  </a:cubicBezTo>
                  <a:cubicBezTo>
                    <a:pt x="28417" y="107640"/>
                    <a:pt x="0" y="73158"/>
                    <a:pt x="0" y="43584"/>
                  </a:cubicBezTo>
                  <a:cubicBezTo>
                    <a:pt x="0" y="28523"/>
                    <a:pt x="11907" y="7865"/>
                    <a:pt x="14288" y="721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52600" y="438013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105025" y="4425264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2099703" y="3560888"/>
              <a:ext cx="1777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defRPr/>
              </a:pPr>
              <a:r>
                <a:rPr lang="en-US" sz="3200" b="1" dirty="0" smtClean="0">
                  <a:latin typeface="+mj-lt"/>
                </a:rPr>
                <a:t>..</a:t>
              </a:r>
              <a:endParaRPr lang="en-US" sz="3200" b="1" dirty="0">
                <a:latin typeface="+mj-lt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609600" y="1524000"/>
              <a:ext cx="1006641" cy="4105416"/>
              <a:chOff x="7403430" y="1758076"/>
              <a:chExt cx="1006641" cy="4394215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7403430" y="1758076"/>
                <a:ext cx="1006641" cy="4394215"/>
                <a:chOff x="2801169" y="2438400"/>
                <a:chExt cx="965317" cy="3116510"/>
              </a:xfrm>
            </p:grpSpPr>
            <p:sp>
              <p:nvSpPr>
                <p:cNvPr id="118" name="Freeform 117"/>
                <p:cNvSpPr/>
                <p:nvPr/>
              </p:nvSpPr>
              <p:spPr bwMode="auto">
                <a:xfrm rot="5400000">
                  <a:off x="2741231" y="2628066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19" name="Freeform 118"/>
                <p:cNvSpPr/>
                <p:nvPr/>
              </p:nvSpPr>
              <p:spPr bwMode="auto">
                <a:xfrm rot="5400000">
                  <a:off x="2780498" y="3314244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0" name="Freeform 119"/>
                <p:cNvSpPr/>
                <p:nvPr/>
              </p:nvSpPr>
              <p:spPr bwMode="auto">
                <a:xfrm rot="5400000">
                  <a:off x="2815652" y="3994241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 bwMode="auto">
                <a:xfrm rot="5400000">
                  <a:off x="2854919" y="4680419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2" name="Oval 121"/>
                <p:cNvSpPr/>
                <p:nvPr/>
              </p:nvSpPr>
              <p:spPr bwMode="auto">
                <a:xfrm rot="5400000">
                  <a:off x="3066065" y="4942944"/>
                  <a:ext cx="347070" cy="876862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 rot="5400000">
                  <a:off x="2595867" y="3071776"/>
                  <a:ext cx="1032427" cy="45566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4" name="Explosion 1 61"/>
                <p:cNvSpPr>
                  <a:spLocks noChangeArrowheads="1"/>
                </p:cNvSpPr>
                <p:nvPr/>
              </p:nvSpPr>
              <p:spPr bwMode="auto">
                <a:xfrm rot="5400000">
                  <a:off x="3179210" y="2671684"/>
                  <a:ext cx="120777" cy="129744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828088" y="5206593"/>
                  <a:ext cx="938398" cy="28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Arial Narrow" pitchFamily="34" charset="0"/>
                    </a:rPr>
                    <a:t>Output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  <p:sp>
            <p:nvSpPr>
              <p:cNvPr id="117" name="Freeform 116"/>
              <p:cNvSpPr/>
              <p:nvPr/>
            </p:nvSpPr>
            <p:spPr bwMode="auto">
              <a:xfrm rot="5400000" flipV="1">
                <a:off x="7099388" y="2867722"/>
                <a:ext cx="1414123" cy="250850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3298960" y="1713131"/>
            <a:ext cx="2111240" cy="4281245"/>
            <a:chOff x="3298960" y="1332131"/>
            <a:chExt cx="2111240" cy="4281245"/>
          </a:xfrm>
        </p:grpSpPr>
        <p:grpSp>
          <p:nvGrpSpPr>
            <p:cNvPr id="43" name="Group 42"/>
            <p:cNvGrpSpPr/>
            <p:nvPr/>
          </p:nvGrpSpPr>
          <p:grpSpPr>
            <a:xfrm>
              <a:off x="4365877" y="2398931"/>
              <a:ext cx="1044323" cy="2243136"/>
              <a:chOff x="4365877" y="2057400"/>
              <a:chExt cx="1044323" cy="2243136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4365877" y="2057400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4518277" y="2137887"/>
                <a:ext cx="152400" cy="15177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365877" y="2895600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 bwMode="auto">
              <a:xfrm>
                <a:off x="4689506" y="2927357"/>
                <a:ext cx="415894" cy="246867"/>
              </a:xfrm>
              <a:custGeom>
                <a:avLst/>
                <a:gdLst>
                  <a:gd name="connsiteX0" fmla="*/ 57150 w 415894"/>
                  <a:gd name="connsiteY0" fmla="*/ 0 h 246867"/>
                  <a:gd name="connsiteX1" fmla="*/ 57150 w 415894"/>
                  <a:gd name="connsiteY1" fmla="*/ 0 h 246867"/>
                  <a:gd name="connsiteX2" fmla="*/ 214312 w 415894"/>
                  <a:gd name="connsiteY2" fmla="*/ 14287 h 246867"/>
                  <a:gd name="connsiteX3" fmla="*/ 357187 w 415894"/>
                  <a:gd name="connsiteY3" fmla="*/ 28575 h 246867"/>
                  <a:gd name="connsiteX4" fmla="*/ 385762 w 415894"/>
                  <a:gd name="connsiteY4" fmla="*/ 71437 h 246867"/>
                  <a:gd name="connsiteX5" fmla="*/ 385762 w 415894"/>
                  <a:gd name="connsiteY5" fmla="*/ 242887 h 246867"/>
                  <a:gd name="connsiteX6" fmla="*/ 185737 w 415894"/>
                  <a:gd name="connsiteY6" fmla="*/ 214312 h 246867"/>
                  <a:gd name="connsiteX7" fmla="*/ 142875 w 415894"/>
                  <a:gd name="connsiteY7" fmla="*/ 142875 h 246867"/>
                  <a:gd name="connsiteX8" fmla="*/ 0 w 415894"/>
                  <a:gd name="connsiteY8" fmla="*/ 85725 h 246867"/>
                  <a:gd name="connsiteX9" fmla="*/ 57150 w 415894"/>
                  <a:gd name="connsiteY9" fmla="*/ 0 h 24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5894" h="246867">
                    <a:moveTo>
                      <a:pt x="57150" y="0"/>
                    </a:moveTo>
                    <a:lnTo>
                      <a:pt x="57150" y="0"/>
                    </a:lnTo>
                    <a:lnTo>
                      <a:pt x="214312" y="14287"/>
                    </a:lnTo>
                    <a:cubicBezTo>
                      <a:pt x="261959" y="18825"/>
                      <a:pt x="311781" y="13440"/>
                      <a:pt x="357187" y="28575"/>
                    </a:cubicBezTo>
                    <a:cubicBezTo>
                      <a:pt x="373477" y="34005"/>
                      <a:pt x="376237" y="57150"/>
                      <a:pt x="385762" y="71437"/>
                    </a:cubicBezTo>
                    <a:cubicBezTo>
                      <a:pt x="419503" y="206400"/>
                      <a:pt x="431900" y="150611"/>
                      <a:pt x="385762" y="242887"/>
                    </a:cubicBezTo>
                    <a:cubicBezTo>
                      <a:pt x="319087" y="233362"/>
                      <a:pt x="220389" y="272066"/>
                      <a:pt x="185737" y="214312"/>
                    </a:cubicBezTo>
                    <a:cubicBezTo>
                      <a:pt x="171450" y="190500"/>
                      <a:pt x="160947" y="163959"/>
                      <a:pt x="142875" y="142875"/>
                    </a:cubicBezTo>
                    <a:cubicBezTo>
                      <a:pt x="111865" y="106697"/>
                      <a:pt x="34342" y="95537"/>
                      <a:pt x="0" y="85725"/>
                    </a:cubicBezTo>
                    <a:cubicBezTo>
                      <a:pt x="16375" y="3845"/>
                      <a:pt x="-7434" y="25147"/>
                      <a:pt x="5715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4365877" y="2481264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 bwMode="auto">
              <a:xfrm>
                <a:off x="4718302" y="2526397"/>
                <a:ext cx="172447" cy="220983"/>
              </a:xfrm>
              <a:custGeom>
                <a:avLst/>
                <a:gdLst>
                  <a:gd name="connsiteX0" fmla="*/ 0 w 172447"/>
                  <a:gd name="connsiteY0" fmla="*/ 116792 h 220983"/>
                  <a:gd name="connsiteX1" fmla="*/ 0 w 172447"/>
                  <a:gd name="connsiteY1" fmla="*/ 116792 h 220983"/>
                  <a:gd name="connsiteX2" fmla="*/ 128588 w 172447"/>
                  <a:gd name="connsiteY2" fmla="*/ 16780 h 220983"/>
                  <a:gd name="connsiteX3" fmla="*/ 157163 w 172447"/>
                  <a:gd name="connsiteY3" fmla="*/ 59642 h 220983"/>
                  <a:gd name="connsiteX4" fmla="*/ 157163 w 172447"/>
                  <a:gd name="connsiteY4" fmla="*/ 216805 h 220983"/>
                  <a:gd name="connsiteX5" fmla="*/ 85725 w 172447"/>
                  <a:gd name="connsiteY5" fmla="*/ 202517 h 220983"/>
                  <a:gd name="connsiteX6" fmla="*/ 42863 w 172447"/>
                  <a:gd name="connsiteY6" fmla="*/ 173942 h 220983"/>
                  <a:gd name="connsiteX7" fmla="*/ 0 w 172447"/>
                  <a:gd name="connsiteY7" fmla="*/ 116792 h 22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447" h="220983">
                    <a:moveTo>
                      <a:pt x="0" y="116792"/>
                    </a:moveTo>
                    <a:lnTo>
                      <a:pt x="0" y="116792"/>
                    </a:lnTo>
                    <a:cubicBezTo>
                      <a:pt x="39475" y="53632"/>
                      <a:pt x="46368" y="-38033"/>
                      <a:pt x="128588" y="16780"/>
                    </a:cubicBezTo>
                    <a:cubicBezTo>
                      <a:pt x="142875" y="26305"/>
                      <a:pt x="147638" y="45355"/>
                      <a:pt x="157163" y="59642"/>
                    </a:cubicBezTo>
                    <a:cubicBezTo>
                      <a:pt x="159959" y="76417"/>
                      <a:pt x="190111" y="194840"/>
                      <a:pt x="157163" y="216805"/>
                    </a:cubicBezTo>
                    <a:cubicBezTo>
                      <a:pt x="136957" y="230275"/>
                      <a:pt x="109538" y="207280"/>
                      <a:pt x="85725" y="202517"/>
                    </a:cubicBezTo>
                    <a:cubicBezTo>
                      <a:pt x="71438" y="192992"/>
                      <a:pt x="53590" y="187350"/>
                      <a:pt x="42863" y="173942"/>
                    </a:cubicBezTo>
                    <a:cubicBezTo>
                      <a:pt x="4959" y="126562"/>
                      <a:pt x="7144" y="126317"/>
                      <a:pt x="0" y="11679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 bwMode="auto">
              <a:xfrm>
                <a:off x="4712980" y="3219357"/>
                <a:ext cx="17776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  <a:defRPr/>
                </a:pPr>
                <a:r>
                  <a:rPr lang="en-US" sz="3200" b="1" dirty="0" smtClean="0">
                    <a:latin typeface="+mj-lt"/>
                  </a:rPr>
                  <a:t>..</a:t>
                </a:r>
                <a:endParaRPr lang="en-US" sz="3200" b="1" dirty="0">
                  <a:latin typeface="+mj-lt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4419600" y="3995736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 bwMode="auto">
              <a:xfrm>
                <a:off x="4772025" y="4040869"/>
                <a:ext cx="172447" cy="220983"/>
              </a:xfrm>
              <a:custGeom>
                <a:avLst/>
                <a:gdLst>
                  <a:gd name="connsiteX0" fmla="*/ 0 w 172447"/>
                  <a:gd name="connsiteY0" fmla="*/ 116792 h 220983"/>
                  <a:gd name="connsiteX1" fmla="*/ 0 w 172447"/>
                  <a:gd name="connsiteY1" fmla="*/ 116792 h 220983"/>
                  <a:gd name="connsiteX2" fmla="*/ 128588 w 172447"/>
                  <a:gd name="connsiteY2" fmla="*/ 16780 h 220983"/>
                  <a:gd name="connsiteX3" fmla="*/ 157163 w 172447"/>
                  <a:gd name="connsiteY3" fmla="*/ 59642 h 220983"/>
                  <a:gd name="connsiteX4" fmla="*/ 157163 w 172447"/>
                  <a:gd name="connsiteY4" fmla="*/ 216805 h 220983"/>
                  <a:gd name="connsiteX5" fmla="*/ 85725 w 172447"/>
                  <a:gd name="connsiteY5" fmla="*/ 202517 h 220983"/>
                  <a:gd name="connsiteX6" fmla="*/ 42863 w 172447"/>
                  <a:gd name="connsiteY6" fmla="*/ 173942 h 220983"/>
                  <a:gd name="connsiteX7" fmla="*/ 0 w 172447"/>
                  <a:gd name="connsiteY7" fmla="*/ 116792 h 22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447" h="220983">
                    <a:moveTo>
                      <a:pt x="0" y="116792"/>
                    </a:moveTo>
                    <a:lnTo>
                      <a:pt x="0" y="116792"/>
                    </a:lnTo>
                    <a:cubicBezTo>
                      <a:pt x="39475" y="53632"/>
                      <a:pt x="46368" y="-38033"/>
                      <a:pt x="128588" y="16780"/>
                    </a:cubicBezTo>
                    <a:cubicBezTo>
                      <a:pt x="142875" y="26305"/>
                      <a:pt x="147638" y="45355"/>
                      <a:pt x="157163" y="59642"/>
                    </a:cubicBezTo>
                    <a:cubicBezTo>
                      <a:pt x="159959" y="76417"/>
                      <a:pt x="190111" y="194840"/>
                      <a:pt x="157163" y="216805"/>
                    </a:cubicBezTo>
                    <a:cubicBezTo>
                      <a:pt x="136957" y="230275"/>
                      <a:pt x="109538" y="207280"/>
                      <a:pt x="85725" y="202517"/>
                    </a:cubicBezTo>
                    <a:cubicBezTo>
                      <a:pt x="71438" y="192992"/>
                      <a:pt x="53590" y="187350"/>
                      <a:pt x="42863" y="173942"/>
                    </a:cubicBezTo>
                    <a:cubicBezTo>
                      <a:pt x="4959" y="126562"/>
                      <a:pt x="7144" y="126317"/>
                      <a:pt x="0" y="11679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322069" y="1332131"/>
              <a:ext cx="859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System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State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3298960" y="1507960"/>
              <a:ext cx="1016262" cy="4105416"/>
              <a:chOff x="7393810" y="1758076"/>
              <a:chExt cx="1016262" cy="4394215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7393810" y="1758076"/>
                <a:ext cx="1016262" cy="4394215"/>
                <a:chOff x="2791943" y="2438400"/>
                <a:chExt cx="974543" cy="3116510"/>
              </a:xfrm>
            </p:grpSpPr>
            <p:sp>
              <p:nvSpPr>
                <p:cNvPr id="129" name="Freeform 128"/>
                <p:cNvSpPr/>
                <p:nvPr/>
              </p:nvSpPr>
              <p:spPr bwMode="auto">
                <a:xfrm rot="5400000">
                  <a:off x="2741231" y="2628066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0" name="Freeform 129"/>
                <p:cNvSpPr/>
                <p:nvPr/>
              </p:nvSpPr>
              <p:spPr bwMode="auto">
                <a:xfrm rot="5400000">
                  <a:off x="2780498" y="3314244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1" name="Freeform 130"/>
                <p:cNvSpPr/>
                <p:nvPr/>
              </p:nvSpPr>
              <p:spPr bwMode="auto">
                <a:xfrm rot="5400000">
                  <a:off x="2815652" y="3994241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2" name="Freeform 131"/>
                <p:cNvSpPr/>
                <p:nvPr/>
              </p:nvSpPr>
              <p:spPr bwMode="auto">
                <a:xfrm rot="5400000">
                  <a:off x="2854919" y="4680419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 bwMode="auto">
                <a:xfrm rot="5400000">
                  <a:off x="3066065" y="4942944"/>
                  <a:ext cx="347070" cy="876862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 rot="5400000">
                  <a:off x="2884454" y="3022244"/>
                  <a:ext cx="701065" cy="886087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5" name="Explosion 1 61"/>
                <p:cNvSpPr>
                  <a:spLocks noChangeArrowheads="1"/>
                </p:cNvSpPr>
                <p:nvPr/>
              </p:nvSpPr>
              <p:spPr bwMode="auto">
                <a:xfrm rot="5400000">
                  <a:off x="2935380" y="2999318"/>
                  <a:ext cx="120777" cy="129744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828088" y="5206593"/>
                  <a:ext cx="938398" cy="28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Arial Narrow" pitchFamily="34" charset="0"/>
                    </a:rPr>
                    <a:t>Output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  <p:sp>
            <p:nvSpPr>
              <p:cNvPr id="128" name="Freeform 127"/>
              <p:cNvSpPr/>
              <p:nvPr/>
            </p:nvSpPr>
            <p:spPr bwMode="auto">
              <a:xfrm rot="5400000" flipV="1">
                <a:off x="7260076" y="2923091"/>
                <a:ext cx="1101811" cy="452425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6527537" y="1676400"/>
            <a:ext cx="2159263" cy="4343400"/>
            <a:chOff x="6527537" y="1295400"/>
            <a:chExt cx="2159263" cy="4343400"/>
          </a:xfrm>
        </p:grpSpPr>
        <p:grpSp>
          <p:nvGrpSpPr>
            <p:cNvPr id="79" name="Group 78"/>
            <p:cNvGrpSpPr/>
            <p:nvPr/>
          </p:nvGrpSpPr>
          <p:grpSpPr>
            <a:xfrm>
              <a:off x="7696200" y="1941731"/>
              <a:ext cx="990600" cy="2696679"/>
              <a:chOff x="7696200" y="1600200"/>
              <a:chExt cx="990600" cy="2696679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7696200" y="1600200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7848600" y="1675776"/>
                <a:ext cx="304800" cy="156687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7696200" y="2010879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7848599" y="2091365"/>
                <a:ext cx="430181" cy="164955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7696200" y="2450432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7696200" y="2885175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7862886" y="2916933"/>
                <a:ext cx="415893" cy="213683"/>
              </a:xfrm>
              <a:custGeom>
                <a:avLst/>
                <a:gdLst>
                  <a:gd name="connsiteX0" fmla="*/ 57150 w 415894"/>
                  <a:gd name="connsiteY0" fmla="*/ 0 h 246867"/>
                  <a:gd name="connsiteX1" fmla="*/ 57150 w 415894"/>
                  <a:gd name="connsiteY1" fmla="*/ 0 h 246867"/>
                  <a:gd name="connsiteX2" fmla="*/ 214312 w 415894"/>
                  <a:gd name="connsiteY2" fmla="*/ 14287 h 246867"/>
                  <a:gd name="connsiteX3" fmla="*/ 357187 w 415894"/>
                  <a:gd name="connsiteY3" fmla="*/ 28575 h 246867"/>
                  <a:gd name="connsiteX4" fmla="*/ 385762 w 415894"/>
                  <a:gd name="connsiteY4" fmla="*/ 71437 h 246867"/>
                  <a:gd name="connsiteX5" fmla="*/ 385762 w 415894"/>
                  <a:gd name="connsiteY5" fmla="*/ 242887 h 246867"/>
                  <a:gd name="connsiteX6" fmla="*/ 185737 w 415894"/>
                  <a:gd name="connsiteY6" fmla="*/ 214312 h 246867"/>
                  <a:gd name="connsiteX7" fmla="*/ 142875 w 415894"/>
                  <a:gd name="connsiteY7" fmla="*/ 142875 h 246867"/>
                  <a:gd name="connsiteX8" fmla="*/ 0 w 415894"/>
                  <a:gd name="connsiteY8" fmla="*/ 85725 h 246867"/>
                  <a:gd name="connsiteX9" fmla="*/ 57150 w 415894"/>
                  <a:gd name="connsiteY9" fmla="*/ 0 h 24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5894" h="246867">
                    <a:moveTo>
                      <a:pt x="57150" y="0"/>
                    </a:moveTo>
                    <a:lnTo>
                      <a:pt x="57150" y="0"/>
                    </a:lnTo>
                    <a:lnTo>
                      <a:pt x="214312" y="14287"/>
                    </a:lnTo>
                    <a:cubicBezTo>
                      <a:pt x="261959" y="18825"/>
                      <a:pt x="311781" y="13440"/>
                      <a:pt x="357187" y="28575"/>
                    </a:cubicBezTo>
                    <a:cubicBezTo>
                      <a:pt x="373477" y="34005"/>
                      <a:pt x="376237" y="57150"/>
                      <a:pt x="385762" y="71437"/>
                    </a:cubicBezTo>
                    <a:cubicBezTo>
                      <a:pt x="419503" y="206400"/>
                      <a:pt x="431900" y="150611"/>
                      <a:pt x="385762" y="242887"/>
                    </a:cubicBezTo>
                    <a:cubicBezTo>
                      <a:pt x="319087" y="233362"/>
                      <a:pt x="220389" y="272066"/>
                      <a:pt x="185737" y="214312"/>
                    </a:cubicBezTo>
                    <a:cubicBezTo>
                      <a:pt x="171450" y="190500"/>
                      <a:pt x="160947" y="163959"/>
                      <a:pt x="142875" y="142875"/>
                    </a:cubicBezTo>
                    <a:cubicBezTo>
                      <a:pt x="111865" y="106697"/>
                      <a:pt x="34342" y="95537"/>
                      <a:pt x="0" y="85725"/>
                    </a:cubicBezTo>
                    <a:cubicBezTo>
                      <a:pt x="16375" y="3845"/>
                      <a:pt x="-7434" y="25147"/>
                      <a:pt x="5715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7962900" y="2514600"/>
                <a:ext cx="315880" cy="156862"/>
              </a:xfrm>
              <a:custGeom>
                <a:avLst/>
                <a:gdLst>
                  <a:gd name="connsiteX0" fmla="*/ 14288 w 204108"/>
                  <a:gd name="connsiteY0" fmla="*/ 721 h 146954"/>
                  <a:gd name="connsiteX1" fmla="*/ 14288 w 204108"/>
                  <a:gd name="connsiteY1" fmla="*/ 721 h 146954"/>
                  <a:gd name="connsiteX2" fmla="*/ 157163 w 204108"/>
                  <a:gd name="connsiteY2" fmla="*/ 15009 h 146954"/>
                  <a:gd name="connsiteX3" fmla="*/ 171450 w 204108"/>
                  <a:gd name="connsiteY3" fmla="*/ 100734 h 146954"/>
                  <a:gd name="connsiteX4" fmla="*/ 200025 w 204108"/>
                  <a:gd name="connsiteY4" fmla="*/ 143596 h 146954"/>
                  <a:gd name="connsiteX5" fmla="*/ 42863 w 204108"/>
                  <a:gd name="connsiteY5" fmla="*/ 129309 h 146954"/>
                  <a:gd name="connsiteX6" fmla="*/ 0 w 204108"/>
                  <a:gd name="connsiteY6" fmla="*/ 43584 h 146954"/>
                  <a:gd name="connsiteX7" fmla="*/ 14288 w 204108"/>
                  <a:gd name="connsiteY7" fmla="*/ 721 h 14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108" h="146954">
                    <a:moveTo>
                      <a:pt x="14288" y="721"/>
                    </a:moveTo>
                    <a:lnTo>
                      <a:pt x="14288" y="721"/>
                    </a:lnTo>
                    <a:cubicBezTo>
                      <a:pt x="61913" y="5484"/>
                      <a:pt x="116783" y="-10687"/>
                      <a:pt x="157163" y="15009"/>
                    </a:cubicBezTo>
                    <a:cubicBezTo>
                      <a:pt x="181603" y="30562"/>
                      <a:pt x="162289" y="73251"/>
                      <a:pt x="171450" y="100734"/>
                    </a:cubicBezTo>
                    <a:cubicBezTo>
                      <a:pt x="176880" y="117024"/>
                      <a:pt x="216787" y="139871"/>
                      <a:pt x="200025" y="143596"/>
                    </a:cubicBezTo>
                    <a:cubicBezTo>
                      <a:pt x="148674" y="155007"/>
                      <a:pt x="95250" y="134071"/>
                      <a:pt x="42863" y="129309"/>
                    </a:cubicBezTo>
                    <a:cubicBezTo>
                      <a:pt x="28417" y="107640"/>
                      <a:pt x="0" y="73158"/>
                      <a:pt x="0" y="43584"/>
                    </a:cubicBezTo>
                    <a:cubicBezTo>
                      <a:pt x="0" y="28523"/>
                      <a:pt x="11907" y="7865"/>
                      <a:pt x="14288" y="721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7696200" y="3992079"/>
                <a:ext cx="990600" cy="304800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8048625" y="4037212"/>
                <a:ext cx="172447" cy="220983"/>
              </a:xfrm>
              <a:custGeom>
                <a:avLst/>
                <a:gdLst>
                  <a:gd name="connsiteX0" fmla="*/ 0 w 172447"/>
                  <a:gd name="connsiteY0" fmla="*/ 116792 h 220983"/>
                  <a:gd name="connsiteX1" fmla="*/ 0 w 172447"/>
                  <a:gd name="connsiteY1" fmla="*/ 116792 h 220983"/>
                  <a:gd name="connsiteX2" fmla="*/ 128588 w 172447"/>
                  <a:gd name="connsiteY2" fmla="*/ 16780 h 220983"/>
                  <a:gd name="connsiteX3" fmla="*/ 157163 w 172447"/>
                  <a:gd name="connsiteY3" fmla="*/ 59642 h 220983"/>
                  <a:gd name="connsiteX4" fmla="*/ 157163 w 172447"/>
                  <a:gd name="connsiteY4" fmla="*/ 216805 h 220983"/>
                  <a:gd name="connsiteX5" fmla="*/ 85725 w 172447"/>
                  <a:gd name="connsiteY5" fmla="*/ 202517 h 220983"/>
                  <a:gd name="connsiteX6" fmla="*/ 42863 w 172447"/>
                  <a:gd name="connsiteY6" fmla="*/ 173942 h 220983"/>
                  <a:gd name="connsiteX7" fmla="*/ 0 w 172447"/>
                  <a:gd name="connsiteY7" fmla="*/ 116792 h 22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447" h="220983">
                    <a:moveTo>
                      <a:pt x="0" y="116792"/>
                    </a:moveTo>
                    <a:lnTo>
                      <a:pt x="0" y="116792"/>
                    </a:lnTo>
                    <a:cubicBezTo>
                      <a:pt x="39475" y="53632"/>
                      <a:pt x="46368" y="-38033"/>
                      <a:pt x="128588" y="16780"/>
                    </a:cubicBezTo>
                    <a:cubicBezTo>
                      <a:pt x="142875" y="26305"/>
                      <a:pt x="147638" y="45355"/>
                      <a:pt x="157163" y="59642"/>
                    </a:cubicBezTo>
                    <a:cubicBezTo>
                      <a:pt x="159959" y="76417"/>
                      <a:pt x="190111" y="194840"/>
                      <a:pt x="157163" y="216805"/>
                    </a:cubicBezTo>
                    <a:cubicBezTo>
                      <a:pt x="136957" y="230275"/>
                      <a:pt x="109538" y="207280"/>
                      <a:pt x="85725" y="202517"/>
                    </a:cubicBezTo>
                    <a:cubicBezTo>
                      <a:pt x="71438" y="192992"/>
                      <a:pt x="53590" y="187350"/>
                      <a:pt x="42863" y="173942"/>
                    </a:cubicBezTo>
                    <a:cubicBezTo>
                      <a:pt x="4959" y="126562"/>
                      <a:pt x="7144" y="126317"/>
                      <a:pt x="0" y="11679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 bwMode="auto">
              <a:xfrm>
                <a:off x="8043303" y="3172836"/>
                <a:ext cx="17776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50000"/>
                  </a:lnSpc>
                  <a:defRPr/>
                </a:pPr>
                <a:r>
                  <a:rPr lang="en-US" sz="3200" b="1" dirty="0" smtClean="0">
                    <a:latin typeface="+mj-lt"/>
                  </a:rPr>
                  <a:t>..</a:t>
                </a:r>
                <a:endParaRPr lang="en-US" sz="3200" b="1" dirty="0">
                  <a:latin typeface="+mj-lt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7751069" y="1295400"/>
              <a:ext cx="859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System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State</a:t>
              </a: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6527537" y="1533384"/>
              <a:ext cx="1016263" cy="4105416"/>
              <a:chOff x="7393809" y="1758076"/>
              <a:chExt cx="1016263" cy="4394215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7393809" y="1758076"/>
                <a:ext cx="1016263" cy="4394215"/>
                <a:chOff x="2791942" y="2438400"/>
                <a:chExt cx="974544" cy="3116510"/>
              </a:xfrm>
            </p:grpSpPr>
            <p:sp>
              <p:nvSpPr>
                <p:cNvPr id="140" name="Freeform 139"/>
                <p:cNvSpPr/>
                <p:nvPr/>
              </p:nvSpPr>
              <p:spPr bwMode="auto">
                <a:xfrm rot="5400000">
                  <a:off x="2741231" y="2628066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1" name="Freeform 140"/>
                <p:cNvSpPr/>
                <p:nvPr/>
              </p:nvSpPr>
              <p:spPr bwMode="auto">
                <a:xfrm rot="5400000">
                  <a:off x="2780498" y="3314244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2" name="Freeform 141"/>
                <p:cNvSpPr/>
                <p:nvPr/>
              </p:nvSpPr>
              <p:spPr bwMode="auto">
                <a:xfrm rot="5400000">
                  <a:off x="2815652" y="3994241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3" name="Freeform 142"/>
                <p:cNvSpPr/>
                <p:nvPr/>
              </p:nvSpPr>
              <p:spPr bwMode="auto">
                <a:xfrm rot="5400000">
                  <a:off x="2854919" y="4680419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 bwMode="auto">
                <a:xfrm rot="5400000">
                  <a:off x="3066065" y="4942944"/>
                  <a:ext cx="347070" cy="876862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 bwMode="auto">
                <a:xfrm rot="5400000">
                  <a:off x="2695354" y="2833145"/>
                  <a:ext cx="1079264" cy="886087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6" name="Explosion 1 61"/>
                <p:cNvSpPr>
                  <a:spLocks noChangeArrowheads="1"/>
                </p:cNvSpPr>
                <p:nvPr/>
              </p:nvSpPr>
              <p:spPr bwMode="auto">
                <a:xfrm rot="5400000">
                  <a:off x="3131600" y="2671684"/>
                  <a:ext cx="120777" cy="129744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828088" y="5206593"/>
                  <a:ext cx="938398" cy="28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Arial Narrow" pitchFamily="34" charset="0"/>
                    </a:rPr>
                    <a:t>Output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  <p:sp>
            <p:nvSpPr>
              <p:cNvPr id="139" name="Freeform 138"/>
              <p:cNvSpPr/>
              <p:nvPr/>
            </p:nvSpPr>
            <p:spPr bwMode="auto">
              <a:xfrm rot="5400000" flipV="1">
                <a:off x="7099123" y="2762138"/>
                <a:ext cx="1455267" cy="420875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</p:grpSp>
      <p:sp>
        <p:nvSpPr>
          <p:cNvPr id="93" name="Rounded Rectangle 92"/>
          <p:cNvSpPr/>
          <p:nvPr/>
        </p:nvSpPr>
        <p:spPr bwMode="auto">
          <a:xfrm>
            <a:off x="228600" y="1752600"/>
            <a:ext cx="8839200" cy="47244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779139" y="2817793"/>
            <a:ext cx="1509274" cy="1096479"/>
            <a:chOff x="2779139" y="3276600"/>
            <a:chExt cx="1509274" cy="1096479"/>
          </a:xfrm>
        </p:grpSpPr>
        <p:grpSp>
          <p:nvGrpSpPr>
            <p:cNvPr id="95" name="Group 94"/>
            <p:cNvGrpSpPr/>
            <p:nvPr/>
          </p:nvGrpSpPr>
          <p:grpSpPr>
            <a:xfrm>
              <a:off x="2786064" y="3276600"/>
              <a:ext cx="1502349" cy="258279"/>
              <a:chOff x="2786064" y="3276600"/>
              <a:chExt cx="1502349" cy="258279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2805112" y="3276600"/>
                <a:ext cx="1483301" cy="25827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 bwMode="auto">
              <a:xfrm>
                <a:off x="2786064" y="3395664"/>
                <a:ext cx="1483301" cy="0"/>
              </a:xfrm>
              <a:prstGeom prst="straightConnector1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  <p:grpSp>
          <p:nvGrpSpPr>
            <p:cNvPr id="96" name="Group 95"/>
            <p:cNvGrpSpPr/>
            <p:nvPr/>
          </p:nvGrpSpPr>
          <p:grpSpPr>
            <a:xfrm>
              <a:off x="2779139" y="3704121"/>
              <a:ext cx="1502349" cy="258279"/>
              <a:chOff x="2786064" y="3276600"/>
              <a:chExt cx="1502349" cy="258279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2805112" y="3276600"/>
                <a:ext cx="1483301" cy="25827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01" name="Straight Arrow Connector 100"/>
              <p:cNvCxnSpPr/>
              <p:nvPr/>
            </p:nvCxnSpPr>
            <p:spPr bwMode="auto">
              <a:xfrm>
                <a:off x="2786064" y="3395664"/>
                <a:ext cx="1483301" cy="0"/>
              </a:xfrm>
              <a:prstGeom prst="straightConnector1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  <p:grpSp>
          <p:nvGrpSpPr>
            <p:cNvPr id="97" name="Group 96"/>
            <p:cNvGrpSpPr/>
            <p:nvPr/>
          </p:nvGrpSpPr>
          <p:grpSpPr>
            <a:xfrm>
              <a:off x="2779139" y="4114800"/>
              <a:ext cx="1502349" cy="258279"/>
              <a:chOff x="2786064" y="3276600"/>
              <a:chExt cx="1502349" cy="258279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805112" y="3276600"/>
                <a:ext cx="1483301" cy="25827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2786064" y="3395664"/>
                <a:ext cx="1483301" cy="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008000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</p:grpSp>
      <p:grpSp>
        <p:nvGrpSpPr>
          <p:cNvPr id="104" name="Group 103"/>
          <p:cNvGrpSpPr/>
          <p:nvPr/>
        </p:nvGrpSpPr>
        <p:grpSpPr>
          <a:xfrm>
            <a:off x="5486401" y="2817793"/>
            <a:ext cx="2199323" cy="1096479"/>
            <a:chOff x="2779139" y="3276600"/>
            <a:chExt cx="1509274" cy="1096479"/>
          </a:xfrm>
        </p:grpSpPr>
        <p:grpSp>
          <p:nvGrpSpPr>
            <p:cNvPr id="105" name="Group 104"/>
            <p:cNvGrpSpPr/>
            <p:nvPr/>
          </p:nvGrpSpPr>
          <p:grpSpPr>
            <a:xfrm>
              <a:off x="2786064" y="3276600"/>
              <a:ext cx="1502349" cy="258279"/>
              <a:chOff x="2786064" y="3276600"/>
              <a:chExt cx="1502349" cy="258279"/>
            </a:xfrm>
          </p:grpSpPr>
          <p:sp>
            <p:nvSpPr>
              <p:cNvPr id="112" name="Rectangle 111"/>
              <p:cNvSpPr/>
              <p:nvPr/>
            </p:nvSpPr>
            <p:spPr bwMode="auto">
              <a:xfrm>
                <a:off x="2805112" y="3276600"/>
                <a:ext cx="1483301" cy="25827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 bwMode="auto">
              <a:xfrm>
                <a:off x="2786064" y="3395664"/>
                <a:ext cx="1483301" cy="0"/>
              </a:xfrm>
              <a:prstGeom prst="straightConnector1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  <p:grpSp>
          <p:nvGrpSpPr>
            <p:cNvPr id="106" name="Group 105"/>
            <p:cNvGrpSpPr/>
            <p:nvPr/>
          </p:nvGrpSpPr>
          <p:grpSpPr>
            <a:xfrm>
              <a:off x="2779139" y="3704121"/>
              <a:ext cx="1502349" cy="258279"/>
              <a:chOff x="2786064" y="3276600"/>
              <a:chExt cx="1502349" cy="258279"/>
            </a:xfrm>
          </p:grpSpPr>
          <p:sp>
            <p:nvSpPr>
              <p:cNvPr id="110" name="Rectangle 109"/>
              <p:cNvSpPr/>
              <p:nvPr/>
            </p:nvSpPr>
            <p:spPr bwMode="auto">
              <a:xfrm>
                <a:off x="2805112" y="3276600"/>
                <a:ext cx="1483301" cy="25827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2786064" y="3395664"/>
                <a:ext cx="1483301" cy="0"/>
              </a:xfrm>
              <a:prstGeom prst="straightConnector1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  <p:grpSp>
          <p:nvGrpSpPr>
            <p:cNvPr id="107" name="Group 106"/>
            <p:cNvGrpSpPr/>
            <p:nvPr/>
          </p:nvGrpSpPr>
          <p:grpSpPr>
            <a:xfrm>
              <a:off x="2779139" y="4114800"/>
              <a:ext cx="1502349" cy="258279"/>
              <a:chOff x="2786064" y="3276600"/>
              <a:chExt cx="1502349" cy="258279"/>
            </a:xfrm>
          </p:grpSpPr>
          <p:sp>
            <p:nvSpPr>
              <p:cNvPr id="108" name="Rectangle 107"/>
              <p:cNvSpPr/>
              <p:nvPr/>
            </p:nvSpPr>
            <p:spPr bwMode="auto">
              <a:xfrm>
                <a:off x="2805112" y="3276600"/>
                <a:ext cx="1483301" cy="25827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2786064" y="3395664"/>
                <a:ext cx="1483301" cy="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008000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</p:grpSp>
      <p:sp>
        <p:nvSpPr>
          <p:cNvPr id="15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2947416" y="4051073"/>
            <a:ext cx="5943600" cy="2157223"/>
            <a:chOff x="2754064" y="4693471"/>
            <a:chExt cx="5943600" cy="2264946"/>
          </a:xfrm>
        </p:grpSpPr>
        <p:sp>
          <p:nvSpPr>
            <p:cNvPr id="154" name="Rectangle 153"/>
            <p:cNvSpPr/>
            <p:nvPr/>
          </p:nvSpPr>
          <p:spPr bwMode="auto">
            <a:xfrm>
              <a:off x="2754064" y="4693471"/>
              <a:ext cx="5943600" cy="22649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007048" y="4866827"/>
              <a:ext cx="5245347" cy="484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anose="020B0606020202030204" pitchFamily="34" charset="0"/>
                </a:rPr>
                <a:t>Early terminations </a:t>
              </a:r>
              <a:r>
                <a:rPr lang="en-US" sz="2400" dirty="0">
                  <a:sym typeface="Symbol" charset="2"/>
                </a:rPr>
                <a:t></a:t>
              </a:r>
              <a:r>
                <a:rPr lang="en-US" sz="2200" b="1" dirty="0" smtClean="0">
                  <a:latin typeface="Arial Narrow" panose="020B0606020202030204" pitchFamily="34" charset="0"/>
                </a:rPr>
                <a:t> simulation time savings</a:t>
              </a:r>
              <a:endParaRPr lang="en-US" sz="2200" b="1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56" name="Content Placeholder 2"/>
          <p:cNvSpPr txBox="1">
            <a:spLocks/>
          </p:cNvSpPr>
          <p:nvPr/>
        </p:nvSpPr>
        <p:spPr bwMode="auto">
          <a:xfrm>
            <a:off x="3200400" y="5024705"/>
            <a:ext cx="5943600" cy="133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marL="342820" indent="-342820" algn="l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Challenges:</a:t>
            </a:r>
          </a:p>
          <a:p>
            <a:pPr marL="342820" lvl="1" indent="-342820">
              <a:lnSpc>
                <a:spcPct val="80000"/>
              </a:lnSpc>
              <a:spcBef>
                <a:spcPts val="1224"/>
              </a:spcBef>
              <a:buFontTx/>
              <a:buChar char="•"/>
            </a:pPr>
            <a:r>
              <a:rPr lang="en-US" i="1" dirty="0"/>
              <a:t>When</a:t>
            </a:r>
            <a:r>
              <a:rPr lang="en-US" dirty="0"/>
              <a:t> to </a:t>
            </a:r>
            <a:r>
              <a:rPr lang="en-US" dirty="0" smtClean="0"/>
              <a:t>compare?</a:t>
            </a:r>
          </a:p>
          <a:p>
            <a:pPr marL="342820" lvl="1" indent="-342820">
              <a:lnSpc>
                <a:spcPct val="80000"/>
              </a:lnSpc>
              <a:spcBef>
                <a:spcPts val="1224"/>
              </a:spcBef>
              <a:buFontTx/>
              <a:buChar char="•"/>
            </a:pPr>
            <a:r>
              <a:rPr lang="en-US" i="1" dirty="0" smtClean="0"/>
              <a:t>What</a:t>
            </a:r>
            <a:r>
              <a:rPr lang="en-US" dirty="0" smtClean="0"/>
              <a:t> state to compare?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38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533400" y="2383395"/>
            <a:ext cx="6324600" cy="3765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a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219200" y="2759913"/>
            <a:ext cx="2285999" cy="2918012"/>
          </a:xfrm>
          <a:prstGeom prst="roundRect">
            <a:avLst/>
          </a:prstGeom>
          <a:solidFill>
            <a:srgbClr val="92D050"/>
          </a:solidFill>
          <a:ln w="31750"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b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752600" y="3344187"/>
            <a:ext cx="1358357" cy="1768961"/>
          </a:xfrm>
          <a:prstGeom prst="roundRect">
            <a:avLst/>
          </a:prstGeom>
          <a:solidFill>
            <a:srgbClr val="CC6600"/>
          </a:solidFill>
          <a:ln w="31750"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c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Comparison Points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1586084"/>
          </a:xfrm>
        </p:spPr>
        <p:txBody>
          <a:bodyPr/>
          <a:lstStyle/>
          <a:p>
            <a:r>
              <a:rPr lang="en-US" dirty="0" smtClean="0"/>
              <a:t>Leverage program structure: SESE (single-entry-single-exit) regions</a:t>
            </a:r>
          </a:p>
          <a:p>
            <a:pPr lvl="1"/>
            <a:r>
              <a:rPr lang="en-US" dirty="0" smtClean="0"/>
              <a:t>All data will flow through the </a:t>
            </a:r>
            <a:r>
              <a:rPr lang="en-US" i="1" dirty="0" smtClean="0"/>
              <a:t>exit point</a:t>
            </a:r>
          </a:p>
          <a:p>
            <a:pPr marL="457092" lvl="1" indent="0">
              <a:buNone/>
            </a:pPr>
            <a:endParaRPr lang="en-US" i="1" dirty="0" smtClean="0"/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7227730" y="4126468"/>
            <a:ext cx="1840070" cy="369332"/>
            <a:chOff x="6858000" y="2710545"/>
            <a:chExt cx="1840070" cy="369332"/>
          </a:xfrm>
        </p:grpSpPr>
        <p:cxnSp>
          <p:nvCxnSpPr>
            <p:cNvPr id="55" name="Straight Connector 54"/>
            <p:cNvCxnSpPr/>
            <p:nvPr/>
          </p:nvCxnSpPr>
          <p:spPr bwMode="auto">
            <a:xfrm>
              <a:off x="6858000" y="2895600"/>
              <a:ext cx="3810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7269474" y="271054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 Narrow" pitchFamily="34" charset="0"/>
                </a:rPr>
                <a:t>SESE regions</a:t>
              </a:r>
              <a:endParaRPr lang="en-US" b="1" dirty="0">
                <a:latin typeface="Arial Narrow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27730" y="3461401"/>
            <a:ext cx="1761524" cy="646331"/>
            <a:chOff x="6858000" y="2928001"/>
            <a:chExt cx="1761524" cy="646331"/>
          </a:xfrm>
        </p:grpSpPr>
        <p:cxnSp>
          <p:nvCxnSpPr>
            <p:cNvPr id="57" name="Straight Connector 56"/>
            <p:cNvCxnSpPr/>
            <p:nvPr/>
          </p:nvCxnSpPr>
          <p:spPr bwMode="auto">
            <a:xfrm>
              <a:off x="6858000" y="3233055"/>
              <a:ext cx="381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7269474" y="2928001"/>
              <a:ext cx="1350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 Narrow" pitchFamily="34" charset="0"/>
                </a:rPr>
                <a:t>Control-flow </a:t>
              </a:r>
            </a:p>
            <a:p>
              <a:r>
                <a:rPr lang="en-US" b="1" dirty="0" smtClean="0">
                  <a:latin typeface="Arial Narrow" pitchFamily="34" charset="0"/>
                </a:rPr>
                <a:t>edges</a:t>
              </a:r>
              <a:endParaRPr lang="en-US" b="1" dirty="0">
                <a:latin typeface="Arial Narrow" pitchFamily="34" charset="0"/>
              </a:endParaRPr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4114800" y="2759913"/>
            <a:ext cx="2133600" cy="2753285"/>
          </a:xfrm>
          <a:prstGeom prst="roundRect">
            <a:avLst/>
          </a:prstGeom>
          <a:solidFill>
            <a:srgbClr val="FF9900"/>
          </a:solidFill>
          <a:ln w="317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 Narrow" pitchFamily="34" charset="0"/>
              </a:rPr>
              <a:t>d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462139" y="2928255"/>
            <a:ext cx="1633861" cy="2184893"/>
          </a:xfrm>
          <a:prstGeom prst="roundRect">
            <a:avLst/>
          </a:prstGeom>
          <a:solidFill>
            <a:srgbClr val="E9D8D5"/>
          </a:solidFill>
          <a:ln w="317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 Narrow" pitchFamily="34" charset="0"/>
              </a:rPr>
              <a:t>e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2209800" y="3432586"/>
            <a:ext cx="411480" cy="26055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858762" y="2242201"/>
            <a:ext cx="3882649" cy="4082399"/>
            <a:chOff x="2239762" y="2547001"/>
            <a:chExt cx="3882649" cy="4082399"/>
          </a:xfrm>
        </p:grpSpPr>
        <p:sp>
          <p:nvSpPr>
            <p:cNvPr id="33" name="Rectangle 32"/>
            <p:cNvSpPr/>
            <p:nvPr/>
          </p:nvSpPr>
          <p:spPr>
            <a:xfrm>
              <a:off x="3975346" y="2782325"/>
              <a:ext cx="411480" cy="274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1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97088" y="3300036"/>
              <a:ext cx="411480" cy="274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 Narrow" pitchFamily="34" charset="0"/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97088" y="3723619"/>
              <a:ext cx="411480" cy="274320"/>
            </a:xfrm>
            <a:prstGeom prst="rect">
              <a:avLst/>
            </a:prstGeom>
            <a:noFill/>
            <a:ln w="317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3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97088" y="4147201"/>
              <a:ext cx="411480" cy="274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 Narrow" pitchFamily="34" charset="0"/>
                </a:rPr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54414" y="4570783"/>
              <a:ext cx="411480" cy="274320"/>
            </a:xfrm>
            <a:prstGeom prst="rect">
              <a:avLst/>
            </a:prstGeom>
            <a:noFill/>
            <a:ln w="317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6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39762" y="4570783"/>
              <a:ext cx="411480" cy="274320"/>
            </a:xfrm>
            <a:prstGeom prst="rect">
              <a:avLst/>
            </a:prstGeom>
            <a:noFill/>
            <a:ln w="317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5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597088" y="5041430"/>
              <a:ext cx="411480" cy="274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 Narrow" pitchFamily="34" charset="0"/>
                </a:rPr>
                <a:t>7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97088" y="5465013"/>
              <a:ext cx="411480" cy="274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 Narrow" pitchFamily="34" charset="0"/>
                </a:rPr>
                <a:t>8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53605" y="3323569"/>
              <a:ext cx="411480" cy="274320"/>
            </a:xfrm>
            <a:prstGeom prst="rect">
              <a:avLst/>
            </a:prstGeom>
            <a:noFill/>
            <a:ln w="317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9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53605" y="3747151"/>
              <a:ext cx="411480" cy="274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10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10931" y="4170733"/>
              <a:ext cx="411480" cy="274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12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96279" y="4170733"/>
              <a:ext cx="411480" cy="274320"/>
            </a:xfrm>
            <a:prstGeom prst="rect">
              <a:avLst/>
            </a:prstGeom>
            <a:noFill/>
            <a:ln w="317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11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53605" y="4641380"/>
              <a:ext cx="411480" cy="274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13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53605" y="5064963"/>
              <a:ext cx="411480" cy="274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14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53605" y="5488545"/>
              <a:ext cx="411480" cy="274320"/>
            </a:xfrm>
            <a:prstGeom prst="rect">
              <a:avLst/>
            </a:prstGeom>
            <a:noFill/>
            <a:ln w="317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15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75346" y="6076854"/>
              <a:ext cx="411480" cy="274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16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cxnSp>
          <p:nvCxnSpPr>
            <p:cNvPr id="52" name="Straight Arrow Connector 51"/>
            <p:cNvCxnSpPr>
              <a:stCxn id="33" idx="2"/>
              <a:endCxn id="34" idx="0"/>
            </p:cNvCxnSpPr>
            <p:nvPr/>
          </p:nvCxnSpPr>
          <p:spPr>
            <a:xfrm flipH="1">
              <a:off x="2802828" y="3056645"/>
              <a:ext cx="1378258" cy="2433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3" idx="2"/>
              <a:endCxn id="41" idx="0"/>
            </p:cNvCxnSpPr>
            <p:nvPr/>
          </p:nvCxnSpPr>
          <p:spPr>
            <a:xfrm>
              <a:off x="4181086" y="3056645"/>
              <a:ext cx="1378259" cy="2669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4" idx="2"/>
              <a:endCxn id="35" idx="0"/>
            </p:cNvCxnSpPr>
            <p:nvPr/>
          </p:nvCxnSpPr>
          <p:spPr>
            <a:xfrm>
              <a:off x="2802828" y="3574356"/>
              <a:ext cx="0" cy="149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5" idx="2"/>
              <a:endCxn id="36" idx="0"/>
            </p:cNvCxnSpPr>
            <p:nvPr/>
          </p:nvCxnSpPr>
          <p:spPr>
            <a:xfrm>
              <a:off x="2802828" y="3997939"/>
              <a:ext cx="0" cy="1492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9" idx="2"/>
              <a:endCxn id="40" idx="0"/>
            </p:cNvCxnSpPr>
            <p:nvPr/>
          </p:nvCxnSpPr>
          <p:spPr>
            <a:xfrm>
              <a:off x="2802828" y="5315750"/>
              <a:ext cx="0" cy="149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6" idx="2"/>
              <a:endCxn id="38" idx="0"/>
            </p:cNvCxnSpPr>
            <p:nvPr/>
          </p:nvCxnSpPr>
          <p:spPr>
            <a:xfrm flipH="1">
              <a:off x="2445502" y="4421521"/>
              <a:ext cx="357326" cy="1492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6" idx="2"/>
              <a:endCxn id="37" idx="0"/>
            </p:cNvCxnSpPr>
            <p:nvPr/>
          </p:nvCxnSpPr>
          <p:spPr>
            <a:xfrm>
              <a:off x="2802828" y="4421521"/>
              <a:ext cx="357326" cy="1492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8" idx="2"/>
              <a:endCxn id="39" idx="0"/>
            </p:cNvCxnSpPr>
            <p:nvPr/>
          </p:nvCxnSpPr>
          <p:spPr>
            <a:xfrm>
              <a:off x="2445502" y="4845103"/>
              <a:ext cx="357326" cy="1963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7" idx="2"/>
              <a:endCxn id="39" idx="0"/>
            </p:cNvCxnSpPr>
            <p:nvPr/>
          </p:nvCxnSpPr>
          <p:spPr>
            <a:xfrm flipH="1">
              <a:off x="2802828" y="4845103"/>
              <a:ext cx="357326" cy="1963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40" idx="2"/>
              <a:endCxn id="34" idx="0"/>
            </p:cNvCxnSpPr>
            <p:nvPr/>
          </p:nvCxnSpPr>
          <p:spPr>
            <a:xfrm rot="5400000" flipH="1">
              <a:off x="1583179" y="4519685"/>
              <a:ext cx="2439297" cy="12700"/>
            </a:xfrm>
            <a:prstGeom prst="curvedConnector5">
              <a:avLst>
                <a:gd name="adj1" fmla="val -6516"/>
                <a:gd name="adj2" fmla="val 8425701"/>
                <a:gd name="adj3" fmla="val 106159"/>
              </a:avLst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0" idx="2"/>
              <a:endCxn id="51" idx="0"/>
            </p:cNvCxnSpPr>
            <p:nvPr/>
          </p:nvCxnSpPr>
          <p:spPr>
            <a:xfrm>
              <a:off x="2802828" y="5739333"/>
              <a:ext cx="1378258" cy="337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1" idx="2"/>
              <a:endCxn id="42" idx="0"/>
            </p:cNvCxnSpPr>
            <p:nvPr/>
          </p:nvCxnSpPr>
          <p:spPr>
            <a:xfrm>
              <a:off x="5559345" y="3597889"/>
              <a:ext cx="0" cy="1492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2" idx="2"/>
              <a:endCxn id="45" idx="0"/>
            </p:cNvCxnSpPr>
            <p:nvPr/>
          </p:nvCxnSpPr>
          <p:spPr>
            <a:xfrm flipH="1">
              <a:off x="5202019" y="4021471"/>
              <a:ext cx="357326" cy="1492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2" idx="2"/>
              <a:endCxn id="44" idx="0"/>
            </p:cNvCxnSpPr>
            <p:nvPr/>
          </p:nvCxnSpPr>
          <p:spPr>
            <a:xfrm>
              <a:off x="5559345" y="4021471"/>
              <a:ext cx="357326" cy="1492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5" idx="2"/>
              <a:endCxn id="46" idx="0"/>
            </p:cNvCxnSpPr>
            <p:nvPr/>
          </p:nvCxnSpPr>
          <p:spPr>
            <a:xfrm>
              <a:off x="5202019" y="4445053"/>
              <a:ext cx="357326" cy="1963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4" idx="2"/>
              <a:endCxn id="46" idx="0"/>
            </p:cNvCxnSpPr>
            <p:nvPr/>
          </p:nvCxnSpPr>
          <p:spPr>
            <a:xfrm flipH="1">
              <a:off x="5559345" y="4445053"/>
              <a:ext cx="357326" cy="1963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46" idx="2"/>
              <a:endCxn id="49" idx="0"/>
            </p:cNvCxnSpPr>
            <p:nvPr/>
          </p:nvCxnSpPr>
          <p:spPr>
            <a:xfrm>
              <a:off x="5559345" y="4915700"/>
              <a:ext cx="0" cy="149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49" idx="2"/>
              <a:endCxn id="50" idx="0"/>
            </p:cNvCxnSpPr>
            <p:nvPr/>
          </p:nvCxnSpPr>
          <p:spPr>
            <a:xfrm>
              <a:off x="5559345" y="5339283"/>
              <a:ext cx="0" cy="1492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0" idx="2"/>
              <a:endCxn id="51" idx="0"/>
            </p:cNvCxnSpPr>
            <p:nvPr/>
          </p:nvCxnSpPr>
          <p:spPr>
            <a:xfrm flipH="1">
              <a:off x="4181086" y="5762865"/>
              <a:ext cx="1378259" cy="31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>
              <a:stCxn id="49" idx="2"/>
              <a:endCxn id="44" idx="0"/>
            </p:cNvCxnSpPr>
            <p:nvPr/>
          </p:nvCxnSpPr>
          <p:spPr>
            <a:xfrm rot="5400000" flipH="1" flipV="1">
              <a:off x="5153733" y="4576345"/>
              <a:ext cx="1168550" cy="357326"/>
            </a:xfrm>
            <a:prstGeom prst="curvedConnector5">
              <a:avLst>
                <a:gd name="adj1" fmla="val -4658"/>
                <a:gd name="adj2" fmla="val 221553"/>
                <a:gd name="adj3" fmla="val 119563"/>
              </a:avLst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33" idx="0"/>
            </p:cNvCxnSpPr>
            <p:nvPr/>
          </p:nvCxnSpPr>
          <p:spPr>
            <a:xfrm>
              <a:off x="4181086" y="2547001"/>
              <a:ext cx="0" cy="2353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1" idx="2"/>
            </p:cNvCxnSpPr>
            <p:nvPr/>
          </p:nvCxnSpPr>
          <p:spPr>
            <a:xfrm>
              <a:off x="4181086" y="6351174"/>
              <a:ext cx="0" cy="2782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 bwMode="auto">
          <a:xfrm>
            <a:off x="2649614" y="3690001"/>
            <a:ext cx="779386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2060"/>
            </a:solidFill>
            <a:prstDash val="solid"/>
            <a:round/>
            <a:headEnd type="triangle" w="med" len="lg"/>
            <a:tailEnd type="non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1825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1.66667E-6 0.1997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9977 L -0.0059 0.2937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29375 L 0.12604 0.3562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2" grpId="0" animBg="1"/>
      <p:bldP spid="86" grpId="0" animBg="1"/>
      <p:bldP spid="81" grpId="0" animBg="1"/>
      <p:bldP spid="80" grpId="0" animBg="1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State to Compare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20" lvl="1" indent="-342820">
              <a:spcBef>
                <a:spcPts val="1224"/>
              </a:spcBef>
              <a:buFontTx/>
              <a:buChar char="•"/>
            </a:pPr>
            <a:r>
              <a:rPr lang="en-US" dirty="0"/>
              <a:t>Comparing full memory + processor state is expensive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5173" y="1524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Memory</a:t>
            </a:r>
          </a:p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State</a:t>
            </a:r>
            <a:endParaRPr lang="en-US" b="1" dirty="0">
              <a:latin typeface="Arial Narrow" panose="020B060602020203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334000" y="2369252"/>
            <a:ext cx="990600" cy="2696679"/>
            <a:chOff x="5334000" y="2369252"/>
            <a:chExt cx="990600" cy="2696679"/>
          </a:xfrm>
        </p:grpSpPr>
        <p:sp>
          <p:nvSpPr>
            <p:cNvPr id="7" name="Rectangle 6"/>
            <p:cNvSpPr/>
            <p:nvPr/>
          </p:nvSpPr>
          <p:spPr bwMode="auto">
            <a:xfrm>
              <a:off x="5334000" y="2369252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34000" y="277993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334000" y="3207452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334000" y="361813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334000" y="476113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86400" y="2449739"/>
            <a:ext cx="430181" cy="2577508"/>
            <a:chOff x="5486400" y="2449739"/>
            <a:chExt cx="430181" cy="2577508"/>
          </a:xfrm>
        </p:grpSpPr>
        <p:sp>
          <p:nvSpPr>
            <p:cNvPr id="8" name="Oval 7"/>
            <p:cNvSpPr/>
            <p:nvPr/>
          </p:nvSpPr>
          <p:spPr bwMode="auto">
            <a:xfrm>
              <a:off x="5486400" y="2449739"/>
              <a:ext cx="152400" cy="15177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486400" y="2860418"/>
              <a:ext cx="304800" cy="11843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500687" y="3649888"/>
              <a:ext cx="415894" cy="246867"/>
            </a:xfrm>
            <a:custGeom>
              <a:avLst/>
              <a:gdLst>
                <a:gd name="connsiteX0" fmla="*/ 57150 w 415894"/>
                <a:gd name="connsiteY0" fmla="*/ 0 h 246867"/>
                <a:gd name="connsiteX1" fmla="*/ 57150 w 415894"/>
                <a:gd name="connsiteY1" fmla="*/ 0 h 246867"/>
                <a:gd name="connsiteX2" fmla="*/ 214312 w 415894"/>
                <a:gd name="connsiteY2" fmla="*/ 14287 h 246867"/>
                <a:gd name="connsiteX3" fmla="*/ 357187 w 415894"/>
                <a:gd name="connsiteY3" fmla="*/ 28575 h 246867"/>
                <a:gd name="connsiteX4" fmla="*/ 385762 w 415894"/>
                <a:gd name="connsiteY4" fmla="*/ 71437 h 246867"/>
                <a:gd name="connsiteX5" fmla="*/ 385762 w 415894"/>
                <a:gd name="connsiteY5" fmla="*/ 242887 h 246867"/>
                <a:gd name="connsiteX6" fmla="*/ 185737 w 415894"/>
                <a:gd name="connsiteY6" fmla="*/ 214312 h 246867"/>
                <a:gd name="connsiteX7" fmla="*/ 142875 w 415894"/>
                <a:gd name="connsiteY7" fmla="*/ 142875 h 246867"/>
                <a:gd name="connsiteX8" fmla="*/ 0 w 415894"/>
                <a:gd name="connsiteY8" fmla="*/ 85725 h 246867"/>
                <a:gd name="connsiteX9" fmla="*/ 57150 w 415894"/>
                <a:gd name="connsiteY9" fmla="*/ 0 h 24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5894" h="246867">
                  <a:moveTo>
                    <a:pt x="57150" y="0"/>
                  </a:moveTo>
                  <a:lnTo>
                    <a:pt x="57150" y="0"/>
                  </a:lnTo>
                  <a:lnTo>
                    <a:pt x="214312" y="14287"/>
                  </a:lnTo>
                  <a:cubicBezTo>
                    <a:pt x="261959" y="18825"/>
                    <a:pt x="311781" y="13440"/>
                    <a:pt x="357187" y="28575"/>
                  </a:cubicBezTo>
                  <a:cubicBezTo>
                    <a:pt x="373477" y="34005"/>
                    <a:pt x="376237" y="57150"/>
                    <a:pt x="385762" y="71437"/>
                  </a:cubicBezTo>
                  <a:cubicBezTo>
                    <a:pt x="419503" y="206400"/>
                    <a:pt x="431900" y="150611"/>
                    <a:pt x="385762" y="242887"/>
                  </a:cubicBezTo>
                  <a:cubicBezTo>
                    <a:pt x="319087" y="233362"/>
                    <a:pt x="220389" y="272066"/>
                    <a:pt x="185737" y="214312"/>
                  </a:cubicBezTo>
                  <a:cubicBezTo>
                    <a:pt x="171450" y="190500"/>
                    <a:pt x="160947" y="163959"/>
                    <a:pt x="142875" y="142875"/>
                  </a:cubicBezTo>
                  <a:cubicBezTo>
                    <a:pt x="111865" y="106697"/>
                    <a:pt x="34342" y="95537"/>
                    <a:pt x="0" y="85725"/>
                  </a:cubicBezTo>
                  <a:cubicBezTo>
                    <a:pt x="16375" y="3845"/>
                    <a:pt x="-7434" y="25147"/>
                    <a:pt x="57150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600700" y="3293560"/>
              <a:ext cx="204108" cy="146954"/>
            </a:xfrm>
            <a:custGeom>
              <a:avLst/>
              <a:gdLst>
                <a:gd name="connsiteX0" fmla="*/ 14288 w 204108"/>
                <a:gd name="connsiteY0" fmla="*/ 721 h 146954"/>
                <a:gd name="connsiteX1" fmla="*/ 14288 w 204108"/>
                <a:gd name="connsiteY1" fmla="*/ 721 h 146954"/>
                <a:gd name="connsiteX2" fmla="*/ 157163 w 204108"/>
                <a:gd name="connsiteY2" fmla="*/ 15009 h 146954"/>
                <a:gd name="connsiteX3" fmla="*/ 171450 w 204108"/>
                <a:gd name="connsiteY3" fmla="*/ 100734 h 146954"/>
                <a:gd name="connsiteX4" fmla="*/ 200025 w 204108"/>
                <a:gd name="connsiteY4" fmla="*/ 143596 h 146954"/>
                <a:gd name="connsiteX5" fmla="*/ 42863 w 204108"/>
                <a:gd name="connsiteY5" fmla="*/ 129309 h 146954"/>
                <a:gd name="connsiteX6" fmla="*/ 0 w 204108"/>
                <a:gd name="connsiteY6" fmla="*/ 43584 h 146954"/>
                <a:gd name="connsiteX7" fmla="*/ 14288 w 204108"/>
                <a:gd name="connsiteY7" fmla="*/ 721 h 14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108" h="146954">
                  <a:moveTo>
                    <a:pt x="14288" y="721"/>
                  </a:moveTo>
                  <a:lnTo>
                    <a:pt x="14288" y="721"/>
                  </a:lnTo>
                  <a:cubicBezTo>
                    <a:pt x="61913" y="5484"/>
                    <a:pt x="116783" y="-10687"/>
                    <a:pt x="157163" y="15009"/>
                  </a:cubicBezTo>
                  <a:cubicBezTo>
                    <a:pt x="181603" y="30562"/>
                    <a:pt x="162289" y="73251"/>
                    <a:pt x="171450" y="100734"/>
                  </a:cubicBezTo>
                  <a:cubicBezTo>
                    <a:pt x="176880" y="117024"/>
                    <a:pt x="216787" y="139871"/>
                    <a:pt x="200025" y="143596"/>
                  </a:cubicBezTo>
                  <a:cubicBezTo>
                    <a:pt x="148674" y="155007"/>
                    <a:pt x="95250" y="134071"/>
                    <a:pt x="42863" y="129309"/>
                  </a:cubicBezTo>
                  <a:cubicBezTo>
                    <a:pt x="28417" y="107640"/>
                    <a:pt x="0" y="73158"/>
                    <a:pt x="0" y="43584"/>
                  </a:cubicBezTo>
                  <a:cubicBezTo>
                    <a:pt x="0" y="28523"/>
                    <a:pt x="11907" y="7865"/>
                    <a:pt x="14288" y="721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686425" y="4806264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5681103" y="3941888"/>
            <a:ext cx="1777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defRPr/>
            </a:pPr>
            <a:r>
              <a:rPr lang="en-US" sz="3200" b="1" dirty="0" smtClean="0">
                <a:latin typeface="+mj-lt"/>
              </a:rPr>
              <a:t>..</a:t>
            </a:r>
            <a:endParaRPr lang="en-US" sz="3200" b="1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74469" y="1905000"/>
            <a:ext cx="1006641" cy="4105416"/>
            <a:chOff x="7403430" y="1758076"/>
            <a:chExt cx="1006641" cy="4394215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430" y="1758076"/>
              <a:ext cx="1006641" cy="4394215"/>
              <a:chOff x="2801169" y="2438400"/>
              <a:chExt cx="965317" cy="3116510"/>
            </a:xfrm>
          </p:grpSpPr>
          <p:sp>
            <p:nvSpPr>
              <p:cNvPr id="21" name="Freeform 20"/>
              <p:cNvSpPr/>
              <p:nvPr/>
            </p:nvSpPr>
            <p:spPr bwMode="auto">
              <a:xfrm rot="5400000">
                <a:off x="2741231" y="2628066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 bwMode="auto">
              <a:xfrm rot="5400000">
                <a:off x="2780498" y="3314244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 bwMode="auto">
              <a:xfrm rot="5400000">
                <a:off x="2815652" y="3994241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 rot="5400000">
                <a:off x="2854919" y="4680419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 rot="5400000">
                <a:off x="3066065" y="4942944"/>
                <a:ext cx="347070" cy="8768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 rot="5400000">
                <a:off x="2595867" y="3071776"/>
                <a:ext cx="1032427" cy="45566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7" name="Explosion 1 61"/>
              <p:cNvSpPr>
                <a:spLocks noChangeArrowheads="1"/>
              </p:cNvSpPr>
              <p:nvPr/>
            </p:nvSpPr>
            <p:spPr bwMode="auto">
              <a:xfrm rot="5400000">
                <a:off x="3179210" y="2671684"/>
                <a:ext cx="120777" cy="129744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828088" y="5206593"/>
                <a:ext cx="938398" cy="28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Output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</p:grpSp>
        <p:sp>
          <p:nvSpPr>
            <p:cNvPr id="20" name="Freeform 19"/>
            <p:cNvSpPr/>
            <p:nvPr/>
          </p:nvSpPr>
          <p:spPr bwMode="auto">
            <a:xfrm rot="5400000" flipV="1">
              <a:off x="7099388" y="2867722"/>
              <a:ext cx="1414123" cy="250850"/>
            </a:xfrm>
            <a:custGeom>
              <a:avLst/>
              <a:gdLst>
                <a:gd name="connsiteX0" fmla="*/ 0 w 1541013"/>
                <a:gd name="connsiteY0" fmla="*/ 67734 h 313267"/>
                <a:gd name="connsiteX1" fmla="*/ 76200 w 1541013"/>
                <a:gd name="connsiteY1" fmla="*/ 8467 h 313267"/>
                <a:gd name="connsiteX2" fmla="*/ 101600 w 1541013"/>
                <a:gd name="connsiteY2" fmla="*/ 0 h 313267"/>
                <a:gd name="connsiteX3" fmla="*/ 194734 w 1541013"/>
                <a:gd name="connsiteY3" fmla="*/ 8467 h 313267"/>
                <a:gd name="connsiteX4" fmla="*/ 245534 w 1541013"/>
                <a:gd name="connsiteY4" fmla="*/ 25400 h 313267"/>
                <a:gd name="connsiteX5" fmla="*/ 270934 w 1541013"/>
                <a:gd name="connsiteY5" fmla="*/ 67734 h 313267"/>
                <a:gd name="connsiteX6" fmla="*/ 313267 w 1541013"/>
                <a:gd name="connsiteY6" fmla="*/ 118534 h 313267"/>
                <a:gd name="connsiteX7" fmla="*/ 338667 w 1541013"/>
                <a:gd name="connsiteY7" fmla="*/ 135467 h 313267"/>
                <a:gd name="connsiteX8" fmla="*/ 364067 w 1541013"/>
                <a:gd name="connsiteY8" fmla="*/ 160867 h 313267"/>
                <a:gd name="connsiteX9" fmla="*/ 389467 w 1541013"/>
                <a:gd name="connsiteY9" fmla="*/ 169334 h 313267"/>
                <a:gd name="connsiteX10" fmla="*/ 414867 w 1541013"/>
                <a:gd name="connsiteY10" fmla="*/ 186267 h 313267"/>
                <a:gd name="connsiteX11" fmla="*/ 465667 w 1541013"/>
                <a:gd name="connsiteY11" fmla="*/ 203200 h 313267"/>
                <a:gd name="connsiteX12" fmla="*/ 474134 w 1541013"/>
                <a:gd name="connsiteY12" fmla="*/ 228600 h 313267"/>
                <a:gd name="connsiteX13" fmla="*/ 567267 w 1541013"/>
                <a:gd name="connsiteY13" fmla="*/ 304800 h 313267"/>
                <a:gd name="connsiteX14" fmla="*/ 592667 w 1541013"/>
                <a:gd name="connsiteY14" fmla="*/ 313267 h 313267"/>
                <a:gd name="connsiteX15" fmla="*/ 702734 w 1541013"/>
                <a:gd name="connsiteY15" fmla="*/ 287867 h 313267"/>
                <a:gd name="connsiteX16" fmla="*/ 728134 w 1541013"/>
                <a:gd name="connsiteY16" fmla="*/ 270934 h 313267"/>
                <a:gd name="connsiteX17" fmla="*/ 804334 w 1541013"/>
                <a:gd name="connsiteY17" fmla="*/ 237067 h 313267"/>
                <a:gd name="connsiteX18" fmla="*/ 829734 w 1541013"/>
                <a:gd name="connsiteY18" fmla="*/ 186267 h 313267"/>
                <a:gd name="connsiteX19" fmla="*/ 846667 w 1541013"/>
                <a:gd name="connsiteY19" fmla="*/ 76200 h 313267"/>
                <a:gd name="connsiteX20" fmla="*/ 863600 w 1541013"/>
                <a:gd name="connsiteY20" fmla="*/ 50800 h 313267"/>
                <a:gd name="connsiteX21" fmla="*/ 880534 w 1541013"/>
                <a:gd name="connsiteY21" fmla="*/ 33867 h 313267"/>
                <a:gd name="connsiteX22" fmla="*/ 905934 w 1541013"/>
                <a:gd name="connsiteY22" fmla="*/ 25400 h 313267"/>
                <a:gd name="connsiteX23" fmla="*/ 1032934 w 1541013"/>
                <a:gd name="connsiteY23" fmla="*/ 33867 h 313267"/>
                <a:gd name="connsiteX24" fmla="*/ 1100667 w 1541013"/>
                <a:gd name="connsiteY24" fmla="*/ 93134 h 313267"/>
                <a:gd name="connsiteX25" fmla="*/ 1151467 w 1541013"/>
                <a:gd name="connsiteY25" fmla="*/ 118534 h 313267"/>
                <a:gd name="connsiteX26" fmla="*/ 1278467 w 1541013"/>
                <a:gd name="connsiteY26" fmla="*/ 101600 h 313267"/>
                <a:gd name="connsiteX27" fmla="*/ 1303867 w 1541013"/>
                <a:gd name="connsiteY27" fmla="*/ 84667 h 313267"/>
                <a:gd name="connsiteX28" fmla="*/ 1354667 w 1541013"/>
                <a:gd name="connsiteY28" fmla="*/ 67734 h 313267"/>
                <a:gd name="connsiteX29" fmla="*/ 1380067 w 1541013"/>
                <a:gd name="connsiteY29" fmla="*/ 59267 h 313267"/>
                <a:gd name="connsiteX30" fmla="*/ 1405467 w 1541013"/>
                <a:gd name="connsiteY30" fmla="*/ 50800 h 313267"/>
                <a:gd name="connsiteX31" fmla="*/ 1456267 w 1541013"/>
                <a:gd name="connsiteY31" fmla="*/ 59267 h 313267"/>
                <a:gd name="connsiteX32" fmla="*/ 1481667 w 1541013"/>
                <a:gd name="connsiteY32" fmla="*/ 67734 h 313267"/>
                <a:gd name="connsiteX33" fmla="*/ 1515534 w 1541013"/>
                <a:gd name="connsiteY33" fmla="*/ 101600 h 313267"/>
                <a:gd name="connsiteX34" fmla="*/ 1507067 w 1541013"/>
                <a:gd name="connsiteY34" fmla="*/ 931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541013" h="313267">
                  <a:moveTo>
                    <a:pt x="0" y="67734"/>
                  </a:moveTo>
                  <a:cubicBezTo>
                    <a:pt x="25400" y="47978"/>
                    <a:pt x="49426" y="26316"/>
                    <a:pt x="76200" y="8467"/>
                  </a:cubicBezTo>
                  <a:cubicBezTo>
                    <a:pt x="83626" y="3516"/>
                    <a:pt x="92675" y="0"/>
                    <a:pt x="101600" y="0"/>
                  </a:cubicBezTo>
                  <a:cubicBezTo>
                    <a:pt x="132773" y="0"/>
                    <a:pt x="163689" y="5645"/>
                    <a:pt x="194734" y="8467"/>
                  </a:cubicBezTo>
                  <a:cubicBezTo>
                    <a:pt x="211667" y="14111"/>
                    <a:pt x="239890" y="8467"/>
                    <a:pt x="245534" y="25400"/>
                  </a:cubicBezTo>
                  <a:cubicBezTo>
                    <a:pt x="260236" y="69510"/>
                    <a:pt x="244369" y="34528"/>
                    <a:pt x="270934" y="67734"/>
                  </a:cubicBezTo>
                  <a:cubicBezTo>
                    <a:pt x="297574" y="101034"/>
                    <a:pt x="277065" y="88366"/>
                    <a:pt x="313267" y="118534"/>
                  </a:cubicBezTo>
                  <a:cubicBezTo>
                    <a:pt x="321084" y="125048"/>
                    <a:pt x="330850" y="128953"/>
                    <a:pt x="338667" y="135467"/>
                  </a:cubicBezTo>
                  <a:cubicBezTo>
                    <a:pt x="347865" y="143132"/>
                    <a:pt x="354104" y="154225"/>
                    <a:pt x="364067" y="160867"/>
                  </a:cubicBezTo>
                  <a:cubicBezTo>
                    <a:pt x="371493" y="165818"/>
                    <a:pt x="381485" y="165343"/>
                    <a:pt x="389467" y="169334"/>
                  </a:cubicBezTo>
                  <a:cubicBezTo>
                    <a:pt x="398568" y="173885"/>
                    <a:pt x="405568" y="182134"/>
                    <a:pt x="414867" y="186267"/>
                  </a:cubicBezTo>
                  <a:cubicBezTo>
                    <a:pt x="431178" y="193516"/>
                    <a:pt x="465667" y="203200"/>
                    <a:pt x="465667" y="203200"/>
                  </a:cubicBezTo>
                  <a:cubicBezTo>
                    <a:pt x="468489" y="211667"/>
                    <a:pt x="468779" y="221460"/>
                    <a:pt x="474134" y="228600"/>
                  </a:cubicBezTo>
                  <a:cubicBezTo>
                    <a:pt x="489920" y="249648"/>
                    <a:pt x="541610" y="296247"/>
                    <a:pt x="567267" y="304800"/>
                  </a:cubicBezTo>
                  <a:lnTo>
                    <a:pt x="592667" y="313267"/>
                  </a:lnTo>
                  <a:cubicBezTo>
                    <a:pt x="619990" y="309364"/>
                    <a:pt x="677377" y="304771"/>
                    <a:pt x="702734" y="287867"/>
                  </a:cubicBezTo>
                  <a:cubicBezTo>
                    <a:pt x="711201" y="282223"/>
                    <a:pt x="718835" y="275067"/>
                    <a:pt x="728134" y="270934"/>
                  </a:cubicBezTo>
                  <a:cubicBezTo>
                    <a:pt x="818814" y="230631"/>
                    <a:pt x="746851" y="275388"/>
                    <a:pt x="804334" y="237067"/>
                  </a:cubicBezTo>
                  <a:cubicBezTo>
                    <a:pt x="817335" y="217565"/>
                    <a:pt x="825839" y="209635"/>
                    <a:pt x="829734" y="186267"/>
                  </a:cubicBezTo>
                  <a:cubicBezTo>
                    <a:pt x="832826" y="167717"/>
                    <a:pt x="835034" y="103344"/>
                    <a:pt x="846667" y="76200"/>
                  </a:cubicBezTo>
                  <a:cubicBezTo>
                    <a:pt x="850675" y="66847"/>
                    <a:pt x="857243" y="58746"/>
                    <a:pt x="863600" y="50800"/>
                  </a:cubicBezTo>
                  <a:cubicBezTo>
                    <a:pt x="868587" y="44567"/>
                    <a:pt x="873689" y="37974"/>
                    <a:pt x="880534" y="33867"/>
                  </a:cubicBezTo>
                  <a:cubicBezTo>
                    <a:pt x="888187" y="29275"/>
                    <a:pt x="897467" y="28222"/>
                    <a:pt x="905934" y="25400"/>
                  </a:cubicBezTo>
                  <a:cubicBezTo>
                    <a:pt x="948267" y="28222"/>
                    <a:pt x="991084" y="26892"/>
                    <a:pt x="1032934" y="33867"/>
                  </a:cubicBezTo>
                  <a:cubicBezTo>
                    <a:pt x="1049772" y="36673"/>
                    <a:pt x="1100494" y="93019"/>
                    <a:pt x="1100667" y="93134"/>
                  </a:cubicBezTo>
                  <a:cubicBezTo>
                    <a:pt x="1133493" y="115017"/>
                    <a:pt x="1116414" y="106849"/>
                    <a:pt x="1151467" y="118534"/>
                  </a:cubicBezTo>
                  <a:cubicBezTo>
                    <a:pt x="1165369" y="117270"/>
                    <a:pt x="1248261" y="114545"/>
                    <a:pt x="1278467" y="101600"/>
                  </a:cubicBezTo>
                  <a:cubicBezTo>
                    <a:pt x="1287820" y="97592"/>
                    <a:pt x="1294568" y="88800"/>
                    <a:pt x="1303867" y="84667"/>
                  </a:cubicBezTo>
                  <a:cubicBezTo>
                    <a:pt x="1320178" y="77418"/>
                    <a:pt x="1337734" y="73378"/>
                    <a:pt x="1354667" y="67734"/>
                  </a:cubicBezTo>
                  <a:lnTo>
                    <a:pt x="1380067" y="59267"/>
                  </a:lnTo>
                  <a:lnTo>
                    <a:pt x="1405467" y="50800"/>
                  </a:lnTo>
                  <a:cubicBezTo>
                    <a:pt x="1422400" y="53622"/>
                    <a:pt x="1439509" y="55543"/>
                    <a:pt x="1456267" y="59267"/>
                  </a:cubicBezTo>
                  <a:cubicBezTo>
                    <a:pt x="1464979" y="61203"/>
                    <a:pt x="1475356" y="61423"/>
                    <a:pt x="1481667" y="67734"/>
                  </a:cubicBezTo>
                  <a:cubicBezTo>
                    <a:pt x="1526821" y="112888"/>
                    <a:pt x="1447803" y="79025"/>
                    <a:pt x="1515534" y="101600"/>
                  </a:cubicBezTo>
                  <a:cubicBezTo>
                    <a:pt x="1551644" y="89564"/>
                    <a:pt x="1549859" y="93134"/>
                    <a:pt x="1507067" y="93134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32760" y="1888960"/>
            <a:ext cx="1016262" cy="4105416"/>
            <a:chOff x="7393810" y="1758076"/>
            <a:chExt cx="1016262" cy="4394215"/>
          </a:xfrm>
        </p:grpSpPr>
        <p:grpSp>
          <p:nvGrpSpPr>
            <p:cNvPr id="33" name="Group 32"/>
            <p:cNvGrpSpPr/>
            <p:nvPr/>
          </p:nvGrpSpPr>
          <p:grpSpPr>
            <a:xfrm>
              <a:off x="7393810" y="1758076"/>
              <a:ext cx="1016262" cy="4394215"/>
              <a:chOff x="2791943" y="2438400"/>
              <a:chExt cx="974543" cy="3116510"/>
            </a:xfrm>
          </p:grpSpPr>
          <p:sp>
            <p:nvSpPr>
              <p:cNvPr id="35" name="Freeform 34"/>
              <p:cNvSpPr/>
              <p:nvPr/>
            </p:nvSpPr>
            <p:spPr bwMode="auto">
              <a:xfrm rot="5400000">
                <a:off x="2741231" y="2628066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 rot="5400000">
                <a:off x="2780498" y="3314244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 bwMode="auto">
              <a:xfrm rot="5400000">
                <a:off x="2815652" y="3994241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 rot="5400000">
                <a:off x="2854919" y="4680419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 rot="5400000">
                <a:off x="3066065" y="4942944"/>
                <a:ext cx="347070" cy="8768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 rot="5400000">
                <a:off x="2884454" y="3022244"/>
                <a:ext cx="701065" cy="8860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1" name="Explosion 1 61"/>
              <p:cNvSpPr>
                <a:spLocks noChangeArrowheads="1"/>
              </p:cNvSpPr>
              <p:nvPr/>
            </p:nvSpPr>
            <p:spPr bwMode="auto">
              <a:xfrm rot="5400000">
                <a:off x="2935380" y="2999318"/>
                <a:ext cx="120777" cy="129744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828088" y="5206593"/>
                <a:ext cx="938398" cy="28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Output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</p:grpSp>
        <p:sp>
          <p:nvSpPr>
            <p:cNvPr id="34" name="Freeform 33"/>
            <p:cNvSpPr/>
            <p:nvPr/>
          </p:nvSpPr>
          <p:spPr bwMode="auto">
            <a:xfrm rot="5400000" flipV="1">
              <a:off x="7260076" y="2923091"/>
              <a:ext cx="1101811" cy="452425"/>
            </a:xfrm>
            <a:custGeom>
              <a:avLst/>
              <a:gdLst>
                <a:gd name="connsiteX0" fmla="*/ 0 w 1541013"/>
                <a:gd name="connsiteY0" fmla="*/ 67734 h 313267"/>
                <a:gd name="connsiteX1" fmla="*/ 76200 w 1541013"/>
                <a:gd name="connsiteY1" fmla="*/ 8467 h 313267"/>
                <a:gd name="connsiteX2" fmla="*/ 101600 w 1541013"/>
                <a:gd name="connsiteY2" fmla="*/ 0 h 313267"/>
                <a:gd name="connsiteX3" fmla="*/ 194734 w 1541013"/>
                <a:gd name="connsiteY3" fmla="*/ 8467 h 313267"/>
                <a:gd name="connsiteX4" fmla="*/ 245534 w 1541013"/>
                <a:gd name="connsiteY4" fmla="*/ 25400 h 313267"/>
                <a:gd name="connsiteX5" fmla="*/ 270934 w 1541013"/>
                <a:gd name="connsiteY5" fmla="*/ 67734 h 313267"/>
                <a:gd name="connsiteX6" fmla="*/ 313267 w 1541013"/>
                <a:gd name="connsiteY6" fmla="*/ 118534 h 313267"/>
                <a:gd name="connsiteX7" fmla="*/ 338667 w 1541013"/>
                <a:gd name="connsiteY7" fmla="*/ 135467 h 313267"/>
                <a:gd name="connsiteX8" fmla="*/ 364067 w 1541013"/>
                <a:gd name="connsiteY8" fmla="*/ 160867 h 313267"/>
                <a:gd name="connsiteX9" fmla="*/ 389467 w 1541013"/>
                <a:gd name="connsiteY9" fmla="*/ 169334 h 313267"/>
                <a:gd name="connsiteX10" fmla="*/ 414867 w 1541013"/>
                <a:gd name="connsiteY10" fmla="*/ 186267 h 313267"/>
                <a:gd name="connsiteX11" fmla="*/ 465667 w 1541013"/>
                <a:gd name="connsiteY11" fmla="*/ 203200 h 313267"/>
                <a:gd name="connsiteX12" fmla="*/ 474134 w 1541013"/>
                <a:gd name="connsiteY12" fmla="*/ 228600 h 313267"/>
                <a:gd name="connsiteX13" fmla="*/ 567267 w 1541013"/>
                <a:gd name="connsiteY13" fmla="*/ 304800 h 313267"/>
                <a:gd name="connsiteX14" fmla="*/ 592667 w 1541013"/>
                <a:gd name="connsiteY14" fmla="*/ 313267 h 313267"/>
                <a:gd name="connsiteX15" fmla="*/ 702734 w 1541013"/>
                <a:gd name="connsiteY15" fmla="*/ 287867 h 313267"/>
                <a:gd name="connsiteX16" fmla="*/ 728134 w 1541013"/>
                <a:gd name="connsiteY16" fmla="*/ 270934 h 313267"/>
                <a:gd name="connsiteX17" fmla="*/ 804334 w 1541013"/>
                <a:gd name="connsiteY17" fmla="*/ 237067 h 313267"/>
                <a:gd name="connsiteX18" fmla="*/ 829734 w 1541013"/>
                <a:gd name="connsiteY18" fmla="*/ 186267 h 313267"/>
                <a:gd name="connsiteX19" fmla="*/ 846667 w 1541013"/>
                <a:gd name="connsiteY19" fmla="*/ 76200 h 313267"/>
                <a:gd name="connsiteX20" fmla="*/ 863600 w 1541013"/>
                <a:gd name="connsiteY20" fmla="*/ 50800 h 313267"/>
                <a:gd name="connsiteX21" fmla="*/ 880534 w 1541013"/>
                <a:gd name="connsiteY21" fmla="*/ 33867 h 313267"/>
                <a:gd name="connsiteX22" fmla="*/ 905934 w 1541013"/>
                <a:gd name="connsiteY22" fmla="*/ 25400 h 313267"/>
                <a:gd name="connsiteX23" fmla="*/ 1032934 w 1541013"/>
                <a:gd name="connsiteY23" fmla="*/ 33867 h 313267"/>
                <a:gd name="connsiteX24" fmla="*/ 1100667 w 1541013"/>
                <a:gd name="connsiteY24" fmla="*/ 93134 h 313267"/>
                <a:gd name="connsiteX25" fmla="*/ 1151467 w 1541013"/>
                <a:gd name="connsiteY25" fmla="*/ 118534 h 313267"/>
                <a:gd name="connsiteX26" fmla="*/ 1278467 w 1541013"/>
                <a:gd name="connsiteY26" fmla="*/ 101600 h 313267"/>
                <a:gd name="connsiteX27" fmla="*/ 1303867 w 1541013"/>
                <a:gd name="connsiteY27" fmla="*/ 84667 h 313267"/>
                <a:gd name="connsiteX28" fmla="*/ 1354667 w 1541013"/>
                <a:gd name="connsiteY28" fmla="*/ 67734 h 313267"/>
                <a:gd name="connsiteX29" fmla="*/ 1380067 w 1541013"/>
                <a:gd name="connsiteY29" fmla="*/ 59267 h 313267"/>
                <a:gd name="connsiteX30" fmla="*/ 1405467 w 1541013"/>
                <a:gd name="connsiteY30" fmla="*/ 50800 h 313267"/>
                <a:gd name="connsiteX31" fmla="*/ 1456267 w 1541013"/>
                <a:gd name="connsiteY31" fmla="*/ 59267 h 313267"/>
                <a:gd name="connsiteX32" fmla="*/ 1481667 w 1541013"/>
                <a:gd name="connsiteY32" fmla="*/ 67734 h 313267"/>
                <a:gd name="connsiteX33" fmla="*/ 1515534 w 1541013"/>
                <a:gd name="connsiteY33" fmla="*/ 101600 h 313267"/>
                <a:gd name="connsiteX34" fmla="*/ 1507067 w 1541013"/>
                <a:gd name="connsiteY34" fmla="*/ 931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541013" h="313267">
                  <a:moveTo>
                    <a:pt x="0" y="67734"/>
                  </a:moveTo>
                  <a:cubicBezTo>
                    <a:pt x="25400" y="47978"/>
                    <a:pt x="49426" y="26316"/>
                    <a:pt x="76200" y="8467"/>
                  </a:cubicBezTo>
                  <a:cubicBezTo>
                    <a:pt x="83626" y="3516"/>
                    <a:pt x="92675" y="0"/>
                    <a:pt x="101600" y="0"/>
                  </a:cubicBezTo>
                  <a:cubicBezTo>
                    <a:pt x="132773" y="0"/>
                    <a:pt x="163689" y="5645"/>
                    <a:pt x="194734" y="8467"/>
                  </a:cubicBezTo>
                  <a:cubicBezTo>
                    <a:pt x="211667" y="14111"/>
                    <a:pt x="239890" y="8467"/>
                    <a:pt x="245534" y="25400"/>
                  </a:cubicBezTo>
                  <a:cubicBezTo>
                    <a:pt x="260236" y="69510"/>
                    <a:pt x="244369" y="34528"/>
                    <a:pt x="270934" y="67734"/>
                  </a:cubicBezTo>
                  <a:cubicBezTo>
                    <a:pt x="297574" y="101034"/>
                    <a:pt x="277065" y="88366"/>
                    <a:pt x="313267" y="118534"/>
                  </a:cubicBezTo>
                  <a:cubicBezTo>
                    <a:pt x="321084" y="125048"/>
                    <a:pt x="330850" y="128953"/>
                    <a:pt x="338667" y="135467"/>
                  </a:cubicBezTo>
                  <a:cubicBezTo>
                    <a:pt x="347865" y="143132"/>
                    <a:pt x="354104" y="154225"/>
                    <a:pt x="364067" y="160867"/>
                  </a:cubicBezTo>
                  <a:cubicBezTo>
                    <a:pt x="371493" y="165818"/>
                    <a:pt x="381485" y="165343"/>
                    <a:pt x="389467" y="169334"/>
                  </a:cubicBezTo>
                  <a:cubicBezTo>
                    <a:pt x="398568" y="173885"/>
                    <a:pt x="405568" y="182134"/>
                    <a:pt x="414867" y="186267"/>
                  </a:cubicBezTo>
                  <a:cubicBezTo>
                    <a:pt x="431178" y="193516"/>
                    <a:pt x="465667" y="203200"/>
                    <a:pt x="465667" y="203200"/>
                  </a:cubicBezTo>
                  <a:cubicBezTo>
                    <a:pt x="468489" y="211667"/>
                    <a:pt x="468779" y="221460"/>
                    <a:pt x="474134" y="228600"/>
                  </a:cubicBezTo>
                  <a:cubicBezTo>
                    <a:pt x="489920" y="249648"/>
                    <a:pt x="541610" y="296247"/>
                    <a:pt x="567267" y="304800"/>
                  </a:cubicBezTo>
                  <a:lnTo>
                    <a:pt x="592667" y="313267"/>
                  </a:lnTo>
                  <a:cubicBezTo>
                    <a:pt x="619990" y="309364"/>
                    <a:pt x="677377" y="304771"/>
                    <a:pt x="702734" y="287867"/>
                  </a:cubicBezTo>
                  <a:cubicBezTo>
                    <a:pt x="711201" y="282223"/>
                    <a:pt x="718835" y="275067"/>
                    <a:pt x="728134" y="270934"/>
                  </a:cubicBezTo>
                  <a:cubicBezTo>
                    <a:pt x="818814" y="230631"/>
                    <a:pt x="746851" y="275388"/>
                    <a:pt x="804334" y="237067"/>
                  </a:cubicBezTo>
                  <a:cubicBezTo>
                    <a:pt x="817335" y="217565"/>
                    <a:pt x="825839" y="209635"/>
                    <a:pt x="829734" y="186267"/>
                  </a:cubicBezTo>
                  <a:cubicBezTo>
                    <a:pt x="832826" y="167717"/>
                    <a:pt x="835034" y="103344"/>
                    <a:pt x="846667" y="76200"/>
                  </a:cubicBezTo>
                  <a:cubicBezTo>
                    <a:pt x="850675" y="66847"/>
                    <a:pt x="857243" y="58746"/>
                    <a:pt x="863600" y="50800"/>
                  </a:cubicBezTo>
                  <a:cubicBezTo>
                    <a:pt x="868587" y="44567"/>
                    <a:pt x="873689" y="37974"/>
                    <a:pt x="880534" y="33867"/>
                  </a:cubicBezTo>
                  <a:cubicBezTo>
                    <a:pt x="888187" y="29275"/>
                    <a:pt x="897467" y="28222"/>
                    <a:pt x="905934" y="25400"/>
                  </a:cubicBezTo>
                  <a:cubicBezTo>
                    <a:pt x="948267" y="28222"/>
                    <a:pt x="991084" y="26892"/>
                    <a:pt x="1032934" y="33867"/>
                  </a:cubicBezTo>
                  <a:cubicBezTo>
                    <a:pt x="1049772" y="36673"/>
                    <a:pt x="1100494" y="93019"/>
                    <a:pt x="1100667" y="93134"/>
                  </a:cubicBezTo>
                  <a:cubicBezTo>
                    <a:pt x="1133493" y="115017"/>
                    <a:pt x="1116414" y="106849"/>
                    <a:pt x="1151467" y="118534"/>
                  </a:cubicBezTo>
                  <a:cubicBezTo>
                    <a:pt x="1165369" y="117270"/>
                    <a:pt x="1248261" y="114545"/>
                    <a:pt x="1278467" y="101600"/>
                  </a:cubicBezTo>
                  <a:cubicBezTo>
                    <a:pt x="1287820" y="97592"/>
                    <a:pt x="1294568" y="88800"/>
                    <a:pt x="1303867" y="84667"/>
                  </a:cubicBezTo>
                  <a:cubicBezTo>
                    <a:pt x="1320178" y="77418"/>
                    <a:pt x="1337734" y="73378"/>
                    <a:pt x="1354667" y="67734"/>
                  </a:cubicBezTo>
                  <a:lnTo>
                    <a:pt x="1380067" y="59267"/>
                  </a:lnTo>
                  <a:lnTo>
                    <a:pt x="1405467" y="50800"/>
                  </a:lnTo>
                  <a:cubicBezTo>
                    <a:pt x="1422400" y="53622"/>
                    <a:pt x="1439509" y="55543"/>
                    <a:pt x="1456267" y="59267"/>
                  </a:cubicBezTo>
                  <a:cubicBezTo>
                    <a:pt x="1464979" y="61203"/>
                    <a:pt x="1475356" y="61423"/>
                    <a:pt x="1481667" y="67734"/>
                  </a:cubicBezTo>
                  <a:cubicBezTo>
                    <a:pt x="1526821" y="112888"/>
                    <a:pt x="1447803" y="79025"/>
                    <a:pt x="1515534" y="101600"/>
                  </a:cubicBezTo>
                  <a:cubicBezTo>
                    <a:pt x="1551644" y="89564"/>
                    <a:pt x="1549859" y="93134"/>
                    <a:pt x="1507067" y="93134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 bwMode="auto">
          <a:xfrm>
            <a:off x="8218180" y="3941888"/>
            <a:ext cx="1777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defRPr/>
            </a:pPr>
            <a:r>
              <a:rPr lang="en-US" sz="3200" b="1" dirty="0" smtClean="0">
                <a:latin typeface="+mj-lt"/>
              </a:rPr>
              <a:t>..</a:t>
            </a:r>
            <a:endParaRPr lang="en-US" sz="3200" b="1" dirty="0">
              <a:latin typeface="+mj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846916" y="2328970"/>
            <a:ext cx="1068484" cy="2694097"/>
            <a:chOff x="7846916" y="2328970"/>
            <a:chExt cx="1068484" cy="2694097"/>
          </a:xfrm>
        </p:grpSpPr>
        <p:sp>
          <p:nvSpPr>
            <p:cNvPr id="43" name="Rectangle 42"/>
            <p:cNvSpPr/>
            <p:nvPr/>
          </p:nvSpPr>
          <p:spPr bwMode="auto">
            <a:xfrm>
              <a:off x="7871077" y="277993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7871077" y="361813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7871077" y="3203795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924800" y="4718267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846916" y="2328970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99316" y="2409457"/>
            <a:ext cx="611284" cy="2574926"/>
            <a:chOff x="7999316" y="2409457"/>
            <a:chExt cx="611284" cy="2574926"/>
          </a:xfrm>
        </p:grpSpPr>
        <p:sp>
          <p:nvSpPr>
            <p:cNvPr id="44" name="Oval 43"/>
            <p:cNvSpPr/>
            <p:nvPr/>
          </p:nvSpPr>
          <p:spPr bwMode="auto">
            <a:xfrm>
              <a:off x="8023477" y="2860418"/>
              <a:ext cx="152400" cy="15177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8194706" y="3649888"/>
              <a:ext cx="415894" cy="246867"/>
            </a:xfrm>
            <a:custGeom>
              <a:avLst/>
              <a:gdLst>
                <a:gd name="connsiteX0" fmla="*/ 57150 w 415894"/>
                <a:gd name="connsiteY0" fmla="*/ 0 h 246867"/>
                <a:gd name="connsiteX1" fmla="*/ 57150 w 415894"/>
                <a:gd name="connsiteY1" fmla="*/ 0 h 246867"/>
                <a:gd name="connsiteX2" fmla="*/ 214312 w 415894"/>
                <a:gd name="connsiteY2" fmla="*/ 14287 h 246867"/>
                <a:gd name="connsiteX3" fmla="*/ 357187 w 415894"/>
                <a:gd name="connsiteY3" fmla="*/ 28575 h 246867"/>
                <a:gd name="connsiteX4" fmla="*/ 385762 w 415894"/>
                <a:gd name="connsiteY4" fmla="*/ 71437 h 246867"/>
                <a:gd name="connsiteX5" fmla="*/ 385762 w 415894"/>
                <a:gd name="connsiteY5" fmla="*/ 242887 h 246867"/>
                <a:gd name="connsiteX6" fmla="*/ 185737 w 415894"/>
                <a:gd name="connsiteY6" fmla="*/ 214312 h 246867"/>
                <a:gd name="connsiteX7" fmla="*/ 142875 w 415894"/>
                <a:gd name="connsiteY7" fmla="*/ 142875 h 246867"/>
                <a:gd name="connsiteX8" fmla="*/ 0 w 415894"/>
                <a:gd name="connsiteY8" fmla="*/ 85725 h 246867"/>
                <a:gd name="connsiteX9" fmla="*/ 57150 w 415894"/>
                <a:gd name="connsiteY9" fmla="*/ 0 h 24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5894" h="246867">
                  <a:moveTo>
                    <a:pt x="57150" y="0"/>
                  </a:moveTo>
                  <a:lnTo>
                    <a:pt x="57150" y="0"/>
                  </a:lnTo>
                  <a:lnTo>
                    <a:pt x="214312" y="14287"/>
                  </a:lnTo>
                  <a:cubicBezTo>
                    <a:pt x="261959" y="18825"/>
                    <a:pt x="311781" y="13440"/>
                    <a:pt x="357187" y="28575"/>
                  </a:cubicBezTo>
                  <a:cubicBezTo>
                    <a:pt x="373477" y="34005"/>
                    <a:pt x="376237" y="57150"/>
                    <a:pt x="385762" y="71437"/>
                  </a:cubicBezTo>
                  <a:cubicBezTo>
                    <a:pt x="419503" y="206400"/>
                    <a:pt x="431900" y="150611"/>
                    <a:pt x="385762" y="242887"/>
                  </a:cubicBezTo>
                  <a:cubicBezTo>
                    <a:pt x="319087" y="233362"/>
                    <a:pt x="220389" y="272066"/>
                    <a:pt x="185737" y="214312"/>
                  </a:cubicBezTo>
                  <a:cubicBezTo>
                    <a:pt x="171450" y="190500"/>
                    <a:pt x="160947" y="163959"/>
                    <a:pt x="142875" y="142875"/>
                  </a:cubicBezTo>
                  <a:cubicBezTo>
                    <a:pt x="111865" y="106697"/>
                    <a:pt x="34342" y="95537"/>
                    <a:pt x="0" y="85725"/>
                  </a:cubicBezTo>
                  <a:cubicBezTo>
                    <a:pt x="16375" y="3845"/>
                    <a:pt x="-7434" y="25147"/>
                    <a:pt x="57150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8223502" y="3248928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8277225" y="4763400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7999316" y="2409457"/>
              <a:ext cx="304800" cy="11843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24600" y="2372163"/>
            <a:ext cx="152400" cy="2695137"/>
            <a:chOff x="6324600" y="2372163"/>
            <a:chExt cx="152400" cy="2695137"/>
          </a:xfrm>
        </p:grpSpPr>
        <p:sp>
          <p:nvSpPr>
            <p:cNvPr id="56" name="Rectangle 55"/>
            <p:cNvSpPr/>
            <p:nvPr/>
          </p:nvSpPr>
          <p:spPr bwMode="auto">
            <a:xfrm>
              <a:off x="6324600" y="2372163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6324600" y="2784348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6324600" y="3210363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6324600" y="3622548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6324600" y="4765548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839200" y="2330450"/>
            <a:ext cx="228600" cy="2689352"/>
            <a:chOff x="8839200" y="2330450"/>
            <a:chExt cx="228600" cy="2689352"/>
          </a:xfrm>
        </p:grpSpPr>
        <p:sp>
          <p:nvSpPr>
            <p:cNvPr id="60" name="Rectangle 59"/>
            <p:cNvSpPr/>
            <p:nvPr/>
          </p:nvSpPr>
          <p:spPr bwMode="auto">
            <a:xfrm>
              <a:off x="8839200" y="2330450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8855075" y="2780735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8855075" y="3206750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8855075" y="3618935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8915400" y="4718050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071222" y="1525369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Proc.</a:t>
            </a:r>
          </a:p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State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63623" y="1470545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Memory</a:t>
            </a:r>
          </a:p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State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449672" y="1487269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Proc.</a:t>
            </a:r>
          </a:p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State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343400" y="4038600"/>
            <a:ext cx="4765427" cy="2133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477000" y="2498642"/>
            <a:ext cx="1376483" cy="427521"/>
            <a:chOff x="2779139" y="3395664"/>
            <a:chExt cx="1490226" cy="427521"/>
          </a:xfrm>
        </p:grpSpPr>
        <p:cxnSp>
          <p:nvCxnSpPr>
            <p:cNvPr id="92" name="Straight Arrow Connector 91"/>
            <p:cNvCxnSpPr/>
            <p:nvPr/>
          </p:nvCxnSpPr>
          <p:spPr bwMode="auto">
            <a:xfrm>
              <a:off x="2786064" y="3395664"/>
              <a:ext cx="1483301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2779139" y="3823185"/>
              <a:ext cx="1483301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grpSp>
        <p:nvGrpSpPr>
          <p:cNvPr id="93" name="Group 92"/>
          <p:cNvGrpSpPr/>
          <p:nvPr/>
        </p:nvGrpSpPr>
        <p:grpSpPr>
          <a:xfrm>
            <a:off x="6511673" y="3367089"/>
            <a:ext cx="1376483" cy="427521"/>
            <a:chOff x="2779139" y="3395664"/>
            <a:chExt cx="1490226" cy="427521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786064" y="3395664"/>
              <a:ext cx="1483301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>
              <a:off x="2779139" y="3823185"/>
              <a:ext cx="1483301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00B050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66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State to Compare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5173" y="1524000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Memory</a:t>
            </a:r>
          </a:p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State</a:t>
            </a:r>
            <a:endParaRPr lang="en-US" b="1" dirty="0">
              <a:latin typeface="Arial Narrow" panose="020B060602020203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334000" y="2369252"/>
            <a:ext cx="990600" cy="2696679"/>
            <a:chOff x="5334000" y="2369252"/>
            <a:chExt cx="990600" cy="2696679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 bwMode="auto">
            <a:xfrm>
              <a:off x="5334000" y="2369252"/>
              <a:ext cx="990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34000" y="2779931"/>
              <a:ext cx="990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334000" y="3207452"/>
              <a:ext cx="990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334000" y="3618131"/>
              <a:ext cx="990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334000" y="4761131"/>
              <a:ext cx="990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86400" y="2449739"/>
            <a:ext cx="430181" cy="2577508"/>
            <a:chOff x="5486400" y="2449739"/>
            <a:chExt cx="430181" cy="2577508"/>
          </a:xfrm>
        </p:grpSpPr>
        <p:sp>
          <p:nvSpPr>
            <p:cNvPr id="8" name="Oval 7"/>
            <p:cNvSpPr/>
            <p:nvPr/>
          </p:nvSpPr>
          <p:spPr bwMode="auto">
            <a:xfrm>
              <a:off x="5486400" y="2449739"/>
              <a:ext cx="152400" cy="15177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486400" y="2860418"/>
              <a:ext cx="304800" cy="11843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500687" y="3649888"/>
              <a:ext cx="415894" cy="246867"/>
            </a:xfrm>
            <a:custGeom>
              <a:avLst/>
              <a:gdLst>
                <a:gd name="connsiteX0" fmla="*/ 57150 w 415894"/>
                <a:gd name="connsiteY0" fmla="*/ 0 h 246867"/>
                <a:gd name="connsiteX1" fmla="*/ 57150 w 415894"/>
                <a:gd name="connsiteY1" fmla="*/ 0 h 246867"/>
                <a:gd name="connsiteX2" fmla="*/ 214312 w 415894"/>
                <a:gd name="connsiteY2" fmla="*/ 14287 h 246867"/>
                <a:gd name="connsiteX3" fmla="*/ 357187 w 415894"/>
                <a:gd name="connsiteY3" fmla="*/ 28575 h 246867"/>
                <a:gd name="connsiteX4" fmla="*/ 385762 w 415894"/>
                <a:gd name="connsiteY4" fmla="*/ 71437 h 246867"/>
                <a:gd name="connsiteX5" fmla="*/ 385762 w 415894"/>
                <a:gd name="connsiteY5" fmla="*/ 242887 h 246867"/>
                <a:gd name="connsiteX6" fmla="*/ 185737 w 415894"/>
                <a:gd name="connsiteY6" fmla="*/ 214312 h 246867"/>
                <a:gd name="connsiteX7" fmla="*/ 142875 w 415894"/>
                <a:gd name="connsiteY7" fmla="*/ 142875 h 246867"/>
                <a:gd name="connsiteX8" fmla="*/ 0 w 415894"/>
                <a:gd name="connsiteY8" fmla="*/ 85725 h 246867"/>
                <a:gd name="connsiteX9" fmla="*/ 57150 w 415894"/>
                <a:gd name="connsiteY9" fmla="*/ 0 h 24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5894" h="246867">
                  <a:moveTo>
                    <a:pt x="57150" y="0"/>
                  </a:moveTo>
                  <a:lnTo>
                    <a:pt x="57150" y="0"/>
                  </a:lnTo>
                  <a:lnTo>
                    <a:pt x="214312" y="14287"/>
                  </a:lnTo>
                  <a:cubicBezTo>
                    <a:pt x="261959" y="18825"/>
                    <a:pt x="311781" y="13440"/>
                    <a:pt x="357187" y="28575"/>
                  </a:cubicBezTo>
                  <a:cubicBezTo>
                    <a:pt x="373477" y="34005"/>
                    <a:pt x="376237" y="57150"/>
                    <a:pt x="385762" y="71437"/>
                  </a:cubicBezTo>
                  <a:cubicBezTo>
                    <a:pt x="419503" y="206400"/>
                    <a:pt x="431900" y="150611"/>
                    <a:pt x="385762" y="242887"/>
                  </a:cubicBezTo>
                  <a:cubicBezTo>
                    <a:pt x="319087" y="233362"/>
                    <a:pt x="220389" y="272066"/>
                    <a:pt x="185737" y="214312"/>
                  </a:cubicBezTo>
                  <a:cubicBezTo>
                    <a:pt x="171450" y="190500"/>
                    <a:pt x="160947" y="163959"/>
                    <a:pt x="142875" y="142875"/>
                  </a:cubicBezTo>
                  <a:cubicBezTo>
                    <a:pt x="111865" y="106697"/>
                    <a:pt x="34342" y="95537"/>
                    <a:pt x="0" y="85725"/>
                  </a:cubicBezTo>
                  <a:cubicBezTo>
                    <a:pt x="16375" y="3845"/>
                    <a:pt x="-7434" y="25147"/>
                    <a:pt x="57150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600700" y="3293560"/>
              <a:ext cx="204108" cy="146954"/>
            </a:xfrm>
            <a:custGeom>
              <a:avLst/>
              <a:gdLst>
                <a:gd name="connsiteX0" fmla="*/ 14288 w 204108"/>
                <a:gd name="connsiteY0" fmla="*/ 721 h 146954"/>
                <a:gd name="connsiteX1" fmla="*/ 14288 w 204108"/>
                <a:gd name="connsiteY1" fmla="*/ 721 h 146954"/>
                <a:gd name="connsiteX2" fmla="*/ 157163 w 204108"/>
                <a:gd name="connsiteY2" fmla="*/ 15009 h 146954"/>
                <a:gd name="connsiteX3" fmla="*/ 171450 w 204108"/>
                <a:gd name="connsiteY3" fmla="*/ 100734 h 146954"/>
                <a:gd name="connsiteX4" fmla="*/ 200025 w 204108"/>
                <a:gd name="connsiteY4" fmla="*/ 143596 h 146954"/>
                <a:gd name="connsiteX5" fmla="*/ 42863 w 204108"/>
                <a:gd name="connsiteY5" fmla="*/ 129309 h 146954"/>
                <a:gd name="connsiteX6" fmla="*/ 0 w 204108"/>
                <a:gd name="connsiteY6" fmla="*/ 43584 h 146954"/>
                <a:gd name="connsiteX7" fmla="*/ 14288 w 204108"/>
                <a:gd name="connsiteY7" fmla="*/ 721 h 14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108" h="146954">
                  <a:moveTo>
                    <a:pt x="14288" y="721"/>
                  </a:moveTo>
                  <a:lnTo>
                    <a:pt x="14288" y="721"/>
                  </a:lnTo>
                  <a:cubicBezTo>
                    <a:pt x="61913" y="5484"/>
                    <a:pt x="116783" y="-10687"/>
                    <a:pt x="157163" y="15009"/>
                  </a:cubicBezTo>
                  <a:cubicBezTo>
                    <a:pt x="181603" y="30562"/>
                    <a:pt x="162289" y="73251"/>
                    <a:pt x="171450" y="100734"/>
                  </a:cubicBezTo>
                  <a:cubicBezTo>
                    <a:pt x="176880" y="117024"/>
                    <a:pt x="216787" y="139871"/>
                    <a:pt x="200025" y="143596"/>
                  </a:cubicBezTo>
                  <a:cubicBezTo>
                    <a:pt x="148674" y="155007"/>
                    <a:pt x="95250" y="134071"/>
                    <a:pt x="42863" y="129309"/>
                  </a:cubicBezTo>
                  <a:cubicBezTo>
                    <a:pt x="28417" y="107640"/>
                    <a:pt x="0" y="73158"/>
                    <a:pt x="0" y="43584"/>
                  </a:cubicBezTo>
                  <a:cubicBezTo>
                    <a:pt x="0" y="28523"/>
                    <a:pt x="11907" y="7865"/>
                    <a:pt x="14288" y="721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686425" y="4806264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5681103" y="3941888"/>
            <a:ext cx="1777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defRPr/>
            </a:pPr>
            <a:r>
              <a:rPr lang="en-US" sz="3200" b="1" dirty="0" smtClean="0">
                <a:latin typeface="+mj-lt"/>
              </a:rPr>
              <a:t>..</a:t>
            </a:r>
            <a:endParaRPr lang="en-US" sz="3200" b="1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74469" y="1905000"/>
            <a:ext cx="1006641" cy="4105416"/>
            <a:chOff x="7403430" y="1758076"/>
            <a:chExt cx="1006641" cy="4394215"/>
          </a:xfrm>
        </p:grpSpPr>
        <p:grpSp>
          <p:nvGrpSpPr>
            <p:cNvPr id="19" name="Group 18"/>
            <p:cNvGrpSpPr/>
            <p:nvPr/>
          </p:nvGrpSpPr>
          <p:grpSpPr>
            <a:xfrm>
              <a:off x="7403430" y="1758076"/>
              <a:ext cx="1006641" cy="4394215"/>
              <a:chOff x="2801169" y="2438400"/>
              <a:chExt cx="965317" cy="3116510"/>
            </a:xfrm>
          </p:grpSpPr>
          <p:sp>
            <p:nvSpPr>
              <p:cNvPr id="21" name="Freeform 20"/>
              <p:cNvSpPr/>
              <p:nvPr/>
            </p:nvSpPr>
            <p:spPr bwMode="auto">
              <a:xfrm rot="5400000">
                <a:off x="2741231" y="2628066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 bwMode="auto">
              <a:xfrm rot="5400000">
                <a:off x="2780498" y="3314244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 bwMode="auto">
              <a:xfrm rot="5400000">
                <a:off x="2815652" y="3994241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 rot="5400000">
                <a:off x="2854919" y="4680419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 rot="5400000">
                <a:off x="3066065" y="4942944"/>
                <a:ext cx="347070" cy="8768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 rot="5400000">
                <a:off x="2595867" y="3071776"/>
                <a:ext cx="1032427" cy="45566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7" name="Explosion 1 61"/>
              <p:cNvSpPr>
                <a:spLocks noChangeArrowheads="1"/>
              </p:cNvSpPr>
              <p:nvPr/>
            </p:nvSpPr>
            <p:spPr bwMode="auto">
              <a:xfrm rot="5400000">
                <a:off x="3179210" y="2671684"/>
                <a:ext cx="120777" cy="129744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828088" y="5206593"/>
                <a:ext cx="938398" cy="28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Output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</p:grpSp>
        <p:sp>
          <p:nvSpPr>
            <p:cNvPr id="20" name="Freeform 19"/>
            <p:cNvSpPr/>
            <p:nvPr/>
          </p:nvSpPr>
          <p:spPr bwMode="auto">
            <a:xfrm rot="5400000" flipV="1">
              <a:off x="7099388" y="2867722"/>
              <a:ext cx="1414123" cy="250850"/>
            </a:xfrm>
            <a:custGeom>
              <a:avLst/>
              <a:gdLst>
                <a:gd name="connsiteX0" fmla="*/ 0 w 1541013"/>
                <a:gd name="connsiteY0" fmla="*/ 67734 h 313267"/>
                <a:gd name="connsiteX1" fmla="*/ 76200 w 1541013"/>
                <a:gd name="connsiteY1" fmla="*/ 8467 h 313267"/>
                <a:gd name="connsiteX2" fmla="*/ 101600 w 1541013"/>
                <a:gd name="connsiteY2" fmla="*/ 0 h 313267"/>
                <a:gd name="connsiteX3" fmla="*/ 194734 w 1541013"/>
                <a:gd name="connsiteY3" fmla="*/ 8467 h 313267"/>
                <a:gd name="connsiteX4" fmla="*/ 245534 w 1541013"/>
                <a:gd name="connsiteY4" fmla="*/ 25400 h 313267"/>
                <a:gd name="connsiteX5" fmla="*/ 270934 w 1541013"/>
                <a:gd name="connsiteY5" fmla="*/ 67734 h 313267"/>
                <a:gd name="connsiteX6" fmla="*/ 313267 w 1541013"/>
                <a:gd name="connsiteY6" fmla="*/ 118534 h 313267"/>
                <a:gd name="connsiteX7" fmla="*/ 338667 w 1541013"/>
                <a:gd name="connsiteY7" fmla="*/ 135467 h 313267"/>
                <a:gd name="connsiteX8" fmla="*/ 364067 w 1541013"/>
                <a:gd name="connsiteY8" fmla="*/ 160867 h 313267"/>
                <a:gd name="connsiteX9" fmla="*/ 389467 w 1541013"/>
                <a:gd name="connsiteY9" fmla="*/ 169334 h 313267"/>
                <a:gd name="connsiteX10" fmla="*/ 414867 w 1541013"/>
                <a:gd name="connsiteY10" fmla="*/ 186267 h 313267"/>
                <a:gd name="connsiteX11" fmla="*/ 465667 w 1541013"/>
                <a:gd name="connsiteY11" fmla="*/ 203200 h 313267"/>
                <a:gd name="connsiteX12" fmla="*/ 474134 w 1541013"/>
                <a:gd name="connsiteY12" fmla="*/ 228600 h 313267"/>
                <a:gd name="connsiteX13" fmla="*/ 567267 w 1541013"/>
                <a:gd name="connsiteY13" fmla="*/ 304800 h 313267"/>
                <a:gd name="connsiteX14" fmla="*/ 592667 w 1541013"/>
                <a:gd name="connsiteY14" fmla="*/ 313267 h 313267"/>
                <a:gd name="connsiteX15" fmla="*/ 702734 w 1541013"/>
                <a:gd name="connsiteY15" fmla="*/ 287867 h 313267"/>
                <a:gd name="connsiteX16" fmla="*/ 728134 w 1541013"/>
                <a:gd name="connsiteY16" fmla="*/ 270934 h 313267"/>
                <a:gd name="connsiteX17" fmla="*/ 804334 w 1541013"/>
                <a:gd name="connsiteY17" fmla="*/ 237067 h 313267"/>
                <a:gd name="connsiteX18" fmla="*/ 829734 w 1541013"/>
                <a:gd name="connsiteY18" fmla="*/ 186267 h 313267"/>
                <a:gd name="connsiteX19" fmla="*/ 846667 w 1541013"/>
                <a:gd name="connsiteY19" fmla="*/ 76200 h 313267"/>
                <a:gd name="connsiteX20" fmla="*/ 863600 w 1541013"/>
                <a:gd name="connsiteY20" fmla="*/ 50800 h 313267"/>
                <a:gd name="connsiteX21" fmla="*/ 880534 w 1541013"/>
                <a:gd name="connsiteY21" fmla="*/ 33867 h 313267"/>
                <a:gd name="connsiteX22" fmla="*/ 905934 w 1541013"/>
                <a:gd name="connsiteY22" fmla="*/ 25400 h 313267"/>
                <a:gd name="connsiteX23" fmla="*/ 1032934 w 1541013"/>
                <a:gd name="connsiteY23" fmla="*/ 33867 h 313267"/>
                <a:gd name="connsiteX24" fmla="*/ 1100667 w 1541013"/>
                <a:gd name="connsiteY24" fmla="*/ 93134 h 313267"/>
                <a:gd name="connsiteX25" fmla="*/ 1151467 w 1541013"/>
                <a:gd name="connsiteY25" fmla="*/ 118534 h 313267"/>
                <a:gd name="connsiteX26" fmla="*/ 1278467 w 1541013"/>
                <a:gd name="connsiteY26" fmla="*/ 101600 h 313267"/>
                <a:gd name="connsiteX27" fmla="*/ 1303867 w 1541013"/>
                <a:gd name="connsiteY27" fmla="*/ 84667 h 313267"/>
                <a:gd name="connsiteX28" fmla="*/ 1354667 w 1541013"/>
                <a:gd name="connsiteY28" fmla="*/ 67734 h 313267"/>
                <a:gd name="connsiteX29" fmla="*/ 1380067 w 1541013"/>
                <a:gd name="connsiteY29" fmla="*/ 59267 h 313267"/>
                <a:gd name="connsiteX30" fmla="*/ 1405467 w 1541013"/>
                <a:gd name="connsiteY30" fmla="*/ 50800 h 313267"/>
                <a:gd name="connsiteX31" fmla="*/ 1456267 w 1541013"/>
                <a:gd name="connsiteY31" fmla="*/ 59267 h 313267"/>
                <a:gd name="connsiteX32" fmla="*/ 1481667 w 1541013"/>
                <a:gd name="connsiteY32" fmla="*/ 67734 h 313267"/>
                <a:gd name="connsiteX33" fmla="*/ 1515534 w 1541013"/>
                <a:gd name="connsiteY33" fmla="*/ 101600 h 313267"/>
                <a:gd name="connsiteX34" fmla="*/ 1507067 w 1541013"/>
                <a:gd name="connsiteY34" fmla="*/ 931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541013" h="313267">
                  <a:moveTo>
                    <a:pt x="0" y="67734"/>
                  </a:moveTo>
                  <a:cubicBezTo>
                    <a:pt x="25400" y="47978"/>
                    <a:pt x="49426" y="26316"/>
                    <a:pt x="76200" y="8467"/>
                  </a:cubicBezTo>
                  <a:cubicBezTo>
                    <a:pt x="83626" y="3516"/>
                    <a:pt x="92675" y="0"/>
                    <a:pt x="101600" y="0"/>
                  </a:cubicBezTo>
                  <a:cubicBezTo>
                    <a:pt x="132773" y="0"/>
                    <a:pt x="163689" y="5645"/>
                    <a:pt x="194734" y="8467"/>
                  </a:cubicBezTo>
                  <a:cubicBezTo>
                    <a:pt x="211667" y="14111"/>
                    <a:pt x="239890" y="8467"/>
                    <a:pt x="245534" y="25400"/>
                  </a:cubicBezTo>
                  <a:cubicBezTo>
                    <a:pt x="260236" y="69510"/>
                    <a:pt x="244369" y="34528"/>
                    <a:pt x="270934" y="67734"/>
                  </a:cubicBezTo>
                  <a:cubicBezTo>
                    <a:pt x="297574" y="101034"/>
                    <a:pt x="277065" y="88366"/>
                    <a:pt x="313267" y="118534"/>
                  </a:cubicBezTo>
                  <a:cubicBezTo>
                    <a:pt x="321084" y="125048"/>
                    <a:pt x="330850" y="128953"/>
                    <a:pt x="338667" y="135467"/>
                  </a:cubicBezTo>
                  <a:cubicBezTo>
                    <a:pt x="347865" y="143132"/>
                    <a:pt x="354104" y="154225"/>
                    <a:pt x="364067" y="160867"/>
                  </a:cubicBezTo>
                  <a:cubicBezTo>
                    <a:pt x="371493" y="165818"/>
                    <a:pt x="381485" y="165343"/>
                    <a:pt x="389467" y="169334"/>
                  </a:cubicBezTo>
                  <a:cubicBezTo>
                    <a:pt x="398568" y="173885"/>
                    <a:pt x="405568" y="182134"/>
                    <a:pt x="414867" y="186267"/>
                  </a:cubicBezTo>
                  <a:cubicBezTo>
                    <a:pt x="431178" y="193516"/>
                    <a:pt x="465667" y="203200"/>
                    <a:pt x="465667" y="203200"/>
                  </a:cubicBezTo>
                  <a:cubicBezTo>
                    <a:pt x="468489" y="211667"/>
                    <a:pt x="468779" y="221460"/>
                    <a:pt x="474134" y="228600"/>
                  </a:cubicBezTo>
                  <a:cubicBezTo>
                    <a:pt x="489920" y="249648"/>
                    <a:pt x="541610" y="296247"/>
                    <a:pt x="567267" y="304800"/>
                  </a:cubicBezTo>
                  <a:lnTo>
                    <a:pt x="592667" y="313267"/>
                  </a:lnTo>
                  <a:cubicBezTo>
                    <a:pt x="619990" y="309364"/>
                    <a:pt x="677377" y="304771"/>
                    <a:pt x="702734" y="287867"/>
                  </a:cubicBezTo>
                  <a:cubicBezTo>
                    <a:pt x="711201" y="282223"/>
                    <a:pt x="718835" y="275067"/>
                    <a:pt x="728134" y="270934"/>
                  </a:cubicBezTo>
                  <a:cubicBezTo>
                    <a:pt x="818814" y="230631"/>
                    <a:pt x="746851" y="275388"/>
                    <a:pt x="804334" y="237067"/>
                  </a:cubicBezTo>
                  <a:cubicBezTo>
                    <a:pt x="817335" y="217565"/>
                    <a:pt x="825839" y="209635"/>
                    <a:pt x="829734" y="186267"/>
                  </a:cubicBezTo>
                  <a:cubicBezTo>
                    <a:pt x="832826" y="167717"/>
                    <a:pt x="835034" y="103344"/>
                    <a:pt x="846667" y="76200"/>
                  </a:cubicBezTo>
                  <a:cubicBezTo>
                    <a:pt x="850675" y="66847"/>
                    <a:pt x="857243" y="58746"/>
                    <a:pt x="863600" y="50800"/>
                  </a:cubicBezTo>
                  <a:cubicBezTo>
                    <a:pt x="868587" y="44567"/>
                    <a:pt x="873689" y="37974"/>
                    <a:pt x="880534" y="33867"/>
                  </a:cubicBezTo>
                  <a:cubicBezTo>
                    <a:pt x="888187" y="29275"/>
                    <a:pt x="897467" y="28222"/>
                    <a:pt x="905934" y="25400"/>
                  </a:cubicBezTo>
                  <a:cubicBezTo>
                    <a:pt x="948267" y="28222"/>
                    <a:pt x="991084" y="26892"/>
                    <a:pt x="1032934" y="33867"/>
                  </a:cubicBezTo>
                  <a:cubicBezTo>
                    <a:pt x="1049772" y="36673"/>
                    <a:pt x="1100494" y="93019"/>
                    <a:pt x="1100667" y="93134"/>
                  </a:cubicBezTo>
                  <a:cubicBezTo>
                    <a:pt x="1133493" y="115017"/>
                    <a:pt x="1116414" y="106849"/>
                    <a:pt x="1151467" y="118534"/>
                  </a:cubicBezTo>
                  <a:cubicBezTo>
                    <a:pt x="1165369" y="117270"/>
                    <a:pt x="1248261" y="114545"/>
                    <a:pt x="1278467" y="101600"/>
                  </a:cubicBezTo>
                  <a:cubicBezTo>
                    <a:pt x="1287820" y="97592"/>
                    <a:pt x="1294568" y="88800"/>
                    <a:pt x="1303867" y="84667"/>
                  </a:cubicBezTo>
                  <a:cubicBezTo>
                    <a:pt x="1320178" y="77418"/>
                    <a:pt x="1337734" y="73378"/>
                    <a:pt x="1354667" y="67734"/>
                  </a:cubicBezTo>
                  <a:lnTo>
                    <a:pt x="1380067" y="59267"/>
                  </a:lnTo>
                  <a:lnTo>
                    <a:pt x="1405467" y="50800"/>
                  </a:lnTo>
                  <a:cubicBezTo>
                    <a:pt x="1422400" y="53622"/>
                    <a:pt x="1439509" y="55543"/>
                    <a:pt x="1456267" y="59267"/>
                  </a:cubicBezTo>
                  <a:cubicBezTo>
                    <a:pt x="1464979" y="61203"/>
                    <a:pt x="1475356" y="61423"/>
                    <a:pt x="1481667" y="67734"/>
                  </a:cubicBezTo>
                  <a:cubicBezTo>
                    <a:pt x="1526821" y="112888"/>
                    <a:pt x="1447803" y="79025"/>
                    <a:pt x="1515534" y="101600"/>
                  </a:cubicBezTo>
                  <a:cubicBezTo>
                    <a:pt x="1551644" y="89564"/>
                    <a:pt x="1549859" y="93134"/>
                    <a:pt x="1507067" y="93134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32760" y="1888960"/>
            <a:ext cx="1016262" cy="4105416"/>
            <a:chOff x="7393810" y="1758076"/>
            <a:chExt cx="1016262" cy="4394215"/>
          </a:xfrm>
        </p:grpSpPr>
        <p:grpSp>
          <p:nvGrpSpPr>
            <p:cNvPr id="33" name="Group 32"/>
            <p:cNvGrpSpPr/>
            <p:nvPr/>
          </p:nvGrpSpPr>
          <p:grpSpPr>
            <a:xfrm>
              <a:off x="7393810" y="1758076"/>
              <a:ext cx="1016262" cy="4394215"/>
              <a:chOff x="2791943" y="2438400"/>
              <a:chExt cx="974543" cy="3116510"/>
            </a:xfrm>
          </p:grpSpPr>
          <p:sp>
            <p:nvSpPr>
              <p:cNvPr id="35" name="Freeform 34"/>
              <p:cNvSpPr/>
              <p:nvPr/>
            </p:nvSpPr>
            <p:spPr bwMode="auto">
              <a:xfrm rot="5400000">
                <a:off x="2741231" y="2628066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 rot="5400000">
                <a:off x="2780498" y="3314244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 bwMode="auto">
              <a:xfrm rot="5400000">
                <a:off x="2815652" y="3994241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 rot="5400000">
                <a:off x="2854919" y="4680419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 rot="5400000">
                <a:off x="3066065" y="4942944"/>
                <a:ext cx="347070" cy="8768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 rot="5400000">
                <a:off x="2884454" y="3022244"/>
                <a:ext cx="701065" cy="88608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1" name="Explosion 1 61"/>
              <p:cNvSpPr>
                <a:spLocks noChangeArrowheads="1"/>
              </p:cNvSpPr>
              <p:nvPr/>
            </p:nvSpPr>
            <p:spPr bwMode="auto">
              <a:xfrm rot="5400000">
                <a:off x="2935380" y="2999318"/>
                <a:ext cx="120777" cy="129744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828088" y="5206593"/>
                <a:ext cx="938398" cy="28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Output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</p:grpSp>
        <p:sp>
          <p:nvSpPr>
            <p:cNvPr id="34" name="Freeform 33"/>
            <p:cNvSpPr/>
            <p:nvPr/>
          </p:nvSpPr>
          <p:spPr bwMode="auto">
            <a:xfrm rot="5400000" flipV="1">
              <a:off x="7260076" y="2923091"/>
              <a:ext cx="1101811" cy="452425"/>
            </a:xfrm>
            <a:custGeom>
              <a:avLst/>
              <a:gdLst>
                <a:gd name="connsiteX0" fmla="*/ 0 w 1541013"/>
                <a:gd name="connsiteY0" fmla="*/ 67734 h 313267"/>
                <a:gd name="connsiteX1" fmla="*/ 76200 w 1541013"/>
                <a:gd name="connsiteY1" fmla="*/ 8467 h 313267"/>
                <a:gd name="connsiteX2" fmla="*/ 101600 w 1541013"/>
                <a:gd name="connsiteY2" fmla="*/ 0 h 313267"/>
                <a:gd name="connsiteX3" fmla="*/ 194734 w 1541013"/>
                <a:gd name="connsiteY3" fmla="*/ 8467 h 313267"/>
                <a:gd name="connsiteX4" fmla="*/ 245534 w 1541013"/>
                <a:gd name="connsiteY4" fmla="*/ 25400 h 313267"/>
                <a:gd name="connsiteX5" fmla="*/ 270934 w 1541013"/>
                <a:gd name="connsiteY5" fmla="*/ 67734 h 313267"/>
                <a:gd name="connsiteX6" fmla="*/ 313267 w 1541013"/>
                <a:gd name="connsiteY6" fmla="*/ 118534 h 313267"/>
                <a:gd name="connsiteX7" fmla="*/ 338667 w 1541013"/>
                <a:gd name="connsiteY7" fmla="*/ 135467 h 313267"/>
                <a:gd name="connsiteX8" fmla="*/ 364067 w 1541013"/>
                <a:gd name="connsiteY8" fmla="*/ 160867 h 313267"/>
                <a:gd name="connsiteX9" fmla="*/ 389467 w 1541013"/>
                <a:gd name="connsiteY9" fmla="*/ 169334 h 313267"/>
                <a:gd name="connsiteX10" fmla="*/ 414867 w 1541013"/>
                <a:gd name="connsiteY10" fmla="*/ 186267 h 313267"/>
                <a:gd name="connsiteX11" fmla="*/ 465667 w 1541013"/>
                <a:gd name="connsiteY11" fmla="*/ 203200 h 313267"/>
                <a:gd name="connsiteX12" fmla="*/ 474134 w 1541013"/>
                <a:gd name="connsiteY12" fmla="*/ 228600 h 313267"/>
                <a:gd name="connsiteX13" fmla="*/ 567267 w 1541013"/>
                <a:gd name="connsiteY13" fmla="*/ 304800 h 313267"/>
                <a:gd name="connsiteX14" fmla="*/ 592667 w 1541013"/>
                <a:gd name="connsiteY14" fmla="*/ 313267 h 313267"/>
                <a:gd name="connsiteX15" fmla="*/ 702734 w 1541013"/>
                <a:gd name="connsiteY15" fmla="*/ 287867 h 313267"/>
                <a:gd name="connsiteX16" fmla="*/ 728134 w 1541013"/>
                <a:gd name="connsiteY16" fmla="*/ 270934 h 313267"/>
                <a:gd name="connsiteX17" fmla="*/ 804334 w 1541013"/>
                <a:gd name="connsiteY17" fmla="*/ 237067 h 313267"/>
                <a:gd name="connsiteX18" fmla="*/ 829734 w 1541013"/>
                <a:gd name="connsiteY18" fmla="*/ 186267 h 313267"/>
                <a:gd name="connsiteX19" fmla="*/ 846667 w 1541013"/>
                <a:gd name="connsiteY19" fmla="*/ 76200 h 313267"/>
                <a:gd name="connsiteX20" fmla="*/ 863600 w 1541013"/>
                <a:gd name="connsiteY20" fmla="*/ 50800 h 313267"/>
                <a:gd name="connsiteX21" fmla="*/ 880534 w 1541013"/>
                <a:gd name="connsiteY21" fmla="*/ 33867 h 313267"/>
                <a:gd name="connsiteX22" fmla="*/ 905934 w 1541013"/>
                <a:gd name="connsiteY22" fmla="*/ 25400 h 313267"/>
                <a:gd name="connsiteX23" fmla="*/ 1032934 w 1541013"/>
                <a:gd name="connsiteY23" fmla="*/ 33867 h 313267"/>
                <a:gd name="connsiteX24" fmla="*/ 1100667 w 1541013"/>
                <a:gd name="connsiteY24" fmla="*/ 93134 h 313267"/>
                <a:gd name="connsiteX25" fmla="*/ 1151467 w 1541013"/>
                <a:gd name="connsiteY25" fmla="*/ 118534 h 313267"/>
                <a:gd name="connsiteX26" fmla="*/ 1278467 w 1541013"/>
                <a:gd name="connsiteY26" fmla="*/ 101600 h 313267"/>
                <a:gd name="connsiteX27" fmla="*/ 1303867 w 1541013"/>
                <a:gd name="connsiteY27" fmla="*/ 84667 h 313267"/>
                <a:gd name="connsiteX28" fmla="*/ 1354667 w 1541013"/>
                <a:gd name="connsiteY28" fmla="*/ 67734 h 313267"/>
                <a:gd name="connsiteX29" fmla="*/ 1380067 w 1541013"/>
                <a:gd name="connsiteY29" fmla="*/ 59267 h 313267"/>
                <a:gd name="connsiteX30" fmla="*/ 1405467 w 1541013"/>
                <a:gd name="connsiteY30" fmla="*/ 50800 h 313267"/>
                <a:gd name="connsiteX31" fmla="*/ 1456267 w 1541013"/>
                <a:gd name="connsiteY31" fmla="*/ 59267 h 313267"/>
                <a:gd name="connsiteX32" fmla="*/ 1481667 w 1541013"/>
                <a:gd name="connsiteY32" fmla="*/ 67734 h 313267"/>
                <a:gd name="connsiteX33" fmla="*/ 1515534 w 1541013"/>
                <a:gd name="connsiteY33" fmla="*/ 101600 h 313267"/>
                <a:gd name="connsiteX34" fmla="*/ 1507067 w 1541013"/>
                <a:gd name="connsiteY34" fmla="*/ 931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541013" h="313267">
                  <a:moveTo>
                    <a:pt x="0" y="67734"/>
                  </a:moveTo>
                  <a:cubicBezTo>
                    <a:pt x="25400" y="47978"/>
                    <a:pt x="49426" y="26316"/>
                    <a:pt x="76200" y="8467"/>
                  </a:cubicBezTo>
                  <a:cubicBezTo>
                    <a:pt x="83626" y="3516"/>
                    <a:pt x="92675" y="0"/>
                    <a:pt x="101600" y="0"/>
                  </a:cubicBezTo>
                  <a:cubicBezTo>
                    <a:pt x="132773" y="0"/>
                    <a:pt x="163689" y="5645"/>
                    <a:pt x="194734" y="8467"/>
                  </a:cubicBezTo>
                  <a:cubicBezTo>
                    <a:pt x="211667" y="14111"/>
                    <a:pt x="239890" y="8467"/>
                    <a:pt x="245534" y="25400"/>
                  </a:cubicBezTo>
                  <a:cubicBezTo>
                    <a:pt x="260236" y="69510"/>
                    <a:pt x="244369" y="34528"/>
                    <a:pt x="270934" y="67734"/>
                  </a:cubicBezTo>
                  <a:cubicBezTo>
                    <a:pt x="297574" y="101034"/>
                    <a:pt x="277065" y="88366"/>
                    <a:pt x="313267" y="118534"/>
                  </a:cubicBezTo>
                  <a:cubicBezTo>
                    <a:pt x="321084" y="125048"/>
                    <a:pt x="330850" y="128953"/>
                    <a:pt x="338667" y="135467"/>
                  </a:cubicBezTo>
                  <a:cubicBezTo>
                    <a:pt x="347865" y="143132"/>
                    <a:pt x="354104" y="154225"/>
                    <a:pt x="364067" y="160867"/>
                  </a:cubicBezTo>
                  <a:cubicBezTo>
                    <a:pt x="371493" y="165818"/>
                    <a:pt x="381485" y="165343"/>
                    <a:pt x="389467" y="169334"/>
                  </a:cubicBezTo>
                  <a:cubicBezTo>
                    <a:pt x="398568" y="173885"/>
                    <a:pt x="405568" y="182134"/>
                    <a:pt x="414867" y="186267"/>
                  </a:cubicBezTo>
                  <a:cubicBezTo>
                    <a:pt x="431178" y="193516"/>
                    <a:pt x="465667" y="203200"/>
                    <a:pt x="465667" y="203200"/>
                  </a:cubicBezTo>
                  <a:cubicBezTo>
                    <a:pt x="468489" y="211667"/>
                    <a:pt x="468779" y="221460"/>
                    <a:pt x="474134" y="228600"/>
                  </a:cubicBezTo>
                  <a:cubicBezTo>
                    <a:pt x="489920" y="249648"/>
                    <a:pt x="541610" y="296247"/>
                    <a:pt x="567267" y="304800"/>
                  </a:cubicBezTo>
                  <a:lnTo>
                    <a:pt x="592667" y="313267"/>
                  </a:lnTo>
                  <a:cubicBezTo>
                    <a:pt x="619990" y="309364"/>
                    <a:pt x="677377" y="304771"/>
                    <a:pt x="702734" y="287867"/>
                  </a:cubicBezTo>
                  <a:cubicBezTo>
                    <a:pt x="711201" y="282223"/>
                    <a:pt x="718835" y="275067"/>
                    <a:pt x="728134" y="270934"/>
                  </a:cubicBezTo>
                  <a:cubicBezTo>
                    <a:pt x="818814" y="230631"/>
                    <a:pt x="746851" y="275388"/>
                    <a:pt x="804334" y="237067"/>
                  </a:cubicBezTo>
                  <a:cubicBezTo>
                    <a:pt x="817335" y="217565"/>
                    <a:pt x="825839" y="209635"/>
                    <a:pt x="829734" y="186267"/>
                  </a:cubicBezTo>
                  <a:cubicBezTo>
                    <a:pt x="832826" y="167717"/>
                    <a:pt x="835034" y="103344"/>
                    <a:pt x="846667" y="76200"/>
                  </a:cubicBezTo>
                  <a:cubicBezTo>
                    <a:pt x="850675" y="66847"/>
                    <a:pt x="857243" y="58746"/>
                    <a:pt x="863600" y="50800"/>
                  </a:cubicBezTo>
                  <a:cubicBezTo>
                    <a:pt x="868587" y="44567"/>
                    <a:pt x="873689" y="37974"/>
                    <a:pt x="880534" y="33867"/>
                  </a:cubicBezTo>
                  <a:cubicBezTo>
                    <a:pt x="888187" y="29275"/>
                    <a:pt x="897467" y="28222"/>
                    <a:pt x="905934" y="25400"/>
                  </a:cubicBezTo>
                  <a:cubicBezTo>
                    <a:pt x="948267" y="28222"/>
                    <a:pt x="991084" y="26892"/>
                    <a:pt x="1032934" y="33867"/>
                  </a:cubicBezTo>
                  <a:cubicBezTo>
                    <a:pt x="1049772" y="36673"/>
                    <a:pt x="1100494" y="93019"/>
                    <a:pt x="1100667" y="93134"/>
                  </a:cubicBezTo>
                  <a:cubicBezTo>
                    <a:pt x="1133493" y="115017"/>
                    <a:pt x="1116414" y="106849"/>
                    <a:pt x="1151467" y="118534"/>
                  </a:cubicBezTo>
                  <a:cubicBezTo>
                    <a:pt x="1165369" y="117270"/>
                    <a:pt x="1248261" y="114545"/>
                    <a:pt x="1278467" y="101600"/>
                  </a:cubicBezTo>
                  <a:cubicBezTo>
                    <a:pt x="1287820" y="97592"/>
                    <a:pt x="1294568" y="88800"/>
                    <a:pt x="1303867" y="84667"/>
                  </a:cubicBezTo>
                  <a:cubicBezTo>
                    <a:pt x="1320178" y="77418"/>
                    <a:pt x="1337734" y="73378"/>
                    <a:pt x="1354667" y="67734"/>
                  </a:cubicBezTo>
                  <a:lnTo>
                    <a:pt x="1380067" y="59267"/>
                  </a:lnTo>
                  <a:lnTo>
                    <a:pt x="1405467" y="50800"/>
                  </a:lnTo>
                  <a:cubicBezTo>
                    <a:pt x="1422400" y="53622"/>
                    <a:pt x="1439509" y="55543"/>
                    <a:pt x="1456267" y="59267"/>
                  </a:cubicBezTo>
                  <a:cubicBezTo>
                    <a:pt x="1464979" y="61203"/>
                    <a:pt x="1475356" y="61423"/>
                    <a:pt x="1481667" y="67734"/>
                  </a:cubicBezTo>
                  <a:cubicBezTo>
                    <a:pt x="1526821" y="112888"/>
                    <a:pt x="1447803" y="79025"/>
                    <a:pt x="1515534" y="101600"/>
                  </a:cubicBezTo>
                  <a:cubicBezTo>
                    <a:pt x="1551644" y="89564"/>
                    <a:pt x="1549859" y="93134"/>
                    <a:pt x="1507067" y="93134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 bwMode="auto">
          <a:xfrm>
            <a:off x="8218180" y="3941888"/>
            <a:ext cx="1777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defRPr/>
            </a:pPr>
            <a:r>
              <a:rPr lang="en-US" sz="3200" b="1" dirty="0" smtClean="0">
                <a:latin typeface="+mj-lt"/>
              </a:rPr>
              <a:t>..</a:t>
            </a:r>
            <a:endParaRPr lang="en-US" sz="3200" b="1" dirty="0">
              <a:latin typeface="+mj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846916" y="2328970"/>
            <a:ext cx="1068484" cy="2694097"/>
            <a:chOff x="7846916" y="2328970"/>
            <a:chExt cx="1068484" cy="2694097"/>
          </a:xfrm>
          <a:solidFill>
            <a:schemeClr val="bg1"/>
          </a:solidFill>
        </p:grpSpPr>
        <p:sp>
          <p:nvSpPr>
            <p:cNvPr id="43" name="Rectangle 42"/>
            <p:cNvSpPr/>
            <p:nvPr/>
          </p:nvSpPr>
          <p:spPr bwMode="auto">
            <a:xfrm>
              <a:off x="7871077" y="2779931"/>
              <a:ext cx="990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7871077" y="3618131"/>
              <a:ext cx="990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7871077" y="3203795"/>
              <a:ext cx="990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924800" y="4718267"/>
              <a:ext cx="990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846916" y="2328970"/>
              <a:ext cx="9906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99316" y="2409457"/>
            <a:ext cx="611284" cy="2574926"/>
            <a:chOff x="7999316" y="2409457"/>
            <a:chExt cx="611284" cy="2574926"/>
          </a:xfrm>
        </p:grpSpPr>
        <p:sp>
          <p:nvSpPr>
            <p:cNvPr id="44" name="Oval 43"/>
            <p:cNvSpPr/>
            <p:nvPr/>
          </p:nvSpPr>
          <p:spPr bwMode="auto">
            <a:xfrm>
              <a:off x="8023477" y="2860418"/>
              <a:ext cx="152400" cy="15177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8194706" y="3649888"/>
              <a:ext cx="415894" cy="246867"/>
            </a:xfrm>
            <a:custGeom>
              <a:avLst/>
              <a:gdLst>
                <a:gd name="connsiteX0" fmla="*/ 57150 w 415894"/>
                <a:gd name="connsiteY0" fmla="*/ 0 h 246867"/>
                <a:gd name="connsiteX1" fmla="*/ 57150 w 415894"/>
                <a:gd name="connsiteY1" fmla="*/ 0 h 246867"/>
                <a:gd name="connsiteX2" fmla="*/ 214312 w 415894"/>
                <a:gd name="connsiteY2" fmla="*/ 14287 h 246867"/>
                <a:gd name="connsiteX3" fmla="*/ 357187 w 415894"/>
                <a:gd name="connsiteY3" fmla="*/ 28575 h 246867"/>
                <a:gd name="connsiteX4" fmla="*/ 385762 w 415894"/>
                <a:gd name="connsiteY4" fmla="*/ 71437 h 246867"/>
                <a:gd name="connsiteX5" fmla="*/ 385762 w 415894"/>
                <a:gd name="connsiteY5" fmla="*/ 242887 h 246867"/>
                <a:gd name="connsiteX6" fmla="*/ 185737 w 415894"/>
                <a:gd name="connsiteY6" fmla="*/ 214312 h 246867"/>
                <a:gd name="connsiteX7" fmla="*/ 142875 w 415894"/>
                <a:gd name="connsiteY7" fmla="*/ 142875 h 246867"/>
                <a:gd name="connsiteX8" fmla="*/ 0 w 415894"/>
                <a:gd name="connsiteY8" fmla="*/ 85725 h 246867"/>
                <a:gd name="connsiteX9" fmla="*/ 57150 w 415894"/>
                <a:gd name="connsiteY9" fmla="*/ 0 h 24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5894" h="246867">
                  <a:moveTo>
                    <a:pt x="57150" y="0"/>
                  </a:moveTo>
                  <a:lnTo>
                    <a:pt x="57150" y="0"/>
                  </a:lnTo>
                  <a:lnTo>
                    <a:pt x="214312" y="14287"/>
                  </a:lnTo>
                  <a:cubicBezTo>
                    <a:pt x="261959" y="18825"/>
                    <a:pt x="311781" y="13440"/>
                    <a:pt x="357187" y="28575"/>
                  </a:cubicBezTo>
                  <a:cubicBezTo>
                    <a:pt x="373477" y="34005"/>
                    <a:pt x="376237" y="57150"/>
                    <a:pt x="385762" y="71437"/>
                  </a:cubicBezTo>
                  <a:cubicBezTo>
                    <a:pt x="419503" y="206400"/>
                    <a:pt x="431900" y="150611"/>
                    <a:pt x="385762" y="242887"/>
                  </a:cubicBezTo>
                  <a:cubicBezTo>
                    <a:pt x="319087" y="233362"/>
                    <a:pt x="220389" y="272066"/>
                    <a:pt x="185737" y="214312"/>
                  </a:cubicBezTo>
                  <a:cubicBezTo>
                    <a:pt x="171450" y="190500"/>
                    <a:pt x="160947" y="163959"/>
                    <a:pt x="142875" y="142875"/>
                  </a:cubicBezTo>
                  <a:cubicBezTo>
                    <a:pt x="111865" y="106697"/>
                    <a:pt x="34342" y="95537"/>
                    <a:pt x="0" y="85725"/>
                  </a:cubicBezTo>
                  <a:cubicBezTo>
                    <a:pt x="16375" y="3845"/>
                    <a:pt x="-7434" y="25147"/>
                    <a:pt x="57150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8223502" y="3248928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8277225" y="4763400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7999316" y="2409457"/>
              <a:ext cx="304800" cy="11843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071222" y="1525369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Proc.</a:t>
            </a:r>
          </a:p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State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63623" y="1470545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Memory</a:t>
            </a:r>
          </a:p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State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449672" y="1487269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Proc.</a:t>
            </a:r>
          </a:p>
          <a:p>
            <a:pPr algn="ctr"/>
            <a:r>
              <a:rPr lang="en-US" b="1" dirty="0" smtClean="0">
                <a:latin typeface="Arial Narrow" panose="020B0606020202030204" pitchFamily="34" charset="0"/>
              </a:rPr>
              <a:t>State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343400" y="4038600"/>
            <a:ext cx="4765427" cy="2133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6477000" y="2498642"/>
            <a:ext cx="1376483" cy="427521"/>
            <a:chOff x="2779139" y="3395664"/>
            <a:chExt cx="1490226" cy="427521"/>
          </a:xfrm>
        </p:grpSpPr>
        <p:cxnSp>
          <p:nvCxnSpPr>
            <p:cNvPr id="92" name="Straight Arrow Connector 91"/>
            <p:cNvCxnSpPr/>
            <p:nvPr/>
          </p:nvCxnSpPr>
          <p:spPr bwMode="auto">
            <a:xfrm>
              <a:off x="2786064" y="3395664"/>
              <a:ext cx="1483301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 bwMode="auto">
            <a:xfrm>
              <a:off x="2779139" y="3823185"/>
              <a:ext cx="1483301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grpSp>
        <p:nvGrpSpPr>
          <p:cNvPr id="93" name="Group 92"/>
          <p:cNvGrpSpPr/>
          <p:nvPr/>
        </p:nvGrpSpPr>
        <p:grpSpPr>
          <a:xfrm>
            <a:off x="6511673" y="3367089"/>
            <a:ext cx="1376483" cy="427521"/>
            <a:chOff x="2779139" y="3395664"/>
            <a:chExt cx="1490226" cy="427521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786064" y="3395664"/>
              <a:ext cx="1483301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>
              <a:off x="2779139" y="3823185"/>
              <a:ext cx="1483301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00B050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cxnSp>
        <p:nvCxnSpPr>
          <p:cNvPr id="84" name="Straight Connector 83"/>
          <p:cNvCxnSpPr/>
          <p:nvPr/>
        </p:nvCxnSpPr>
        <p:spPr bwMode="auto">
          <a:xfrm>
            <a:off x="4502540" y="2126561"/>
            <a:ext cx="4800600" cy="1407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324600" y="2449322"/>
            <a:ext cx="2682875" cy="1474978"/>
            <a:chOff x="1295400" y="3055917"/>
            <a:chExt cx="2682875" cy="1474978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1295400" y="3097630"/>
              <a:ext cx="152400" cy="1828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295400" y="3509815"/>
              <a:ext cx="152400" cy="1828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295400" y="3935830"/>
              <a:ext cx="152400" cy="1828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295400" y="4348015"/>
              <a:ext cx="152400" cy="1828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3810000" y="3055917"/>
              <a:ext cx="152400" cy="1828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825875" y="3506202"/>
              <a:ext cx="152400" cy="1828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825875" y="3932217"/>
              <a:ext cx="152400" cy="1828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3825875" y="4344402"/>
              <a:ext cx="152400" cy="1828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324600" y="2372163"/>
            <a:ext cx="152400" cy="1552137"/>
            <a:chOff x="6324600" y="2372163"/>
            <a:chExt cx="152400" cy="1552137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6324600" y="2372163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6324600" y="2784348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6324600" y="3210363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324600" y="3622548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839200" y="2330450"/>
            <a:ext cx="168275" cy="1590237"/>
            <a:chOff x="8839200" y="2330450"/>
            <a:chExt cx="168275" cy="1590237"/>
          </a:xfrm>
        </p:grpSpPr>
        <p:sp>
          <p:nvSpPr>
            <p:cNvPr id="119" name="Rectangle 118"/>
            <p:cNvSpPr/>
            <p:nvPr/>
          </p:nvSpPr>
          <p:spPr bwMode="auto">
            <a:xfrm>
              <a:off x="8839200" y="2330450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8855075" y="2780735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8855075" y="3206750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8855075" y="3618935"/>
              <a:ext cx="152400" cy="301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213597" y="5328350"/>
            <a:ext cx="568203" cy="637153"/>
            <a:chOff x="2418593" y="5077682"/>
            <a:chExt cx="568203" cy="723384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2418593" y="5077682"/>
              <a:ext cx="3213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30" name="Freeform 129"/>
            <p:cNvSpPr/>
            <p:nvPr/>
          </p:nvSpPr>
          <p:spPr>
            <a:xfrm>
              <a:off x="2635057" y="5077682"/>
              <a:ext cx="135276" cy="687661"/>
            </a:xfrm>
            <a:custGeom>
              <a:avLst/>
              <a:gdLst>
                <a:gd name="connsiteX0" fmla="*/ 261099 w 429960"/>
                <a:gd name="connsiteY0" fmla="*/ 0 h 1210614"/>
                <a:gd name="connsiteX1" fmla="*/ 3521 w 429960"/>
                <a:gd name="connsiteY1" fmla="*/ 399245 h 1210614"/>
                <a:gd name="connsiteX2" fmla="*/ 428524 w 429960"/>
                <a:gd name="connsiteY2" fmla="*/ 631065 h 1210614"/>
                <a:gd name="connsiteX3" fmla="*/ 145189 w 429960"/>
                <a:gd name="connsiteY3" fmla="*/ 1030310 h 1210614"/>
                <a:gd name="connsiteX4" fmla="*/ 235341 w 429960"/>
                <a:gd name="connsiteY4" fmla="*/ 1210614 h 121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60" h="1210614">
                  <a:moveTo>
                    <a:pt x="261099" y="0"/>
                  </a:moveTo>
                  <a:cubicBezTo>
                    <a:pt x="118358" y="147034"/>
                    <a:pt x="-24383" y="294068"/>
                    <a:pt x="3521" y="399245"/>
                  </a:cubicBezTo>
                  <a:cubicBezTo>
                    <a:pt x="31425" y="504423"/>
                    <a:pt x="404913" y="525888"/>
                    <a:pt x="428524" y="631065"/>
                  </a:cubicBezTo>
                  <a:cubicBezTo>
                    <a:pt x="452135" y="736242"/>
                    <a:pt x="177386" y="933719"/>
                    <a:pt x="145189" y="1030310"/>
                  </a:cubicBezTo>
                  <a:cubicBezTo>
                    <a:pt x="112992" y="1126901"/>
                    <a:pt x="174166" y="1168757"/>
                    <a:pt x="235341" y="1210614"/>
                  </a:cubicBezTo>
                </a:path>
              </a:pathLst>
            </a:cu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2739973" y="5086870"/>
              <a:ext cx="246823" cy="714196"/>
            </a:xfrm>
            <a:custGeom>
              <a:avLst/>
              <a:gdLst>
                <a:gd name="connsiteX0" fmla="*/ 0 w 410993"/>
                <a:gd name="connsiteY0" fmla="*/ 815926 h 815926"/>
                <a:gd name="connsiteX1" fmla="*/ 323557 w 410993"/>
                <a:gd name="connsiteY1" fmla="*/ 604911 h 815926"/>
                <a:gd name="connsiteX2" fmla="*/ 393896 w 410993"/>
                <a:gd name="connsiteY2" fmla="*/ 168812 h 815926"/>
                <a:gd name="connsiteX3" fmla="*/ 56271 w 410993"/>
                <a:gd name="connsiteY3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3" h="815926">
                  <a:moveTo>
                    <a:pt x="0" y="815926"/>
                  </a:moveTo>
                  <a:cubicBezTo>
                    <a:pt x="128954" y="764344"/>
                    <a:pt x="257908" y="712763"/>
                    <a:pt x="323557" y="604911"/>
                  </a:cubicBezTo>
                  <a:cubicBezTo>
                    <a:pt x="389206" y="497059"/>
                    <a:pt x="438444" y="269630"/>
                    <a:pt x="393896" y="168812"/>
                  </a:cubicBezTo>
                  <a:cubicBezTo>
                    <a:pt x="349348" y="67994"/>
                    <a:pt x="202809" y="33997"/>
                    <a:pt x="56271" y="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</p:grpSp>
      <p:sp>
        <p:nvSpPr>
          <p:cNvPr id="137" name="Freeform 136"/>
          <p:cNvSpPr/>
          <p:nvPr/>
        </p:nvSpPr>
        <p:spPr>
          <a:xfrm>
            <a:off x="6096000" y="5407212"/>
            <a:ext cx="163260" cy="993588"/>
          </a:xfrm>
          <a:custGeom>
            <a:avLst/>
            <a:gdLst>
              <a:gd name="connsiteX0" fmla="*/ 84406 w 171252"/>
              <a:gd name="connsiteY0" fmla="*/ 0 h 773723"/>
              <a:gd name="connsiteX1" fmla="*/ 70339 w 171252"/>
              <a:gd name="connsiteY1" fmla="*/ 140677 h 773723"/>
              <a:gd name="connsiteX2" fmla="*/ 168813 w 171252"/>
              <a:gd name="connsiteY2" fmla="*/ 281354 h 773723"/>
              <a:gd name="connsiteX3" fmla="*/ 0 w 171252"/>
              <a:gd name="connsiteY3" fmla="*/ 450166 h 773723"/>
              <a:gd name="connsiteX4" fmla="*/ 168813 w 171252"/>
              <a:gd name="connsiteY4" fmla="*/ 647114 h 773723"/>
              <a:gd name="connsiteX5" fmla="*/ 84406 w 171252"/>
              <a:gd name="connsiteY5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52" h="773723">
                <a:moveTo>
                  <a:pt x="84406" y="0"/>
                </a:moveTo>
                <a:cubicBezTo>
                  <a:pt x="70338" y="46892"/>
                  <a:pt x="56271" y="93785"/>
                  <a:pt x="70339" y="140677"/>
                </a:cubicBezTo>
                <a:cubicBezTo>
                  <a:pt x="84407" y="187569"/>
                  <a:pt x="180536" y="229773"/>
                  <a:pt x="168813" y="281354"/>
                </a:cubicBezTo>
                <a:cubicBezTo>
                  <a:pt x="157090" y="332935"/>
                  <a:pt x="0" y="389206"/>
                  <a:pt x="0" y="450166"/>
                </a:cubicBezTo>
                <a:cubicBezTo>
                  <a:pt x="0" y="511126"/>
                  <a:pt x="154745" y="593188"/>
                  <a:pt x="168813" y="647114"/>
                </a:cubicBezTo>
                <a:cubicBezTo>
                  <a:pt x="182881" y="701040"/>
                  <a:pt x="133643" y="737381"/>
                  <a:pt x="84406" y="773723"/>
                </a:cubicBezTo>
              </a:path>
            </a:pathLst>
          </a:cu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334000" y="4345584"/>
            <a:ext cx="930541" cy="1558422"/>
            <a:chOff x="4495800" y="4345584"/>
            <a:chExt cx="930541" cy="1558422"/>
          </a:xfrm>
        </p:grpSpPr>
        <p:sp>
          <p:nvSpPr>
            <p:cNvPr id="133" name="Freeform 132"/>
            <p:cNvSpPr/>
            <p:nvPr/>
          </p:nvSpPr>
          <p:spPr>
            <a:xfrm>
              <a:off x="5263081" y="4345584"/>
              <a:ext cx="163260" cy="993588"/>
            </a:xfrm>
            <a:custGeom>
              <a:avLst/>
              <a:gdLst>
                <a:gd name="connsiteX0" fmla="*/ 84406 w 171252"/>
                <a:gd name="connsiteY0" fmla="*/ 0 h 773723"/>
                <a:gd name="connsiteX1" fmla="*/ 70339 w 171252"/>
                <a:gd name="connsiteY1" fmla="*/ 140677 h 773723"/>
                <a:gd name="connsiteX2" fmla="*/ 168813 w 171252"/>
                <a:gd name="connsiteY2" fmla="*/ 281354 h 773723"/>
                <a:gd name="connsiteX3" fmla="*/ 0 w 171252"/>
                <a:gd name="connsiteY3" fmla="*/ 450166 h 773723"/>
                <a:gd name="connsiteX4" fmla="*/ 168813 w 171252"/>
                <a:gd name="connsiteY4" fmla="*/ 647114 h 773723"/>
                <a:gd name="connsiteX5" fmla="*/ 84406 w 171252"/>
                <a:gd name="connsiteY5" fmla="*/ 773723 h 7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252" h="773723">
                  <a:moveTo>
                    <a:pt x="84406" y="0"/>
                  </a:moveTo>
                  <a:cubicBezTo>
                    <a:pt x="70338" y="46892"/>
                    <a:pt x="56271" y="93785"/>
                    <a:pt x="70339" y="140677"/>
                  </a:cubicBezTo>
                  <a:cubicBezTo>
                    <a:pt x="84407" y="187569"/>
                    <a:pt x="180536" y="229773"/>
                    <a:pt x="168813" y="281354"/>
                  </a:cubicBezTo>
                  <a:cubicBezTo>
                    <a:pt x="157090" y="332935"/>
                    <a:pt x="0" y="389206"/>
                    <a:pt x="0" y="450166"/>
                  </a:cubicBezTo>
                  <a:cubicBezTo>
                    <a:pt x="0" y="511126"/>
                    <a:pt x="154745" y="593188"/>
                    <a:pt x="168813" y="647114"/>
                  </a:cubicBezTo>
                  <a:cubicBezTo>
                    <a:pt x="182881" y="701040"/>
                    <a:pt x="133643" y="737381"/>
                    <a:pt x="84406" y="773723"/>
                  </a:cubicBezTo>
                </a:path>
              </a:pathLst>
            </a:custGeom>
            <a:noFill/>
            <a:ln w="381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4800600" y="4870667"/>
              <a:ext cx="0" cy="10333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4495800" y="4495800"/>
              <a:ext cx="646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 Narrow" pitchFamily="34" charset="0"/>
                </a:rPr>
                <a:t>Time</a:t>
              </a:r>
              <a:endParaRPr lang="en-US" dirty="0">
                <a:latin typeface="Arial Narrow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933882" y="4728865"/>
            <a:ext cx="213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All registers </a:t>
            </a:r>
          </a:p>
          <a:p>
            <a:pPr algn="ctr"/>
            <a:r>
              <a:rPr lang="en-US" dirty="0" smtClean="0"/>
              <a:t>– </a:t>
            </a:r>
          </a:p>
          <a:p>
            <a:pPr algn="ctr"/>
            <a:r>
              <a:rPr lang="en-US" dirty="0" smtClean="0"/>
              <a:t>registers written to </a:t>
            </a:r>
          </a:p>
          <a:p>
            <a:pPr algn="ctr"/>
            <a:r>
              <a:rPr lang="en-US" dirty="0" smtClean="0"/>
              <a:t>before being read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>
            <a:off x="6316476" y="5050274"/>
            <a:ext cx="898259" cy="26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Content Placeholder 2"/>
          <p:cNvSpPr txBox="1">
            <a:spLocks/>
          </p:cNvSpPr>
          <p:nvPr/>
        </p:nvSpPr>
        <p:spPr bwMode="auto">
          <a:xfrm>
            <a:off x="272819" y="920050"/>
            <a:ext cx="6737581" cy="441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marL="342820" indent="-342820" algn="l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820" lvl="1" indent="-342820">
              <a:spcBef>
                <a:spcPts val="1224"/>
              </a:spcBef>
              <a:buFontTx/>
              <a:buChar char="•"/>
            </a:pPr>
            <a:r>
              <a:rPr lang="en-US" dirty="0" smtClean="0"/>
              <a:t>Comparing full memory + processor state is expensive</a:t>
            </a:r>
          </a:p>
          <a:p>
            <a:endParaRPr lang="en-US" dirty="0" smtClean="0"/>
          </a:p>
          <a:p>
            <a:r>
              <a:rPr lang="en-US" dirty="0" smtClean="0"/>
              <a:t>Touched memory state</a:t>
            </a:r>
          </a:p>
          <a:p>
            <a:pPr lvl="1"/>
            <a:r>
              <a:rPr lang="en-US" dirty="0" smtClean="0"/>
              <a:t>Collected from same point</a:t>
            </a:r>
          </a:p>
          <a:p>
            <a:pPr lvl="1"/>
            <a:r>
              <a:rPr lang="en-US" dirty="0" smtClean="0"/>
              <a:t>Stored incrementally</a:t>
            </a:r>
          </a:p>
          <a:p>
            <a:endParaRPr lang="en-US" dirty="0" smtClean="0"/>
          </a:p>
          <a:p>
            <a:r>
              <a:rPr lang="en-US" dirty="0" smtClean="0"/>
              <a:t>Live processor register state (including PC)</a:t>
            </a:r>
          </a:p>
          <a:p>
            <a:pPr lvl="1"/>
            <a:r>
              <a:rPr lang="en-US" dirty="0" smtClean="0"/>
              <a:t>Collected by looking ahead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38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Gang Error Simulation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656699" y="3052148"/>
            <a:ext cx="1824225" cy="1177652"/>
            <a:chOff x="656699" y="2990225"/>
            <a:chExt cx="1824225" cy="1177652"/>
          </a:xfrm>
        </p:grpSpPr>
        <p:sp>
          <p:nvSpPr>
            <p:cNvPr id="181" name="Freeform 180"/>
            <p:cNvSpPr/>
            <p:nvPr/>
          </p:nvSpPr>
          <p:spPr>
            <a:xfrm>
              <a:off x="2317664" y="2990225"/>
              <a:ext cx="163260" cy="993588"/>
            </a:xfrm>
            <a:custGeom>
              <a:avLst/>
              <a:gdLst>
                <a:gd name="connsiteX0" fmla="*/ 84406 w 171252"/>
                <a:gd name="connsiteY0" fmla="*/ 0 h 773723"/>
                <a:gd name="connsiteX1" fmla="*/ 70339 w 171252"/>
                <a:gd name="connsiteY1" fmla="*/ 140677 h 773723"/>
                <a:gd name="connsiteX2" fmla="*/ 168813 w 171252"/>
                <a:gd name="connsiteY2" fmla="*/ 281354 h 773723"/>
                <a:gd name="connsiteX3" fmla="*/ 0 w 171252"/>
                <a:gd name="connsiteY3" fmla="*/ 450166 h 773723"/>
                <a:gd name="connsiteX4" fmla="*/ 168813 w 171252"/>
                <a:gd name="connsiteY4" fmla="*/ 647114 h 773723"/>
                <a:gd name="connsiteX5" fmla="*/ 84406 w 171252"/>
                <a:gd name="connsiteY5" fmla="*/ 773723 h 7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252" h="773723">
                  <a:moveTo>
                    <a:pt x="84406" y="0"/>
                  </a:moveTo>
                  <a:cubicBezTo>
                    <a:pt x="70338" y="46892"/>
                    <a:pt x="56271" y="93785"/>
                    <a:pt x="70339" y="140677"/>
                  </a:cubicBezTo>
                  <a:cubicBezTo>
                    <a:pt x="84407" y="187569"/>
                    <a:pt x="180536" y="229773"/>
                    <a:pt x="168813" y="281354"/>
                  </a:cubicBezTo>
                  <a:cubicBezTo>
                    <a:pt x="157090" y="332935"/>
                    <a:pt x="0" y="389206"/>
                    <a:pt x="0" y="450166"/>
                  </a:cubicBezTo>
                  <a:cubicBezTo>
                    <a:pt x="0" y="511126"/>
                    <a:pt x="154745" y="593188"/>
                    <a:pt x="168813" y="647114"/>
                  </a:cubicBezTo>
                  <a:cubicBezTo>
                    <a:pt x="182881" y="701040"/>
                    <a:pt x="133643" y="737381"/>
                    <a:pt x="84406" y="773723"/>
                  </a:cubicBezTo>
                </a:path>
              </a:pathLst>
            </a:custGeom>
            <a:noFill/>
            <a:ln w="381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grpSp>
          <p:nvGrpSpPr>
            <p:cNvPr id="255" name="Group 254"/>
            <p:cNvGrpSpPr/>
            <p:nvPr/>
          </p:nvGrpSpPr>
          <p:grpSpPr>
            <a:xfrm>
              <a:off x="656699" y="3798545"/>
              <a:ext cx="1696781" cy="369332"/>
              <a:chOff x="656699" y="3798545"/>
              <a:chExt cx="1696781" cy="369332"/>
            </a:xfrm>
          </p:grpSpPr>
          <p:cxnSp>
            <p:nvCxnSpPr>
              <p:cNvPr id="182" name="Straight Arrow Connector 181"/>
              <p:cNvCxnSpPr/>
              <p:nvPr/>
            </p:nvCxnSpPr>
            <p:spPr>
              <a:xfrm>
                <a:off x="1756418" y="3996127"/>
                <a:ext cx="59706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656699" y="3798545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Arial Narrow" panose="020B0606020202030204" pitchFamily="34" charset="0"/>
                  </a:rPr>
                  <a:t>SESE exit 1</a:t>
                </a:r>
                <a:endParaRPr lang="en-US" b="1" dirty="0">
                  <a:solidFill>
                    <a:prstClr val="black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57" name="Group 256"/>
          <p:cNvGrpSpPr/>
          <p:nvPr/>
        </p:nvGrpSpPr>
        <p:grpSpPr>
          <a:xfrm>
            <a:off x="2398131" y="4058050"/>
            <a:ext cx="568203" cy="727445"/>
            <a:chOff x="2398131" y="3996127"/>
            <a:chExt cx="568203" cy="723384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2398131" y="3996127"/>
              <a:ext cx="3213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85" name="Freeform 184"/>
            <p:cNvSpPr/>
            <p:nvPr/>
          </p:nvSpPr>
          <p:spPr>
            <a:xfrm>
              <a:off x="2614594" y="3996127"/>
              <a:ext cx="135276" cy="687661"/>
            </a:xfrm>
            <a:custGeom>
              <a:avLst/>
              <a:gdLst>
                <a:gd name="connsiteX0" fmla="*/ 261099 w 429960"/>
                <a:gd name="connsiteY0" fmla="*/ 0 h 1210614"/>
                <a:gd name="connsiteX1" fmla="*/ 3521 w 429960"/>
                <a:gd name="connsiteY1" fmla="*/ 399245 h 1210614"/>
                <a:gd name="connsiteX2" fmla="*/ 428524 w 429960"/>
                <a:gd name="connsiteY2" fmla="*/ 631065 h 1210614"/>
                <a:gd name="connsiteX3" fmla="*/ 145189 w 429960"/>
                <a:gd name="connsiteY3" fmla="*/ 1030310 h 1210614"/>
                <a:gd name="connsiteX4" fmla="*/ 235341 w 429960"/>
                <a:gd name="connsiteY4" fmla="*/ 1210614 h 121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60" h="1210614">
                  <a:moveTo>
                    <a:pt x="261099" y="0"/>
                  </a:moveTo>
                  <a:cubicBezTo>
                    <a:pt x="118358" y="147034"/>
                    <a:pt x="-24383" y="294068"/>
                    <a:pt x="3521" y="399245"/>
                  </a:cubicBezTo>
                  <a:cubicBezTo>
                    <a:pt x="31425" y="504423"/>
                    <a:pt x="404913" y="525888"/>
                    <a:pt x="428524" y="631065"/>
                  </a:cubicBezTo>
                  <a:cubicBezTo>
                    <a:pt x="452135" y="736242"/>
                    <a:pt x="177386" y="933719"/>
                    <a:pt x="145189" y="1030310"/>
                  </a:cubicBezTo>
                  <a:cubicBezTo>
                    <a:pt x="112992" y="1126901"/>
                    <a:pt x="174166" y="1168757"/>
                    <a:pt x="235341" y="1210614"/>
                  </a:cubicBezTo>
                </a:path>
              </a:pathLst>
            </a:cu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2719511" y="4005315"/>
              <a:ext cx="246823" cy="714196"/>
            </a:xfrm>
            <a:custGeom>
              <a:avLst/>
              <a:gdLst>
                <a:gd name="connsiteX0" fmla="*/ 0 w 410993"/>
                <a:gd name="connsiteY0" fmla="*/ 815926 h 815926"/>
                <a:gd name="connsiteX1" fmla="*/ 323557 w 410993"/>
                <a:gd name="connsiteY1" fmla="*/ 604911 h 815926"/>
                <a:gd name="connsiteX2" fmla="*/ 393896 w 410993"/>
                <a:gd name="connsiteY2" fmla="*/ 168812 h 815926"/>
                <a:gd name="connsiteX3" fmla="*/ 56271 w 410993"/>
                <a:gd name="connsiteY3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3" h="815926">
                  <a:moveTo>
                    <a:pt x="0" y="815926"/>
                  </a:moveTo>
                  <a:cubicBezTo>
                    <a:pt x="128954" y="764344"/>
                    <a:pt x="257908" y="712763"/>
                    <a:pt x="323557" y="604911"/>
                  </a:cubicBezTo>
                  <a:cubicBezTo>
                    <a:pt x="389206" y="497059"/>
                    <a:pt x="438444" y="269630"/>
                    <a:pt x="393896" y="168812"/>
                  </a:cubicBezTo>
                  <a:cubicBezTo>
                    <a:pt x="349348" y="67994"/>
                    <a:pt x="202809" y="33997"/>
                    <a:pt x="56271" y="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418593" y="5139605"/>
            <a:ext cx="568203" cy="637153"/>
            <a:chOff x="2418593" y="5077682"/>
            <a:chExt cx="568203" cy="723384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2418593" y="5077682"/>
              <a:ext cx="3213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90" name="Freeform 189"/>
            <p:cNvSpPr/>
            <p:nvPr/>
          </p:nvSpPr>
          <p:spPr>
            <a:xfrm>
              <a:off x="2635057" y="5077682"/>
              <a:ext cx="135276" cy="687661"/>
            </a:xfrm>
            <a:custGeom>
              <a:avLst/>
              <a:gdLst>
                <a:gd name="connsiteX0" fmla="*/ 261099 w 429960"/>
                <a:gd name="connsiteY0" fmla="*/ 0 h 1210614"/>
                <a:gd name="connsiteX1" fmla="*/ 3521 w 429960"/>
                <a:gd name="connsiteY1" fmla="*/ 399245 h 1210614"/>
                <a:gd name="connsiteX2" fmla="*/ 428524 w 429960"/>
                <a:gd name="connsiteY2" fmla="*/ 631065 h 1210614"/>
                <a:gd name="connsiteX3" fmla="*/ 145189 w 429960"/>
                <a:gd name="connsiteY3" fmla="*/ 1030310 h 1210614"/>
                <a:gd name="connsiteX4" fmla="*/ 235341 w 429960"/>
                <a:gd name="connsiteY4" fmla="*/ 1210614 h 121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60" h="1210614">
                  <a:moveTo>
                    <a:pt x="261099" y="0"/>
                  </a:moveTo>
                  <a:cubicBezTo>
                    <a:pt x="118358" y="147034"/>
                    <a:pt x="-24383" y="294068"/>
                    <a:pt x="3521" y="399245"/>
                  </a:cubicBezTo>
                  <a:cubicBezTo>
                    <a:pt x="31425" y="504423"/>
                    <a:pt x="404913" y="525888"/>
                    <a:pt x="428524" y="631065"/>
                  </a:cubicBezTo>
                  <a:cubicBezTo>
                    <a:pt x="452135" y="736242"/>
                    <a:pt x="177386" y="933719"/>
                    <a:pt x="145189" y="1030310"/>
                  </a:cubicBezTo>
                  <a:cubicBezTo>
                    <a:pt x="112992" y="1126901"/>
                    <a:pt x="174166" y="1168757"/>
                    <a:pt x="235341" y="1210614"/>
                  </a:cubicBezTo>
                </a:path>
              </a:pathLst>
            </a:cu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2739973" y="5086870"/>
              <a:ext cx="246823" cy="714196"/>
            </a:xfrm>
            <a:custGeom>
              <a:avLst/>
              <a:gdLst>
                <a:gd name="connsiteX0" fmla="*/ 0 w 410993"/>
                <a:gd name="connsiteY0" fmla="*/ 815926 h 815926"/>
                <a:gd name="connsiteX1" fmla="*/ 323557 w 410993"/>
                <a:gd name="connsiteY1" fmla="*/ 604911 h 815926"/>
                <a:gd name="connsiteX2" fmla="*/ 393896 w 410993"/>
                <a:gd name="connsiteY2" fmla="*/ 168812 h 815926"/>
                <a:gd name="connsiteX3" fmla="*/ 56271 w 410993"/>
                <a:gd name="connsiteY3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3" h="815926">
                  <a:moveTo>
                    <a:pt x="0" y="815926"/>
                  </a:moveTo>
                  <a:cubicBezTo>
                    <a:pt x="128954" y="764344"/>
                    <a:pt x="257908" y="712763"/>
                    <a:pt x="323557" y="604911"/>
                  </a:cubicBezTo>
                  <a:cubicBezTo>
                    <a:pt x="389206" y="497059"/>
                    <a:pt x="438444" y="269630"/>
                    <a:pt x="393896" y="168812"/>
                  </a:cubicBezTo>
                  <a:cubicBezTo>
                    <a:pt x="349348" y="67994"/>
                    <a:pt x="202809" y="33997"/>
                    <a:pt x="56271" y="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04102" y="4109073"/>
            <a:ext cx="1874960" cy="1176100"/>
            <a:chOff x="604102" y="4047150"/>
            <a:chExt cx="1874960" cy="1176100"/>
          </a:xfrm>
        </p:grpSpPr>
        <p:sp>
          <p:nvSpPr>
            <p:cNvPr id="187" name="Freeform 186"/>
            <p:cNvSpPr/>
            <p:nvPr/>
          </p:nvSpPr>
          <p:spPr>
            <a:xfrm>
              <a:off x="2315802" y="4047150"/>
              <a:ext cx="163260" cy="993588"/>
            </a:xfrm>
            <a:custGeom>
              <a:avLst/>
              <a:gdLst>
                <a:gd name="connsiteX0" fmla="*/ 84406 w 171252"/>
                <a:gd name="connsiteY0" fmla="*/ 0 h 773723"/>
                <a:gd name="connsiteX1" fmla="*/ 70339 w 171252"/>
                <a:gd name="connsiteY1" fmla="*/ 140677 h 773723"/>
                <a:gd name="connsiteX2" fmla="*/ 168813 w 171252"/>
                <a:gd name="connsiteY2" fmla="*/ 281354 h 773723"/>
                <a:gd name="connsiteX3" fmla="*/ 0 w 171252"/>
                <a:gd name="connsiteY3" fmla="*/ 450166 h 773723"/>
                <a:gd name="connsiteX4" fmla="*/ 168813 w 171252"/>
                <a:gd name="connsiteY4" fmla="*/ 647114 h 773723"/>
                <a:gd name="connsiteX5" fmla="*/ 84406 w 171252"/>
                <a:gd name="connsiteY5" fmla="*/ 773723 h 7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252" h="773723">
                  <a:moveTo>
                    <a:pt x="84406" y="0"/>
                  </a:moveTo>
                  <a:cubicBezTo>
                    <a:pt x="70338" y="46892"/>
                    <a:pt x="56271" y="93785"/>
                    <a:pt x="70339" y="140677"/>
                  </a:cubicBezTo>
                  <a:cubicBezTo>
                    <a:pt x="84407" y="187569"/>
                    <a:pt x="180536" y="229773"/>
                    <a:pt x="168813" y="281354"/>
                  </a:cubicBezTo>
                  <a:cubicBezTo>
                    <a:pt x="157090" y="332935"/>
                    <a:pt x="0" y="389206"/>
                    <a:pt x="0" y="450166"/>
                  </a:cubicBezTo>
                  <a:cubicBezTo>
                    <a:pt x="0" y="511126"/>
                    <a:pt x="154745" y="593188"/>
                    <a:pt x="168813" y="647114"/>
                  </a:cubicBezTo>
                  <a:cubicBezTo>
                    <a:pt x="182881" y="701040"/>
                    <a:pt x="133643" y="737381"/>
                    <a:pt x="84406" y="773723"/>
                  </a:cubicBezTo>
                </a:path>
              </a:pathLst>
            </a:custGeom>
            <a:noFill/>
            <a:ln w="381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1721073" y="5077678"/>
              <a:ext cx="59706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>
              <a:off x="604102" y="4853918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SESE exit 2</a:t>
              </a:r>
              <a:endParaRPr lang="en-US" b="1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439055" y="6196539"/>
            <a:ext cx="568203" cy="585261"/>
            <a:chOff x="2439055" y="6134616"/>
            <a:chExt cx="568203" cy="723384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2439055" y="6134616"/>
              <a:ext cx="3213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95" name="Freeform 194"/>
            <p:cNvSpPr/>
            <p:nvPr/>
          </p:nvSpPr>
          <p:spPr>
            <a:xfrm>
              <a:off x="2655519" y="6134616"/>
              <a:ext cx="135276" cy="687661"/>
            </a:xfrm>
            <a:custGeom>
              <a:avLst/>
              <a:gdLst>
                <a:gd name="connsiteX0" fmla="*/ 261099 w 429960"/>
                <a:gd name="connsiteY0" fmla="*/ 0 h 1210614"/>
                <a:gd name="connsiteX1" fmla="*/ 3521 w 429960"/>
                <a:gd name="connsiteY1" fmla="*/ 399245 h 1210614"/>
                <a:gd name="connsiteX2" fmla="*/ 428524 w 429960"/>
                <a:gd name="connsiteY2" fmla="*/ 631065 h 1210614"/>
                <a:gd name="connsiteX3" fmla="*/ 145189 w 429960"/>
                <a:gd name="connsiteY3" fmla="*/ 1030310 h 1210614"/>
                <a:gd name="connsiteX4" fmla="*/ 235341 w 429960"/>
                <a:gd name="connsiteY4" fmla="*/ 1210614 h 121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60" h="1210614">
                  <a:moveTo>
                    <a:pt x="261099" y="0"/>
                  </a:moveTo>
                  <a:cubicBezTo>
                    <a:pt x="118358" y="147034"/>
                    <a:pt x="-24383" y="294068"/>
                    <a:pt x="3521" y="399245"/>
                  </a:cubicBezTo>
                  <a:cubicBezTo>
                    <a:pt x="31425" y="504423"/>
                    <a:pt x="404913" y="525888"/>
                    <a:pt x="428524" y="631065"/>
                  </a:cubicBezTo>
                  <a:cubicBezTo>
                    <a:pt x="452135" y="736242"/>
                    <a:pt x="177386" y="933719"/>
                    <a:pt x="145189" y="1030310"/>
                  </a:cubicBezTo>
                  <a:cubicBezTo>
                    <a:pt x="112992" y="1126901"/>
                    <a:pt x="174166" y="1168757"/>
                    <a:pt x="235341" y="1210614"/>
                  </a:cubicBezTo>
                </a:path>
              </a:pathLst>
            </a:cu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2760435" y="6143804"/>
              <a:ext cx="246823" cy="714196"/>
            </a:xfrm>
            <a:custGeom>
              <a:avLst/>
              <a:gdLst>
                <a:gd name="connsiteX0" fmla="*/ 0 w 410993"/>
                <a:gd name="connsiteY0" fmla="*/ 815926 h 815926"/>
                <a:gd name="connsiteX1" fmla="*/ 323557 w 410993"/>
                <a:gd name="connsiteY1" fmla="*/ 604911 h 815926"/>
                <a:gd name="connsiteX2" fmla="*/ 393896 w 410993"/>
                <a:gd name="connsiteY2" fmla="*/ 168812 h 815926"/>
                <a:gd name="connsiteX3" fmla="*/ 56271 w 410993"/>
                <a:gd name="connsiteY3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3" h="815926">
                  <a:moveTo>
                    <a:pt x="0" y="815926"/>
                  </a:moveTo>
                  <a:cubicBezTo>
                    <a:pt x="128954" y="764344"/>
                    <a:pt x="257908" y="712763"/>
                    <a:pt x="323557" y="604911"/>
                  </a:cubicBezTo>
                  <a:cubicBezTo>
                    <a:pt x="389206" y="497059"/>
                    <a:pt x="438444" y="269630"/>
                    <a:pt x="393896" y="168812"/>
                  </a:cubicBezTo>
                  <a:cubicBezTo>
                    <a:pt x="349348" y="67994"/>
                    <a:pt x="202809" y="33997"/>
                    <a:pt x="56271" y="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15917" y="5180367"/>
            <a:ext cx="1851981" cy="1179735"/>
            <a:chOff x="615917" y="5118444"/>
            <a:chExt cx="1851981" cy="1179735"/>
          </a:xfrm>
        </p:grpSpPr>
        <p:sp>
          <p:nvSpPr>
            <p:cNvPr id="188" name="Freeform 187"/>
            <p:cNvSpPr/>
            <p:nvPr/>
          </p:nvSpPr>
          <p:spPr>
            <a:xfrm>
              <a:off x="2304638" y="5118444"/>
              <a:ext cx="163260" cy="993588"/>
            </a:xfrm>
            <a:custGeom>
              <a:avLst/>
              <a:gdLst>
                <a:gd name="connsiteX0" fmla="*/ 84406 w 171252"/>
                <a:gd name="connsiteY0" fmla="*/ 0 h 773723"/>
                <a:gd name="connsiteX1" fmla="*/ 70339 w 171252"/>
                <a:gd name="connsiteY1" fmla="*/ 140677 h 773723"/>
                <a:gd name="connsiteX2" fmla="*/ 168813 w 171252"/>
                <a:gd name="connsiteY2" fmla="*/ 281354 h 773723"/>
                <a:gd name="connsiteX3" fmla="*/ 0 w 171252"/>
                <a:gd name="connsiteY3" fmla="*/ 450166 h 773723"/>
                <a:gd name="connsiteX4" fmla="*/ 168813 w 171252"/>
                <a:gd name="connsiteY4" fmla="*/ 647114 h 773723"/>
                <a:gd name="connsiteX5" fmla="*/ 84406 w 171252"/>
                <a:gd name="connsiteY5" fmla="*/ 773723 h 7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252" h="773723">
                  <a:moveTo>
                    <a:pt x="84406" y="0"/>
                  </a:moveTo>
                  <a:cubicBezTo>
                    <a:pt x="70338" y="46892"/>
                    <a:pt x="56271" y="93785"/>
                    <a:pt x="70339" y="140677"/>
                  </a:cubicBezTo>
                  <a:cubicBezTo>
                    <a:pt x="84407" y="187569"/>
                    <a:pt x="180536" y="229773"/>
                    <a:pt x="168813" y="281354"/>
                  </a:cubicBezTo>
                  <a:cubicBezTo>
                    <a:pt x="157090" y="332935"/>
                    <a:pt x="0" y="389206"/>
                    <a:pt x="0" y="450166"/>
                  </a:cubicBezTo>
                  <a:cubicBezTo>
                    <a:pt x="0" y="511126"/>
                    <a:pt x="154745" y="593188"/>
                    <a:pt x="168813" y="647114"/>
                  </a:cubicBezTo>
                  <a:cubicBezTo>
                    <a:pt x="182881" y="701040"/>
                    <a:pt x="133643" y="737381"/>
                    <a:pt x="84406" y="773723"/>
                  </a:cubicBezTo>
                </a:path>
              </a:pathLst>
            </a:custGeom>
            <a:noFill/>
            <a:ln w="381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>
              <a:off x="1741535" y="6134612"/>
              <a:ext cx="59706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8" name="TextBox 197"/>
            <p:cNvSpPr txBox="1"/>
            <p:nvPr/>
          </p:nvSpPr>
          <p:spPr>
            <a:xfrm>
              <a:off x="615917" y="5928847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SESE exit 3</a:t>
              </a:r>
              <a:endParaRPr lang="en-US" b="1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1558" y="1550987"/>
            <a:ext cx="4117781" cy="1481897"/>
            <a:chOff x="391558" y="1550987"/>
            <a:chExt cx="4117781" cy="1481897"/>
          </a:xfrm>
        </p:grpSpPr>
        <p:grpSp>
          <p:nvGrpSpPr>
            <p:cNvPr id="3" name="Group 2"/>
            <p:cNvGrpSpPr/>
            <p:nvPr/>
          </p:nvGrpSpPr>
          <p:grpSpPr>
            <a:xfrm>
              <a:off x="391558" y="1550987"/>
              <a:ext cx="4117781" cy="1009299"/>
              <a:chOff x="391558" y="1550987"/>
              <a:chExt cx="4117781" cy="1009299"/>
            </a:xfrm>
          </p:grpSpPr>
          <p:sp>
            <p:nvSpPr>
              <p:cNvPr id="171" name="Freeform 170"/>
              <p:cNvSpPr/>
              <p:nvPr/>
            </p:nvSpPr>
            <p:spPr>
              <a:xfrm>
                <a:off x="2316978" y="1872625"/>
                <a:ext cx="140610" cy="687661"/>
              </a:xfrm>
              <a:custGeom>
                <a:avLst/>
                <a:gdLst>
                  <a:gd name="connsiteX0" fmla="*/ 261099 w 429960"/>
                  <a:gd name="connsiteY0" fmla="*/ 0 h 1210614"/>
                  <a:gd name="connsiteX1" fmla="*/ 3521 w 429960"/>
                  <a:gd name="connsiteY1" fmla="*/ 399245 h 1210614"/>
                  <a:gd name="connsiteX2" fmla="*/ 428524 w 429960"/>
                  <a:gd name="connsiteY2" fmla="*/ 631065 h 1210614"/>
                  <a:gd name="connsiteX3" fmla="*/ 145189 w 429960"/>
                  <a:gd name="connsiteY3" fmla="*/ 1030310 h 1210614"/>
                  <a:gd name="connsiteX4" fmla="*/ 235341 w 429960"/>
                  <a:gd name="connsiteY4" fmla="*/ 1210614 h 1210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960" h="1210614">
                    <a:moveTo>
                      <a:pt x="261099" y="0"/>
                    </a:moveTo>
                    <a:cubicBezTo>
                      <a:pt x="118358" y="147034"/>
                      <a:pt x="-24383" y="294068"/>
                      <a:pt x="3521" y="399245"/>
                    </a:cubicBezTo>
                    <a:cubicBezTo>
                      <a:pt x="31425" y="504423"/>
                      <a:pt x="404913" y="525888"/>
                      <a:pt x="428524" y="631065"/>
                    </a:cubicBezTo>
                    <a:cubicBezTo>
                      <a:pt x="452135" y="736242"/>
                      <a:pt x="177386" y="933719"/>
                      <a:pt x="145189" y="1030310"/>
                    </a:cubicBezTo>
                    <a:cubicBezTo>
                      <a:pt x="112992" y="1126901"/>
                      <a:pt x="174166" y="1168757"/>
                      <a:pt x="235341" y="121061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91558" y="1550987"/>
                <a:ext cx="411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prstClr val="black"/>
                    </a:solidFill>
                    <a:latin typeface="Arial Narrow" panose="020B0606020202030204" pitchFamily="34" charset="0"/>
                  </a:rPr>
                  <a:t>Start from a checkpoint</a:t>
                </a:r>
                <a:endParaRPr lang="en-US" b="1" dirty="0">
                  <a:solidFill>
                    <a:prstClr val="black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75" name="Rounded Rectangle 174"/>
            <p:cNvSpPr/>
            <p:nvPr/>
          </p:nvSpPr>
          <p:spPr>
            <a:xfrm>
              <a:off x="2288451" y="2560287"/>
              <a:ext cx="224950" cy="472597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2590800" y="2602468"/>
            <a:ext cx="112242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Injection 1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2451610" y="2539738"/>
            <a:ext cx="3471850" cy="3657774"/>
            <a:chOff x="2451610" y="2477815"/>
            <a:chExt cx="3471850" cy="3657774"/>
          </a:xfrm>
        </p:grpSpPr>
        <p:sp>
          <p:nvSpPr>
            <p:cNvPr id="199" name="Freeform 198"/>
            <p:cNvSpPr/>
            <p:nvPr/>
          </p:nvSpPr>
          <p:spPr>
            <a:xfrm>
              <a:off x="2451610" y="2477815"/>
              <a:ext cx="870277" cy="3657774"/>
            </a:xfrm>
            <a:custGeom>
              <a:avLst/>
              <a:gdLst>
                <a:gd name="connsiteX0" fmla="*/ 0 w 1096790"/>
                <a:gd name="connsiteY0" fmla="*/ 4389120 h 4389120"/>
                <a:gd name="connsiteX1" fmla="*/ 942535 w 1096790"/>
                <a:gd name="connsiteY1" fmla="*/ 3657600 h 4389120"/>
                <a:gd name="connsiteX2" fmla="*/ 1055077 w 1096790"/>
                <a:gd name="connsiteY2" fmla="*/ 2489981 h 4389120"/>
                <a:gd name="connsiteX3" fmla="*/ 1069145 w 1096790"/>
                <a:gd name="connsiteY3" fmla="*/ 1519310 h 4389120"/>
                <a:gd name="connsiteX4" fmla="*/ 1012874 w 1096790"/>
                <a:gd name="connsiteY4" fmla="*/ 506437 h 4389120"/>
                <a:gd name="connsiteX5" fmla="*/ 154745 w 1096790"/>
                <a:gd name="connsiteY5" fmla="*/ 0 h 438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6790" h="4389120">
                  <a:moveTo>
                    <a:pt x="0" y="4389120"/>
                  </a:moveTo>
                  <a:cubicBezTo>
                    <a:pt x="383344" y="4181621"/>
                    <a:pt x="766689" y="3974123"/>
                    <a:pt x="942535" y="3657600"/>
                  </a:cubicBezTo>
                  <a:cubicBezTo>
                    <a:pt x="1118381" y="3341077"/>
                    <a:pt x="1033975" y="2846363"/>
                    <a:pt x="1055077" y="2489981"/>
                  </a:cubicBezTo>
                  <a:cubicBezTo>
                    <a:pt x="1076179" y="2133599"/>
                    <a:pt x="1076179" y="1849901"/>
                    <a:pt x="1069145" y="1519310"/>
                  </a:cubicBezTo>
                  <a:cubicBezTo>
                    <a:pt x="1062111" y="1188719"/>
                    <a:pt x="1165274" y="759655"/>
                    <a:pt x="1012874" y="506437"/>
                  </a:cubicBezTo>
                  <a:cubicBezTo>
                    <a:pt x="860474" y="253219"/>
                    <a:pt x="507609" y="126609"/>
                    <a:pt x="154745" y="0"/>
                  </a:cubicBezTo>
                </a:path>
              </a:pathLst>
            </a:cu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>
              <a:off x="2613862" y="2477815"/>
              <a:ext cx="1880467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201" name="Rounded Rectangle 200"/>
            <p:cNvSpPr/>
            <p:nvPr/>
          </p:nvSpPr>
          <p:spPr>
            <a:xfrm>
              <a:off x="4519058" y="2508623"/>
              <a:ext cx="224950" cy="472597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801037" y="2591848"/>
              <a:ext cx="1122423" cy="369332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rPr>
                <a:t>Injection 2</a:t>
              </a:r>
            </a:p>
          </p:txBody>
        </p:sp>
      </p:grpSp>
      <p:sp>
        <p:nvSpPr>
          <p:cNvPr id="279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741440"/>
          </a:xfrm>
        </p:spPr>
        <p:txBody>
          <a:bodyPr/>
          <a:lstStyle/>
          <a:p>
            <a:r>
              <a:rPr lang="en-US" dirty="0" smtClean="0"/>
              <a:t>Gang error sites to check for equivalence</a:t>
            </a:r>
            <a:endParaRPr lang="en-US" i="1" dirty="0" smtClean="0"/>
          </a:p>
        </p:txBody>
      </p:sp>
      <p:sp>
        <p:nvSpPr>
          <p:cNvPr id="280" name="TextBox 279"/>
          <p:cNvSpPr txBox="1"/>
          <p:nvPr/>
        </p:nvSpPr>
        <p:spPr>
          <a:xfrm>
            <a:off x="39733" y="3674376"/>
            <a:ext cx="2692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Narrow" panose="020B0606020202030204" pitchFamily="34" charset="0"/>
              </a:rPr>
              <a:t>Typical group size in our framework was 100-1000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882437" y="3738169"/>
            <a:ext cx="2858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State for comparison:</a:t>
            </a:r>
          </a:p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(live) processor registers </a:t>
            </a:r>
          </a:p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+</a:t>
            </a:r>
          </a:p>
          <a:p>
            <a:pPr algn="ctr"/>
            <a:r>
              <a:rPr lang="en-US" sz="2000" b="1" dirty="0" smtClean="0">
                <a:latin typeface="Arial Narrow" panose="020B0606020202030204" pitchFamily="34" charset="0"/>
              </a:rPr>
              <a:t>touched memory locations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64936" y="2556849"/>
            <a:ext cx="733395" cy="1505999"/>
          </a:xfrm>
          <a:prstGeom prst="rect">
            <a:avLst/>
          </a:prstGeom>
          <a:solidFill>
            <a:srgbClr val="D25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35057" y="2057400"/>
            <a:ext cx="5848593" cy="443084"/>
            <a:chOff x="2635057" y="2057400"/>
            <a:chExt cx="5848593" cy="443084"/>
          </a:xfrm>
        </p:grpSpPr>
        <p:sp>
          <p:nvSpPr>
            <p:cNvPr id="12" name="TextBox 11"/>
            <p:cNvSpPr txBox="1"/>
            <p:nvPr/>
          </p:nvSpPr>
          <p:spPr>
            <a:xfrm>
              <a:off x="3554095" y="2057400"/>
              <a:ext cx="4929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 Narrow" panose="020B0606020202030204" pitchFamily="34" charset="0"/>
                </a:rPr>
                <a:t>All injection runs start from the beginning of a group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 bwMode="auto">
            <a:xfrm flipH="1">
              <a:off x="2635057" y="2242066"/>
              <a:ext cx="919038" cy="2584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128886" y="2216455"/>
            <a:ext cx="2272041" cy="1521714"/>
            <a:chOff x="128886" y="2216455"/>
            <a:chExt cx="2272041" cy="1521714"/>
          </a:xfrm>
        </p:grpSpPr>
        <p:grpSp>
          <p:nvGrpSpPr>
            <p:cNvPr id="254" name="Group 253"/>
            <p:cNvGrpSpPr/>
            <p:nvPr/>
          </p:nvGrpSpPr>
          <p:grpSpPr>
            <a:xfrm>
              <a:off x="128886" y="2216455"/>
              <a:ext cx="2272041" cy="1521714"/>
              <a:chOff x="128886" y="2154532"/>
              <a:chExt cx="2272041" cy="1521714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656699" y="2498363"/>
                <a:ext cx="879944" cy="1177883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H="1">
                <a:off x="1402350" y="2498363"/>
                <a:ext cx="99392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B9BD5"/>
                </a:solidFill>
                <a:prstDash val="sysDash"/>
                <a:miter lim="800000"/>
                <a:tailEnd type="none"/>
              </a:ln>
              <a:effectLst/>
            </p:spPr>
          </p:cxnSp>
          <p:sp>
            <p:nvSpPr>
              <p:cNvPr id="174" name="TextBox 173"/>
              <p:cNvSpPr txBox="1"/>
              <p:nvPr/>
            </p:nvSpPr>
            <p:spPr>
              <a:xfrm>
                <a:off x="128886" y="2154532"/>
                <a:ext cx="1510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prstClr val="black"/>
                    </a:solidFill>
                    <a:latin typeface="Arial Narrow" panose="020B0606020202030204" pitchFamily="34" charset="0"/>
                  </a:rPr>
                  <a:t>Start of a gang</a:t>
                </a:r>
                <a:endParaRPr lang="en-US" b="1" dirty="0">
                  <a:solidFill>
                    <a:prstClr val="black"/>
                  </a:solidFill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76" name="Straight Arrow Connector 175"/>
              <p:cNvCxnSpPr>
                <a:stCxn id="175" idx="2"/>
              </p:cNvCxnSpPr>
              <p:nvPr/>
            </p:nvCxnSpPr>
            <p:spPr>
              <a:xfrm flipH="1">
                <a:off x="1536643" y="3032885"/>
                <a:ext cx="864284" cy="584335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B9BD5"/>
                </a:solidFill>
                <a:prstDash val="sysDash"/>
                <a:miter lim="800000"/>
                <a:tailEnd type="none"/>
              </a:ln>
              <a:effectLst/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962003" y="2687557"/>
              <a:ext cx="333397" cy="986819"/>
              <a:chOff x="962003" y="2687557"/>
              <a:chExt cx="333397" cy="986819"/>
            </a:xfrm>
          </p:grpSpPr>
          <p:sp>
            <p:nvSpPr>
              <p:cNvPr id="69" name="Explosion 1 61"/>
              <p:cNvSpPr>
                <a:spLocks noChangeArrowheads="1"/>
              </p:cNvSpPr>
              <p:nvPr/>
            </p:nvSpPr>
            <p:spPr bwMode="auto">
              <a:xfrm rot="5400000">
                <a:off x="950101" y="2699459"/>
                <a:ext cx="159101" cy="135298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71" name="Explosion 1 61"/>
              <p:cNvSpPr>
                <a:spLocks noChangeArrowheads="1"/>
              </p:cNvSpPr>
              <p:nvPr/>
            </p:nvSpPr>
            <p:spPr bwMode="auto">
              <a:xfrm rot="5400000">
                <a:off x="1148200" y="2957730"/>
                <a:ext cx="159101" cy="135298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73" name="Explosion 1 61"/>
              <p:cNvSpPr>
                <a:spLocks noChangeArrowheads="1"/>
              </p:cNvSpPr>
              <p:nvPr/>
            </p:nvSpPr>
            <p:spPr bwMode="auto">
              <a:xfrm rot="5400000">
                <a:off x="961916" y="3241398"/>
                <a:ext cx="159101" cy="135298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74" name="Explosion 1 61"/>
              <p:cNvSpPr>
                <a:spLocks noChangeArrowheads="1"/>
              </p:cNvSpPr>
              <p:nvPr/>
            </p:nvSpPr>
            <p:spPr bwMode="auto">
              <a:xfrm rot="5400000">
                <a:off x="1148199" y="3527177"/>
                <a:ext cx="159101" cy="135298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</p:grpSp>
      <p:sp>
        <p:nvSpPr>
          <p:cNvPr id="77" name="Explosion 1 61"/>
          <p:cNvSpPr>
            <a:spLocks noChangeArrowheads="1"/>
          </p:cNvSpPr>
          <p:nvPr/>
        </p:nvSpPr>
        <p:spPr bwMode="auto">
          <a:xfrm rot="5400000">
            <a:off x="2338825" y="2672200"/>
            <a:ext cx="159101" cy="135298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78" name="Explosion 1 61"/>
          <p:cNvSpPr>
            <a:spLocks noChangeArrowheads="1"/>
          </p:cNvSpPr>
          <p:nvPr/>
        </p:nvSpPr>
        <p:spPr bwMode="auto">
          <a:xfrm rot="5400000">
            <a:off x="4596808" y="2778092"/>
            <a:ext cx="159101" cy="135298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65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/>
      <p:bldP spid="283" grpId="0"/>
      <p:bldP spid="7" grpId="0" animBg="1"/>
      <p:bldP spid="7" grpId="1" animBg="1"/>
      <p:bldP spid="77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6821904" y="6243422"/>
            <a:ext cx="568203" cy="614578"/>
            <a:chOff x="6848199" y="5100257"/>
            <a:chExt cx="568203" cy="723384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6848199" y="5100257"/>
              <a:ext cx="3213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20" name="Freeform 119"/>
            <p:cNvSpPr/>
            <p:nvPr/>
          </p:nvSpPr>
          <p:spPr>
            <a:xfrm>
              <a:off x="7064663" y="5100257"/>
              <a:ext cx="135276" cy="687661"/>
            </a:xfrm>
            <a:custGeom>
              <a:avLst/>
              <a:gdLst>
                <a:gd name="connsiteX0" fmla="*/ 261099 w 429960"/>
                <a:gd name="connsiteY0" fmla="*/ 0 h 1210614"/>
                <a:gd name="connsiteX1" fmla="*/ 3521 w 429960"/>
                <a:gd name="connsiteY1" fmla="*/ 399245 h 1210614"/>
                <a:gd name="connsiteX2" fmla="*/ 428524 w 429960"/>
                <a:gd name="connsiteY2" fmla="*/ 631065 h 1210614"/>
                <a:gd name="connsiteX3" fmla="*/ 145189 w 429960"/>
                <a:gd name="connsiteY3" fmla="*/ 1030310 h 1210614"/>
                <a:gd name="connsiteX4" fmla="*/ 235341 w 429960"/>
                <a:gd name="connsiteY4" fmla="*/ 1210614 h 121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60" h="1210614">
                  <a:moveTo>
                    <a:pt x="261099" y="0"/>
                  </a:moveTo>
                  <a:cubicBezTo>
                    <a:pt x="118358" y="147034"/>
                    <a:pt x="-24383" y="294068"/>
                    <a:pt x="3521" y="399245"/>
                  </a:cubicBezTo>
                  <a:cubicBezTo>
                    <a:pt x="31425" y="504423"/>
                    <a:pt x="404913" y="525888"/>
                    <a:pt x="428524" y="631065"/>
                  </a:cubicBezTo>
                  <a:cubicBezTo>
                    <a:pt x="452135" y="736242"/>
                    <a:pt x="177386" y="933719"/>
                    <a:pt x="145189" y="1030310"/>
                  </a:cubicBezTo>
                  <a:cubicBezTo>
                    <a:pt x="112992" y="1126901"/>
                    <a:pt x="174166" y="1168757"/>
                    <a:pt x="235341" y="1210614"/>
                  </a:cubicBezTo>
                </a:path>
              </a:pathLst>
            </a:cu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7169579" y="5109445"/>
              <a:ext cx="246823" cy="714196"/>
            </a:xfrm>
            <a:custGeom>
              <a:avLst/>
              <a:gdLst>
                <a:gd name="connsiteX0" fmla="*/ 0 w 410993"/>
                <a:gd name="connsiteY0" fmla="*/ 815926 h 815926"/>
                <a:gd name="connsiteX1" fmla="*/ 323557 w 410993"/>
                <a:gd name="connsiteY1" fmla="*/ 604911 h 815926"/>
                <a:gd name="connsiteX2" fmla="*/ 393896 w 410993"/>
                <a:gd name="connsiteY2" fmla="*/ 168812 h 815926"/>
                <a:gd name="connsiteX3" fmla="*/ 56271 w 410993"/>
                <a:gd name="connsiteY3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3" h="815926">
                  <a:moveTo>
                    <a:pt x="0" y="815926"/>
                  </a:moveTo>
                  <a:cubicBezTo>
                    <a:pt x="128954" y="764344"/>
                    <a:pt x="257908" y="712763"/>
                    <a:pt x="323557" y="604911"/>
                  </a:cubicBezTo>
                  <a:cubicBezTo>
                    <a:pt x="389206" y="497059"/>
                    <a:pt x="438444" y="269630"/>
                    <a:pt x="393896" y="168812"/>
                  </a:cubicBezTo>
                  <a:cubicBezTo>
                    <a:pt x="349348" y="67994"/>
                    <a:pt x="202809" y="33997"/>
                    <a:pt x="56271" y="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Gang Error Simulation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56" name="Group 255"/>
          <p:cNvGrpSpPr/>
          <p:nvPr/>
        </p:nvGrpSpPr>
        <p:grpSpPr>
          <a:xfrm>
            <a:off x="656699" y="3052148"/>
            <a:ext cx="1824225" cy="1177652"/>
            <a:chOff x="656699" y="2990225"/>
            <a:chExt cx="1824225" cy="1177652"/>
          </a:xfrm>
        </p:grpSpPr>
        <p:sp>
          <p:nvSpPr>
            <p:cNvPr id="181" name="Freeform 180"/>
            <p:cNvSpPr/>
            <p:nvPr/>
          </p:nvSpPr>
          <p:spPr>
            <a:xfrm>
              <a:off x="2317664" y="2990225"/>
              <a:ext cx="163260" cy="993588"/>
            </a:xfrm>
            <a:custGeom>
              <a:avLst/>
              <a:gdLst>
                <a:gd name="connsiteX0" fmla="*/ 84406 w 171252"/>
                <a:gd name="connsiteY0" fmla="*/ 0 h 773723"/>
                <a:gd name="connsiteX1" fmla="*/ 70339 w 171252"/>
                <a:gd name="connsiteY1" fmla="*/ 140677 h 773723"/>
                <a:gd name="connsiteX2" fmla="*/ 168813 w 171252"/>
                <a:gd name="connsiteY2" fmla="*/ 281354 h 773723"/>
                <a:gd name="connsiteX3" fmla="*/ 0 w 171252"/>
                <a:gd name="connsiteY3" fmla="*/ 450166 h 773723"/>
                <a:gd name="connsiteX4" fmla="*/ 168813 w 171252"/>
                <a:gd name="connsiteY4" fmla="*/ 647114 h 773723"/>
                <a:gd name="connsiteX5" fmla="*/ 84406 w 171252"/>
                <a:gd name="connsiteY5" fmla="*/ 773723 h 7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252" h="773723">
                  <a:moveTo>
                    <a:pt x="84406" y="0"/>
                  </a:moveTo>
                  <a:cubicBezTo>
                    <a:pt x="70338" y="46892"/>
                    <a:pt x="56271" y="93785"/>
                    <a:pt x="70339" y="140677"/>
                  </a:cubicBezTo>
                  <a:cubicBezTo>
                    <a:pt x="84407" y="187569"/>
                    <a:pt x="180536" y="229773"/>
                    <a:pt x="168813" y="281354"/>
                  </a:cubicBezTo>
                  <a:cubicBezTo>
                    <a:pt x="157090" y="332935"/>
                    <a:pt x="0" y="389206"/>
                    <a:pt x="0" y="450166"/>
                  </a:cubicBezTo>
                  <a:cubicBezTo>
                    <a:pt x="0" y="511126"/>
                    <a:pt x="154745" y="593188"/>
                    <a:pt x="168813" y="647114"/>
                  </a:cubicBezTo>
                  <a:cubicBezTo>
                    <a:pt x="182881" y="701040"/>
                    <a:pt x="133643" y="737381"/>
                    <a:pt x="84406" y="773723"/>
                  </a:cubicBezTo>
                </a:path>
              </a:pathLst>
            </a:custGeom>
            <a:noFill/>
            <a:ln w="381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grpSp>
          <p:nvGrpSpPr>
            <p:cNvPr id="255" name="Group 254"/>
            <p:cNvGrpSpPr/>
            <p:nvPr/>
          </p:nvGrpSpPr>
          <p:grpSpPr>
            <a:xfrm>
              <a:off x="656699" y="3798545"/>
              <a:ext cx="1696781" cy="369332"/>
              <a:chOff x="656699" y="3798545"/>
              <a:chExt cx="1696781" cy="369332"/>
            </a:xfrm>
          </p:grpSpPr>
          <p:cxnSp>
            <p:nvCxnSpPr>
              <p:cNvPr id="182" name="Straight Arrow Connector 181"/>
              <p:cNvCxnSpPr/>
              <p:nvPr/>
            </p:nvCxnSpPr>
            <p:spPr>
              <a:xfrm>
                <a:off x="1756418" y="3996127"/>
                <a:ext cx="59706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656699" y="3798545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Arial Narrow" panose="020B0606020202030204" pitchFamily="34" charset="0"/>
                  </a:rPr>
                  <a:t>SESE exit 1</a:t>
                </a:r>
                <a:endParaRPr lang="en-US" b="1" dirty="0">
                  <a:solidFill>
                    <a:prstClr val="black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57" name="Group 256"/>
          <p:cNvGrpSpPr/>
          <p:nvPr/>
        </p:nvGrpSpPr>
        <p:grpSpPr>
          <a:xfrm>
            <a:off x="2398131" y="4058050"/>
            <a:ext cx="568203" cy="727445"/>
            <a:chOff x="2398131" y="3996127"/>
            <a:chExt cx="568203" cy="723384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2398131" y="3996127"/>
              <a:ext cx="3213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85" name="Freeform 184"/>
            <p:cNvSpPr/>
            <p:nvPr/>
          </p:nvSpPr>
          <p:spPr>
            <a:xfrm>
              <a:off x="2614594" y="3996127"/>
              <a:ext cx="135276" cy="687661"/>
            </a:xfrm>
            <a:custGeom>
              <a:avLst/>
              <a:gdLst>
                <a:gd name="connsiteX0" fmla="*/ 261099 w 429960"/>
                <a:gd name="connsiteY0" fmla="*/ 0 h 1210614"/>
                <a:gd name="connsiteX1" fmla="*/ 3521 w 429960"/>
                <a:gd name="connsiteY1" fmla="*/ 399245 h 1210614"/>
                <a:gd name="connsiteX2" fmla="*/ 428524 w 429960"/>
                <a:gd name="connsiteY2" fmla="*/ 631065 h 1210614"/>
                <a:gd name="connsiteX3" fmla="*/ 145189 w 429960"/>
                <a:gd name="connsiteY3" fmla="*/ 1030310 h 1210614"/>
                <a:gd name="connsiteX4" fmla="*/ 235341 w 429960"/>
                <a:gd name="connsiteY4" fmla="*/ 1210614 h 121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60" h="1210614">
                  <a:moveTo>
                    <a:pt x="261099" y="0"/>
                  </a:moveTo>
                  <a:cubicBezTo>
                    <a:pt x="118358" y="147034"/>
                    <a:pt x="-24383" y="294068"/>
                    <a:pt x="3521" y="399245"/>
                  </a:cubicBezTo>
                  <a:cubicBezTo>
                    <a:pt x="31425" y="504423"/>
                    <a:pt x="404913" y="525888"/>
                    <a:pt x="428524" y="631065"/>
                  </a:cubicBezTo>
                  <a:cubicBezTo>
                    <a:pt x="452135" y="736242"/>
                    <a:pt x="177386" y="933719"/>
                    <a:pt x="145189" y="1030310"/>
                  </a:cubicBezTo>
                  <a:cubicBezTo>
                    <a:pt x="112992" y="1126901"/>
                    <a:pt x="174166" y="1168757"/>
                    <a:pt x="235341" y="1210614"/>
                  </a:cubicBezTo>
                </a:path>
              </a:pathLst>
            </a:cu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2719511" y="4005315"/>
              <a:ext cx="246823" cy="714196"/>
            </a:xfrm>
            <a:custGeom>
              <a:avLst/>
              <a:gdLst>
                <a:gd name="connsiteX0" fmla="*/ 0 w 410993"/>
                <a:gd name="connsiteY0" fmla="*/ 815926 h 815926"/>
                <a:gd name="connsiteX1" fmla="*/ 323557 w 410993"/>
                <a:gd name="connsiteY1" fmla="*/ 604911 h 815926"/>
                <a:gd name="connsiteX2" fmla="*/ 393896 w 410993"/>
                <a:gd name="connsiteY2" fmla="*/ 168812 h 815926"/>
                <a:gd name="connsiteX3" fmla="*/ 56271 w 410993"/>
                <a:gd name="connsiteY3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3" h="815926">
                  <a:moveTo>
                    <a:pt x="0" y="815926"/>
                  </a:moveTo>
                  <a:cubicBezTo>
                    <a:pt x="128954" y="764344"/>
                    <a:pt x="257908" y="712763"/>
                    <a:pt x="323557" y="604911"/>
                  </a:cubicBezTo>
                  <a:cubicBezTo>
                    <a:pt x="389206" y="497059"/>
                    <a:pt x="438444" y="269630"/>
                    <a:pt x="393896" y="168812"/>
                  </a:cubicBezTo>
                  <a:cubicBezTo>
                    <a:pt x="349348" y="67994"/>
                    <a:pt x="202809" y="33997"/>
                    <a:pt x="56271" y="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418593" y="5139605"/>
            <a:ext cx="568203" cy="637153"/>
            <a:chOff x="2418593" y="5077682"/>
            <a:chExt cx="568203" cy="723384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2418593" y="5077682"/>
              <a:ext cx="3213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90" name="Freeform 189"/>
            <p:cNvSpPr/>
            <p:nvPr/>
          </p:nvSpPr>
          <p:spPr>
            <a:xfrm>
              <a:off x="2635057" y="5077682"/>
              <a:ext cx="135276" cy="687661"/>
            </a:xfrm>
            <a:custGeom>
              <a:avLst/>
              <a:gdLst>
                <a:gd name="connsiteX0" fmla="*/ 261099 w 429960"/>
                <a:gd name="connsiteY0" fmla="*/ 0 h 1210614"/>
                <a:gd name="connsiteX1" fmla="*/ 3521 w 429960"/>
                <a:gd name="connsiteY1" fmla="*/ 399245 h 1210614"/>
                <a:gd name="connsiteX2" fmla="*/ 428524 w 429960"/>
                <a:gd name="connsiteY2" fmla="*/ 631065 h 1210614"/>
                <a:gd name="connsiteX3" fmla="*/ 145189 w 429960"/>
                <a:gd name="connsiteY3" fmla="*/ 1030310 h 1210614"/>
                <a:gd name="connsiteX4" fmla="*/ 235341 w 429960"/>
                <a:gd name="connsiteY4" fmla="*/ 1210614 h 121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60" h="1210614">
                  <a:moveTo>
                    <a:pt x="261099" y="0"/>
                  </a:moveTo>
                  <a:cubicBezTo>
                    <a:pt x="118358" y="147034"/>
                    <a:pt x="-24383" y="294068"/>
                    <a:pt x="3521" y="399245"/>
                  </a:cubicBezTo>
                  <a:cubicBezTo>
                    <a:pt x="31425" y="504423"/>
                    <a:pt x="404913" y="525888"/>
                    <a:pt x="428524" y="631065"/>
                  </a:cubicBezTo>
                  <a:cubicBezTo>
                    <a:pt x="452135" y="736242"/>
                    <a:pt x="177386" y="933719"/>
                    <a:pt x="145189" y="1030310"/>
                  </a:cubicBezTo>
                  <a:cubicBezTo>
                    <a:pt x="112992" y="1126901"/>
                    <a:pt x="174166" y="1168757"/>
                    <a:pt x="235341" y="1210614"/>
                  </a:cubicBezTo>
                </a:path>
              </a:pathLst>
            </a:cu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2739973" y="5086870"/>
              <a:ext cx="246823" cy="714196"/>
            </a:xfrm>
            <a:custGeom>
              <a:avLst/>
              <a:gdLst>
                <a:gd name="connsiteX0" fmla="*/ 0 w 410993"/>
                <a:gd name="connsiteY0" fmla="*/ 815926 h 815926"/>
                <a:gd name="connsiteX1" fmla="*/ 323557 w 410993"/>
                <a:gd name="connsiteY1" fmla="*/ 604911 h 815926"/>
                <a:gd name="connsiteX2" fmla="*/ 393896 w 410993"/>
                <a:gd name="connsiteY2" fmla="*/ 168812 h 815926"/>
                <a:gd name="connsiteX3" fmla="*/ 56271 w 410993"/>
                <a:gd name="connsiteY3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3" h="815926">
                  <a:moveTo>
                    <a:pt x="0" y="815926"/>
                  </a:moveTo>
                  <a:cubicBezTo>
                    <a:pt x="128954" y="764344"/>
                    <a:pt x="257908" y="712763"/>
                    <a:pt x="323557" y="604911"/>
                  </a:cubicBezTo>
                  <a:cubicBezTo>
                    <a:pt x="389206" y="497059"/>
                    <a:pt x="438444" y="269630"/>
                    <a:pt x="393896" y="168812"/>
                  </a:cubicBezTo>
                  <a:cubicBezTo>
                    <a:pt x="349348" y="67994"/>
                    <a:pt x="202809" y="33997"/>
                    <a:pt x="56271" y="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604102" y="4109073"/>
            <a:ext cx="1874960" cy="1176100"/>
            <a:chOff x="604102" y="4047150"/>
            <a:chExt cx="1874960" cy="1176100"/>
          </a:xfrm>
        </p:grpSpPr>
        <p:sp>
          <p:nvSpPr>
            <p:cNvPr id="187" name="Freeform 186"/>
            <p:cNvSpPr/>
            <p:nvPr/>
          </p:nvSpPr>
          <p:spPr>
            <a:xfrm>
              <a:off x="2315802" y="4047150"/>
              <a:ext cx="163260" cy="993588"/>
            </a:xfrm>
            <a:custGeom>
              <a:avLst/>
              <a:gdLst>
                <a:gd name="connsiteX0" fmla="*/ 84406 w 171252"/>
                <a:gd name="connsiteY0" fmla="*/ 0 h 773723"/>
                <a:gd name="connsiteX1" fmla="*/ 70339 w 171252"/>
                <a:gd name="connsiteY1" fmla="*/ 140677 h 773723"/>
                <a:gd name="connsiteX2" fmla="*/ 168813 w 171252"/>
                <a:gd name="connsiteY2" fmla="*/ 281354 h 773723"/>
                <a:gd name="connsiteX3" fmla="*/ 0 w 171252"/>
                <a:gd name="connsiteY3" fmla="*/ 450166 h 773723"/>
                <a:gd name="connsiteX4" fmla="*/ 168813 w 171252"/>
                <a:gd name="connsiteY4" fmla="*/ 647114 h 773723"/>
                <a:gd name="connsiteX5" fmla="*/ 84406 w 171252"/>
                <a:gd name="connsiteY5" fmla="*/ 773723 h 7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252" h="773723">
                  <a:moveTo>
                    <a:pt x="84406" y="0"/>
                  </a:moveTo>
                  <a:cubicBezTo>
                    <a:pt x="70338" y="46892"/>
                    <a:pt x="56271" y="93785"/>
                    <a:pt x="70339" y="140677"/>
                  </a:cubicBezTo>
                  <a:cubicBezTo>
                    <a:pt x="84407" y="187569"/>
                    <a:pt x="180536" y="229773"/>
                    <a:pt x="168813" y="281354"/>
                  </a:cubicBezTo>
                  <a:cubicBezTo>
                    <a:pt x="157090" y="332935"/>
                    <a:pt x="0" y="389206"/>
                    <a:pt x="0" y="450166"/>
                  </a:cubicBezTo>
                  <a:cubicBezTo>
                    <a:pt x="0" y="511126"/>
                    <a:pt x="154745" y="593188"/>
                    <a:pt x="168813" y="647114"/>
                  </a:cubicBezTo>
                  <a:cubicBezTo>
                    <a:pt x="182881" y="701040"/>
                    <a:pt x="133643" y="737381"/>
                    <a:pt x="84406" y="773723"/>
                  </a:cubicBezTo>
                </a:path>
              </a:pathLst>
            </a:custGeom>
            <a:noFill/>
            <a:ln w="381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1721073" y="5077678"/>
              <a:ext cx="59706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>
              <a:off x="604102" y="4853918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SESE exit 2</a:t>
              </a:r>
              <a:endParaRPr lang="en-US" b="1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439055" y="6196539"/>
            <a:ext cx="568203" cy="585261"/>
            <a:chOff x="2439055" y="6134616"/>
            <a:chExt cx="568203" cy="723384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2439055" y="6134616"/>
              <a:ext cx="3213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95" name="Freeform 194"/>
            <p:cNvSpPr/>
            <p:nvPr/>
          </p:nvSpPr>
          <p:spPr>
            <a:xfrm>
              <a:off x="2655519" y="6134616"/>
              <a:ext cx="135276" cy="687661"/>
            </a:xfrm>
            <a:custGeom>
              <a:avLst/>
              <a:gdLst>
                <a:gd name="connsiteX0" fmla="*/ 261099 w 429960"/>
                <a:gd name="connsiteY0" fmla="*/ 0 h 1210614"/>
                <a:gd name="connsiteX1" fmla="*/ 3521 w 429960"/>
                <a:gd name="connsiteY1" fmla="*/ 399245 h 1210614"/>
                <a:gd name="connsiteX2" fmla="*/ 428524 w 429960"/>
                <a:gd name="connsiteY2" fmla="*/ 631065 h 1210614"/>
                <a:gd name="connsiteX3" fmla="*/ 145189 w 429960"/>
                <a:gd name="connsiteY3" fmla="*/ 1030310 h 1210614"/>
                <a:gd name="connsiteX4" fmla="*/ 235341 w 429960"/>
                <a:gd name="connsiteY4" fmla="*/ 1210614 h 121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60" h="1210614">
                  <a:moveTo>
                    <a:pt x="261099" y="0"/>
                  </a:moveTo>
                  <a:cubicBezTo>
                    <a:pt x="118358" y="147034"/>
                    <a:pt x="-24383" y="294068"/>
                    <a:pt x="3521" y="399245"/>
                  </a:cubicBezTo>
                  <a:cubicBezTo>
                    <a:pt x="31425" y="504423"/>
                    <a:pt x="404913" y="525888"/>
                    <a:pt x="428524" y="631065"/>
                  </a:cubicBezTo>
                  <a:cubicBezTo>
                    <a:pt x="452135" y="736242"/>
                    <a:pt x="177386" y="933719"/>
                    <a:pt x="145189" y="1030310"/>
                  </a:cubicBezTo>
                  <a:cubicBezTo>
                    <a:pt x="112992" y="1126901"/>
                    <a:pt x="174166" y="1168757"/>
                    <a:pt x="235341" y="1210614"/>
                  </a:cubicBezTo>
                </a:path>
              </a:pathLst>
            </a:cu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2760435" y="6143804"/>
              <a:ext cx="246823" cy="714196"/>
            </a:xfrm>
            <a:custGeom>
              <a:avLst/>
              <a:gdLst>
                <a:gd name="connsiteX0" fmla="*/ 0 w 410993"/>
                <a:gd name="connsiteY0" fmla="*/ 815926 h 815926"/>
                <a:gd name="connsiteX1" fmla="*/ 323557 w 410993"/>
                <a:gd name="connsiteY1" fmla="*/ 604911 h 815926"/>
                <a:gd name="connsiteX2" fmla="*/ 393896 w 410993"/>
                <a:gd name="connsiteY2" fmla="*/ 168812 h 815926"/>
                <a:gd name="connsiteX3" fmla="*/ 56271 w 410993"/>
                <a:gd name="connsiteY3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3" h="815926">
                  <a:moveTo>
                    <a:pt x="0" y="815926"/>
                  </a:moveTo>
                  <a:cubicBezTo>
                    <a:pt x="128954" y="764344"/>
                    <a:pt x="257908" y="712763"/>
                    <a:pt x="323557" y="604911"/>
                  </a:cubicBezTo>
                  <a:cubicBezTo>
                    <a:pt x="389206" y="497059"/>
                    <a:pt x="438444" y="269630"/>
                    <a:pt x="393896" y="168812"/>
                  </a:cubicBezTo>
                  <a:cubicBezTo>
                    <a:pt x="349348" y="67994"/>
                    <a:pt x="202809" y="33997"/>
                    <a:pt x="56271" y="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615917" y="5180367"/>
            <a:ext cx="1851981" cy="1179735"/>
            <a:chOff x="615917" y="5118444"/>
            <a:chExt cx="1851981" cy="1179735"/>
          </a:xfrm>
        </p:grpSpPr>
        <p:sp>
          <p:nvSpPr>
            <p:cNvPr id="188" name="Freeform 187"/>
            <p:cNvSpPr/>
            <p:nvPr/>
          </p:nvSpPr>
          <p:spPr>
            <a:xfrm>
              <a:off x="2304638" y="5118444"/>
              <a:ext cx="163260" cy="993588"/>
            </a:xfrm>
            <a:custGeom>
              <a:avLst/>
              <a:gdLst>
                <a:gd name="connsiteX0" fmla="*/ 84406 w 171252"/>
                <a:gd name="connsiteY0" fmla="*/ 0 h 773723"/>
                <a:gd name="connsiteX1" fmla="*/ 70339 w 171252"/>
                <a:gd name="connsiteY1" fmla="*/ 140677 h 773723"/>
                <a:gd name="connsiteX2" fmla="*/ 168813 w 171252"/>
                <a:gd name="connsiteY2" fmla="*/ 281354 h 773723"/>
                <a:gd name="connsiteX3" fmla="*/ 0 w 171252"/>
                <a:gd name="connsiteY3" fmla="*/ 450166 h 773723"/>
                <a:gd name="connsiteX4" fmla="*/ 168813 w 171252"/>
                <a:gd name="connsiteY4" fmla="*/ 647114 h 773723"/>
                <a:gd name="connsiteX5" fmla="*/ 84406 w 171252"/>
                <a:gd name="connsiteY5" fmla="*/ 773723 h 7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252" h="773723">
                  <a:moveTo>
                    <a:pt x="84406" y="0"/>
                  </a:moveTo>
                  <a:cubicBezTo>
                    <a:pt x="70338" y="46892"/>
                    <a:pt x="56271" y="93785"/>
                    <a:pt x="70339" y="140677"/>
                  </a:cubicBezTo>
                  <a:cubicBezTo>
                    <a:pt x="84407" y="187569"/>
                    <a:pt x="180536" y="229773"/>
                    <a:pt x="168813" y="281354"/>
                  </a:cubicBezTo>
                  <a:cubicBezTo>
                    <a:pt x="157090" y="332935"/>
                    <a:pt x="0" y="389206"/>
                    <a:pt x="0" y="450166"/>
                  </a:cubicBezTo>
                  <a:cubicBezTo>
                    <a:pt x="0" y="511126"/>
                    <a:pt x="154745" y="593188"/>
                    <a:pt x="168813" y="647114"/>
                  </a:cubicBezTo>
                  <a:cubicBezTo>
                    <a:pt x="182881" y="701040"/>
                    <a:pt x="133643" y="737381"/>
                    <a:pt x="84406" y="773723"/>
                  </a:cubicBezTo>
                </a:path>
              </a:pathLst>
            </a:custGeom>
            <a:noFill/>
            <a:ln w="381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>
              <a:off x="1741535" y="6134612"/>
              <a:ext cx="59706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8" name="TextBox 197"/>
            <p:cNvSpPr txBox="1"/>
            <p:nvPr/>
          </p:nvSpPr>
          <p:spPr>
            <a:xfrm>
              <a:off x="615917" y="5928847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SESE exit 3</a:t>
              </a:r>
              <a:endParaRPr lang="en-US" b="1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1558" y="1550987"/>
            <a:ext cx="4117781" cy="1481897"/>
            <a:chOff x="391558" y="1550987"/>
            <a:chExt cx="4117781" cy="1481897"/>
          </a:xfrm>
        </p:grpSpPr>
        <p:grpSp>
          <p:nvGrpSpPr>
            <p:cNvPr id="3" name="Group 2"/>
            <p:cNvGrpSpPr/>
            <p:nvPr/>
          </p:nvGrpSpPr>
          <p:grpSpPr>
            <a:xfrm>
              <a:off x="391558" y="1550987"/>
              <a:ext cx="4117781" cy="1009299"/>
              <a:chOff x="391558" y="1550987"/>
              <a:chExt cx="4117781" cy="1009299"/>
            </a:xfrm>
          </p:grpSpPr>
          <p:sp>
            <p:nvSpPr>
              <p:cNvPr id="171" name="Freeform 170"/>
              <p:cNvSpPr/>
              <p:nvPr/>
            </p:nvSpPr>
            <p:spPr>
              <a:xfrm>
                <a:off x="2316978" y="1872625"/>
                <a:ext cx="140610" cy="687661"/>
              </a:xfrm>
              <a:custGeom>
                <a:avLst/>
                <a:gdLst>
                  <a:gd name="connsiteX0" fmla="*/ 261099 w 429960"/>
                  <a:gd name="connsiteY0" fmla="*/ 0 h 1210614"/>
                  <a:gd name="connsiteX1" fmla="*/ 3521 w 429960"/>
                  <a:gd name="connsiteY1" fmla="*/ 399245 h 1210614"/>
                  <a:gd name="connsiteX2" fmla="*/ 428524 w 429960"/>
                  <a:gd name="connsiteY2" fmla="*/ 631065 h 1210614"/>
                  <a:gd name="connsiteX3" fmla="*/ 145189 w 429960"/>
                  <a:gd name="connsiteY3" fmla="*/ 1030310 h 1210614"/>
                  <a:gd name="connsiteX4" fmla="*/ 235341 w 429960"/>
                  <a:gd name="connsiteY4" fmla="*/ 1210614 h 1210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960" h="1210614">
                    <a:moveTo>
                      <a:pt x="261099" y="0"/>
                    </a:moveTo>
                    <a:cubicBezTo>
                      <a:pt x="118358" y="147034"/>
                      <a:pt x="-24383" y="294068"/>
                      <a:pt x="3521" y="399245"/>
                    </a:cubicBezTo>
                    <a:cubicBezTo>
                      <a:pt x="31425" y="504423"/>
                      <a:pt x="404913" y="525888"/>
                      <a:pt x="428524" y="631065"/>
                    </a:cubicBezTo>
                    <a:cubicBezTo>
                      <a:pt x="452135" y="736242"/>
                      <a:pt x="177386" y="933719"/>
                      <a:pt x="145189" y="1030310"/>
                    </a:cubicBezTo>
                    <a:cubicBezTo>
                      <a:pt x="112992" y="1126901"/>
                      <a:pt x="174166" y="1168757"/>
                      <a:pt x="235341" y="121061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91558" y="1550987"/>
                <a:ext cx="411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prstClr val="black"/>
                    </a:solidFill>
                    <a:latin typeface="Arial Narrow" panose="020B0606020202030204" pitchFamily="34" charset="0"/>
                  </a:rPr>
                  <a:t>Start from a checkpoint</a:t>
                </a:r>
                <a:endParaRPr lang="en-US" b="1" dirty="0">
                  <a:solidFill>
                    <a:prstClr val="black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75" name="Rounded Rectangle 174"/>
            <p:cNvSpPr/>
            <p:nvPr/>
          </p:nvSpPr>
          <p:spPr>
            <a:xfrm>
              <a:off x="2288451" y="2560287"/>
              <a:ext cx="224950" cy="472597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2590800" y="2602468"/>
            <a:ext cx="112242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</a:rPr>
              <a:t>Injection 1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2451610" y="2539738"/>
            <a:ext cx="3471850" cy="3657774"/>
            <a:chOff x="2451610" y="2477815"/>
            <a:chExt cx="3471850" cy="3657774"/>
          </a:xfrm>
        </p:grpSpPr>
        <p:sp>
          <p:nvSpPr>
            <p:cNvPr id="199" name="Freeform 198"/>
            <p:cNvSpPr/>
            <p:nvPr/>
          </p:nvSpPr>
          <p:spPr>
            <a:xfrm>
              <a:off x="2451610" y="2477815"/>
              <a:ext cx="870277" cy="3657774"/>
            </a:xfrm>
            <a:custGeom>
              <a:avLst/>
              <a:gdLst>
                <a:gd name="connsiteX0" fmla="*/ 0 w 1096790"/>
                <a:gd name="connsiteY0" fmla="*/ 4389120 h 4389120"/>
                <a:gd name="connsiteX1" fmla="*/ 942535 w 1096790"/>
                <a:gd name="connsiteY1" fmla="*/ 3657600 h 4389120"/>
                <a:gd name="connsiteX2" fmla="*/ 1055077 w 1096790"/>
                <a:gd name="connsiteY2" fmla="*/ 2489981 h 4389120"/>
                <a:gd name="connsiteX3" fmla="*/ 1069145 w 1096790"/>
                <a:gd name="connsiteY3" fmla="*/ 1519310 h 4389120"/>
                <a:gd name="connsiteX4" fmla="*/ 1012874 w 1096790"/>
                <a:gd name="connsiteY4" fmla="*/ 506437 h 4389120"/>
                <a:gd name="connsiteX5" fmla="*/ 154745 w 1096790"/>
                <a:gd name="connsiteY5" fmla="*/ 0 h 438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6790" h="4389120">
                  <a:moveTo>
                    <a:pt x="0" y="4389120"/>
                  </a:moveTo>
                  <a:cubicBezTo>
                    <a:pt x="383344" y="4181621"/>
                    <a:pt x="766689" y="3974123"/>
                    <a:pt x="942535" y="3657600"/>
                  </a:cubicBezTo>
                  <a:cubicBezTo>
                    <a:pt x="1118381" y="3341077"/>
                    <a:pt x="1033975" y="2846363"/>
                    <a:pt x="1055077" y="2489981"/>
                  </a:cubicBezTo>
                  <a:cubicBezTo>
                    <a:pt x="1076179" y="2133599"/>
                    <a:pt x="1076179" y="1849901"/>
                    <a:pt x="1069145" y="1519310"/>
                  </a:cubicBezTo>
                  <a:cubicBezTo>
                    <a:pt x="1062111" y="1188719"/>
                    <a:pt x="1165274" y="759655"/>
                    <a:pt x="1012874" y="506437"/>
                  </a:cubicBezTo>
                  <a:cubicBezTo>
                    <a:pt x="860474" y="253219"/>
                    <a:pt x="507609" y="126609"/>
                    <a:pt x="154745" y="0"/>
                  </a:cubicBezTo>
                </a:path>
              </a:pathLst>
            </a:cu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cxnSp>
          <p:nvCxnSpPr>
            <p:cNvPr id="200" name="Straight Arrow Connector 199"/>
            <p:cNvCxnSpPr/>
            <p:nvPr/>
          </p:nvCxnSpPr>
          <p:spPr>
            <a:xfrm>
              <a:off x="2613862" y="2477815"/>
              <a:ext cx="1880467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201" name="Rounded Rectangle 200"/>
            <p:cNvSpPr/>
            <p:nvPr/>
          </p:nvSpPr>
          <p:spPr>
            <a:xfrm>
              <a:off x="4519058" y="2508623"/>
              <a:ext cx="224950" cy="472597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801037" y="2591848"/>
              <a:ext cx="1122423" cy="369332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</a:rPr>
                <a:t>Injection 2</a:t>
              </a:r>
            </a:p>
          </p:txBody>
        </p:sp>
      </p:grpSp>
      <p:sp>
        <p:nvSpPr>
          <p:cNvPr id="279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741440"/>
          </a:xfrm>
        </p:spPr>
        <p:txBody>
          <a:bodyPr/>
          <a:lstStyle/>
          <a:p>
            <a:r>
              <a:rPr lang="en-US" dirty="0" smtClean="0"/>
              <a:t>Gang error sites to check for equivalence</a:t>
            </a:r>
            <a:endParaRPr lang="en-US" i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28886" y="2216455"/>
            <a:ext cx="2272041" cy="1521714"/>
            <a:chOff x="128886" y="2216455"/>
            <a:chExt cx="2272041" cy="1521714"/>
          </a:xfrm>
        </p:grpSpPr>
        <p:grpSp>
          <p:nvGrpSpPr>
            <p:cNvPr id="254" name="Group 253"/>
            <p:cNvGrpSpPr/>
            <p:nvPr/>
          </p:nvGrpSpPr>
          <p:grpSpPr>
            <a:xfrm>
              <a:off x="128886" y="2216455"/>
              <a:ext cx="2272041" cy="1521714"/>
              <a:chOff x="128886" y="2154532"/>
              <a:chExt cx="2272041" cy="1521714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656699" y="2498363"/>
                <a:ext cx="879944" cy="1177883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H="1">
                <a:off x="1402350" y="2498363"/>
                <a:ext cx="99392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B9BD5"/>
                </a:solidFill>
                <a:prstDash val="sysDash"/>
                <a:miter lim="800000"/>
                <a:tailEnd type="none"/>
              </a:ln>
              <a:effectLst/>
            </p:spPr>
          </p:cxnSp>
          <p:sp>
            <p:nvSpPr>
              <p:cNvPr id="174" name="TextBox 173"/>
              <p:cNvSpPr txBox="1"/>
              <p:nvPr/>
            </p:nvSpPr>
            <p:spPr>
              <a:xfrm>
                <a:off x="128886" y="2154532"/>
                <a:ext cx="1510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prstClr val="black"/>
                    </a:solidFill>
                    <a:latin typeface="Arial Narrow" panose="020B0606020202030204" pitchFamily="34" charset="0"/>
                  </a:rPr>
                  <a:t>Start of a gang</a:t>
                </a:r>
                <a:endParaRPr lang="en-US" b="1" dirty="0">
                  <a:solidFill>
                    <a:prstClr val="black"/>
                  </a:solidFill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76" name="Straight Arrow Connector 175"/>
              <p:cNvCxnSpPr>
                <a:stCxn id="175" idx="2"/>
              </p:cNvCxnSpPr>
              <p:nvPr/>
            </p:nvCxnSpPr>
            <p:spPr>
              <a:xfrm flipH="1">
                <a:off x="1536643" y="3032885"/>
                <a:ext cx="864284" cy="584335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B9BD5"/>
                </a:solidFill>
                <a:prstDash val="sysDash"/>
                <a:miter lim="800000"/>
                <a:tailEnd type="none"/>
              </a:ln>
              <a:effectLst/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962003" y="2687557"/>
              <a:ext cx="333397" cy="986819"/>
              <a:chOff x="962003" y="2687557"/>
              <a:chExt cx="333397" cy="986819"/>
            </a:xfrm>
          </p:grpSpPr>
          <p:sp>
            <p:nvSpPr>
              <p:cNvPr id="69" name="Explosion 1 61"/>
              <p:cNvSpPr>
                <a:spLocks noChangeArrowheads="1"/>
              </p:cNvSpPr>
              <p:nvPr/>
            </p:nvSpPr>
            <p:spPr bwMode="auto">
              <a:xfrm rot="5400000">
                <a:off x="950101" y="2699459"/>
                <a:ext cx="159101" cy="135298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71" name="Explosion 1 61"/>
              <p:cNvSpPr>
                <a:spLocks noChangeArrowheads="1"/>
              </p:cNvSpPr>
              <p:nvPr/>
            </p:nvSpPr>
            <p:spPr bwMode="auto">
              <a:xfrm rot="5400000">
                <a:off x="1148200" y="2957730"/>
                <a:ext cx="159101" cy="135298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73" name="Explosion 1 61"/>
              <p:cNvSpPr>
                <a:spLocks noChangeArrowheads="1"/>
              </p:cNvSpPr>
              <p:nvPr/>
            </p:nvSpPr>
            <p:spPr bwMode="auto">
              <a:xfrm rot="5400000">
                <a:off x="961916" y="3241398"/>
                <a:ext cx="159101" cy="135298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74" name="Explosion 1 61"/>
              <p:cNvSpPr>
                <a:spLocks noChangeArrowheads="1"/>
              </p:cNvSpPr>
              <p:nvPr/>
            </p:nvSpPr>
            <p:spPr bwMode="auto">
              <a:xfrm rot="5400000">
                <a:off x="1148199" y="3527177"/>
                <a:ext cx="159101" cy="135298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</p:grpSp>
      <p:sp>
        <p:nvSpPr>
          <p:cNvPr id="77" name="Explosion 1 61"/>
          <p:cNvSpPr>
            <a:spLocks noChangeArrowheads="1"/>
          </p:cNvSpPr>
          <p:nvPr/>
        </p:nvSpPr>
        <p:spPr bwMode="auto">
          <a:xfrm rot="5400000">
            <a:off x="2338825" y="2672200"/>
            <a:ext cx="159101" cy="135298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78" name="Explosion 1 61"/>
          <p:cNvSpPr>
            <a:spLocks noChangeArrowheads="1"/>
          </p:cNvSpPr>
          <p:nvPr/>
        </p:nvSpPr>
        <p:spPr bwMode="auto">
          <a:xfrm rot="5400000">
            <a:off x="4596808" y="2778092"/>
            <a:ext cx="159101" cy="135298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61" name="Freeform 60"/>
          <p:cNvSpPr/>
          <p:nvPr/>
        </p:nvSpPr>
        <p:spPr>
          <a:xfrm>
            <a:off x="6729375" y="3074723"/>
            <a:ext cx="163260" cy="993588"/>
          </a:xfrm>
          <a:custGeom>
            <a:avLst/>
            <a:gdLst>
              <a:gd name="connsiteX0" fmla="*/ 84406 w 171252"/>
              <a:gd name="connsiteY0" fmla="*/ 0 h 773723"/>
              <a:gd name="connsiteX1" fmla="*/ 70339 w 171252"/>
              <a:gd name="connsiteY1" fmla="*/ 140677 h 773723"/>
              <a:gd name="connsiteX2" fmla="*/ 168813 w 171252"/>
              <a:gd name="connsiteY2" fmla="*/ 281354 h 773723"/>
              <a:gd name="connsiteX3" fmla="*/ 0 w 171252"/>
              <a:gd name="connsiteY3" fmla="*/ 450166 h 773723"/>
              <a:gd name="connsiteX4" fmla="*/ 168813 w 171252"/>
              <a:gd name="connsiteY4" fmla="*/ 647114 h 773723"/>
              <a:gd name="connsiteX5" fmla="*/ 84406 w 171252"/>
              <a:gd name="connsiteY5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52" h="773723">
                <a:moveTo>
                  <a:pt x="84406" y="0"/>
                </a:moveTo>
                <a:cubicBezTo>
                  <a:pt x="70338" y="46892"/>
                  <a:pt x="56271" y="93785"/>
                  <a:pt x="70339" y="140677"/>
                </a:cubicBezTo>
                <a:cubicBezTo>
                  <a:pt x="84407" y="187569"/>
                  <a:pt x="180536" y="229773"/>
                  <a:pt x="168813" y="281354"/>
                </a:cubicBezTo>
                <a:cubicBezTo>
                  <a:pt x="157090" y="332935"/>
                  <a:pt x="0" y="389206"/>
                  <a:pt x="0" y="450166"/>
                </a:cubicBezTo>
                <a:cubicBezTo>
                  <a:pt x="0" y="511126"/>
                  <a:pt x="154745" y="593188"/>
                  <a:pt x="168813" y="647114"/>
                </a:cubicBezTo>
                <a:cubicBezTo>
                  <a:pt x="182881" y="701040"/>
                  <a:pt x="133643" y="737381"/>
                  <a:pt x="84406" y="773723"/>
                </a:cubicBezTo>
              </a:path>
            </a:pathLst>
          </a:cu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809842" y="4080625"/>
            <a:ext cx="568203" cy="679467"/>
            <a:chOff x="6827737" y="4018702"/>
            <a:chExt cx="568203" cy="723384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6827737" y="4018702"/>
              <a:ext cx="3213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64" name="Freeform 63"/>
            <p:cNvSpPr/>
            <p:nvPr/>
          </p:nvSpPr>
          <p:spPr>
            <a:xfrm>
              <a:off x="7044200" y="4018702"/>
              <a:ext cx="135276" cy="687661"/>
            </a:xfrm>
            <a:custGeom>
              <a:avLst/>
              <a:gdLst>
                <a:gd name="connsiteX0" fmla="*/ 261099 w 429960"/>
                <a:gd name="connsiteY0" fmla="*/ 0 h 1210614"/>
                <a:gd name="connsiteX1" fmla="*/ 3521 w 429960"/>
                <a:gd name="connsiteY1" fmla="*/ 399245 h 1210614"/>
                <a:gd name="connsiteX2" fmla="*/ 428524 w 429960"/>
                <a:gd name="connsiteY2" fmla="*/ 631065 h 1210614"/>
                <a:gd name="connsiteX3" fmla="*/ 145189 w 429960"/>
                <a:gd name="connsiteY3" fmla="*/ 1030310 h 1210614"/>
                <a:gd name="connsiteX4" fmla="*/ 235341 w 429960"/>
                <a:gd name="connsiteY4" fmla="*/ 1210614 h 121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60" h="1210614">
                  <a:moveTo>
                    <a:pt x="261099" y="0"/>
                  </a:moveTo>
                  <a:cubicBezTo>
                    <a:pt x="118358" y="147034"/>
                    <a:pt x="-24383" y="294068"/>
                    <a:pt x="3521" y="399245"/>
                  </a:cubicBezTo>
                  <a:cubicBezTo>
                    <a:pt x="31425" y="504423"/>
                    <a:pt x="404913" y="525888"/>
                    <a:pt x="428524" y="631065"/>
                  </a:cubicBezTo>
                  <a:cubicBezTo>
                    <a:pt x="452135" y="736242"/>
                    <a:pt x="177386" y="933719"/>
                    <a:pt x="145189" y="1030310"/>
                  </a:cubicBezTo>
                  <a:cubicBezTo>
                    <a:pt x="112992" y="1126901"/>
                    <a:pt x="174166" y="1168757"/>
                    <a:pt x="235341" y="1210614"/>
                  </a:cubicBezTo>
                </a:path>
              </a:pathLst>
            </a:cu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7149117" y="4027890"/>
              <a:ext cx="246823" cy="714196"/>
            </a:xfrm>
            <a:custGeom>
              <a:avLst/>
              <a:gdLst>
                <a:gd name="connsiteX0" fmla="*/ 0 w 410993"/>
                <a:gd name="connsiteY0" fmla="*/ 815926 h 815926"/>
                <a:gd name="connsiteX1" fmla="*/ 323557 w 410993"/>
                <a:gd name="connsiteY1" fmla="*/ 604911 h 815926"/>
                <a:gd name="connsiteX2" fmla="*/ 393896 w 410993"/>
                <a:gd name="connsiteY2" fmla="*/ 168812 h 815926"/>
                <a:gd name="connsiteX3" fmla="*/ 56271 w 410993"/>
                <a:gd name="connsiteY3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3" h="815926">
                  <a:moveTo>
                    <a:pt x="0" y="815926"/>
                  </a:moveTo>
                  <a:cubicBezTo>
                    <a:pt x="128954" y="764344"/>
                    <a:pt x="257908" y="712763"/>
                    <a:pt x="323557" y="604911"/>
                  </a:cubicBezTo>
                  <a:cubicBezTo>
                    <a:pt x="389206" y="497059"/>
                    <a:pt x="438444" y="269630"/>
                    <a:pt x="393896" y="168812"/>
                  </a:cubicBezTo>
                  <a:cubicBezTo>
                    <a:pt x="349348" y="67994"/>
                    <a:pt x="202809" y="33997"/>
                    <a:pt x="56271" y="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</p:grpSp>
      <p:sp>
        <p:nvSpPr>
          <p:cNvPr id="66" name="Freeform 65"/>
          <p:cNvSpPr/>
          <p:nvPr/>
        </p:nvSpPr>
        <p:spPr>
          <a:xfrm>
            <a:off x="6727513" y="4131648"/>
            <a:ext cx="163260" cy="993588"/>
          </a:xfrm>
          <a:custGeom>
            <a:avLst/>
            <a:gdLst>
              <a:gd name="connsiteX0" fmla="*/ 84406 w 171252"/>
              <a:gd name="connsiteY0" fmla="*/ 0 h 773723"/>
              <a:gd name="connsiteX1" fmla="*/ 70339 w 171252"/>
              <a:gd name="connsiteY1" fmla="*/ 140677 h 773723"/>
              <a:gd name="connsiteX2" fmla="*/ 168813 w 171252"/>
              <a:gd name="connsiteY2" fmla="*/ 281354 h 773723"/>
              <a:gd name="connsiteX3" fmla="*/ 0 w 171252"/>
              <a:gd name="connsiteY3" fmla="*/ 450166 h 773723"/>
              <a:gd name="connsiteX4" fmla="*/ 168813 w 171252"/>
              <a:gd name="connsiteY4" fmla="*/ 647114 h 773723"/>
              <a:gd name="connsiteX5" fmla="*/ 84406 w 171252"/>
              <a:gd name="connsiteY5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52" h="773723">
                <a:moveTo>
                  <a:pt x="84406" y="0"/>
                </a:moveTo>
                <a:cubicBezTo>
                  <a:pt x="70338" y="46892"/>
                  <a:pt x="56271" y="93785"/>
                  <a:pt x="70339" y="140677"/>
                </a:cubicBezTo>
                <a:cubicBezTo>
                  <a:pt x="84407" y="187569"/>
                  <a:pt x="180536" y="229773"/>
                  <a:pt x="168813" y="281354"/>
                </a:cubicBezTo>
                <a:cubicBezTo>
                  <a:pt x="157090" y="332935"/>
                  <a:pt x="0" y="389206"/>
                  <a:pt x="0" y="450166"/>
                </a:cubicBezTo>
                <a:cubicBezTo>
                  <a:pt x="0" y="511126"/>
                  <a:pt x="154745" y="593188"/>
                  <a:pt x="168813" y="647114"/>
                </a:cubicBezTo>
                <a:cubicBezTo>
                  <a:pt x="182881" y="701040"/>
                  <a:pt x="133643" y="737381"/>
                  <a:pt x="84406" y="773723"/>
                </a:cubicBezTo>
              </a:path>
            </a:pathLst>
          </a:cu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6716349" y="5202943"/>
            <a:ext cx="163260" cy="993588"/>
          </a:xfrm>
          <a:custGeom>
            <a:avLst/>
            <a:gdLst>
              <a:gd name="connsiteX0" fmla="*/ 84406 w 171252"/>
              <a:gd name="connsiteY0" fmla="*/ 0 h 773723"/>
              <a:gd name="connsiteX1" fmla="*/ 70339 w 171252"/>
              <a:gd name="connsiteY1" fmla="*/ 140677 h 773723"/>
              <a:gd name="connsiteX2" fmla="*/ 168813 w 171252"/>
              <a:gd name="connsiteY2" fmla="*/ 281354 h 773723"/>
              <a:gd name="connsiteX3" fmla="*/ 0 w 171252"/>
              <a:gd name="connsiteY3" fmla="*/ 450166 h 773723"/>
              <a:gd name="connsiteX4" fmla="*/ 168813 w 171252"/>
              <a:gd name="connsiteY4" fmla="*/ 647114 h 773723"/>
              <a:gd name="connsiteX5" fmla="*/ 84406 w 171252"/>
              <a:gd name="connsiteY5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52" h="773723">
                <a:moveTo>
                  <a:pt x="84406" y="0"/>
                </a:moveTo>
                <a:cubicBezTo>
                  <a:pt x="70338" y="46892"/>
                  <a:pt x="56271" y="93785"/>
                  <a:pt x="70339" y="140677"/>
                </a:cubicBezTo>
                <a:cubicBezTo>
                  <a:pt x="84407" y="187569"/>
                  <a:pt x="180536" y="229773"/>
                  <a:pt x="168813" y="281354"/>
                </a:cubicBezTo>
                <a:cubicBezTo>
                  <a:pt x="157090" y="332935"/>
                  <a:pt x="0" y="389206"/>
                  <a:pt x="0" y="450166"/>
                </a:cubicBezTo>
                <a:cubicBezTo>
                  <a:pt x="0" y="511126"/>
                  <a:pt x="154745" y="593188"/>
                  <a:pt x="168813" y="647114"/>
                </a:cubicBezTo>
                <a:cubicBezTo>
                  <a:pt x="182881" y="701040"/>
                  <a:pt x="133643" y="737381"/>
                  <a:pt x="84406" y="773723"/>
                </a:cubicBezTo>
              </a:path>
            </a:pathLst>
          </a:cu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830304" y="5162181"/>
            <a:ext cx="568203" cy="614578"/>
            <a:chOff x="6848199" y="5100257"/>
            <a:chExt cx="568203" cy="723384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6848199" y="5100257"/>
              <a:ext cx="3213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72" name="Freeform 71"/>
            <p:cNvSpPr/>
            <p:nvPr/>
          </p:nvSpPr>
          <p:spPr>
            <a:xfrm>
              <a:off x="7064663" y="5100257"/>
              <a:ext cx="135276" cy="687661"/>
            </a:xfrm>
            <a:custGeom>
              <a:avLst/>
              <a:gdLst>
                <a:gd name="connsiteX0" fmla="*/ 261099 w 429960"/>
                <a:gd name="connsiteY0" fmla="*/ 0 h 1210614"/>
                <a:gd name="connsiteX1" fmla="*/ 3521 w 429960"/>
                <a:gd name="connsiteY1" fmla="*/ 399245 h 1210614"/>
                <a:gd name="connsiteX2" fmla="*/ 428524 w 429960"/>
                <a:gd name="connsiteY2" fmla="*/ 631065 h 1210614"/>
                <a:gd name="connsiteX3" fmla="*/ 145189 w 429960"/>
                <a:gd name="connsiteY3" fmla="*/ 1030310 h 1210614"/>
                <a:gd name="connsiteX4" fmla="*/ 235341 w 429960"/>
                <a:gd name="connsiteY4" fmla="*/ 1210614 h 121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60" h="1210614">
                  <a:moveTo>
                    <a:pt x="261099" y="0"/>
                  </a:moveTo>
                  <a:cubicBezTo>
                    <a:pt x="118358" y="147034"/>
                    <a:pt x="-24383" y="294068"/>
                    <a:pt x="3521" y="399245"/>
                  </a:cubicBezTo>
                  <a:cubicBezTo>
                    <a:pt x="31425" y="504423"/>
                    <a:pt x="404913" y="525888"/>
                    <a:pt x="428524" y="631065"/>
                  </a:cubicBezTo>
                  <a:cubicBezTo>
                    <a:pt x="452135" y="736242"/>
                    <a:pt x="177386" y="933719"/>
                    <a:pt x="145189" y="1030310"/>
                  </a:cubicBezTo>
                  <a:cubicBezTo>
                    <a:pt x="112992" y="1126901"/>
                    <a:pt x="174166" y="1168757"/>
                    <a:pt x="235341" y="1210614"/>
                  </a:cubicBezTo>
                </a:path>
              </a:pathLst>
            </a:cu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7169579" y="5109445"/>
              <a:ext cx="246823" cy="714196"/>
            </a:xfrm>
            <a:custGeom>
              <a:avLst/>
              <a:gdLst>
                <a:gd name="connsiteX0" fmla="*/ 0 w 410993"/>
                <a:gd name="connsiteY0" fmla="*/ 815926 h 815926"/>
                <a:gd name="connsiteX1" fmla="*/ 323557 w 410993"/>
                <a:gd name="connsiteY1" fmla="*/ 604911 h 815926"/>
                <a:gd name="connsiteX2" fmla="*/ 393896 w 410993"/>
                <a:gd name="connsiteY2" fmla="*/ 168812 h 815926"/>
                <a:gd name="connsiteX3" fmla="*/ 56271 w 410993"/>
                <a:gd name="connsiteY3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3" h="815926">
                  <a:moveTo>
                    <a:pt x="0" y="815926"/>
                  </a:moveTo>
                  <a:cubicBezTo>
                    <a:pt x="128954" y="764344"/>
                    <a:pt x="257908" y="712763"/>
                    <a:pt x="323557" y="604911"/>
                  </a:cubicBezTo>
                  <a:cubicBezTo>
                    <a:pt x="389206" y="497059"/>
                    <a:pt x="438444" y="269630"/>
                    <a:pt x="393896" y="168812"/>
                  </a:cubicBezTo>
                  <a:cubicBezTo>
                    <a:pt x="349348" y="67994"/>
                    <a:pt x="202809" y="33997"/>
                    <a:pt x="56271" y="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</p:grpSp>
      <p:sp>
        <p:nvSpPr>
          <p:cNvPr id="85" name="Freeform 84"/>
          <p:cNvSpPr/>
          <p:nvPr/>
        </p:nvSpPr>
        <p:spPr>
          <a:xfrm>
            <a:off x="4530376" y="3062407"/>
            <a:ext cx="163260" cy="993588"/>
          </a:xfrm>
          <a:custGeom>
            <a:avLst/>
            <a:gdLst>
              <a:gd name="connsiteX0" fmla="*/ 84406 w 171252"/>
              <a:gd name="connsiteY0" fmla="*/ 0 h 773723"/>
              <a:gd name="connsiteX1" fmla="*/ 70339 w 171252"/>
              <a:gd name="connsiteY1" fmla="*/ 140677 h 773723"/>
              <a:gd name="connsiteX2" fmla="*/ 168813 w 171252"/>
              <a:gd name="connsiteY2" fmla="*/ 281354 h 773723"/>
              <a:gd name="connsiteX3" fmla="*/ 0 w 171252"/>
              <a:gd name="connsiteY3" fmla="*/ 450166 h 773723"/>
              <a:gd name="connsiteX4" fmla="*/ 168813 w 171252"/>
              <a:gd name="connsiteY4" fmla="*/ 647114 h 773723"/>
              <a:gd name="connsiteX5" fmla="*/ 84406 w 171252"/>
              <a:gd name="connsiteY5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52" h="773723">
                <a:moveTo>
                  <a:pt x="84406" y="0"/>
                </a:moveTo>
                <a:cubicBezTo>
                  <a:pt x="70338" y="46892"/>
                  <a:pt x="56271" y="93785"/>
                  <a:pt x="70339" y="140677"/>
                </a:cubicBezTo>
                <a:cubicBezTo>
                  <a:pt x="84407" y="187569"/>
                  <a:pt x="180536" y="229773"/>
                  <a:pt x="168813" y="281354"/>
                </a:cubicBezTo>
                <a:cubicBezTo>
                  <a:pt x="157090" y="332935"/>
                  <a:pt x="0" y="389206"/>
                  <a:pt x="0" y="450166"/>
                </a:cubicBezTo>
                <a:cubicBezTo>
                  <a:pt x="0" y="511126"/>
                  <a:pt x="154745" y="593188"/>
                  <a:pt x="168813" y="647114"/>
                </a:cubicBezTo>
                <a:cubicBezTo>
                  <a:pt x="182881" y="701040"/>
                  <a:pt x="133643" y="737381"/>
                  <a:pt x="84406" y="773723"/>
                </a:cubicBezTo>
              </a:path>
            </a:pathLst>
          </a:cu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620159" y="4100072"/>
            <a:ext cx="557041" cy="653973"/>
            <a:chOff x="4638054" y="4038149"/>
            <a:chExt cx="557041" cy="714196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4638054" y="4041275"/>
              <a:ext cx="3213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88" name="Freeform 87"/>
            <p:cNvSpPr/>
            <p:nvPr/>
          </p:nvSpPr>
          <p:spPr>
            <a:xfrm>
              <a:off x="4854518" y="4041275"/>
              <a:ext cx="135276" cy="687661"/>
            </a:xfrm>
            <a:custGeom>
              <a:avLst/>
              <a:gdLst>
                <a:gd name="connsiteX0" fmla="*/ 261099 w 429960"/>
                <a:gd name="connsiteY0" fmla="*/ 0 h 1210614"/>
                <a:gd name="connsiteX1" fmla="*/ 3521 w 429960"/>
                <a:gd name="connsiteY1" fmla="*/ 399245 h 1210614"/>
                <a:gd name="connsiteX2" fmla="*/ 428524 w 429960"/>
                <a:gd name="connsiteY2" fmla="*/ 631065 h 1210614"/>
                <a:gd name="connsiteX3" fmla="*/ 145189 w 429960"/>
                <a:gd name="connsiteY3" fmla="*/ 1030310 h 1210614"/>
                <a:gd name="connsiteX4" fmla="*/ 235341 w 429960"/>
                <a:gd name="connsiteY4" fmla="*/ 1210614 h 121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60" h="1210614">
                  <a:moveTo>
                    <a:pt x="261099" y="0"/>
                  </a:moveTo>
                  <a:cubicBezTo>
                    <a:pt x="118358" y="147034"/>
                    <a:pt x="-24383" y="294068"/>
                    <a:pt x="3521" y="399245"/>
                  </a:cubicBezTo>
                  <a:cubicBezTo>
                    <a:pt x="31425" y="504423"/>
                    <a:pt x="404913" y="525888"/>
                    <a:pt x="428524" y="631065"/>
                  </a:cubicBezTo>
                  <a:cubicBezTo>
                    <a:pt x="452135" y="736242"/>
                    <a:pt x="177386" y="933719"/>
                    <a:pt x="145189" y="1030310"/>
                  </a:cubicBezTo>
                  <a:cubicBezTo>
                    <a:pt x="112992" y="1126901"/>
                    <a:pt x="174166" y="1168757"/>
                    <a:pt x="235341" y="1210614"/>
                  </a:cubicBezTo>
                </a:path>
              </a:pathLst>
            </a:cu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4948272" y="4038149"/>
              <a:ext cx="246823" cy="714196"/>
            </a:xfrm>
            <a:custGeom>
              <a:avLst/>
              <a:gdLst>
                <a:gd name="connsiteX0" fmla="*/ 0 w 410993"/>
                <a:gd name="connsiteY0" fmla="*/ 815926 h 815926"/>
                <a:gd name="connsiteX1" fmla="*/ 323557 w 410993"/>
                <a:gd name="connsiteY1" fmla="*/ 604911 h 815926"/>
                <a:gd name="connsiteX2" fmla="*/ 393896 w 410993"/>
                <a:gd name="connsiteY2" fmla="*/ 168812 h 815926"/>
                <a:gd name="connsiteX3" fmla="*/ 56271 w 410993"/>
                <a:gd name="connsiteY3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3" h="815926">
                  <a:moveTo>
                    <a:pt x="0" y="815926"/>
                  </a:moveTo>
                  <a:cubicBezTo>
                    <a:pt x="128954" y="764344"/>
                    <a:pt x="257908" y="712763"/>
                    <a:pt x="323557" y="604911"/>
                  </a:cubicBezTo>
                  <a:cubicBezTo>
                    <a:pt x="389206" y="497059"/>
                    <a:pt x="438444" y="269630"/>
                    <a:pt x="393896" y="168812"/>
                  </a:cubicBezTo>
                  <a:cubicBezTo>
                    <a:pt x="349348" y="67994"/>
                    <a:pt x="202809" y="33997"/>
                    <a:pt x="56271" y="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</p:grpSp>
      <p:sp>
        <p:nvSpPr>
          <p:cNvPr id="90" name="Freeform 89"/>
          <p:cNvSpPr/>
          <p:nvPr/>
        </p:nvSpPr>
        <p:spPr>
          <a:xfrm>
            <a:off x="4537830" y="4154221"/>
            <a:ext cx="163260" cy="993588"/>
          </a:xfrm>
          <a:custGeom>
            <a:avLst/>
            <a:gdLst>
              <a:gd name="connsiteX0" fmla="*/ 84406 w 171252"/>
              <a:gd name="connsiteY0" fmla="*/ 0 h 773723"/>
              <a:gd name="connsiteX1" fmla="*/ 70339 w 171252"/>
              <a:gd name="connsiteY1" fmla="*/ 140677 h 773723"/>
              <a:gd name="connsiteX2" fmla="*/ 168813 w 171252"/>
              <a:gd name="connsiteY2" fmla="*/ 281354 h 773723"/>
              <a:gd name="connsiteX3" fmla="*/ 0 w 171252"/>
              <a:gd name="connsiteY3" fmla="*/ 450166 h 773723"/>
              <a:gd name="connsiteX4" fmla="*/ 168813 w 171252"/>
              <a:gd name="connsiteY4" fmla="*/ 647114 h 773723"/>
              <a:gd name="connsiteX5" fmla="*/ 84406 w 171252"/>
              <a:gd name="connsiteY5" fmla="*/ 773723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252" h="773723">
                <a:moveTo>
                  <a:pt x="84406" y="0"/>
                </a:moveTo>
                <a:cubicBezTo>
                  <a:pt x="70338" y="46892"/>
                  <a:pt x="56271" y="93785"/>
                  <a:pt x="70339" y="140677"/>
                </a:cubicBezTo>
                <a:cubicBezTo>
                  <a:pt x="84407" y="187569"/>
                  <a:pt x="180536" y="229773"/>
                  <a:pt x="168813" y="281354"/>
                </a:cubicBezTo>
                <a:cubicBezTo>
                  <a:pt x="157090" y="332935"/>
                  <a:pt x="0" y="389206"/>
                  <a:pt x="0" y="450166"/>
                </a:cubicBezTo>
                <a:cubicBezTo>
                  <a:pt x="0" y="511126"/>
                  <a:pt x="154745" y="593188"/>
                  <a:pt x="168813" y="647114"/>
                </a:cubicBezTo>
                <a:cubicBezTo>
                  <a:pt x="182881" y="701040"/>
                  <a:pt x="133643" y="737381"/>
                  <a:pt x="84406" y="773723"/>
                </a:cubicBezTo>
              </a:path>
            </a:pathLst>
          </a:custGeom>
          <a:noFill/>
          <a:ln w="381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863321" y="2562314"/>
            <a:ext cx="2074346" cy="3657774"/>
            <a:chOff x="6881216" y="2500391"/>
            <a:chExt cx="2074346" cy="3657774"/>
          </a:xfrm>
        </p:grpSpPr>
        <p:sp>
          <p:nvSpPr>
            <p:cNvPr id="92" name="Freeform 91"/>
            <p:cNvSpPr/>
            <p:nvPr/>
          </p:nvSpPr>
          <p:spPr>
            <a:xfrm>
              <a:off x="6881216" y="2500391"/>
              <a:ext cx="870277" cy="3657774"/>
            </a:xfrm>
            <a:custGeom>
              <a:avLst/>
              <a:gdLst>
                <a:gd name="connsiteX0" fmla="*/ 0 w 1096790"/>
                <a:gd name="connsiteY0" fmla="*/ 4389120 h 4389120"/>
                <a:gd name="connsiteX1" fmla="*/ 942535 w 1096790"/>
                <a:gd name="connsiteY1" fmla="*/ 3657600 h 4389120"/>
                <a:gd name="connsiteX2" fmla="*/ 1055077 w 1096790"/>
                <a:gd name="connsiteY2" fmla="*/ 2489981 h 4389120"/>
                <a:gd name="connsiteX3" fmla="*/ 1069145 w 1096790"/>
                <a:gd name="connsiteY3" fmla="*/ 1519310 h 4389120"/>
                <a:gd name="connsiteX4" fmla="*/ 1012874 w 1096790"/>
                <a:gd name="connsiteY4" fmla="*/ 506437 h 4389120"/>
                <a:gd name="connsiteX5" fmla="*/ 154745 w 1096790"/>
                <a:gd name="connsiteY5" fmla="*/ 0 h 438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6790" h="4389120">
                  <a:moveTo>
                    <a:pt x="0" y="4389120"/>
                  </a:moveTo>
                  <a:cubicBezTo>
                    <a:pt x="383344" y="4181621"/>
                    <a:pt x="766689" y="3974123"/>
                    <a:pt x="942535" y="3657600"/>
                  </a:cubicBezTo>
                  <a:cubicBezTo>
                    <a:pt x="1118381" y="3341077"/>
                    <a:pt x="1033975" y="2846363"/>
                    <a:pt x="1055077" y="2489981"/>
                  </a:cubicBezTo>
                  <a:cubicBezTo>
                    <a:pt x="1076179" y="2133599"/>
                    <a:pt x="1076179" y="1849901"/>
                    <a:pt x="1069145" y="1519310"/>
                  </a:cubicBezTo>
                  <a:cubicBezTo>
                    <a:pt x="1062111" y="1188719"/>
                    <a:pt x="1165274" y="759655"/>
                    <a:pt x="1012874" y="506437"/>
                  </a:cubicBezTo>
                  <a:cubicBezTo>
                    <a:pt x="860474" y="253219"/>
                    <a:pt x="507609" y="126609"/>
                    <a:pt x="154745" y="0"/>
                  </a:cubicBezTo>
                </a:path>
              </a:pathLst>
            </a:cu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  <a:tailEnd type="triangle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7075095" y="2510659"/>
              <a:ext cx="1880467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grpSp>
        <p:nvGrpSpPr>
          <p:cNvPr id="94" name="Group 93"/>
          <p:cNvGrpSpPr/>
          <p:nvPr/>
        </p:nvGrpSpPr>
        <p:grpSpPr>
          <a:xfrm>
            <a:off x="2872893" y="3829821"/>
            <a:ext cx="1662012" cy="523220"/>
            <a:chOff x="2890788" y="3767898"/>
            <a:chExt cx="1662012" cy="523220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2890788" y="3994071"/>
              <a:ext cx="1662012" cy="10870"/>
            </a:xfrm>
            <a:prstGeom prst="straightConnector1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miter lim="800000"/>
              <a:headEnd type="triangle" w="sm" len="med"/>
              <a:tailEnd type="triangle" w="sm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590176" y="3767898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X</a:t>
              </a:r>
              <a:endParaRPr lang="en-US" sz="2800" b="1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955876" y="3482982"/>
            <a:ext cx="3744286" cy="523220"/>
            <a:chOff x="2973771" y="3421059"/>
            <a:chExt cx="3744286" cy="523220"/>
          </a:xfrm>
        </p:grpSpPr>
        <p:sp>
          <p:nvSpPr>
            <p:cNvPr id="98" name="Freeform 97"/>
            <p:cNvSpPr/>
            <p:nvPr/>
          </p:nvSpPr>
          <p:spPr>
            <a:xfrm rot="5400000" flipH="1">
              <a:off x="4714947" y="1909128"/>
              <a:ext cx="261933" cy="3744286"/>
            </a:xfrm>
            <a:custGeom>
              <a:avLst/>
              <a:gdLst>
                <a:gd name="connsiteX0" fmla="*/ 0 w 1096790"/>
                <a:gd name="connsiteY0" fmla="*/ 4389120 h 4389120"/>
                <a:gd name="connsiteX1" fmla="*/ 942535 w 1096790"/>
                <a:gd name="connsiteY1" fmla="*/ 3657600 h 4389120"/>
                <a:gd name="connsiteX2" fmla="*/ 1055077 w 1096790"/>
                <a:gd name="connsiteY2" fmla="*/ 2489981 h 4389120"/>
                <a:gd name="connsiteX3" fmla="*/ 1069145 w 1096790"/>
                <a:gd name="connsiteY3" fmla="*/ 1519310 h 4389120"/>
                <a:gd name="connsiteX4" fmla="*/ 1012874 w 1096790"/>
                <a:gd name="connsiteY4" fmla="*/ 506437 h 4389120"/>
                <a:gd name="connsiteX5" fmla="*/ 154745 w 1096790"/>
                <a:gd name="connsiteY5" fmla="*/ 0 h 438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6790" h="4389120">
                  <a:moveTo>
                    <a:pt x="0" y="4389120"/>
                  </a:moveTo>
                  <a:cubicBezTo>
                    <a:pt x="383344" y="4181621"/>
                    <a:pt x="766689" y="3974123"/>
                    <a:pt x="942535" y="3657600"/>
                  </a:cubicBezTo>
                  <a:cubicBezTo>
                    <a:pt x="1118381" y="3341077"/>
                    <a:pt x="1033975" y="2846363"/>
                    <a:pt x="1055077" y="2489981"/>
                  </a:cubicBezTo>
                  <a:cubicBezTo>
                    <a:pt x="1076179" y="2133599"/>
                    <a:pt x="1076179" y="1849901"/>
                    <a:pt x="1069145" y="1519310"/>
                  </a:cubicBezTo>
                  <a:cubicBezTo>
                    <a:pt x="1062111" y="1188719"/>
                    <a:pt x="1165274" y="759655"/>
                    <a:pt x="1012874" y="506437"/>
                  </a:cubicBezTo>
                  <a:cubicBezTo>
                    <a:pt x="860474" y="253219"/>
                    <a:pt x="507609" y="126609"/>
                    <a:pt x="154745" y="0"/>
                  </a:cubicBezTo>
                </a:path>
              </a:pathLst>
            </a:custGeom>
            <a:noFill/>
            <a:ln w="63500" cap="flat" cmpd="sng" algn="ctr">
              <a:solidFill>
                <a:srgbClr val="FF0000"/>
              </a:solidFill>
              <a:prstDash val="solid"/>
              <a:miter lim="800000"/>
              <a:headEnd type="triangle" w="sm" len="med"/>
              <a:tailEnd type="triangle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60825" y="3421059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X</a:t>
              </a:r>
              <a:endParaRPr lang="en-US" sz="2800" b="1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1182" y="3801091"/>
            <a:ext cx="1662012" cy="523220"/>
            <a:chOff x="5099077" y="3739168"/>
            <a:chExt cx="1662012" cy="523220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099077" y="3979702"/>
              <a:ext cx="1662012" cy="10870"/>
            </a:xfrm>
            <a:prstGeom prst="straightConnector1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miter lim="800000"/>
              <a:headEnd type="triangle" w="sm" len="med"/>
              <a:tailEnd type="triangle" w="sm" len="med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5774279" y="3739168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X</a:t>
              </a:r>
              <a:endParaRPr lang="en-US" sz="2800" b="1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942851" y="4636376"/>
            <a:ext cx="3744286" cy="523220"/>
            <a:chOff x="2960746" y="4574453"/>
            <a:chExt cx="3744286" cy="523220"/>
          </a:xfrm>
        </p:grpSpPr>
        <p:sp>
          <p:nvSpPr>
            <p:cNvPr id="104" name="Freeform 103"/>
            <p:cNvSpPr/>
            <p:nvPr/>
          </p:nvSpPr>
          <p:spPr>
            <a:xfrm rot="5400000" flipH="1">
              <a:off x="4743978" y="3020418"/>
              <a:ext cx="177821" cy="3744286"/>
            </a:xfrm>
            <a:custGeom>
              <a:avLst/>
              <a:gdLst>
                <a:gd name="connsiteX0" fmla="*/ 0 w 1096790"/>
                <a:gd name="connsiteY0" fmla="*/ 4389120 h 4389120"/>
                <a:gd name="connsiteX1" fmla="*/ 942535 w 1096790"/>
                <a:gd name="connsiteY1" fmla="*/ 3657600 h 4389120"/>
                <a:gd name="connsiteX2" fmla="*/ 1055077 w 1096790"/>
                <a:gd name="connsiteY2" fmla="*/ 2489981 h 4389120"/>
                <a:gd name="connsiteX3" fmla="*/ 1069145 w 1096790"/>
                <a:gd name="connsiteY3" fmla="*/ 1519310 h 4389120"/>
                <a:gd name="connsiteX4" fmla="*/ 1012874 w 1096790"/>
                <a:gd name="connsiteY4" fmla="*/ 506437 h 4389120"/>
                <a:gd name="connsiteX5" fmla="*/ 154745 w 1096790"/>
                <a:gd name="connsiteY5" fmla="*/ 0 h 438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6790" h="4389120">
                  <a:moveTo>
                    <a:pt x="0" y="4389120"/>
                  </a:moveTo>
                  <a:cubicBezTo>
                    <a:pt x="383344" y="4181621"/>
                    <a:pt x="766689" y="3974123"/>
                    <a:pt x="942535" y="3657600"/>
                  </a:cubicBezTo>
                  <a:cubicBezTo>
                    <a:pt x="1118381" y="3341077"/>
                    <a:pt x="1033975" y="2846363"/>
                    <a:pt x="1055077" y="2489981"/>
                  </a:cubicBezTo>
                  <a:cubicBezTo>
                    <a:pt x="1076179" y="2133599"/>
                    <a:pt x="1076179" y="1849901"/>
                    <a:pt x="1069145" y="1519310"/>
                  </a:cubicBezTo>
                  <a:cubicBezTo>
                    <a:pt x="1062111" y="1188719"/>
                    <a:pt x="1165274" y="759655"/>
                    <a:pt x="1012874" y="506437"/>
                  </a:cubicBezTo>
                  <a:cubicBezTo>
                    <a:pt x="860474" y="253219"/>
                    <a:pt x="507609" y="126609"/>
                    <a:pt x="154745" y="0"/>
                  </a:cubicBezTo>
                </a:path>
              </a:pathLst>
            </a:custGeom>
            <a:noFill/>
            <a:ln w="63500" cap="flat" cmpd="sng" algn="ctr">
              <a:solidFill>
                <a:srgbClr val="FF0000"/>
              </a:solidFill>
              <a:prstDash val="solid"/>
              <a:miter lim="800000"/>
              <a:headEnd type="triangle" w="sm" len="med"/>
              <a:tailEnd type="triangle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38470" y="457445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X</a:t>
              </a:r>
              <a:endParaRPr lang="en-US" sz="2800" b="1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880332" y="4710123"/>
            <a:ext cx="1662012" cy="769441"/>
            <a:chOff x="2898227" y="4648200"/>
            <a:chExt cx="1662012" cy="769441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2898227" y="5048950"/>
              <a:ext cx="1662012" cy="1087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miter lim="800000"/>
              <a:headEnd type="triangle" w="sm" len="med"/>
              <a:tailEnd type="triangle" w="sm" len="med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3581400" y="4648200"/>
              <a:ext cx="45557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=</a:t>
              </a:r>
              <a:endParaRPr lang="en-US" sz="4400" b="1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889632" y="5763089"/>
            <a:ext cx="3826717" cy="769441"/>
            <a:chOff x="2907527" y="5701166"/>
            <a:chExt cx="3826717" cy="769441"/>
          </a:xfrm>
        </p:grpSpPr>
        <p:cxnSp>
          <p:nvCxnSpPr>
            <p:cNvPr id="110" name="Straight Arrow Connector 109"/>
            <p:cNvCxnSpPr/>
            <p:nvPr/>
          </p:nvCxnSpPr>
          <p:spPr>
            <a:xfrm>
              <a:off x="2907527" y="6068945"/>
              <a:ext cx="3826717" cy="43088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miter lim="800000"/>
              <a:headEnd type="triangle" w="sm" len="med"/>
              <a:tailEnd type="triangle" w="sm" len="med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>
              <a:off x="4509339" y="5701166"/>
              <a:ext cx="45557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prstClr val="black"/>
                  </a:solidFill>
                  <a:latin typeface="Arial Narrow" panose="020B0606020202030204" pitchFamily="34" charset="0"/>
                </a:rPr>
                <a:t>=</a:t>
              </a:r>
              <a:endParaRPr lang="en-US" sz="4400" b="1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1529489" y="6435621"/>
            <a:ext cx="6269665" cy="40011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Narrow" panose="020B0606020202030204" pitchFamily="34" charset="0"/>
              </a:rPr>
              <a:t>Only one error injection needs full simulation in this example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64322" y="2537695"/>
            <a:ext cx="3471183" cy="2642672"/>
            <a:chOff x="4664322" y="2537695"/>
            <a:chExt cx="3471183" cy="2642672"/>
          </a:xfrm>
        </p:grpSpPr>
        <p:grpSp>
          <p:nvGrpSpPr>
            <p:cNvPr id="80" name="Group 79"/>
            <p:cNvGrpSpPr/>
            <p:nvPr/>
          </p:nvGrpSpPr>
          <p:grpSpPr>
            <a:xfrm>
              <a:off x="4664322" y="2537695"/>
              <a:ext cx="3471183" cy="2642672"/>
              <a:chOff x="4682217" y="2475772"/>
              <a:chExt cx="3471183" cy="2642672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4682217" y="2488074"/>
                <a:ext cx="870277" cy="2630370"/>
              </a:xfrm>
              <a:custGeom>
                <a:avLst/>
                <a:gdLst>
                  <a:gd name="connsiteX0" fmla="*/ 0 w 1096790"/>
                  <a:gd name="connsiteY0" fmla="*/ 4389120 h 4389120"/>
                  <a:gd name="connsiteX1" fmla="*/ 942535 w 1096790"/>
                  <a:gd name="connsiteY1" fmla="*/ 3657600 h 4389120"/>
                  <a:gd name="connsiteX2" fmla="*/ 1055077 w 1096790"/>
                  <a:gd name="connsiteY2" fmla="*/ 2489981 h 4389120"/>
                  <a:gd name="connsiteX3" fmla="*/ 1069145 w 1096790"/>
                  <a:gd name="connsiteY3" fmla="*/ 1519310 h 4389120"/>
                  <a:gd name="connsiteX4" fmla="*/ 1012874 w 1096790"/>
                  <a:gd name="connsiteY4" fmla="*/ 506437 h 4389120"/>
                  <a:gd name="connsiteX5" fmla="*/ 154745 w 1096790"/>
                  <a:gd name="connsiteY5" fmla="*/ 0 h 438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6790" h="4389120">
                    <a:moveTo>
                      <a:pt x="0" y="4389120"/>
                    </a:moveTo>
                    <a:cubicBezTo>
                      <a:pt x="383344" y="4181621"/>
                      <a:pt x="766689" y="3974123"/>
                      <a:pt x="942535" y="3657600"/>
                    </a:cubicBezTo>
                    <a:cubicBezTo>
                      <a:pt x="1118381" y="3341077"/>
                      <a:pt x="1033975" y="2846363"/>
                      <a:pt x="1055077" y="2489981"/>
                    </a:cubicBezTo>
                    <a:cubicBezTo>
                      <a:pt x="1076179" y="2133599"/>
                      <a:pt x="1076179" y="1849901"/>
                      <a:pt x="1069145" y="1519310"/>
                    </a:cubicBezTo>
                    <a:cubicBezTo>
                      <a:pt x="1062111" y="1188719"/>
                      <a:pt x="1165274" y="759655"/>
                      <a:pt x="1012874" y="506437"/>
                    </a:cubicBezTo>
                    <a:cubicBezTo>
                      <a:pt x="860474" y="253219"/>
                      <a:pt x="507609" y="126609"/>
                      <a:pt x="154745" y="0"/>
                    </a:cubicBezTo>
                  </a:path>
                </a:pathLst>
              </a:cu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  <a:tailEnd type="triangle" w="lg" len="lg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>
                <a:off x="4855645" y="2475772"/>
                <a:ext cx="1880467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  <a:tailEnd type="triangle" w="lg" len="lg"/>
              </a:ln>
              <a:effectLst/>
            </p:spPr>
          </p:cxnSp>
          <p:sp>
            <p:nvSpPr>
              <p:cNvPr id="83" name="Rounded Rectangle 82"/>
              <p:cNvSpPr/>
              <p:nvPr/>
            </p:nvSpPr>
            <p:spPr>
              <a:xfrm>
                <a:off x="6718057" y="2520940"/>
                <a:ext cx="224950" cy="472597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arrow" panose="020B060602020203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030977" y="2587095"/>
                <a:ext cx="1122423" cy="36933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6020202030204" pitchFamily="34" charset="0"/>
                  </a:rPr>
                  <a:t>Injection 3</a:t>
                </a:r>
              </a:p>
            </p:txBody>
          </p:sp>
        </p:grpSp>
        <p:sp>
          <p:nvSpPr>
            <p:cNvPr id="113" name="Explosion 1 61"/>
            <p:cNvSpPr>
              <a:spLocks noChangeArrowheads="1"/>
            </p:cNvSpPr>
            <p:nvPr/>
          </p:nvSpPr>
          <p:spPr bwMode="auto">
            <a:xfrm rot="5400000">
              <a:off x="6703497" y="2871151"/>
              <a:ext cx="159101" cy="135298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 b="1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592471" y="5157536"/>
            <a:ext cx="557041" cy="653973"/>
            <a:chOff x="4638054" y="4038149"/>
            <a:chExt cx="557041" cy="714196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638054" y="4041275"/>
              <a:ext cx="32137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16" name="Freeform 115"/>
            <p:cNvSpPr/>
            <p:nvPr/>
          </p:nvSpPr>
          <p:spPr>
            <a:xfrm>
              <a:off x="4854518" y="4041275"/>
              <a:ext cx="135276" cy="687661"/>
            </a:xfrm>
            <a:custGeom>
              <a:avLst/>
              <a:gdLst>
                <a:gd name="connsiteX0" fmla="*/ 261099 w 429960"/>
                <a:gd name="connsiteY0" fmla="*/ 0 h 1210614"/>
                <a:gd name="connsiteX1" fmla="*/ 3521 w 429960"/>
                <a:gd name="connsiteY1" fmla="*/ 399245 h 1210614"/>
                <a:gd name="connsiteX2" fmla="*/ 428524 w 429960"/>
                <a:gd name="connsiteY2" fmla="*/ 631065 h 1210614"/>
                <a:gd name="connsiteX3" fmla="*/ 145189 w 429960"/>
                <a:gd name="connsiteY3" fmla="*/ 1030310 h 1210614"/>
                <a:gd name="connsiteX4" fmla="*/ 235341 w 429960"/>
                <a:gd name="connsiteY4" fmla="*/ 1210614 h 121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960" h="1210614">
                  <a:moveTo>
                    <a:pt x="261099" y="0"/>
                  </a:moveTo>
                  <a:cubicBezTo>
                    <a:pt x="118358" y="147034"/>
                    <a:pt x="-24383" y="294068"/>
                    <a:pt x="3521" y="399245"/>
                  </a:cubicBezTo>
                  <a:cubicBezTo>
                    <a:pt x="31425" y="504423"/>
                    <a:pt x="404913" y="525888"/>
                    <a:pt x="428524" y="631065"/>
                  </a:cubicBezTo>
                  <a:cubicBezTo>
                    <a:pt x="452135" y="736242"/>
                    <a:pt x="177386" y="933719"/>
                    <a:pt x="145189" y="1030310"/>
                  </a:cubicBezTo>
                  <a:cubicBezTo>
                    <a:pt x="112992" y="1126901"/>
                    <a:pt x="174166" y="1168757"/>
                    <a:pt x="235341" y="1210614"/>
                  </a:cubicBezTo>
                </a:path>
              </a:pathLst>
            </a:cu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4948272" y="4038149"/>
              <a:ext cx="246823" cy="714196"/>
            </a:xfrm>
            <a:custGeom>
              <a:avLst/>
              <a:gdLst>
                <a:gd name="connsiteX0" fmla="*/ 0 w 410993"/>
                <a:gd name="connsiteY0" fmla="*/ 815926 h 815926"/>
                <a:gd name="connsiteX1" fmla="*/ 323557 w 410993"/>
                <a:gd name="connsiteY1" fmla="*/ 604911 h 815926"/>
                <a:gd name="connsiteX2" fmla="*/ 393896 w 410993"/>
                <a:gd name="connsiteY2" fmla="*/ 168812 h 815926"/>
                <a:gd name="connsiteX3" fmla="*/ 56271 w 410993"/>
                <a:gd name="connsiteY3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3" h="815926">
                  <a:moveTo>
                    <a:pt x="0" y="815926"/>
                  </a:moveTo>
                  <a:cubicBezTo>
                    <a:pt x="128954" y="764344"/>
                    <a:pt x="257908" y="712763"/>
                    <a:pt x="323557" y="604911"/>
                  </a:cubicBezTo>
                  <a:cubicBezTo>
                    <a:pt x="389206" y="497059"/>
                    <a:pt x="438444" y="269630"/>
                    <a:pt x="393896" y="168812"/>
                  </a:cubicBezTo>
                  <a:cubicBezTo>
                    <a:pt x="349348" y="67994"/>
                    <a:pt x="202809" y="33997"/>
                    <a:pt x="56271" y="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36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7" grpId="0" animBg="1"/>
      <p:bldP spid="85" grpId="0" animBg="1"/>
      <p:bldP spid="90" grpId="0" animBg="1"/>
      <p:bldP spid="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for </a:t>
            </a:r>
            <a:r>
              <a:rPr lang="en-US" dirty="0" err="1" smtClean="0"/>
              <a:t>GangES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334000"/>
          </a:xfrm>
        </p:spPr>
        <p:txBody>
          <a:bodyPr/>
          <a:lstStyle/>
          <a:p>
            <a:r>
              <a:rPr lang="en-US" dirty="0" smtClean="0"/>
              <a:t>Eight applications from Parsec and SPLASH2</a:t>
            </a:r>
          </a:p>
          <a:p>
            <a:r>
              <a:rPr lang="en-US" dirty="0" smtClean="0"/>
              <a:t>Error model: single bit flips in </a:t>
            </a:r>
            <a:r>
              <a:rPr lang="en-US" dirty="0" smtClean="0">
                <a:solidFill>
                  <a:srgbClr val="CC6600"/>
                </a:solidFill>
              </a:rPr>
              <a:t>integer architectural registers </a:t>
            </a:r>
            <a:r>
              <a:rPr lang="en-US" dirty="0" smtClean="0"/>
              <a:t>(one at a time) at</a:t>
            </a:r>
            <a:r>
              <a:rPr lang="en-US" dirty="0" smtClean="0">
                <a:solidFill>
                  <a:srgbClr val="D15100"/>
                </a:solidFill>
              </a:rPr>
              <a:t> </a:t>
            </a:r>
            <a:r>
              <a:rPr lang="en-US" dirty="0" smtClean="0">
                <a:solidFill>
                  <a:srgbClr val="CC6600"/>
                </a:solidFill>
              </a:rPr>
              <a:t>dynamic instructions</a:t>
            </a:r>
          </a:p>
          <a:p>
            <a:r>
              <a:rPr lang="en-US" dirty="0" smtClean="0"/>
              <a:t>Employed after </a:t>
            </a:r>
            <a:r>
              <a:rPr lang="en-US" dirty="0" err="1" smtClean="0"/>
              <a:t>Relyzer</a:t>
            </a:r>
            <a:endParaRPr lang="en-US" dirty="0" smtClean="0"/>
          </a:p>
          <a:p>
            <a:r>
              <a:rPr lang="en-US" dirty="0" smtClean="0"/>
              <a:t>Implemented in architecture simulator (</a:t>
            </a:r>
            <a:r>
              <a:rPr lang="en-US" dirty="0" err="1" smtClean="0"/>
              <a:t>Simics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54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Efficacy of </a:t>
            </a:r>
            <a:r>
              <a:rPr lang="en-US" dirty="0" err="1" smtClean="0"/>
              <a:t>GangES</a:t>
            </a:r>
            <a:r>
              <a:rPr lang="en-US" dirty="0" smtClean="0"/>
              <a:t>: Wall Clock </a:t>
            </a:r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S</a:t>
            </a:r>
            <a:r>
              <a:rPr lang="en-US" dirty="0" smtClean="0"/>
              <a:t>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0"/>
            <a:ext cx="8610600" cy="381000"/>
          </a:xfrm>
        </p:spPr>
        <p:txBody>
          <a:bodyPr/>
          <a:lstStyle/>
          <a:p>
            <a:r>
              <a:rPr lang="en-US" dirty="0" smtClean="0"/>
              <a:t>57% of the wall clock time saved for our workloads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207510"/>
              </p:ext>
            </p:extLst>
          </p:nvPr>
        </p:nvGraphicFramePr>
        <p:xfrm>
          <a:off x="0" y="990600"/>
          <a:ext cx="91440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915400" cy="5578475"/>
          </a:xfrm>
        </p:spPr>
        <p:txBody>
          <a:bodyPr>
            <a:noAutofit/>
          </a:bodyPr>
          <a:lstStyle/>
          <a:p>
            <a:r>
              <a:rPr lang="en-US" dirty="0" smtClean="0"/>
              <a:t>Transient (soft) errors are important</a:t>
            </a:r>
          </a:p>
          <a:p>
            <a:pPr lvl="1"/>
            <a:r>
              <a:rPr lang="en-US" b="1" dirty="0" smtClean="0"/>
              <a:t>Need</a:t>
            </a:r>
            <a:r>
              <a:rPr lang="en-US" dirty="0" smtClean="0"/>
              <a:t> in-field low-cost reliability solution</a:t>
            </a:r>
          </a:p>
          <a:p>
            <a:pPr lvl="1"/>
            <a:endParaRPr lang="en-US" sz="600" dirty="0" smtClean="0"/>
          </a:p>
          <a:p>
            <a:r>
              <a:rPr lang="en-US" dirty="0" smtClean="0"/>
              <a:t>Application level </a:t>
            </a:r>
            <a:r>
              <a:rPr lang="en-US" dirty="0"/>
              <a:t>solutions </a:t>
            </a:r>
            <a:r>
              <a:rPr lang="en-US" dirty="0" smtClean="0"/>
              <a:t>are low cost </a:t>
            </a:r>
          </a:p>
          <a:p>
            <a:pPr lvl="1"/>
            <a:endParaRPr lang="en-US" sz="600" dirty="0" smtClean="0"/>
          </a:p>
          <a:p>
            <a:r>
              <a:rPr lang="en-US" dirty="0" smtClean="0"/>
              <a:t>Error simulations are commonly used for resiliency evaluation</a:t>
            </a:r>
          </a:p>
          <a:p>
            <a:endParaRPr lang="en-US" dirty="0" smtClean="0">
              <a:solidFill>
                <a:srgbClr val="CC6600"/>
              </a:solidFill>
            </a:endParaRPr>
          </a:p>
          <a:p>
            <a:endParaRPr lang="en-US" dirty="0" smtClean="0"/>
          </a:p>
        </p:txBody>
      </p: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7075060" y="838200"/>
            <a:ext cx="1992740" cy="1300164"/>
            <a:chOff x="4743" y="1574"/>
            <a:chExt cx="1419" cy="819"/>
          </a:xfrm>
        </p:grpSpPr>
        <p:pic>
          <p:nvPicPr>
            <p:cNvPr id="23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62" y="1582"/>
              <a:ext cx="912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13" descr="MCED00214_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70" y="1574"/>
              <a:ext cx="192" cy="192"/>
            </a:xfrm>
            <a:prstGeom prst="rect">
              <a:avLst/>
            </a:prstGeom>
            <a:noFill/>
          </p:spPr>
        </p:pic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H="1">
              <a:off x="5586" y="1718"/>
              <a:ext cx="38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43" y="2160"/>
              <a:ext cx="14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 smtClean="0">
                  <a:latin typeface="Arial Narrow" pitchFamily="34" charset="0"/>
                </a:rPr>
                <a:t>Soft Error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29971" y="3429001"/>
            <a:ext cx="8268198" cy="2384316"/>
            <a:chOff x="529971" y="3429000"/>
            <a:chExt cx="8142767" cy="3037367"/>
          </a:xfrm>
        </p:grpSpPr>
        <p:grpSp>
          <p:nvGrpSpPr>
            <p:cNvPr id="12" name="Group 11"/>
            <p:cNvGrpSpPr/>
            <p:nvPr/>
          </p:nvGrpSpPr>
          <p:grpSpPr>
            <a:xfrm>
              <a:off x="529971" y="3448198"/>
              <a:ext cx="743797" cy="3018169"/>
              <a:chOff x="3462672" y="1600211"/>
              <a:chExt cx="1020862" cy="4579628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1651787" y="3411096"/>
                <a:ext cx="4579628" cy="957857"/>
                <a:chOff x="457200" y="4634120"/>
                <a:chExt cx="8427476" cy="957857"/>
              </a:xfrm>
            </p:grpSpPr>
            <p:sp>
              <p:nvSpPr>
                <p:cNvPr id="15" name="Freeform 14"/>
                <p:cNvSpPr/>
                <p:nvPr/>
              </p:nvSpPr>
              <p:spPr bwMode="auto">
                <a:xfrm>
                  <a:off x="457200" y="4989507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6" name="Freeform 15"/>
                <p:cNvSpPr/>
                <p:nvPr/>
              </p:nvSpPr>
              <p:spPr bwMode="auto">
                <a:xfrm>
                  <a:off x="2336799" y="4934159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 bwMode="auto">
                <a:xfrm>
                  <a:off x="4199466" y="4884608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 bwMode="auto">
                <a:xfrm>
                  <a:off x="6079065" y="4829260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 bwMode="auto">
                <a:xfrm>
                  <a:off x="8043332" y="4635044"/>
                  <a:ext cx="841344" cy="9144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4339889" y="4634120"/>
                  <a:ext cx="1823846" cy="957857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1" name="Freeform 20"/>
                <p:cNvSpPr/>
                <p:nvPr/>
              </p:nvSpPr>
              <p:spPr bwMode="auto">
                <a:xfrm>
                  <a:off x="4213164" y="4952590"/>
                  <a:ext cx="1914804" cy="448733"/>
                </a:xfrm>
                <a:custGeom>
                  <a:avLst/>
                  <a:gdLst>
                    <a:gd name="connsiteX0" fmla="*/ 0 w 2133600"/>
                    <a:gd name="connsiteY0" fmla="*/ 0 h 448733"/>
                    <a:gd name="connsiteX1" fmla="*/ 76200 w 2133600"/>
                    <a:gd name="connsiteY1" fmla="*/ 16933 h 448733"/>
                    <a:gd name="connsiteX2" fmla="*/ 143933 w 2133600"/>
                    <a:gd name="connsiteY2" fmla="*/ 76200 h 448733"/>
                    <a:gd name="connsiteX3" fmla="*/ 160866 w 2133600"/>
                    <a:gd name="connsiteY3" fmla="*/ 101600 h 448733"/>
                    <a:gd name="connsiteX4" fmla="*/ 194733 w 2133600"/>
                    <a:gd name="connsiteY4" fmla="*/ 143933 h 448733"/>
                    <a:gd name="connsiteX5" fmla="*/ 203200 w 2133600"/>
                    <a:gd name="connsiteY5" fmla="*/ 169333 h 448733"/>
                    <a:gd name="connsiteX6" fmla="*/ 220133 w 2133600"/>
                    <a:gd name="connsiteY6" fmla="*/ 194733 h 448733"/>
                    <a:gd name="connsiteX7" fmla="*/ 270933 w 2133600"/>
                    <a:gd name="connsiteY7" fmla="*/ 220133 h 448733"/>
                    <a:gd name="connsiteX8" fmla="*/ 287866 w 2133600"/>
                    <a:gd name="connsiteY8" fmla="*/ 245533 h 448733"/>
                    <a:gd name="connsiteX9" fmla="*/ 321733 w 2133600"/>
                    <a:gd name="connsiteY9" fmla="*/ 279400 h 448733"/>
                    <a:gd name="connsiteX10" fmla="*/ 338666 w 2133600"/>
                    <a:gd name="connsiteY10" fmla="*/ 304800 h 448733"/>
                    <a:gd name="connsiteX11" fmla="*/ 364066 w 2133600"/>
                    <a:gd name="connsiteY11" fmla="*/ 313266 h 448733"/>
                    <a:gd name="connsiteX12" fmla="*/ 406400 w 2133600"/>
                    <a:gd name="connsiteY12" fmla="*/ 338666 h 448733"/>
                    <a:gd name="connsiteX13" fmla="*/ 448733 w 2133600"/>
                    <a:gd name="connsiteY13" fmla="*/ 364066 h 448733"/>
                    <a:gd name="connsiteX14" fmla="*/ 482600 w 2133600"/>
                    <a:gd name="connsiteY14" fmla="*/ 397933 h 448733"/>
                    <a:gd name="connsiteX15" fmla="*/ 533400 w 2133600"/>
                    <a:gd name="connsiteY15" fmla="*/ 414866 h 448733"/>
                    <a:gd name="connsiteX16" fmla="*/ 558800 w 2133600"/>
                    <a:gd name="connsiteY16" fmla="*/ 431800 h 448733"/>
                    <a:gd name="connsiteX17" fmla="*/ 609600 w 2133600"/>
                    <a:gd name="connsiteY17" fmla="*/ 448733 h 448733"/>
                    <a:gd name="connsiteX18" fmla="*/ 863600 w 2133600"/>
                    <a:gd name="connsiteY18" fmla="*/ 440266 h 448733"/>
                    <a:gd name="connsiteX19" fmla="*/ 965200 w 2133600"/>
                    <a:gd name="connsiteY19" fmla="*/ 423333 h 448733"/>
                    <a:gd name="connsiteX20" fmla="*/ 990600 w 2133600"/>
                    <a:gd name="connsiteY20" fmla="*/ 414866 h 448733"/>
                    <a:gd name="connsiteX21" fmla="*/ 1016000 w 2133600"/>
                    <a:gd name="connsiteY21" fmla="*/ 397933 h 448733"/>
                    <a:gd name="connsiteX22" fmla="*/ 1058333 w 2133600"/>
                    <a:gd name="connsiteY22" fmla="*/ 338666 h 448733"/>
                    <a:gd name="connsiteX23" fmla="*/ 1075266 w 2133600"/>
                    <a:gd name="connsiteY23" fmla="*/ 313266 h 448733"/>
                    <a:gd name="connsiteX24" fmla="*/ 1100666 w 2133600"/>
                    <a:gd name="connsiteY24" fmla="*/ 304800 h 448733"/>
                    <a:gd name="connsiteX25" fmla="*/ 1168400 w 2133600"/>
                    <a:gd name="connsiteY25" fmla="*/ 245533 h 448733"/>
                    <a:gd name="connsiteX26" fmla="*/ 1202266 w 2133600"/>
                    <a:gd name="connsiteY26" fmla="*/ 194733 h 448733"/>
                    <a:gd name="connsiteX27" fmla="*/ 1227666 w 2133600"/>
                    <a:gd name="connsiteY27" fmla="*/ 110066 h 448733"/>
                    <a:gd name="connsiteX28" fmla="*/ 1236133 w 2133600"/>
                    <a:gd name="connsiteY28" fmla="*/ 84666 h 448733"/>
                    <a:gd name="connsiteX29" fmla="*/ 1286933 w 2133600"/>
                    <a:gd name="connsiteY29" fmla="*/ 42333 h 448733"/>
                    <a:gd name="connsiteX30" fmla="*/ 1312333 w 2133600"/>
                    <a:gd name="connsiteY30" fmla="*/ 33866 h 448733"/>
                    <a:gd name="connsiteX31" fmla="*/ 1380066 w 2133600"/>
                    <a:gd name="connsiteY31" fmla="*/ 42333 h 448733"/>
                    <a:gd name="connsiteX32" fmla="*/ 1413933 w 2133600"/>
                    <a:gd name="connsiteY32" fmla="*/ 84666 h 448733"/>
                    <a:gd name="connsiteX33" fmla="*/ 1447800 w 2133600"/>
                    <a:gd name="connsiteY33" fmla="*/ 118533 h 448733"/>
                    <a:gd name="connsiteX34" fmla="*/ 1464733 w 2133600"/>
                    <a:gd name="connsiteY34" fmla="*/ 143933 h 448733"/>
                    <a:gd name="connsiteX35" fmla="*/ 1490133 w 2133600"/>
                    <a:gd name="connsiteY35" fmla="*/ 160866 h 448733"/>
                    <a:gd name="connsiteX36" fmla="*/ 1507066 w 2133600"/>
                    <a:gd name="connsiteY36" fmla="*/ 177800 h 448733"/>
                    <a:gd name="connsiteX37" fmla="*/ 1600200 w 2133600"/>
                    <a:gd name="connsiteY37" fmla="*/ 169333 h 448733"/>
                    <a:gd name="connsiteX38" fmla="*/ 1642533 w 2133600"/>
                    <a:gd name="connsiteY38" fmla="*/ 135466 h 448733"/>
                    <a:gd name="connsiteX39" fmla="*/ 1667933 w 2133600"/>
                    <a:gd name="connsiteY39" fmla="*/ 127000 h 448733"/>
                    <a:gd name="connsiteX40" fmla="*/ 1718733 w 2133600"/>
                    <a:gd name="connsiteY40" fmla="*/ 135466 h 448733"/>
                    <a:gd name="connsiteX41" fmla="*/ 1752600 w 2133600"/>
                    <a:gd name="connsiteY41" fmla="*/ 169333 h 448733"/>
                    <a:gd name="connsiteX42" fmla="*/ 1803400 w 2133600"/>
                    <a:gd name="connsiteY42" fmla="*/ 254000 h 448733"/>
                    <a:gd name="connsiteX43" fmla="*/ 1828800 w 2133600"/>
                    <a:gd name="connsiteY43" fmla="*/ 262466 h 448733"/>
                    <a:gd name="connsiteX44" fmla="*/ 1905000 w 2133600"/>
                    <a:gd name="connsiteY44" fmla="*/ 237066 h 448733"/>
                    <a:gd name="connsiteX45" fmla="*/ 1955800 w 2133600"/>
                    <a:gd name="connsiteY45" fmla="*/ 220133 h 448733"/>
                    <a:gd name="connsiteX46" fmla="*/ 1981200 w 2133600"/>
                    <a:gd name="connsiteY46" fmla="*/ 194733 h 448733"/>
                    <a:gd name="connsiteX47" fmla="*/ 2048933 w 2133600"/>
                    <a:gd name="connsiteY47" fmla="*/ 177800 h 448733"/>
                    <a:gd name="connsiteX48" fmla="*/ 2099733 w 2133600"/>
                    <a:gd name="connsiteY48" fmla="*/ 160866 h 448733"/>
                    <a:gd name="connsiteX49" fmla="*/ 2133600 w 2133600"/>
                    <a:gd name="connsiteY49" fmla="*/ 143933 h 448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2133600" h="448733">
                      <a:moveTo>
                        <a:pt x="0" y="0"/>
                      </a:moveTo>
                      <a:cubicBezTo>
                        <a:pt x="25400" y="5644"/>
                        <a:pt x="51915" y="7593"/>
                        <a:pt x="76200" y="16933"/>
                      </a:cubicBezTo>
                      <a:cubicBezTo>
                        <a:pt x="90187" y="22313"/>
                        <a:pt x="137029" y="65844"/>
                        <a:pt x="143933" y="76200"/>
                      </a:cubicBezTo>
                      <a:cubicBezTo>
                        <a:pt x="149577" y="84667"/>
                        <a:pt x="154509" y="93654"/>
                        <a:pt x="160866" y="101600"/>
                      </a:cubicBezTo>
                      <a:cubicBezTo>
                        <a:pt x="181869" y="127853"/>
                        <a:pt x="177357" y="109182"/>
                        <a:pt x="194733" y="143933"/>
                      </a:cubicBezTo>
                      <a:cubicBezTo>
                        <a:pt x="198724" y="151915"/>
                        <a:pt x="199209" y="161351"/>
                        <a:pt x="203200" y="169333"/>
                      </a:cubicBezTo>
                      <a:cubicBezTo>
                        <a:pt x="207751" y="178434"/>
                        <a:pt x="212938" y="187538"/>
                        <a:pt x="220133" y="194733"/>
                      </a:cubicBezTo>
                      <a:cubicBezTo>
                        <a:pt x="236545" y="211145"/>
                        <a:pt x="250276" y="213247"/>
                        <a:pt x="270933" y="220133"/>
                      </a:cubicBezTo>
                      <a:cubicBezTo>
                        <a:pt x="276577" y="228600"/>
                        <a:pt x="281244" y="237807"/>
                        <a:pt x="287866" y="245533"/>
                      </a:cubicBezTo>
                      <a:cubicBezTo>
                        <a:pt x="298256" y="257655"/>
                        <a:pt x="312877" y="266116"/>
                        <a:pt x="321733" y="279400"/>
                      </a:cubicBezTo>
                      <a:cubicBezTo>
                        <a:pt x="327377" y="287867"/>
                        <a:pt x="330720" y="298443"/>
                        <a:pt x="338666" y="304800"/>
                      </a:cubicBezTo>
                      <a:cubicBezTo>
                        <a:pt x="345635" y="310375"/>
                        <a:pt x="355599" y="310444"/>
                        <a:pt x="364066" y="313266"/>
                      </a:cubicBezTo>
                      <a:cubicBezTo>
                        <a:pt x="406975" y="356175"/>
                        <a:pt x="351442" y="305691"/>
                        <a:pt x="406400" y="338666"/>
                      </a:cubicBezTo>
                      <a:cubicBezTo>
                        <a:pt x="464509" y="373532"/>
                        <a:pt x="376780" y="340083"/>
                        <a:pt x="448733" y="364066"/>
                      </a:cubicBezTo>
                      <a:cubicBezTo>
                        <a:pt x="460022" y="375355"/>
                        <a:pt x="467454" y="392884"/>
                        <a:pt x="482600" y="397933"/>
                      </a:cubicBezTo>
                      <a:lnTo>
                        <a:pt x="533400" y="414866"/>
                      </a:lnTo>
                      <a:cubicBezTo>
                        <a:pt x="541867" y="420511"/>
                        <a:pt x="549501" y="427667"/>
                        <a:pt x="558800" y="431800"/>
                      </a:cubicBezTo>
                      <a:cubicBezTo>
                        <a:pt x="575111" y="439049"/>
                        <a:pt x="609600" y="448733"/>
                        <a:pt x="609600" y="448733"/>
                      </a:cubicBezTo>
                      <a:lnTo>
                        <a:pt x="863600" y="440266"/>
                      </a:lnTo>
                      <a:cubicBezTo>
                        <a:pt x="901508" y="438271"/>
                        <a:pt x="930417" y="433271"/>
                        <a:pt x="965200" y="423333"/>
                      </a:cubicBezTo>
                      <a:cubicBezTo>
                        <a:pt x="973781" y="420881"/>
                        <a:pt x="982618" y="418857"/>
                        <a:pt x="990600" y="414866"/>
                      </a:cubicBezTo>
                      <a:cubicBezTo>
                        <a:pt x="999701" y="410315"/>
                        <a:pt x="1007533" y="403577"/>
                        <a:pt x="1016000" y="397933"/>
                      </a:cubicBezTo>
                      <a:cubicBezTo>
                        <a:pt x="1037000" y="334928"/>
                        <a:pt x="1004764" y="419021"/>
                        <a:pt x="1058333" y="338666"/>
                      </a:cubicBezTo>
                      <a:cubicBezTo>
                        <a:pt x="1063977" y="330199"/>
                        <a:pt x="1067320" y="319623"/>
                        <a:pt x="1075266" y="313266"/>
                      </a:cubicBezTo>
                      <a:cubicBezTo>
                        <a:pt x="1082235" y="307691"/>
                        <a:pt x="1092199" y="307622"/>
                        <a:pt x="1100666" y="304800"/>
                      </a:cubicBezTo>
                      <a:cubicBezTo>
                        <a:pt x="1150195" y="255271"/>
                        <a:pt x="1126395" y="273536"/>
                        <a:pt x="1168400" y="245533"/>
                      </a:cubicBezTo>
                      <a:cubicBezTo>
                        <a:pt x="1179689" y="228600"/>
                        <a:pt x="1197330" y="214477"/>
                        <a:pt x="1202266" y="194733"/>
                      </a:cubicBezTo>
                      <a:cubicBezTo>
                        <a:pt x="1215061" y="143553"/>
                        <a:pt x="1207055" y="171900"/>
                        <a:pt x="1227666" y="110066"/>
                      </a:cubicBezTo>
                      <a:cubicBezTo>
                        <a:pt x="1230488" y="101599"/>
                        <a:pt x="1229822" y="90977"/>
                        <a:pt x="1236133" y="84666"/>
                      </a:cubicBezTo>
                      <a:cubicBezTo>
                        <a:pt x="1254859" y="65940"/>
                        <a:pt x="1263357" y="54121"/>
                        <a:pt x="1286933" y="42333"/>
                      </a:cubicBezTo>
                      <a:cubicBezTo>
                        <a:pt x="1294915" y="38342"/>
                        <a:pt x="1303866" y="36688"/>
                        <a:pt x="1312333" y="33866"/>
                      </a:cubicBezTo>
                      <a:cubicBezTo>
                        <a:pt x="1334911" y="36688"/>
                        <a:pt x="1358114" y="36346"/>
                        <a:pt x="1380066" y="42333"/>
                      </a:cubicBezTo>
                      <a:cubicBezTo>
                        <a:pt x="1420329" y="53314"/>
                        <a:pt x="1395725" y="59175"/>
                        <a:pt x="1413933" y="84666"/>
                      </a:cubicBezTo>
                      <a:cubicBezTo>
                        <a:pt x="1423213" y="97657"/>
                        <a:pt x="1438944" y="105249"/>
                        <a:pt x="1447800" y="118533"/>
                      </a:cubicBezTo>
                      <a:cubicBezTo>
                        <a:pt x="1453444" y="127000"/>
                        <a:pt x="1457538" y="136738"/>
                        <a:pt x="1464733" y="143933"/>
                      </a:cubicBezTo>
                      <a:cubicBezTo>
                        <a:pt x="1471928" y="151128"/>
                        <a:pt x="1482187" y="154509"/>
                        <a:pt x="1490133" y="160866"/>
                      </a:cubicBezTo>
                      <a:cubicBezTo>
                        <a:pt x="1496366" y="165853"/>
                        <a:pt x="1501422" y="172155"/>
                        <a:pt x="1507066" y="177800"/>
                      </a:cubicBezTo>
                      <a:cubicBezTo>
                        <a:pt x="1538111" y="174978"/>
                        <a:pt x="1569719" y="175865"/>
                        <a:pt x="1600200" y="169333"/>
                      </a:cubicBezTo>
                      <a:cubicBezTo>
                        <a:pt x="1626563" y="163684"/>
                        <a:pt x="1622860" y="147270"/>
                        <a:pt x="1642533" y="135466"/>
                      </a:cubicBezTo>
                      <a:cubicBezTo>
                        <a:pt x="1650186" y="130874"/>
                        <a:pt x="1659466" y="129822"/>
                        <a:pt x="1667933" y="127000"/>
                      </a:cubicBezTo>
                      <a:cubicBezTo>
                        <a:pt x="1684866" y="129822"/>
                        <a:pt x="1703378" y="127789"/>
                        <a:pt x="1718733" y="135466"/>
                      </a:cubicBezTo>
                      <a:cubicBezTo>
                        <a:pt x="1733013" y="142606"/>
                        <a:pt x="1752600" y="169333"/>
                        <a:pt x="1752600" y="169333"/>
                      </a:cubicBezTo>
                      <a:cubicBezTo>
                        <a:pt x="1760893" y="185920"/>
                        <a:pt x="1791138" y="249913"/>
                        <a:pt x="1803400" y="254000"/>
                      </a:cubicBezTo>
                      <a:lnTo>
                        <a:pt x="1828800" y="262466"/>
                      </a:lnTo>
                      <a:cubicBezTo>
                        <a:pt x="1943197" y="243401"/>
                        <a:pt x="1833569" y="268814"/>
                        <a:pt x="1905000" y="237066"/>
                      </a:cubicBezTo>
                      <a:cubicBezTo>
                        <a:pt x="1921311" y="229817"/>
                        <a:pt x="1955800" y="220133"/>
                        <a:pt x="1955800" y="220133"/>
                      </a:cubicBezTo>
                      <a:cubicBezTo>
                        <a:pt x="1964267" y="211666"/>
                        <a:pt x="1970300" y="199688"/>
                        <a:pt x="1981200" y="194733"/>
                      </a:cubicBezTo>
                      <a:cubicBezTo>
                        <a:pt x="2002387" y="185103"/>
                        <a:pt x="2026855" y="185160"/>
                        <a:pt x="2048933" y="177800"/>
                      </a:cubicBezTo>
                      <a:lnTo>
                        <a:pt x="2099733" y="160866"/>
                      </a:lnTo>
                      <a:cubicBezTo>
                        <a:pt x="2128921" y="151137"/>
                        <a:pt x="2118822" y="158711"/>
                        <a:pt x="2133600" y="143933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7" name="Explosion 1 61"/>
                <p:cNvSpPr>
                  <a:spLocks noChangeArrowheads="1"/>
                </p:cNvSpPr>
                <p:nvPr/>
              </p:nvSpPr>
              <p:spPr bwMode="auto">
                <a:xfrm>
                  <a:off x="4201937" y="4947135"/>
                  <a:ext cx="330837" cy="182880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3492934" y="5670024"/>
                <a:ext cx="990600" cy="46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 Narrow" pitchFamily="34" charset="0"/>
                  </a:rPr>
                  <a:t>Output</a:t>
                </a:r>
                <a:endParaRPr lang="en-US" sz="1200" b="1" dirty="0">
                  <a:latin typeface="Arial Narrow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258074" y="3435388"/>
              <a:ext cx="721750" cy="3018169"/>
              <a:chOff x="2329304" y="2438401"/>
              <a:chExt cx="702782" cy="3076587"/>
            </a:xfrm>
          </p:grpSpPr>
          <p:sp>
            <p:nvSpPr>
              <p:cNvPr id="29" name="Freeform 28"/>
              <p:cNvSpPr/>
              <p:nvPr/>
            </p:nvSpPr>
            <p:spPr bwMode="auto">
              <a:xfrm rot="5400000">
                <a:off x="2207835" y="2628067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 rot="5400000">
                <a:off x="2247102" y="3314245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 rot="5400000">
                <a:off x="2282256" y="3994242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 rot="5400000">
                <a:off x="2321523" y="4680420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 rot="5400000">
                <a:off x="2508797" y="5037054"/>
                <a:ext cx="307146" cy="64872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 rot="5400000">
                <a:off x="2387319" y="4012185"/>
                <a:ext cx="549190" cy="51055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5" name="Explosion 1 61"/>
              <p:cNvSpPr>
                <a:spLocks noChangeArrowheads="1"/>
              </p:cNvSpPr>
              <p:nvPr/>
            </p:nvSpPr>
            <p:spPr bwMode="auto">
              <a:xfrm rot="5400000">
                <a:off x="2682234" y="3874441"/>
                <a:ext cx="120777" cy="129744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329304" y="5172497"/>
                <a:ext cx="702782" cy="313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 Narrow" pitchFamily="34" charset="0"/>
                  </a:rPr>
                  <a:t>Output</a:t>
                </a:r>
                <a:endParaRPr lang="en-US" sz="1200" b="1" dirty="0">
                  <a:latin typeface="Arial Narrow" pitchFamily="34" charset="0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 bwMode="auto">
              <a:xfrm>
                <a:off x="2431948" y="4007223"/>
                <a:ext cx="303310" cy="508250"/>
              </a:xfrm>
              <a:custGeom>
                <a:avLst/>
                <a:gdLst>
                  <a:gd name="connsiteX0" fmla="*/ 211774 w 254107"/>
                  <a:gd name="connsiteY0" fmla="*/ 0 h 694285"/>
                  <a:gd name="connsiteX1" fmla="*/ 135574 w 254107"/>
                  <a:gd name="connsiteY1" fmla="*/ 50800 h 694285"/>
                  <a:gd name="connsiteX2" fmla="*/ 93240 w 254107"/>
                  <a:gd name="connsiteY2" fmla="*/ 76200 h 694285"/>
                  <a:gd name="connsiteX3" fmla="*/ 101707 w 254107"/>
                  <a:gd name="connsiteY3" fmla="*/ 135466 h 694285"/>
                  <a:gd name="connsiteX4" fmla="*/ 186374 w 254107"/>
                  <a:gd name="connsiteY4" fmla="*/ 186266 h 694285"/>
                  <a:gd name="connsiteX5" fmla="*/ 211774 w 254107"/>
                  <a:gd name="connsiteY5" fmla="*/ 194733 h 694285"/>
                  <a:gd name="connsiteX6" fmla="*/ 254107 w 254107"/>
                  <a:gd name="connsiteY6" fmla="*/ 228600 h 694285"/>
                  <a:gd name="connsiteX7" fmla="*/ 245640 w 254107"/>
                  <a:gd name="connsiteY7" fmla="*/ 279400 h 694285"/>
                  <a:gd name="connsiteX8" fmla="*/ 169440 w 254107"/>
                  <a:gd name="connsiteY8" fmla="*/ 321733 h 694285"/>
                  <a:gd name="connsiteX9" fmla="*/ 144040 w 254107"/>
                  <a:gd name="connsiteY9" fmla="*/ 338666 h 694285"/>
                  <a:gd name="connsiteX10" fmla="*/ 76307 w 254107"/>
                  <a:gd name="connsiteY10" fmla="*/ 355600 h 694285"/>
                  <a:gd name="connsiteX11" fmla="*/ 17040 w 254107"/>
                  <a:gd name="connsiteY11" fmla="*/ 372533 h 694285"/>
                  <a:gd name="connsiteX12" fmla="*/ 8574 w 254107"/>
                  <a:gd name="connsiteY12" fmla="*/ 448733 h 694285"/>
                  <a:gd name="connsiteX13" fmla="*/ 33974 w 254107"/>
                  <a:gd name="connsiteY13" fmla="*/ 457200 h 694285"/>
                  <a:gd name="connsiteX14" fmla="*/ 84774 w 254107"/>
                  <a:gd name="connsiteY14" fmla="*/ 499533 h 694285"/>
                  <a:gd name="connsiteX15" fmla="*/ 135574 w 254107"/>
                  <a:gd name="connsiteY15" fmla="*/ 516466 h 694285"/>
                  <a:gd name="connsiteX16" fmla="*/ 152507 w 254107"/>
                  <a:gd name="connsiteY16" fmla="*/ 533400 h 694285"/>
                  <a:gd name="connsiteX17" fmla="*/ 203307 w 254107"/>
                  <a:gd name="connsiteY17" fmla="*/ 550333 h 694285"/>
                  <a:gd name="connsiteX18" fmla="*/ 220240 w 254107"/>
                  <a:gd name="connsiteY18" fmla="*/ 635000 h 694285"/>
                  <a:gd name="connsiteX19" fmla="*/ 203307 w 254107"/>
                  <a:gd name="connsiteY19" fmla="*/ 694266 h 69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4107" h="694285">
                    <a:moveTo>
                      <a:pt x="211774" y="0"/>
                    </a:moveTo>
                    <a:cubicBezTo>
                      <a:pt x="186374" y="16933"/>
                      <a:pt x="161943" y="35418"/>
                      <a:pt x="135574" y="50800"/>
                    </a:cubicBezTo>
                    <a:cubicBezTo>
                      <a:pt x="82816" y="81575"/>
                      <a:pt x="134182" y="35258"/>
                      <a:pt x="93240" y="76200"/>
                    </a:cubicBezTo>
                    <a:cubicBezTo>
                      <a:pt x="96062" y="95955"/>
                      <a:pt x="93449" y="117299"/>
                      <a:pt x="101707" y="135466"/>
                    </a:cubicBezTo>
                    <a:cubicBezTo>
                      <a:pt x="118311" y="171993"/>
                      <a:pt x="153840" y="175421"/>
                      <a:pt x="186374" y="186266"/>
                    </a:cubicBezTo>
                    <a:cubicBezTo>
                      <a:pt x="194841" y="189088"/>
                      <a:pt x="204348" y="189783"/>
                      <a:pt x="211774" y="194733"/>
                    </a:cubicBezTo>
                    <a:cubicBezTo>
                      <a:pt x="243816" y="216094"/>
                      <a:pt x="229979" y="204471"/>
                      <a:pt x="254107" y="228600"/>
                    </a:cubicBezTo>
                    <a:cubicBezTo>
                      <a:pt x="251285" y="245533"/>
                      <a:pt x="255485" y="265336"/>
                      <a:pt x="245640" y="279400"/>
                    </a:cubicBezTo>
                    <a:cubicBezTo>
                      <a:pt x="216893" y="320467"/>
                      <a:pt x="201219" y="305843"/>
                      <a:pt x="169440" y="321733"/>
                    </a:cubicBezTo>
                    <a:cubicBezTo>
                      <a:pt x="160339" y="326284"/>
                      <a:pt x="153603" y="335189"/>
                      <a:pt x="144040" y="338666"/>
                    </a:cubicBezTo>
                    <a:cubicBezTo>
                      <a:pt x="122169" y="346619"/>
                      <a:pt x="98885" y="349956"/>
                      <a:pt x="76307" y="355600"/>
                    </a:cubicBezTo>
                    <a:cubicBezTo>
                      <a:pt x="33770" y="366234"/>
                      <a:pt x="53488" y="360383"/>
                      <a:pt x="17040" y="372533"/>
                    </a:cubicBezTo>
                    <a:cubicBezTo>
                      <a:pt x="11395" y="389467"/>
                      <a:pt x="-12593" y="427566"/>
                      <a:pt x="8574" y="448733"/>
                    </a:cubicBezTo>
                    <a:cubicBezTo>
                      <a:pt x="14885" y="455044"/>
                      <a:pt x="25507" y="454378"/>
                      <a:pt x="33974" y="457200"/>
                    </a:cubicBezTo>
                    <a:cubicBezTo>
                      <a:pt x="49925" y="473151"/>
                      <a:pt x="63556" y="490103"/>
                      <a:pt x="84774" y="499533"/>
                    </a:cubicBezTo>
                    <a:cubicBezTo>
                      <a:pt x="101085" y="506782"/>
                      <a:pt x="135574" y="516466"/>
                      <a:pt x="135574" y="516466"/>
                    </a:cubicBezTo>
                    <a:cubicBezTo>
                      <a:pt x="141218" y="522111"/>
                      <a:pt x="145367" y="529830"/>
                      <a:pt x="152507" y="533400"/>
                    </a:cubicBezTo>
                    <a:cubicBezTo>
                      <a:pt x="168472" y="541383"/>
                      <a:pt x="203307" y="550333"/>
                      <a:pt x="203307" y="550333"/>
                    </a:cubicBezTo>
                    <a:cubicBezTo>
                      <a:pt x="213734" y="581614"/>
                      <a:pt x="220240" y="596081"/>
                      <a:pt x="220240" y="635000"/>
                    </a:cubicBezTo>
                    <a:cubicBezTo>
                      <a:pt x="220240" y="697060"/>
                      <a:pt x="230476" y="694266"/>
                      <a:pt x="203307" y="69426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962382" y="3435387"/>
              <a:ext cx="721749" cy="3018169"/>
              <a:chOff x="2862702" y="2438400"/>
              <a:chExt cx="702781" cy="3076587"/>
            </a:xfrm>
          </p:grpSpPr>
          <p:sp>
            <p:nvSpPr>
              <p:cNvPr id="39" name="Freeform 38"/>
              <p:cNvSpPr/>
              <p:nvPr/>
            </p:nvSpPr>
            <p:spPr bwMode="auto">
              <a:xfrm rot="5400000">
                <a:off x="2741231" y="2628066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 rot="5400000">
                <a:off x="2780498" y="3314244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 rot="5400000">
                <a:off x="2815652" y="3994241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 rot="5400000">
                <a:off x="2854919" y="4680419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 rot="5400000">
                <a:off x="3042193" y="5037053"/>
                <a:ext cx="307146" cy="64872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 rot="5400000">
                <a:off x="2700171" y="3961159"/>
                <a:ext cx="893816" cy="55134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5" name="Explosion 1 61"/>
              <p:cNvSpPr>
                <a:spLocks noChangeArrowheads="1"/>
              </p:cNvSpPr>
              <p:nvPr/>
            </p:nvSpPr>
            <p:spPr bwMode="auto">
              <a:xfrm rot="5400000">
                <a:off x="3003978" y="3694888"/>
                <a:ext cx="120777" cy="129744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62702" y="5172496"/>
                <a:ext cx="702781" cy="313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 Narrow" pitchFamily="34" charset="0"/>
                  </a:rPr>
                  <a:t>Output</a:t>
                </a:r>
                <a:endParaRPr lang="en-US" sz="1200" b="1" dirty="0">
                  <a:latin typeface="Arial Narrow" pitchFamily="34" charset="0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 bwMode="auto">
              <a:xfrm flipH="1">
                <a:off x="3129241" y="3837075"/>
                <a:ext cx="213834" cy="846667"/>
              </a:xfrm>
              <a:custGeom>
                <a:avLst/>
                <a:gdLst>
                  <a:gd name="connsiteX0" fmla="*/ 313267 w 321733"/>
                  <a:gd name="connsiteY0" fmla="*/ 0 h 846667"/>
                  <a:gd name="connsiteX1" fmla="*/ 245533 w 321733"/>
                  <a:gd name="connsiteY1" fmla="*/ 127000 h 846667"/>
                  <a:gd name="connsiteX2" fmla="*/ 262467 w 321733"/>
                  <a:gd name="connsiteY2" fmla="*/ 143934 h 846667"/>
                  <a:gd name="connsiteX3" fmla="*/ 270933 w 321733"/>
                  <a:gd name="connsiteY3" fmla="*/ 169334 h 846667"/>
                  <a:gd name="connsiteX4" fmla="*/ 313267 w 321733"/>
                  <a:gd name="connsiteY4" fmla="*/ 203200 h 846667"/>
                  <a:gd name="connsiteX5" fmla="*/ 321733 w 321733"/>
                  <a:gd name="connsiteY5" fmla="*/ 228600 h 846667"/>
                  <a:gd name="connsiteX6" fmla="*/ 279400 w 321733"/>
                  <a:gd name="connsiteY6" fmla="*/ 296334 h 846667"/>
                  <a:gd name="connsiteX7" fmla="*/ 203200 w 321733"/>
                  <a:gd name="connsiteY7" fmla="*/ 321734 h 846667"/>
                  <a:gd name="connsiteX8" fmla="*/ 177800 w 321733"/>
                  <a:gd name="connsiteY8" fmla="*/ 330200 h 846667"/>
                  <a:gd name="connsiteX9" fmla="*/ 118533 w 321733"/>
                  <a:gd name="connsiteY9" fmla="*/ 355600 h 846667"/>
                  <a:gd name="connsiteX10" fmla="*/ 67733 w 321733"/>
                  <a:gd name="connsiteY10" fmla="*/ 389467 h 846667"/>
                  <a:gd name="connsiteX11" fmla="*/ 76200 w 321733"/>
                  <a:gd name="connsiteY11" fmla="*/ 431800 h 846667"/>
                  <a:gd name="connsiteX12" fmla="*/ 110067 w 321733"/>
                  <a:gd name="connsiteY12" fmla="*/ 465667 h 846667"/>
                  <a:gd name="connsiteX13" fmla="*/ 152400 w 321733"/>
                  <a:gd name="connsiteY13" fmla="*/ 508000 h 846667"/>
                  <a:gd name="connsiteX14" fmla="*/ 169333 w 321733"/>
                  <a:gd name="connsiteY14" fmla="*/ 558800 h 846667"/>
                  <a:gd name="connsiteX15" fmla="*/ 160867 w 321733"/>
                  <a:gd name="connsiteY15" fmla="*/ 601134 h 846667"/>
                  <a:gd name="connsiteX16" fmla="*/ 118533 w 321733"/>
                  <a:gd name="connsiteY16" fmla="*/ 626534 h 846667"/>
                  <a:gd name="connsiteX17" fmla="*/ 59267 w 321733"/>
                  <a:gd name="connsiteY17" fmla="*/ 651934 h 846667"/>
                  <a:gd name="connsiteX18" fmla="*/ 42333 w 321733"/>
                  <a:gd name="connsiteY18" fmla="*/ 668867 h 846667"/>
                  <a:gd name="connsiteX19" fmla="*/ 59267 w 321733"/>
                  <a:gd name="connsiteY19" fmla="*/ 753534 h 846667"/>
                  <a:gd name="connsiteX20" fmla="*/ 50800 w 321733"/>
                  <a:gd name="connsiteY20" fmla="*/ 812800 h 846667"/>
                  <a:gd name="connsiteX21" fmla="*/ 8467 w 321733"/>
                  <a:gd name="connsiteY21" fmla="*/ 838200 h 846667"/>
                  <a:gd name="connsiteX22" fmla="*/ 0 w 321733"/>
                  <a:gd name="connsiteY22" fmla="*/ 846667 h 84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1733" h="846667">
                    <a:moveTo>
                      <a:pt x="313267" y="0"/>
                    </a:moveTo>
                    <a:cubicBezTo>
                      <a:pt x="239107" y="57681"/>
                      <a:pt x="218934" y="38336"/>
                      <a:pt x="245533" y="127000"/>
                    </a:cubicBezTo>
                    <a:cubicBezTo>
                      <a:pt x="247827" y="134646"/>
                      <a:pt x="256822" y="138289"/>
                      <a:pt x="262467" y="143934"/>
                    </a:cubicBezTo>
                    <a:cubicBezTo>
                      <a:pt x="265289" y="152401"/>
                      <a:pt x="266341" y="161681"/>
                      <a:pt x="270933" y="169334"/>
                    </a:cubicBezTo>
                    <a:cubicBezTo>
                      <a:pt x="278975" y="182737"/>
                      <a:pt x="301732" y="195510"/>
                      <a:pt x="313267" y="203200"/>
                    </a:cubicBezTo>
                    <a:cubicBezTo>
                      <a:pt x="316089" y="211667"/>
                      <a:pt x="321733" y="219675"/>
                      <a:pt x="321733" y="228600"/>
                    </a:cubicBezTo>
                    <a:cubicBezTo>
                      <a:pt x="321733" y="253388"/>
                      <a:pt x="304568" y="287945"/>
                      <a:pt x="279400" y="296334"/>
                    </a:cubicBezTo>
                    <a:lnTo>
                      <a:pt x="203200" y="321734"/>
                    </a:lnTo>
                    <a:lnTo>
                      <a:pt x="177800" y="330200"/>
                    </a:lnTo>
                    <a:cubicBezTo>
                      <a:pt x="85352" y="391834"/>
                      <a:pt x="227872" y="300931"/>
                      <a:pt x="118533" y="355600"/>
                    </a:cubicBezTo>
                    <a:cubicBezTo>
                      <a:pt x="100330" y="364701"/>
                      <a:pt x="67733" y="389467"/>
                      <a:pt x="67733" y="389467"/>
                    </a:cubicBezTo>
                    <a:cubicBezTo>
                      <a:pt x="70555" y="403578"/>
                      <a:pt x="69211" y="419221"/>
                      <a:pt x="76200" y="431800"/>
                    </a:cubicBezTo>
                    <a:cubicBezTo>
                      <a:pt x="83953" y="445756"/>
                      <a:pt x="101211" y="452383"/>
                      <a:pt x="110067" y="465667"/>
                    </a:cubicBezTo>
                    <a:cubicBezTo>
                      <a:pt x="132644" y="499534"/>
                      <a:pt x="118533" y="485423"/>
                      <a:pt x="152400" y="508000"/>
                    </a:cubicBezTo>
                    <a:cubicBezTo>
                      <a:pt x="158044" y="524933"/>
                      <a:pt x="172833" y="541297"/>
                      <a:pt x="169333" y="558800"/>
                    </a:cubicBezTo>
                    <a:cubicBezTo>
                      <a:pt x="166511" y="572911"/>
                      <a:pt x="166536" y="587907"/>
                      <a:pt x="160867" y="601134"/>
                    </a:cubicBezTo>
                    <a:cubicBezTo>
                      <a:pt x="151847" y="622180"/>
                      <a:pt x="135602" y="618000"/>
                      <a:pt x="118533" y="626534"/>
                    </a:cubicBezTo>
                    <a:cubicBezTo>
                      <a:pt x="60064" y="655769"/>
                      <a:pt x="129749" y="634312"/>
                      <a:pt x="59267" y="651934"/>
                    </a:cubicBezTo>
                    <a:cubicBezTo>
                      <a:pt x="53622" y="657578"/>
                      <a:pt x="43215" y="660933"/>
                      <a:pt x="42333" y="668867"/>
                    </a:cubicBezTo>
                    <a:cubicBezTo>
                      <a:pt x="39090" y="698054"/>
                      <a:pt x="50290" y="726605"/>
                      <a:pt x="59267" y="753534"/>
                    </a:cubicBezTo>
                    <a:cubicBezTo>
                      <a:pt x="56445" y="773289"/>
                      <a:pt x="57111" y="793868"/>
                      <a:pt x="50800" y="812800"/>
                    </a:cubicBezTo>
                    <a:cubicBezTo>
                      <a:pt x="44184" y="832647"/>
                      <a:pt x="22850" y="831009"/>
                      <a:pt x="8467" y="838200"/>
                    </a:cubicBezTo>
                    <a:cubicBezTo>
                      <a:pt x="4897" y="839985"/>
                      <a:pt x="2822" y="843845"/>
                      <a:pt x="0" y="846667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422231" y="3441801"/>
              <a:ext cx="888307" cy="3000768"/>
              <a:chOff x="2057400" y="1600203"/>
              <a:chExt cx="1219200" cy="4553224"/>
            </a:xfrm>
          </p:grpSpPr>
          <p:grpSp>
            <p:nvGrpSpPr>
              <p:cNvPr id="49" name="Group 48"/>
              <p:cNvGrpSpPr/>
              <p:nvPr/>
            </p:nvGrpSpPr>
            <p:grpSpPr>
              <a:xfrm rot="5400000">
                <a:off x="352288" y="3305315"/>
                <a:ext cx="4553224" cy="1143000"/>
                <a:chOff x="457200" y="3187243"/>
                <a:chExt cx="8432901" cy="1143000"/>
              </a:xfrm>
            </p:grpSpPr>
            <p:sp>
              <p:nvSpPr>
                <p:cNvPr id="51" name="Freeform 50"/>
                <p:cNvSpPr/>
                <p:nvPr/>
              </p:nvSpPr>
              <p:spPr bwMode="auto">
                <a:xfrm>
                  <a:off x="457200" y="3541707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52" name="Freeform 51"/>
                <p:cNvSpPr/>
                <p:nvPr/>
              </p:nvSpPr>
              <p:spPr bwMode="auto">
                <a:xfrm>
                  <a:off x="2336799" y="3486359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53" name="Freeform 52"/>
                <p:cNvSpPr/>
                <p:nvPr/>
              </p:nvSpPr>
              <p:spPr bwMode="auto">
                <a:xfrm>
                  <a:off x="4199466" y="3436808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54" name="Freeform 53"/>
                <p:cNvSpPr/>
                <p:nvPr/>
              </p:nvSpPr>
              <p:spPr bwMode="auto">
                <a:xfrm>
                  <a:off x="6079065" y="3381460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 bwMode="auto">
                <a:xfrm>
                  <a:off x="8043333" y="3187243"/>
                  <a:ext cx="846768" cy="914400"/>
                </a:xfrm>
                <a:prstGeom prst="ellips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3047067" y="3276600"/>
                  <a:ext cx="1524934" cy="105364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57" name="Freeform 56"/>
                <p:cNvSpPr/>
                <p:nvPr/>
              </p:nvSpPr>
              <p:spPr bwMode="auto">
                <a:xfrm>
                  <a:off x="3090333" y="3445933"/>
                  <a:ext cx="1481667" cy="313267"/>
                </a:xfrm>
                <a:custGeom>
                  <a:avLst/>
                  <a:gdLst>
                    <a:gd name="connsiteX0" fmla="*/ 0 w 1541013"/>
                    <a:gd name="connsiteY0" fmla="*/ 67734 h 313267"/>
                    <a:gd name="connsiteX1" fmla="*/ 76200 w 1541013"/>
                    <a:gd name="connsiteY1" fmla="*/ 8467 h 313267"/>
                    <a:gd name="connsiteX2" fmla="*/ 101600 w 1541013"/>
                    <a:gd name="connsiteY2" fmla="*/ 0 h 313267"/>
                    <a:gd name="connsiteX3" fmla="*/ 194734 w 1541013"/>
                    <a:gd name="connsiteY3" fmla="*/ 8467 h 313267"/>
                    <a:gd name="connsiteX4" fmla="*/ 245534 w 1541013"/>
                    <a:gd name="connsiteY4" fmla="*/ 25400 h 313267"/>
                    <a:gd name="connsiteX5" fmla="*/ 270934 w 1541013"/>
                    <a:gd name="connsiteY5" fmla="*/ 67734 h 313267"/>
                    <a:gd name="connsiteX6" fmla="*/ 313267 w 1541013"/>
                    <a:gd name="connsiteY6" fmla="*/ 118534 h 313267"/>
                    <a:gd name="connsiteX7" fmla="*/ 338667 w 1541013"/>
                    <a:gd name="connsiteY7" fmla="*/ 135467 h 313267"/>
                    <a:gd name="connsiteX8" fmla="*/ 364067 w 1541013"/>
                    <a:gd name="connsiteY8" fmla="*/ 160867 h 313267"/>
                    <a:gd name="connsiteX9" fmla="*/ 389467 w 1541013"/>
                    <a:gd name="connsiteY9" fmla="*/ 169334 h 313267"/>
                    <a:gd name="connsiteX10" fmla="*/ 414867 w 1541013"/>
                    <a:gd name="connsiteY10" fmla="*/ 186267 h 313267"/>
                    <a:gd name="connsiteX11" fmla="*/ 465667 w 1541013"/>
                    <a:gd name="connsiteY11" fmla="*/ 203200 h 313267"/>
                    <a:gd name="connsiteX12" fmla="*/ 474134 w 1541013"/>
                    <a:gd name="connsiteY12" fmla="*/ 228600 h 313267"/>
                    <a:gd name="connsiteX13" fmla="*/ 567267 w 1541013"/>
                    <a:gd name="connsiteY13" fmla="*/ 304800 h 313267"/>
                    <a:gd name="connsiteX14" fmla="*/ 592667 w 1541013"/>
                    <a:gd name="connsiteY14" fmla="*/ 313267 h 313267"/>
                    <a:gd name="connsiteX15" fmla="*/ 702734 w 1541013"/>
                    <a:gd name="connsiteY15" fmla="*/ 287867 h 313267"/>
                    <a:gd name="connsiteX16" fmla="*/ 728134 w 1541013"/>
                    <a:gd name="connsiteY16" fmla="*/ 270934 h 313267"/>
                    <a:gd name="connsiteX17" fmla="*/ 804334 w 1541013"/>
                    <a:gd name="connsiteY17" fmla="*/ 237067 h 313267"/>
                    <a:gd name="connsiteX18" fmla="*/ 829734 w 1541013"/>
                    <a:gd name="connsiteY18" fmla="*/ 186267 h 313267"/>
                    <a:gd name="connsiteX19" fmla="*/ 846667 w 1541013"/>
                    <a:gd name="connsiteY19" fmla="*/ 76200 h 313267"/>
                    <a:gd name="connsiteX20" fmla="*/ 863600 w 1541013"/>
                    <a:gd name="connsiteY20" fmla="*/ 50800 h 313267"/>
                    <a:gd name="connsiteX21" fmla="*/ 880534 w 1541013"/>
                    <a:gd name="connsiteY21" fmla="*/ 33867 h 313267"/>
                    <a:gd name="connsiteX22" fmla="*/ 905934 w 1541013"/>
                    <a:gd name="connsiteY22" fmla="*/ 25400 h 313267"/>
                    <a:gd name="connsiteX23" fmla="*/ 1032934 w 1541013"/>
                    <a:gd name="connsiteY23" fmla="*/ 33867 h 313267"/>
                    <a:gd name="connsiteX24" fmla="*/ 1100667 w 1541013"/>
                    <a:gd name="connsiteY24" fmla="*/ 93134 h 313267"/>
                    <a:gd name="connsiteX25" fmla="*/ 1151467 w 1541013"/>
                    <a:gd name="connsiteY25" fmla="*/ 118534 h 313267"/>
                    <a:gd name="connsiteX26" fmla="*/ 1278467 w 1541013"/>
                    <a:gd name="connsiteY26" fmla="*/ 101600 h 313267"/>
                    <a:gd name="connsiteX27" fmla="*/ 1303867 w 1541013"/>
                    <a:gd name="connsiteY27" fmla="*/ 84667 h 313267"/>
                    <a:gd name="connsiteX28" fmla="*/ 1354667 w 1541013"/>
                    <a:gd name="connsiteY28" fmla="*/ 67734 h 313267"/>
                    <a:gd name="connsiteX29" fmla="*/ 1380067 w 1541013"/>
                    <a:gd name="connsiteY29" fmla="*/ 59267 h 313267"/>
                    <a:gd name="connsiteX30" fmla="*/ 1405467 w 1541013"/>
                    <a:gd name="connsiteY30" fmla="*/ 50800 h 313267"/>
                    <a:gd name="connsiteX31" fmla="*/ 1456267 w 1541013"/>
                    <a:gd name="connsiteY31" fmla="*/ 59267 h 313267"/>
                    <a:gd name="connsiteX32" fmla="*/ 1481667 w 1541013"/>
                    <a:gd name="connsiteY32" fmla="*/ 67734 h 313267"/>
                    <a:gd name="connsiteX33" fmla="*/ 1515534 w 1541013"/>
                    <a:gd name="connsiteY33" fmla="*/ 101600 h 313267"/>
                    <a:gd name="connsiteX34" fmla="*/ 1507067 w 1541013"/>
                    <a:gd name="connsiteY34" fmla="*/ 93134 h 313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541013" h="313267">
                      <a:moveTo>
                        <a:pt x="0" y="67734"/>
                      </a:moveTo>
                      <a:cubicBezTo>
                        <a:pt x="25400" y="47978"/>
                        <a:pt x="49426" y="26316"/>
                        <a:pt x="76200" y="8467"/>
                      </a:cubicBezTo>
                      <a:cubicBezTo>
                        <a:pt x="83626" y="3516"/>
                        <a:pt x="92675" y="0"/>
                        <a:pt x="101600" y="0"/>
                      </a:cubicBezTo>
                      <a:cubicBezTo>
                        <a:pt x="132773" y="0"/>
                        <a:pt x="163689" y="5645"/>
                        <a:pt x="194734" y="8467"/>
                      </a:cubicBezTo>
                      <a:cubicBezTo>
                        <a:pt x="211667" y="14111"/>
                        <a:pt x="239890" y="8467"/>
                        <a:pt x="245534" y="25400"/>
                      </a:cubicBezTo>
                      <a:cubicBezTo>
                        <a:pt x="260236" y="69510"/>
                        <a:pt x="244369" y="34528"/>
                        <a:pt x="270934" y="67734"/>
                      </a:cubicBezTo>
                      <a:cubicBezTo>
                        <a:pt x="297574" y="101034"/>
                        <a:pt x="277065" y="88366"/>
                        <a:pt x="313267" y="118534"/>
                      </a:cubicBezTo>
                      <a:cubicBezTo>
                        <a:pt x="321084" y="125048"/>
                        <a:pt x="330850" y="128953"/>
                        <a:pt x="338667" y="135467"/>
                      </a:cubicBezTo>
                      <a:cubicBezTo>
                        <a:pt x="347865" y="143132"/>
                        <a:pt x="354104" y="154225"/>
                        <a:pt x="364067" y="160867"/>
                      </a:cubicBezTo>
                      <a:cubicBezTo>
                        <a:pt x="371493" y="165818"/>
                        <a:pt x="381485" y="165343"/>
                        <a:pt x="389467" y="169334"/>
                      </a:cubicBezTo>
                      <a:cubicBezTo>
                        <a:pt x="398568" y="173885"/>
                        <a:pt x="405568" y="182134"/>
                        <a:pt x="414867" y="186267"/>
                      </a:cubicBezTo>
                      <a:cubicBezTo>
                        <a:pt x="431178" y="193516"/>
                        <a:pt x="465667" y="203200"/>
                        <a:pt x="465667" y="203200"/>
                      </a:cubicBezTo>
                      <a:cubicBezTo>
                        <a:pt x="468489" y="211667"/>
                        <a:pt x="468779" y="221460"/>
                        <a:pt x="474134" y="228600"/>
                      </a:cubicBezTo>
                      <a:cubicBezTo>
                        <a:pt x="489920" y="249648"/>
                        <a:pt x="541610" y="296247"/>
                        <a:pt x="567267" y="304800"/>
                      </a:cubicBezTo>
                      <a:lnTo>
                        <a:pt x="592667" y="313267"/>
                      </a:lnTo>
                      <a:cubicBezTo>
                        <a:pt x="619990" y="309364"/>
                        <a:pt x="677377" y="304771"/>
                        <a:pt x="702734" y="287867"/>
                      </a:cubicBezTo>
                      <a:cubicBezTo>
                        <a:pt x="711201" y="282223"/>
                        <a:pt x="718835" y="275067"/>
                        <a:pt x="728134" y="270934"/>
                      </a:cubicBezTo>
                      <a:cubicBezTo>
                        <a:pt x="818814" y="230631"/>
                        <a:pt x="746851" y="275388"/>
                        <a:pt x="804334" y="237067"/>
                      </a:cubicBezTo>
                      <a:cubicBezTo>
                        <a:pt x="817335" y="217565"/>
                        <a:pt x="825839" y="209635"/>
                        <a:pt x="829734" y="186267"/>
                      </a:cubicBezTo>
                      <a:cubicBezTo>
                        <a:pt x="832826" y="167717"/>
                        <a:pt x="835034" y="103344"/>
                        <a:pt x="846667" y="76200"/>
                      </a:cubicBezTo>
                      <a:cubicBezTo>
                        <a:pt x="850675" y="66847"/>
                        <a:pt x="857243" y="58746"/>
                        <a:pt x="863600" y="50800"/>
                      </a:cubicBezTo>
                      <a:cubicBezTo>
                        <a:pt x="868587" y="44567"/>
                        <a:pt x="873689" y="37974"/>
                        <a:pt x="880534" y="33867"/>
                      </a:cubicBezTo>
                      <a:cubicBezTo>
                        <a:pt x="888187" y="29275"/>
                        <a:pt x="897467" y="28222"/>
                        <a:pt x="905934" y="25400"/>
                      </a:cubicBezTo>
                      <a:cubicBezTo>
                        <a:pt x="948267" y="28222"/>
                        <a:pt x="991084" y="26892"/>
                        <a:pt x="1032934" y="33867"/>
                      </a:cubicBezTo>
                      <a:cubicBezTo>
                        <a:pt x="1049772" y="36673"/>
                        <a:pt x="1100494" y="93019"/>
                        <a:pt x="1100667" y="93134"/>
                      </a:cubicBezTo>
                      <a:cubicBezTo>
                        <a:pt x="1133493" y="115017"/>
                        <a:pt x="1116414" y="106849"/>
                        <a:pt x="1151467" y="118534"/>
                      </a:cubicBezTo>
                      <a:cubicBezTo>
                        <a:pt x="1165369" y="117270"/>
                        <a:pt x="1248261" y="114545"/>
                        <a:pt x="1278467" y="101600"/>
                      </a:cubicBezTo>
                      <a:cubicBezTo>
                        <a:pt x="1287820" y="97592"/>
                        <a:pt x="1294568" y="88800"/>
                        <a:pt x="1303867" y="84667"/>
                      </a:cubicBezTo>
                      <a:cubicBezTo>
                        <a:pt x="1320178" y="77418"/>
                        <a:pt x="1337734" y="73378"/>
                        <a:pt x="1354667" y="67734"/>
                      </a:cubicBezTo>
                      <a:lnTo>
                        <a:pt x="1380067" y="59267"/>
                      </a:lnTo>
                      <a:lnTo>
                        <a:pt x="1405467" y="50800"/>
                      </a:lnTo>
                      <a:cubicBezTo>
                        <a:pt x="1422400" y="53622"/>
                        <a:pt x="1439509" y="55543"/>
                        <a:pt x="1456267" y="59267"/>
                      </a:cubicBezTo>
                      <a:cubicBezTo>
                        <a:pt x="1464979" y="61203"/>
                        <a:pt x="1475356" y="61423"/>
                        <a:pt x="1481667" y="67734"/>
                      </a:cubicBezTo>
                      <a:cubicBezTo>
                        <a:pt x="1526821" y="112888"/>
                        <a:pt x="1447803" y="79025"/>
                        <a:pt x="1515534" y="101600"/>
                      </a:cubicBezTo>
                      <a:cubicBezTo>
                        <a:pt x="1551644" y="89564"/>
                        <a:pt x="1549859" y="93134"/>
                        <a:pt x="1507067" y="93134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58" name="Explosion 1 61"/>
                <p:cNvSpPr>
                  <a:spLocks noChangeArrowheads="1"/>
                </p:cNvSpPr>
                <p:nvPr/>
              </p:nvSpPr>
              <p:spPr bwMode="auto">
                <a:xfrm>
                  <a:off x="2877711" y="3386846"/>
                  <a:ext cx="338707" cy="182880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2285999" y="5654993"/>
                <a:ext cx="990601" cy="46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 Narrow" pitchFamily="34" charset="0"/>
                  </a:rPr>
                  <a:t>Output</a:t>
                </a:r>
                <a:endParaRPr lang="en-US" sz="1200" b="1" dirty="0">
                  <a:latin typeface="Arial Narrow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663580" y="3448198"/>
              <a:ext cx="743794" cy="3018169"/>
              <a:chOff x="3462678" y="1600211"/>
              <a:chExt cx="1020856" cy="4579628"/>
            </a:xfrm>
          </p:grpSpPr>
          <p:grpSp>
            <p:nvGrpSpPr>
              <p:cNvPr id="60" name="Group 59"/>
              <p:cNvGrpSpPr/>
              <p:nvPr/>
            </p:nvGrpSpPr>
            <p:grpSpPr>
              <a:xfrm rot="5400000">
                <a:off x="1651793" y="3411096"/>
                <a:ext cx="4579628" cy="957857"/>
                <a:chOff x="457200" y="4634114"/>
                <a:chExt cx="8427476" cy="957857"/>
              </a:xfrm>
            </p:grpSpPr>
            <p:sp>
              <p:nvSpPr>
                <p:cNvPr id="62" name="Freeform 61"/>
                <p:cNvSpPr/>
                <p:nvPr/>
              </p:nvSpPr>
              <p:spPr bwMode="auto">
                <a:xfrm>
                  <a:off x="457200" y="4989507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63" name="Freeform 62"/>
                <p:cNvSpPr/>
                <p:nvPr/>
              </p:nvSpPr>
              <p:spPr bwMode="auto">
                <a:xfrm>
                  <a:off x="2336799" y="4934159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64" name="Freeform 63"/>
                <p:cNvSpPr/>
                <p:nvPr/>
              </p:nvSpPr>
              <p:spPr bwMode="auto">
                <a:xfrm>
                  <a:off x="4199466" y="4884608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 bwMode="auto">
                <a:xfrm>
                  <a:off x="8043332" y="4635044"/>
                  <a:ext cx="841344" cy="9144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 bwMode="auto">
                <a:xfrm>
                  <a:off x="4268966" y="4634114"/>
                  <a:ext cx="1924244" cy="957857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67" name="Explosion 1 61"/>
                <p:cNvSpPr>
                  <a:spLocks noChangeArrowheads="1"/>
                </p:cNvSpPr>
                <p:nvPr/>
              </p:nvSpPr>
              <p:spPr bwMode="auto">
                <a:xfrm>
                  <a:off x="4201937" y="4947135"/>
                  <a:ext cx="330837" cy="182880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3492934" y="5670024"/>
                <a:ext cx="990600" cy="46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 Narrow" pitchFamily="34" charset="0"/>
                  </a:rPr>
                  <a:t>Output</a:t>
                </a:r>
                <a:endParaRPr lang="en-US" sz="1200" b="1" dirty="0">
                  <a:latin typeface="Arial Narrow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890809" y="3429000"/>
              <a:ext cx="721753" cy="3000768"/>
              <a:chOff x="2285999" y="1600207"/>
              <a:chExt cx="990601" cy="4553224"/>
            </a:xfrm>
          </p:grpSpPr>
          <p:grpSp>
            <p:nvGrpSpPr>
              <p:cNvPr id="69" name="Group 68"/>
              <p:cNvGrpSpPr/>
              <p:nvPr/>
            </p:nvGrpSpPr>
            <p:grpSpPr>
              <a:xfrm rot="5400000">
                <a:off x="466593" y="3419619"/>
                <a:ext cx="4553224" cy="914400"/>
                <a:chOff x="457200" y="3187243"/>
                <a:chExt cx="8432901" cy="914400"/>
              </a:xfrm>
            </p:grpSpPr>
            <p:sp>
              <p:nvSpPr>
                <p:cNvPr id="71" name="Freeform 70"/>
                <p:cNvSpPr/>
                <p:nvPr/>
              </p:nvSpPr>
              <p:spPr bwMode="auto">
                <a:xfrm>
                  <a:off x="457200" y="3541707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72" name="Freeform 71"/>
                <p:cNvSpPr/>
                <p:nvPr/>
              </p:nvSpPr>
              <p:spPr bwMode="auto">
                <a:xfrm>
                  <a:off x="2336799" y="3486359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73" name="Freeform 72"/>
                <p:cNvSpPr/>
                <p:nvPr/>
              </p:nvSpPr>
              <p:spPr bwMode="auto">
                <a:xfrm>
                  <a:off x="4199466" y="3436808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74" name="Freeform 73"/>
                <p:cNvSpPr/>
                <p:nvPr/>
              </p:nvSpPr>
              <p:spPr bwMode="auto">
                <a:xfrm>
                  <a:off x="6079065" y="3381460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 bwMode="auto">
                <a:xfrm>
                  <a:off x="8043333" y="3187243"/>
                  <a:ext cx="846768" cy="914400"/>
                </a:xfrm>
                <a:prstGeom prst="ellips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3467825" y="3286397"/>
                  <a:ext cx="1845169" cy="79161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77" name="Explosion 1 61"/>
                <p:cNvSpPr>
                  <a:spLocks noChangeArrowheads="1"/>
                </p:cNvSpPr>
                <p:nvPr/>
              </p:nvSpPr>
              <p:spPr bwMode="auto">
                <a:xfrm>
                  <a:off x="3213564" y="3612147"/>
                  <a:ext cx="338706" cy="182881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2285999" y="5654993"/>
                <a:ext cx="990601" cy="46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 Narrow" pitchFamily="34" charset="0"/>
                  </a:rPr>
                  <a:t>Output</a:t>
                </a:r>
                <a:endParaRPr lang="en-US" sz="1200" b="1" dirty="0">
                  <a:latin typeface="Arial Narrow" pitchFamily="34" charset="0"/>
                </a:endParaRPr>
              </a:p>
            </p:txBody>
          </p:sp>
        </p:grpSp>
        <p:sp>
          <p:nvSpPr>
            <p:cNvPr id="78" name="Freeform 77"/>
            <p:cNvSpPr/>
            <p:nvPr/>
          </p:nvSpPr>
          <p:spPr bwMode="auto">
            <a:xfrm>
              <a:off x="4967930" y="4507777"/>
              <a:ext cx="212907" cy="638588"/>
            </a:xfrm>
            <a:custGeom>
              <a:avLst/>
              <a:gdLst>
                <a:gd name="connsiteX0" fmla="*/ 211774 w 254107"/>
                <a:gd name="connsiteY0" fmla="*/ 0 h 694285"/>
                <a:gd name="connsiteX1" fmla="*/ 135574 w 254107"/>
                <a:gd name="connsiteY1" fmla="*/ 50800 h 694285"/>
                <a:gd name="connsiteX2" fmla="*/ 93240 w 254107"/>
                <a:gd name="connsiteY2" fmla="*/ 76200 h 694285"/>
                <a:gd name="connsiteX3" fmla="*/ 101707 w 254107"/>
                <a:gd name="connsiteY3" fmla="*/ 135466 h 694285"/>
                <a:gd name="connsiteX4" fmla="*/ 186374 w 254107"/>
                <a:gd name="connsiteY4" fmla="*/ 186266 h 694285"/>
                <a:gd name="connsiteX5" fmla="*/ 211774 w 254107"/>
                <a:gd name="connsiteY5" fmla="*/ 194733 h 694285"/>
                <a:gd name="connsiteX6" fmla="*/ 254107 w 254107"/>
                <a:gd name="connsiteY6" fmla="*/ 228600 h 694285"/>
                <a:gd name="connsiteX7" fmla="*/ 245640 w 254107"/>
                <a:gd name="connsiteY7" fmla="*/ 279400 h 694285"/>
                <a:gd name="connsiteX8" fmla="*/ 169440 w 254107"/>
                <a:gd name="connsiteY8" fmla="*/ 321733 h 694285"/>
                <a:gd name="connsiteX9" fmla="*/ 144040 w 254107"/>
                <a:gd name="connsiteY9" fmla="*/ 338666 h 694285"/>
                <a:gd name="connsiteX10" fmla="*/ 76307 w 254107"/>
                <a:gd name="connsiteY10" fmla="*/ 355600 h 694285"/>
                <a:gd name="connsiteX11" fmla="*/ 17040 w 254107"/>
                <a:gd name="connsiteY11" fmla="*/ 372533 h 694285"/>
                <a:gd name="connsiteX12" fmla="*/ 8574 w 254107"/>
                <a:gd name="connsiteY12" fmla="*/ 448733 h 694285"/>
                <a:gd name="connsiteX13" fmla="*/ 33974 w 254107"/>
                <a:gd name="connsiteY13" fmla="*/ 457200 h 694285"/>
                <a:gd name="connsiteX14" fmla="*/ 84774 w 254107"/>
                <a:gd name="connsiteY14" fmla="*/ 499533 h 694285"/>
                <a:gd name="connsiteX15" fmla="*/ 135574 w 254107"/>
                <a:gd name="connsiteY15" fmla="*/ 516466 h 694285"/>
                <a:gd name="connsiteX16" fmla="*/ 152507 w 254107"/>
                <a:gd name="connsiteY16" fmla="*/ 533400 h 694285"/>
                <a:gd name="connsiteX17" fmla="*/ 203307 w 254107"/>
                <a:gd name="connsiteY17" fmla="*/ 550333 h 694285"/>
                <a:gd name="connsiteX18" fmla="*/ 220240 w 254107"/>
                <a:gd name="connsiteY18" fmla="*/ 635000 h 694285"/>
                <a:gd name="connsiteX19" fmla="*/ 203307 w 254107"/>
                <a:gd name="connsiteY19" fmla="*/ 694266 h 69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107" h="694285">
                  <a:moveTo>
                    <a:pt x="211774" y="0"/>
                  </a:moveTo>
                  <a:cubicBezTo>
                    <a:pt x="186374" y="16933"/>
                    <a:pt x="161943" y="35418"/>
                    <a:pt x="135574" y="50800"/>
                  </a:cubicBezTo>
                  <a:cubicBezTo>
                    <a:pt x="82816" y="81575"/>
                    <a:pt x="134182" y="35258"/>
                    <a:pt x="93240" y="76200"/>
                  </a:cubicBezTo>
                  <a:cubicBezTo>
                    <a:pt x="96062" y="95955"/>
                    <a:pt x="93449" y="117299"/>
                    <a:pt x="101707" y="135466"/>
                  </a:cubicBezTo>
                  <a:cubicBezTo>
                    <a:pt x="118311" y="171993"/>
                    <a:pt x="153840" y="175421"/>
                    <a:pt x="186374" y="186266"/>
                  </a:cubicBezTo>
                  <a:cubicBezTo>
                    <a:pt x="194841" y="189088"/>
                    <a:pt x="204348" y="189783"/>
                    <a:pt x="211774" y="194733"/>
                  </a:cubicBezTo>
                  <a:cubicBezTo>
                    <a:pt x="243816" y="216094"/>
                    <a:pt x="229979" y="204471"/>
                    <a:pt x="254107" y="228600"/>
                  </a:cubicBezTo>
                  <a:cubicBezTo>
                    <a:pt x="251285" y="245533"/>
                    <a:pt x="255485" y="265336"/>
                    <a:pt x="245640" y="279400"/>
                  </a:cubicBezTo>
                  <a:cubicBezTo>
                    <a:pt x="216893" y="320467"/>
                    <a:pt x="201219" y="305843"/>
                    <a:pt x="169440" y="321733"/>
                  </a:cubicBezTo>
                  <a:cubicBezTo>
                    <a:pt x="160339" y="326284"/>
                    <a:pt x="153603" y="335189"/>
                    <a:pt x="144040" y="338666"/>
                  </a:cubicBezTo>
                  <a:cubicBezTo>
                    <a:pt x="122169" y="346619"/>
                    <a:pt x="98885" y="349956"/>
                    <a:pt x="76307" y="355600"/>
                  </a:cubicBezTo>
                  <a:cubicBezTo>
                    <a:pt x="33770" y="366234"/>
                    <a:pt x="53488" y="360383"/>
                    <a:pt x="17040" y="372533"/>
                  </a:cubicBezTo>
                  <a:cubicBezTo>
                    <a:pt x="11395" y="389467"/>
                    <a:pt x="-12593" y="427566"/>
                    <a:pt x="8574" y="448733"/>
                  </a:cubicBezTo>
                  <a:cubicBezTo>
                    <a:pt x="14885" y="455044"/>
                    <a:pt x="25507" y="454378"/>
                    <a:pt x="33974" y="457200"/>
                  </a:cubicBezTo>
                  <a:cubicBezTo>
                    <a:pt x="49925" y="473151"/>
                    <a:pt x="63556" y="490103"/>
                    <a:pt x="84774" y="499533"/>
                  </a:cubicBezTo>
                  <a:cubicBezTo>
                    <a:pt x="101085" y="506782"/>
                    <a:pt x="135574" y="516466"/>
                    <a:pt x="135574" y="516466"/>
                  </a:cubicBezTo>
                  <a:cubicBezTo>
                    <a:pt x="141218" y="522111"/>
                    <a:pt x="145367" y="529830"/>
                    <a:pt x="152507" y="533400"/>
                  </a:cubicBezTo>
                  <a:cubicBezTo>
                    <a:pt x="168472" y="541383"/>
                    <a:pt x="203307" y="550333"/>
                    <a:pt x="203307" y="550333"/>
                  </a:cubicBezTo>
                  <a:cubicBezTo>
                    <a:pt x="213734" y="581614"/>
                    <a:pt x="220240" y="596081"/>
                    <a:pt x="220240" y="635000"/>
                  </a:cubicBezTo>
                  <a:cubicBezTo>
                    <a:pt x="220240" y="697060"/>
                    <a:pt x="230476" y="694266"/>
                    <a:pt x="203307" y="694266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4034252" y="3441801"/>
              <a:ext cx="888307" cy="3000768"/>
              <a:chOff x="2057400" y="1600203"/>
              <a:chExt cx="1219200" cy="4553224"/>
            </a:xfrm>
          </p:grpSpPr>
          <p:grpSp>
            <p:nvGrpSpPr>
              <p:cNvPr id="80" name="Group 79"/>
              <p:cNvGrpSpPr/>
              <p:nvPr/>
            </p:nvGrpSpPr>
            <p:grpSpPr>
              <a:xfrm rot="5400000">
                <a:off x="352288" y="3305315"/>
                <a:ext cx="4553224" cy="1143000"/>
                <a:chOff x="457200" y="3187243"/>
                <a:chExt cx="8432901" cy="1143000"/>
              </a:xfrm>
            </p:grpSpPr>
            <p:sp>
              <p:nvSpPr>
                <p:cNvPr id="82" name="Freeform 81"/>
                <p:cNvSpPr/>
                <p:nvPr/>
              </p:nvSpPr>
              <p:spPr bwMode="auto">
                <a:xfrm>
                  <a:off x="457200" y="3541707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3" name="Freeform 82"/>
                <p:cNvSpPr/>
                <p:nvPr/>
              </p:nvSpPr>
              <p:spPr bwMode="auto">
                <a:xfrm>
                  <a:off x="2336799" y="3486359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4" name="Freeform 83"/>
                <p:cNvSpPr/>
                <p:nvPr/>
              </p:nvSpPr>
              <p:spPr bwMode="auto">
                <a:xfrm>
                  <a:off x="4199466" y="3436808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5" name="Freeform 84"/>
                <p:cNvSpPr/>
                <p:nvPr/>
              </p:nvSpPr>
              <p:spPr bwMode="auto">
                <a:xfrm>
                  <a:off x="6079065" y="3381460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 bwMode="auto">
                <a:xfrm>
                  <a:off x="8043333" y="3187243"/>
                  <a:ext cx="846768" cy="914400"/>
                </a:xfrm>
                <a:prstGeom prst="ellips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 bwMode="auto">
                <a:xfrm>
                  <a:off x="3047067" y="3276600"/>
                  <a:ext cx="1524934" cy="105364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 bwMode="auto">
                <a:xfrm>
                  <a:off x="3090333" y="3445933"/>
                  <a:ext cx="1481667" cy="313267"/>
                </a:xfrm>
                <a:custGeom>
                  <a:avLst/>
                  <a:gdLst>
                    <a:gd name="connsiteX0" fmla="*/ 0 w 1541013"/>
                    <a:gd name="connsiteY0" fmla="*/ 67734 h 313267"/>
                    <a:gd name="connsiteX1" fmla="*/ 76200 w 1541013"/>
                    <a:gd name="connsiteY1" fmla="*/ 8467 h 313267"/>
                    <a:gd name="connsiteX2" fmla="*/ 101600 w 1541013"/>
                    <a:gd name="connsiteY2" fmla="*/ 0 h 313267"/>
                    <a:gd name="connsiteX3" fmla="*/ 194734 w 1541013"/>
                    <a:gd name="connsiteY3" fmla="*/ 8467 h 313267"/>
                    <a:gd name="connsiteX4" fmla="*/ 245534 w 1541013"/>
                    <a:gd name="connsiteY4" fmla="*/ 25400 h 313267"/>
                    <a:gd name="connsiteX5" fmla="*/ 270934 w 1541013"/>
                    <a:gd name="connsiteY5" fmla="*/ 67734 h 313267"/>
                    <a:gd name="connsiteX6" fmla="*/ 313267 w 1541013"/>
                    <a:gd name="connsiteY6" fmla="*/ 118534 h 313267"/>
                    <a:gd name="connsiteX7" fmla="*/ 338667 w 1541013"/>
                    <a:gd name="connsiteY7" fmla="*/ 135467 h 313267"/>
                    <a:gd name="connsiteX8" fmla="*/ 364067 w 1541013"/>
                    <a:gd name="connsiteY8" fmla="*/ 160867 h 313267"/>
                    <a:gd name="connsiteX9" fmla="*/ 389467 w 1541013"/>
                    <a:gd name="connsiteY9" fmla="*/ 169334 h 313267"/>
                    <a:gd name="connsiteX10" fmla="*/ 414867 w 1541013"/>
                    <a:gd name="connsiteY10" fmla="*/ 186267 h 313267"/>
                    <a:gd name="connsiteX11" fmla="*/ 465667 w 1541013"/>
                    <a:gd name="connsiteY11" fmla="*/ 203200 h 313267"/>
                    <a:gd name="connsiteX12" fmla="*/ 474134 w 1541013"/>
                    <a:gd name="connsiteY12" fmla="*/ 228600 h 313267"/>
                    <a:gd name="connsiteX13" fmla="*/ 567267 w 1541013"/>
                    <a:gd name="connsiteY13" fmla="*/ 304800 h 313267"/>
                    <a:gd name="connsiteX14" fmla="*/ 592667 w 1541013"/>
                    <a:gd name="connsiteY14" fmla="*/ 313267 h 313267"/>
                    <a:gd name="connsiteX15" fmla="*/ 702734 w 1541013"/>
                    <a:gd name="connsiteY15" fmla="*/ 287867 h 313267"/>
                    <a:gd name="connsiteX16" fmla="*/ 728134 w 1541013"/>
                    <a:gd name="connsiteY16" fmla="*/ 270934 h 313267"/>
                    <a:gd name="connsiteX17" fmla="*/ 804334 w 1541013"/>
                    <a:gd name="connsiteY17" fmla="*/ 237067 h 313267"/>
                    <a:gd name="connsiteX18" fmla="*/ 829734 w 1541013"/>
                    <a:gd name="connsiteY18" fmla="*/ 186267 h 313267"/>
                    <a:gd name="connsiteX19" fmla="*/ 846667 w 1541013"/>
                    <a:gd name="connsiteY19" fmla="*/ 76200 h 313267"/>
                    <a:gd name="connsiteX20" fmla="*/ 863600 w 1541013"/>
                    <a:gd name="connsiteY20" fmla="*/ 50800 h 313267"/>
                    <a:gd name="connsiteX21" fmla="*/ 880534 w 1541013"/>
                    <a:gd name="connsiteY21" fmla="*/ 33867 h 313267"/>
                    <a:gd name="connsiteX22" fmla="*/ 905934 w 1541013"/>
                    <a:gd name="connsiteY22" fmla="*/ 25400 h 313267"/>
                    <a:gd name="connsiteX23" fmla="*/ 1032934 w 1541013"/>
                    <a:gd name="connsiteY23" fmla="*/ 33867 h 313267"/>
                    <a:gd name="connsiteX24" fmla="*/ 1100667 w 1541013"/>
                    <a:gd name="connsiteY24" fmla="*/ 93134 h 313267"/>
                    <a:gd name="connsiteX25" fmla="*/ 1151467 w 1541013"/>
                    <a:gd name="connsiteY25" fmla="*/ 118534 h 313267"/>
                    <a:gd name="connsiteX26" fmla="*/ 1278467 w 1541013"/>
                    <a:gd name="connsiteY26" fmla="*/ 101600 h 313267"/>
                    <a:gd name="connsiteX27" fmla="*/ 1303867 w 1541013"/>
                    <a:gd name="connsiteY27" fmla="*/ 84667 h 313267"/>
                    <a:gd name="connsiteX28" fmla="*/ 1354667 w 1541013"/>
                    <a:gd name="connsiteY28" fmla="*/ 67734 h 313267"/>
                    <a:gd name="connsiteX29" fmla="*/ 1380067 w 1541013"/>
                    <a:gd name="connsiteY29" fmla="*/ 59267 h 313267"/>
                    <a:gd name="connsiteX30" fmla="*/ 1405467 w 1541013"/>
                    <a:gd name="connsiteY30" fmla="*/ 50800 h 313267"/>
                    <a:gd name="connsiteX31" fmla="*/ 1456267 w 1541013"/>
                    <a:gd name="connsiteY31" fmla="*/ 59267 h 313267"/>
                    <a:gd name="connsiteX32" fmla="*/ 1481667 w 1541013"/>
                    <a:gd name="connsiteY32" fmla="*/ 67734 h 313267"/>
                    <a:gd name="connsiteX33" fmla="*/ 1515534 w 1541013"/>
                    <a:gd name="connsiteY33" fmla="*/ 101600 h 313267"/>
                    <a:gd name="connsiteX34" fmla="*/ 1507067 w 1541013"/>
                    <a:gd name="connsiteY34" fmla="*/ 93134 h 313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541013" h="313267">
                      <a:moveTo>
                        <a:pt x="0" y="67734"/>
                      </a:moveTo>
                      <a:cubicBezTo>
                        <a:pt x="25400" y="47978"/>
                        <a:pt x="49426" y="26316"/>
                        <a:pt x="76200" y="8467"/>
                      </a:cubicBezTo>
                      <a:cubicBezTo>
                        <a:pt x="83626" y="3516"/>
                        <a:pt x="92675" y="0"/>
                        <a:pt x="101600" y="0"/>
                      </a:cubicBezTo>
                      <a:cubicBezTo>
                        <a:pt x="132773" y="0"/>
                        <a:pt x="163689" y="5645"/>
                        <a:pt x="194734" y="8467"/>
                      </a:cubicBezTo>
                      <a:cubicBezTo>
                        <a:pt x="211667" y="14111"/>
                        <a:pt x="239890" y="8467"/>
                        <a:pt x="245534" y="25400"/>
                      </a:cubicBezTo>
                      <a:cubicBezTo>
                        <a:pt x="260236" y="69510"/>
                        <a:pt x="244369" y="34528"/>
                        <a:pt x="270934" y="67734"/>
                      </a:cubicBezTo>
                      <a:cubicBezTo>
                        <a:pt x="297574" y="101034"/>
                        <a:pt x="277065" y="88366"/>
                        <a:pt x="313267" y="118534"/>
                      </a:cubicBezTo>
                      <a:cubicBezTo>
                        <a:pt x="321084" y="125048"/>
                        <a:pt x="330850" y="128953"/>
                        <a:pt x="338667" y="135467"/>
                      </a:cubicBezTo>
                      <a:cubicBezTo>
                        <a:pt x="347865" y="143132"/>
                        <a:pt x="354104" y="154225"/>
                        <a:pt x="364067" y="160867"/>
                      </a:cubicBezTo>
                      <a:cubicBezTo>
                        <a:pt x="371493" y="165818"/>
                        <a:pt x="381485" y="165343"/>
                        <a:pt x="389467" y="169334"/>
                      </a:cubicBezTo>
                      <a:cubicBezTo>
                        <a:pt x="398568" y="173885"/>
                        <a:pt x="405568" y="182134"/>
                        <a:pt x="414867" y="186267"/>
                      </a:cubicBezTo>
                      <a:cubicBezTo>
                        <a:pt x="431178" y="193516"/>
                        <a:pt x="465667" y="203200"/>
                        <a:pt x="465667" y="203200"/>
                      </a:cubicBezTo>
                      <a:cubicBezTo>
                        <a:pt x="468489" y="211667"/>
                        <a:pt x="468779" y="221460"/>
                        <a:pt x="474134" y="228600"/>
                      </a:cubicBezTo>
                      <a:cubicBezTo>
                        <a:pt x="489920" y="249648"/>
                        <a:pt x="541610" y="296247"/>
                        <a:pt x="567267" y="304800"/>
                      </a:cubicBezTo>
                      <a:lnTo>
                        <a:pt x="592667" y="313267"/>
                      </a:lnTo>
                      <a:cubicBezTo>
                        <a:pt x="619990" y="309364"/>
                        <a:pt x="677377" y="304771"/>
                        <a:pt x="702734" y="287867"/>
                      </a:cubicBezTo>
                      <a:cubicBezTo>
                        <a:pt x="711201" y="282223"/>
                        <a:pt x="718835" y="275067"/>
                        <a:pt x="728134" y="270934"/>
                      </a:cubicBezTo>
                      <a:cubicBezTo>
                        <a:pt x="818814" y="230631"/>
                        <a:pt x="746851" y="275388"/>
                        <a:pt x="804334" y="237067"/>
                      </a:cubicBezTo>
                      <a:cubicBezTo>
                        <a:pt x="817335" y="217565"/>
                        <a:pt x="825839" y="209635"/>
                        <a:pt x="829734" y="186267"/>
                      </a:cubicBezTo>
                      <a:cubicBezTo>
                        <a:pt x="832826" y="167717"/>
                        <a:pt x="835034" y="103344"/>
                        <a:pt x="846667" y="76200"/>
                      </a:cubicBezTo>
                      <a:cubicBezTo>
                        <a:pt x="850675" y="66847"/>
                        <a:pt x="857243" y="58746"/>
                        <a:pt x="863600" y="50800"/>
                      </a:cubicBezTo>
                      <a:cubicBezTo>
                        <a:pt x="868587" y="44567"/>
                        <a:pt x="873689" y="37974"/>
                        <a:pt x="880534" y="33867"/>
                      </a:cubicBezTo>
                      <a:cubicBezTo>
                        <a:pt x="888187" y="29275"/>
                        <a:pt x="897467" y="28222"/>
                        <a:pt x="905934" y="25400"/>
                      </a:cubicBezTo>
                      <a:cubicBezTo>
                        <a:pt x="948267" y="28222"/>
                        <a:pt x="991084" y="26892"/>
                        <a:pt x="1032934" y="33867"/>
                      </a:cubicBezTo>
                      <a:cubicBezTo>
                        <a:pt x="1049772" y="36673"/>
                        <a:pt x="1100494" y="93019"/>
                        <a:pt x="1100667" y="93134"/>
                      </a:cubicBezTo>
                      <a:cubicBezTo>
                        <a:pt x="1133493" y="115017"/>
                        <a:pt x="1116414" y="106849"/>
                        <a:pt x="1151467" y="118534"/>
                      </a:cubicBezTo>
                      <a:cubicBezTo>
                        <a:pt x="1165369" y="117270"/>
                        <a:pt x="1248261" y="114545"/>
                        <a:pt x="1278467" y="101600"/>
                      </a:cubicBezTo>
                      <a:cubicBezTo>
                        <a:pt x="1287820" y="97592"/>
                        <a:pt x="1294568" y="88800"/>
                        <a:pt x="1303867" y="84667"/>
                      </a:cubicBezTo>
                      <a:cubicBezTo>
                        <a:pt x="1320178" y="77418"/>
                        <a:pt x="1337734" y="73378"/>
                        <a:pt x="1354667" y="67734"/>
                      </a:cubicBezTo>
                      <a:lnTo>
                        <a:pt x="1380067" y="59267"/>
                      </a:lnTo>
                      <a:lnTo>
                        <a:pt x="1405467" y="50800"/>
                      </a:lnTo>
                      <a:cubicBezTo>
                        <a:pt x="1422400" y="53622"/>
                        <a:pt x="1439509" y="55543"/>
                        <a:pt x="1456267" y="59267"/>
                      </a:cubicBezTo>
                      <a:cubicBezTo>
                        <a:pt x="1464979" y="61203"/>
                        <a:pt x="1475356" y="61423"/>
                        <a:pt x="1481667" y="67734"/>
                      </a:cubicBezTo>
                      <a:cubicBezTo>
                        <a:pt x="1526821" y="112888"/>
                        <a:pt x="1447803" y="79025"/>
                        <a:pt x="1515534" y="101600"/>
                      </a:cubicBezTo>
                      <a:cubicBezTo>
                        <a:pt x="1551644" y="89564"/>
                        <a:pt x="1549859" y="93134"/>
                        <a:pt x="1507067" y="93134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9" name="Explosion 1 61"/>
                <p:cNvSpPr>
                  <a:spLocks noChangeArrowheads="1"/>
                </p:cNvSpPr>
                <p:nvPr/>
              </p:nvSpPr>
              <p:spPr bwMode="auto">
                <a:xfrm>
                  <a:off x="2877711" y="3386846"/>
                  <a:ext cx="338707" cy="182880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2285999" y="5654993"/>
                <a:ext cx="990601" cy="46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 Narrow" pitchFamily="34" charset="0"/>
                  </a:rPr>
                  <a:t>Output</a:t>
                </a:r>
                <a:endParaRPr lang="en-US" sz="1200" b="1" dirty="0">
                  <a:latin typeface="Arial Narrow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502830" y="3429000"/>
              <a:ext cx="721753" cy="3000768"/>
              <a:chOff x="2285999" y="1600207"/>
              <a:chExt cx="990601" cy="4553224"/>
            </a:xfrm>
          </p:grpSpPr>
          <p:grpSp>
            <p:nvGrpSpPr>
              <p:cNvPr id="91" name="Group 90"/>
              <p:cNvGrpSpPr/>
              <p:nvPr/>
            </p:nvGrpSpPr>
            <p:grpSpPr>
              <a:xfrm rot="5400000">
                <a:off x="466593" y="3419619"/>
                <a:ext cx="4553224" cy="914400"/>
                <a:chOff x="457200" y="3187243"/>
                <a:chExt cx="8432901" cy="914400"/>
              </a:xfrm>
            </p:grpSpPr>
            <p:sp>
              <p:nvSpPr>
                <p:cNvPr id="93" name="Freeform 92"/>
                <p:cNvSpPr/>
                <p:nvPr/>
              </p:nvSpPr>
              <p:spPr bwMode="auto">
                <a:xfrm>
                  <a:off x="457200" y="3541707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 bwMode="auto">
                <a:xfrm>
                  <a:off x="2336799" y="3486359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 bwMode="auto">
                <a:xfrm>
                  <a:off x="4199466" y="3436808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96" name="Freeform 95"/>
                <p:cNvSpPr/>
                <p:nvPr/>
              </p:nvSpPr>
              <p:spPr bwMode="auto">
                <a:xfrm>
                  <a:off x="6079065" y="3381460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 bwMode="auto">
                <a:xfrm>
                  <a:off x="8043333" y="3187243"/>
                  <a:ext cx="846768" cy="914400"/>
                </a:xfrm>
                <a:prstGeom prst="ellipse">
                  <a:avLst/>
                </a:prstGeom>
                <a:solidFill>
                  <a:srgbClr val="92D05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 bwMode="auto">
                <a:xfrm>
                  <a:off x="3467825" y="3286397"/>
                  <a:ext cx="1845170" cy="79161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99" name="Explosion 1 61"/>
                <p:cNvSpPr>
                  <a:spLocks noChangeArrowheads="1"/>
                </p:cNvSpPr>
                <p:nvPr/>
              </p:nvSpPr>
              <p:spPr bwMode="auto">
                <a:xfrm>
                  <a:off x="3213564" y="3612147"/>
                  <a:ext cx="338706" cy="182881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2285999" y="5654993"/>
                <a:ext cx="990601" cy="467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 Narrow" pitchFamily="34" charset="0"/>
                  </a:rPr>
                  <a:t>Output</a:t>
                </a:r>
                <a:endParaRPr lang="en-US" sz="1200" b="1" dirty="0">
                  <a:latin typeface="Arial Narrow" pitchFamily="34" charset="0"/>
                </a:endParaRPr>
              </a:p>
            </p:txBody>
          </p:sp>
        </p:grpSp>
        <p:sp>
          <p:nvSpPr>
            <p:cNvPr id="100" name="Freeform 99"/>
            <p:cNvSpPr/>
            <p:nvPr/>
          </p:nvSpPr>
          <p:spPr bwMode="auto">
            <a:xfrm>
              <a:off x="3548201" y="4463327"/>
              <a:ext cx="260965" cy="681102"/>
            </a:xfrm>
            <a:custGeom>
              <a:avLst/>
              <a:gdLst>
                <a:gd name="connsiteX0" fmla="*/ 211774 w 254107"/>
                <a:gd name="connsiteY0" fmla="*/ 0 h 694285"/>
                <a:gd name="connsiteX1" fmla="*/ 135574 w 254107"/>
                <a:gd name="connsiteY1" fmla="*/ 50800 h 694285"/>
                <a:gd name="connsiteX2" fmla="*/ 93240 w 254107"/>
                <a:gd name="connsiteY2" fmla="*/ 76200 h 694285"/>
                <a:gd name="connsiteX3" fmla="*/ 101707 w 254107"/>
                <a:gd name="connsiteY3" fmla="*/ 135466 h 694285"/>
                <a:gd name="connsiteX4" fmla="*/ 186374 w 254107"/>
                <a:gd name="connsiteY4" fmla="*/ 186266 h 694285"/>
                <a:gd name="connsiteX5" fmla="*/ 211774 w 254107"/>
                <a:gd name="connsiteY5" fmla="*/ 194733 h 694285"/>
                <a:gd name="connsiteX6" fmla="*/ 254107 w 254107"/>
                <a:gd name="connsiteY6" fmla="*/ 228600 h 694285"/>
                <a:gd name="connsiteX7" fmla="*/ 245640 w 254107"/>
                <a:gd name="connsiteY7" fmla="*/ 279400 h 694285"/>
                <a:gd name="connsiteX8" fmla="*/ 169440 w 254107"/>
                <a:gd name="connsiteY8" fmla="*/ 321733 h 694285"/>
                <a:gd name="connsiteX9" fmla="*/ 144040 w 254107"/>
                <a:gd name="connsiteY9" fmla="*/ 338666 h 694285"/>
                <a:gd name="connsiteX10" fmla="*/ 76307 w 254107"/>
                <a:gd name="connsiteY10" fmla="*/ 355600 h 694285"/>
                <a:gd name="connsiteX11" fmla="*/ 17040 w 254107"/>
                <a:gd name="connsiteY11" fmla="*/ 372533 h 694285"/>
                <a:gd name="connsiteX12" fmla="*/ 8574 w 254107"/>
                <a:gd name="connsiteY12" fmla="*/ 448733 h 694285"/>
                <a:gd name="connsiteX13" fmla="*/ 33974 w 254107"/>
                <a:gd name="connsiteY13" fmla="*/ 457200 h 694285"/>
                <a:gd name="connsiteX14" fmla="*/ 84774 w 254107"/>
                <a:gd name="connsiteY14" fmla="*/ 499533 h 694285"/>
                <a:gd name="connsiteX15" fmla="*/ 135574 w 254107"/>
                <a:gd name="connsiteY15" fmla="*/ 516466 h 694285"/>
                <a:gd name="connsiteX16" fmla="*/ 152507 w 254107"/>
                <a:gd name="connsiteY16" fmla="*/ 533400 h 694285"/>
                <a:gd name="connsiteX17" fmla="*/ 203307 w 254107"/>
                <a:gd name="connsiteY17" fmla="*/ 550333 h 694285"/>
                <a:gd name="connsiteX18" fmla="*/ 220240 w 254107"/>
                <a:gd name="connsiteY18" fmla="*/ 635000 h 694285"/>
                <a:gd name="connsiteX19" fmla="*/ 203307 w 254107"/>
                <a:gd name="connsiteY19" fmla="*/ 694266 h 69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107" h="694285">
                  <a:moveTo>
                    <a:pt x="211774" y="0"/>
                  </a:moveTo>
                  <a:cubicBezTo>
                    <a:pt x="186374" y="16933"/>
                    <a:pt x="161943" y="35418"/>
                    <a:pt x="135574" y="50800"/>
                  </a:cubicBezTo>
                  <a:cubicBezTo>
                    <a:pt x="82816" y="81575"/>
                    <a:pt x="134182" y="35258"/>
                    <a:pt x="93240" y="76200"/>
                  </a:cubicBezTo>
                  <a:cubicBezTo>
                    <a:pt x="96062" y="95955"/>
                    <a:pt x="93449" y="117299"/>
                    <a:pt x="101707" y="135466"/>
                  </a:cubicBezTo>
                  <a:cubicBezTo>
                    <a:pt x="118311" y="171993"/>
                    <a:pt x="153840" y="175421"/>
                    <a:pt x="186374" y="186266"/>
                  </a:cubicBezTo>
                  <a:cubicBezTo>
                    <a:pt x="194841" y="189088"/>
                    <a:pt x="204348" y="189783"/>
                    <a:pt x="211774" y="194733"/>
                  </a:cubicBezTo>
                  <a:cubicBezTo>
                    <a:pt x="243816" y="216094"/>
                    <a:pt x="229979" y="204471"/>
                    <a:pt x="254107" y="228600"/>
                  </a:cubicBezTo>
                  <a:cubicBezTo>
                    <a:pt x="251285" y="245533"/>
                    <a:pt x="255485" y="265336"/>
                    <a:pt x="245640" y="279400"/>
                  </a:cubicBezTo>
                  <a:cubicBezTo>
                    <a:pt x="216893" y="320467"/>
                    <a:pt x="201219" y="305843"/>
                    <a:pt x="169440" y="321733"/>
                  </a:cubicBezTo>
                  <a:cubicBezTo>
                    <a:pt x="160339" y="326284"/>
                    <a:pt x="153603" y="335189"/>
                    <a:pt x="144040" y="338666"/>
                  </a:cubicBezTo>
                  <a:cubicBezTo>
                    <a:pt x="122169" y="346619"/>
                    <a:pt x="98885" y="349956"/>
                    <a:pt x="76307" y="355600"/>
                  </a:cubicBezTo>
                  <a:cubicBezTo>
                    <a:pt x="33770" y="366234"/>
                    <a:pt x="53488" y="360383"/>
                    <a:pt x="17040" y="372533"/>
                  </a:cubicBezTo>
                  <a:cubicBezTo>
                    <a:pt x="11395" y="389467"/>
                    <a:pt x="-12593" y="427566"/>
                    <a:pt x="8574" y="448733"/>
                  </a:cubicBezTo>
                  <a:cubicBezTo>
                    <a:pt x="14885" y="455044"/>
                    <a:pt x="25507" y="454378"/>
                    <a:pt x="33974" y="457200"/>
                  </a:cubicBezTo>
                  <a:cubicBezTo>
                    <a:pt x="49925" y="473151"/>
                    <a:pt x="63556" y="490103"/>
                    <a:pt x="84774" y="499533"/>
                  </a:cubicBezTo>
                  <a:cubicBezTo>
                    <a:pt x="101085" y="506782"/>
                    <a:pt x="135574" y="516466"/>
                    <a:pt x="135574" y="516466"/>
                  </a:cubicBezTo>
                  <a:cubicBezTo>
                    <a:pt x="141218" y="522111"/>
                    <a:pt x="145367" y="529830"/>
                    <a:pt x="152507" y="533400"/>
                  </a:cubicBezTo>
                  <a:cubicBezTo>
                    <a:pt x="168472" y="541383"/>
                    <a:pt x="203307" y="550333"/>
                    <a:pt x="203307" y="550333"/>
                  </a:cubicBezTo>
                  <a:cubicBezTo>
                    <a:pt x="213734" y="581614"/>
                    <a:pt x="220240" y="596081"/>
                    <a:pt x="220240" y="635000"/>
                  </a:cubicBezTo>
                  <a:cubicBezTo>
                    <a:pt x="220240" y="697060"/>
                    <a:pt x="230476" y="694266"/>
                    <a:pt x="203307" y="694266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481601" y="3435388"/>
              <a:ext cx="785644" cy="3018169"/>
              <a:chOff x="2267090" y="2438401"/>
              <a:chExt cx="764996" cy="3076587"/>
            </a:xfrm>
          </p:grpSpPr>
          <p:sp>
            <p:nvSpPr>
              <p:cNvPr id="102" name="Freeform 101"/>
              <p:cNvSpPr/>
              <p:nvPr/>
            </p:nvSpPr>
            <p:spPr bwMode="auto">
              <a:xfrm rot="5400000">
                <a:off x="2207835" y="2628067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 bwMode="auto">
              <a:xfrm rot="5400000">
                <a:off x="2247102" y="3314245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 rot="5400000">
                <a:off x="2282256" y="3994242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 rot="5400000">
                <a:off x="2321523" y="4680420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 bwMode="auto">
              <a:xfrm rot="5400000">
                <a:off x="2508797" y="5037054"/>
                <a:ext cx="307146" cy="64872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 rot="5400000">
                <a:off x="2251482" y="3003281"/>
                <a:ext cx="605029" cy="51055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8" name="Explosion 1 61"/>
              <p:cNvSpPr>
                <a:spLocks noChangeArrowheads="1"/>
              </p:cNvSpPr>
              <p:nvPr/>
            </p:nvSpPr>
            <p:spPr bwMode="auto">
              <a:xfrm rot="5400000">
                <a:off x="2371559" y="2812051"/>
                <a:ext cx="120777" cy="129744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329304" y="5172497"/>
                <a:ext cx="702782" cy="313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 Narrow" pitchFamily="34" charset="0"/>
                  </a:rPr>
                  <a:t>Output</a:t>
                </a:r>
                <a:endParaRPr lang="en-US" sz="1200" b="1" dirty="0">
                  <a:latin typeface="Arial Narrow" pitchFamily="34" charset="0"/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2267090" y="2914729"/>
                <a:ext cx="299289" cy="645033"/>
              </a:xfrm>
              <a:custGeom>
                <a:avLst/>
                <a:gdLst>
                  <a:gd name="connsiteX0" fmla="*/ 211774 w 254107"/>
                  <a:gd name="connsiteY0" fmla="*/ 0 h 694285"/>
                  <a:gd name="connsiteX1" fmla="*/ 135574 w 254107"/>
                  <a:gd name="connsiteY1" fmla="*/ 50800 h 694285"/>
                  <a:gd name="connsiteX2" fmla="*/ 93240 w 254107"/>
                  <a:gd name="connsiteY2" fmla="*/ 76200 h 694285"/>
                  <a:gd name="connsiteX3" fmla="*/ 101707 w 254107"/>
                  <a:gd name="connsiteY3" fmla="*/ 135466 h 694285"/>
                  <a:gd name="connsiteX4" fmla="*/ 186374 w 254107"/>
                  <a:gd name="connsiteY4" fmla="*/ 186266 h 694285"/>
                  <a:gd name="connsiteX5" fmla="*/ 211774 w 254107"/>
                  <a:gd name="connsiteY5" fmla="*/ 194733 h 694285"/>
                  <a:gd name="connsiteX6" fmla="*/ 254107 w 254107"/>
                  <a:gd name="connsiteY6" fmla="*/ 228600 h 694285"/>
                  <a:gd name="connsiteX7" fmla="*/ 245640 w 254107"/>
                  <a:gd name="connsiteY7" fmla="*/ 279400 h 694285"/>
                  <a:gd name="connsiteX8" fmla="*/ 169440 w 254107"/>
                  <a:gd name="connsiteY8" fmla="*/ 321733 h 694285"/>
                  <a:gd name="connsiteX9" fmla="*/ 144040 w 254107"/>
                  <a:gd name="connsiteY9" fmla="*/ 338666 h 694285"/>
                  <a:gd name="connsiteX10" fmla="*/ 76307 w 254107"/>
                  <a:gd name="connsiteY10" fmla="*/ 355600 h 694285"/>
                  <a:gd name="connsiteX11" fmla="*/ 17040 w 254107"/>
                  <a:gd name="connsiteY11" fmla="*/ 372533 h 694285"/>
                  <a:gd name="connsiteX12" fmla="*/ 8574 w 254107"/>
                  <a:gd name="connsiteY12" fmla="*/ 448733 h 694285"/>
                  <a:gd name="connsiteX13" fmla="*/ 33974 w 254107"/>
                  <a:gd name="connsiteY13" fmla="*/ 457200 h 694285"/>
                  <a:gd name="connsiteX14" fmla="*/ 84774 w 254107"/>
                  <a:gd name="connsiteY14" fmla="*/ 499533 h 694285"/>
                  <a:gd name="connsiteX15" fmla="*/ 135574 w 254107"/>
                  <a:gd name="connsiteY15" fmla="*/ 516466 h 694285"/>
                  <a:gd name="connsiteX16" fmla="*/ 152507 w 254107"/>
                  <a:gd name="connsiteY16" fmla="*/ 533400 h 694285"/>
                  <a:gd name="connsiteX17" fmla="*/ 203307 w 254107"/>
                  <a:gd name="connsiteY17" fmla="*/ 550333 h 694285"/>
                  <a:gd name="connsiteX18" fmla="*/ 220240 w 254107"/>
                  <a:gd name="connsiteY18" fmla="*/ 635000 h 694285"/>
                  <a:gd name="connsiteX19" fmla="*/ 203307 w 254107"/>
                  <a:gd name="connsiteY19" fmla="*/ 694266 h 69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4107" h="694285">
                    <a:moveTo>
                      <a:pt x="211774" y="0"/>
                    </a:moveTo>
                    <a:cubicBezTo>
                      <a:pt x="186374" y="16933"/>
                      <a:pt x="161943" y="35418"/>
                      <a:pt x="135574" y="50800"/>
                    </a:cubicBezTo>
                    <a:cubicBezTo>
                      <a:pt x="82816" y="81575"/>
                      <a:pt x="134182" y="35258"/>
                      <a:pt x="93240" y="76200"/>
                    </a:cubicBezTo>
                    <a:cubicBezTo>
                      <a:pt x="96062" y="95955"/>
                      <a:pt x="93449" y="117299"/>
                      <a:pt x="101707" y="135466"/>
                    </a:cubicBezTo>
                    <a:cubicBezTo>
                      <a:pt x="118311" y="171993"/>
                      <a:pt x="153840" y="175421"/>
                      <a:pt x="186374" y="186266"/>
                    </a:cubicBezTo>
                    <a:cubicBezTo>
                      <a:pt x="194841" y="189088"/>
                      <a:pt x="204348" y="189783"/>
                      <a:pt x="211774" y="194733"/>
                    </a:cubicBezTo>
                    <a:cubicBezTo>
                      <a:pt x="243816" y="216094"/>
                      <a:pt x="229979" y="204471"/>
                      <a:pt x="254107" y="228600"/>
                    </a:cubicBezTo>
                    <a:cubicBezTo>
                      <a:pt x="251285" y="245533"/>
                      <a:pt x="255485" y="265336"/>
                      <a:pt x="245640" y="279400"/>
                    </a:cubicBezTo>
                    <a:cubicBezTo>
                      <a:pt x="216893" y="320467"/>
                      <a:pt x="201219" y="305843"/>
                      <a:pt x="169440" y="321733"/>
                    </a:cubicBezTo>
                    <a:cubicBezTo>
                      <a:pt x="160339" y="326284"/>
                      <a:pt x="153603" y="335189"/>
                      <a:pt x="144040" y="338666"/>
                    </a:cubicBezTo>
                    <a:cubicBezTo>
                      <a:pt x="122169" y="346619"/>
                      <a:pt x="98885" y="349956"/>
                      <a:pt x="76307" y="355600"/>
                    </a:cubicBezTo>
                    <a:cubicBezTo>
                      <a:pt x="33770" y="366234"/>
                      <a:pt x="53488" y="360383"/>
                      <a:pt x="17040" y="372533"/>
                    </a:cubicBezTo>
                    <a:cubicBezTo>
                      <a:pt x="11395" y="389467"/>
                      <a:pt x="-12593" y="427566"/>
                      <a:pt x="8574" y="448733"/>
                    </a:cubicBezTo>
                    <a:cubicBezTo>
                      <a:pt x="14885" y="455044"/>
                      <a:pt x="25507" y="454378"/>
                      <a:pt x="33974" y="457200"/>
                    </a:cubicBezTo>
                    <a:cubicBezTo>
                      <a:pt x="49925" y="473151"/>
                      <a:pt x="63556" y="490103"/>
                      <a:pt x="84774" y="499533"/>
                    </a:cubicBezTo>
                    <a:cubicBezTo>
                      <a:pt x="101085" y="506782"/>
                      <a:pt x="135574" y="516466"/>
                      <a:pt x="135574" y="516466"/>
                    </a:cubicBezTo>
                    <a:cubicBezTo>
                      <a:pt x="141218" y="522111"/>
                      <a:pt x="145367" y="529830"/>
                      <a:pt x="152507" y="533400"/>
                    </a:cubicBezTo>
                    <a:cubicBezTo>
                      <a:pt x="168472" y="541383"/>
                      <a:pt x="203307" y="550333"/>
                      <a:pt x="203307" y="550333"/>
                    </a:cubicBezTo>
                    <a:cubicBezTo>
                      <a:pt x="213734" y="581614"/>
                      <a:pt x="220240" y="596081"/>
                      <a:pt x="220240" y="635000"/>
                    </a:cubicBezTo>
                    <a:cubicBezTo>
                      <a:pt x="220240" y="697060"/>
                      <a:pt x="230476" y="694266"/>
                      <a:pt x="203307" y="69426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7249800" y="3435387"/>
              <a:ext cx="721749" cy="3018169"/>
              <a:chOff x="2862702" y="2438400"/>
              <a:chExt cx="702781" cy="3076587"/>
            </a:xfrm>
          </p:grpSpPr>
          <p:sp>
            <p:nvSpPr>
              <p:cNvPr id="112" name="Freeform 111"/>
              <p:cNvSpPr/>
              <p:nvPr/>
            </p:nvSpPr>
            <p:spPr bwMode="auto">
              <a:xfrm rot="5400000">
                <a:off x="2741231" y="2628066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 rot="5400000">
                <a:off x="2780498" y="3314244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 rot="5400000">
                <a:off x="2815652" y="3994241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 rot="5400000">
                <a:off x="2854919" y="4680419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 bwMode="auto">
              <a:xfrm rot="5400000">
                <a:off x="3042193" y="5037053"/>
                <a:ext cx="307146" cy="64872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 rot="5400000">
                <a:off x="2708455" y="2923085"/>
                <a:ext cx="893816" cy="55134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8" name="Explosion 1 61"/>
              <p:cNvSpPr>
                <a:spLocks noChangeArrowheads="1"/>
              </p:cNvSpPr>
              <p:nvPr/>
            </p:nvSpPr>
            <p:spPr bwMode="auto">
              <a:xfrm rot="5400000">
                <a:off x="3178679" y="2669391"/>
                <a:ext cx="120777" cy="129744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862702" y="5172496"/>
                <a:ext cx="702781" cy="313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 Narrow" pitchFamily="34" charset="0"/>
                  </a:rPr>
                  <a:t>Output</a:t>
                </a:r>
                <a:endParaRPr lang="en-US" sz="1200" b="1" dirty="0">
                  <a:latin typeface="Arial Narrow" pitchFamily="34" charset="0"/>
                </a:endParaRPr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970164" y="2733092"/>
                <a:ext cx="243299" cy="931334"/>
              </a:xfrm>
              <a:custGeom>
                <a:avLst/>
                <a:gdLst>
                  <a:gd name="connsiteX0" fmla="*/ 313267 w 321733"/>
                  <a:gd name="connsiteY0" fmla="*/ 0 h 846667"/>
                  <a:gd name="connsiteX1" fmla="*/ 245533 w 321733"/>
                  <a:gd name="connsiteY1" fmla="*/ 127000 h 846667"/>
                  <a:gd name="connsiteX2" fmla="*/ 262467 w 321733"/>
                  <a:gd name="connsiteY2" fmla="*/ 143934 h 846667"/>
                  <a:gd name="connsiteX3" fmla="*/ 270933 w 321733"/>
                  <a:gd name="connsiteY3" fmla="*/ 169334 h 846667"/>
                  <a:gd name="connsiteX4" fmla="*/ 313267 w 321733"/>
                  <a:gd name="connsiteY4" fmla="*/ 203200 h 846667"/>
                  <a:gd name="connsiteX5" fmla="*/ 321733 w 321733"/>
                  <a:gd name="connsiteY5" fmla="*/ 228600 h 846667"/>
                  <a:gd name="connsiteX6" fmla="*/ 279400 w 321733"/>
                  <a:gd name="connsiteY6" fmla="*/ 296334 h 846667"/>
                  <a:gd name="connsiteX7" fmla="*/ 203200 w 321733"/>
                  <a:gd name="connsiteY7" fmla="*/ 321734 h 846667"/>
                  <a:gd name="connsiteX8" fmla="*/ 177800 w 321733"/>
                  <a:gd name="connsiteY8" fmla="*/ 330200 h 846667"/>
                  <a:gd name="connsiteX9" fmla="*/ 118533 w 321733"/>
                  <a:gd name="connsiteY9" fmla="*/ 355600 h 846667"/>
                  <a:gd name="connsiteX10" fmla="*/ 67733 w 321733"/>
                  <a:gd name="connsiteY10" fmla="*/ 389467 h 846667"/>
                  <a:gd name="connsiteX11" fmla="*/ 76200 w 321733"/>
                  <a:gd name="connsiteY11" fmla="*/ 431800 h 846667"/>
                  <a:gd name="connsiteX12" fmla="*/ 110067 w 321733"/>
                  <a:gd name="connsiteY12" fmla="*/ 465667 h 846667"/>
                  <a:gd name="connsiteX13" fmla="*/ 152400 w 321733"/>
                  <a:gd name="connsiteY13" fmla="*/ 508000 h 846667"/>
                  <a:gd name="connsiteX14" fmla="*/ 169333 w 321733"/>
                  <a:gd name="connsiteY14" fmla="*/ 558800 h 846667"/>
                  <a:gd name="connsiteX15" fmla="*/ 160867 w 321733"/>
                  <a:gd name="connsiteY15" fmla="*/ 601134 h 846667"/>
                  <a:gd name="connsiteX16" fmla="*/ 118533 w 321733"/>
                  <a:gd name="connsiteY16" fmla="*/ 626534 h 846667"/>
                  <a:gd name="connsiteX17" fmla="*/ 59267 w 321733"/>
                  <a:gd name="connsiteY17" fmla="*/ 651934 h 846667"/>
                  <a:gd name="connsiteX18" fmla="*/ 42333 w 321733"/>
                  <a:gd name="connsiteY18" fmla="*/ 668867 h 846667"/>
                  <a:gd name="connsiteX19" fmla="*/ 59267 w 321733"/>
                  <a:gd name="connsiteY19" fmla="*/ 753534 h 846667"/>
                  <a:gd name="connsiteX20" fmla="*/ 50800 w 321733"/>
                  <a:gd name="connsiteY20" fmla="*/ 812800 h 846667"/>
                  <a:gd name="connsiteX21" fmla="*/ 8467 w 321733"/>
                  <a:gd name="connsiteY21" fmla="*/ 838200 h 846667"/>
                  <a:gd name="connsiteX22" fmla="*/ 0 w 321733"/>
                  <a:gd name="connsiteY22" fmla="*/ 846667 h 846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1733" h="846667">
                    <a:moveTo>
                      <a:pt x="313267" y="0"/>
                    </a:moveTo>
                    <a:cubicBezTo>
                      <a:pt x="239107" y="57681"/>
                      <a:pt x="218934" y="38336"/>
                      <a:pt x="245533" y="127000"/>
                    </a:cubicBezTo>
                    <a:cubicBezTo>
                      <a:pt x="247827" y="134646"/>
                      <a:pt x="256822" y="138289"/>
                      <a:pt x="262467" y="143934"/>
                    </a:cubicBezTo>
                    <a:cubicBezTo>
                      <a:pt x="265289" y="152401"/>
                      <a:pt x="266341" y="161681"/>
                      <a:pt x="270933" y="169334"/>
                    </a:cubicBezTo>
                    <a:cubicBezTo>
                      <a:pt x="278975" y="182737"/>
                      <a:pt x="301732" y="195510"/>
                      <a:pt x="313267" y="203200"/>
                    </a:cubicBezTo>
                    <a:cubicBezTo>
                      <a:pt x="316089" y="211667"/>
                      <a:pt x="321733" y="219675"/>
                      <a:pt x="321733" y="228600"/>
                    </a:cubicBezTo>
                    <a:cubicBezTo>
                      <a:pt x="321733" y="253388"/>
                      <a:pt x="304568" y="287945"/>
                      <a:pt x="279400" y="296334"/>
                    </a:cubicBezTo>
                    <a:lnTo>
                      <a:pt x="203200" y="321734"/>
                    </a:lnTo>
                    <a:lnTo>
                      <a:pt x="177800" y="330200"/>
                    </a:lnTo>
                    <a:cubicBezTo>
                      <a:pt x="85352" y="391834"/>
                      <a:pt x="227872" y="300931"/>
                      <a:pt x="118533" y="355600"/>
                    </a:cubicBezTo>
                    <a:cubicBezTo>
                      <a:pt x="100330" y="364701"/>
                      <a:pt x="67733" y="389467"/>
                      <a:pt x="67733" y="389467"/>
                    </a:cubicBezTo>
                    <a:cubicBezTo>
                      <a:pt x="70555" y="403578"/>
                      <a:pt x="69211" y="419221"/>
                      <a:pt x="76200" y="431800"/>
                    </a:cubicBezTo>
                    <a:cubicBezTo>
                      <a:pt x="83953" y="445756"/>
                      <a:pt x="101211" y="452383"/>
                      <a:pt x="110067" y="465667"/>
                    </a:cubicBezTo>
                    <a:cubicBezTo>
                      <a:pt x="132644" y="499534"/>
                      <a:pt x="118533" y="485423"/>
                      <a:pt x="152400" y="508000"/>
                    </a:cubicBezTo>
                    <a:cubicBezTo>
                      <a:pt x="158044" y="524933"/>
                      <a:pt x="172833" y="541297"/>
                      <a:pt x="169333" y="558800"/>
                    </a:cubicBezTo>
                    <a:cubicBezTo>
                      <a:pt x="166511" y="572911"/>
                      <a:pt x="166536" y="587907"/>
                      <a:pt x="160867" y="601134"/>
                    </a:cubicBezTo>
                    <a:cubicBezTo>
                      <a:pt x="151847" y="622180"/>
                      <a:pt x="135602" y="618000"/>
                      <a:pt x="118533" y="626534"/>
                    </a:cubicBezTo>
                    <a:cubicBezTo>
                      <a:pt x="60064" y="655769"/>
                      <a:pt x="129749" y="634312"/>
                      <a:pt x="59267" y="651934"/>
                    </a:cubicBezTo>
                    <a:cubicBezTo>
                      <a:pt x="53622" y="657578"/>
                      <a:pt x="43215" y="660933"/>
                      <a:pt x="42333" y="668867"/>
                    </a:cubicBezTo>
                    <a:cubicBezTo>
                      <a:pt x="39090" y="698054"/>
                      <a:pt x="50290" y="726605"/>
                      <a:pt x="59267" y="753534"/>
                    </a:cubicBezTo>
                    <a:cubicBezTo>
                      <a:pt x="56445" y="773289"/>
                      <a:pt x="57111" y="793868"/>
                      <a:pt x="50800" y="812800"/>
                    </a:cubicBezTo>
                    <a:cubicBezTo>
                      <a:pt x="44184" y="832647"/>
                      <a:pt x="22850" y="831009"/>
                      <a:pt x="8467" y="838200"/>
                    </a:cubicBezTo>
                    <a:cubicBezTo>
                      <a:pt x="4897" y="839985"/>
                      <a:pt x="2822" y="843845"/>
                      <a:pt x="0" y="846667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7950989" y="3435387"/>
              <a:ext cx="721749" cy="3018169"/>
              <a:chOff x="2862702" y="2438400"/>
              <a:chExt cx="702781" cy="3076587"/>
            </a:xfrm>
          </p:grpSpPr>
          <p:sp>
            <p:nvSpPr>
              <p:cNvPr id="122" name="Freeform 121"/>
              <p:cNvSpPr/>
              <p:nvPr/>
            </p:nvSpPr>
            <p:spPr bwMode="auto">
              <a:xfrm rot="5400000">
                <a:off x="2741231" y="2628066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 rot="5400000">
                <a:off x="2780498" y="3314244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 rot="5400000">
                <a:off x="2815652" y="3994241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 rot="5400000">
                <a:off x="2854919" y="4680419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 bwMode="auto">
              <a:xfrm rot="5400000">
                <a:off x="3042193" y="5037053"/>
                <a:ext cx="307146" cy="64872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 rot="5400000">
                <a:off x="2781986" y="3257895"/>
                <a:ext cx="660188" cy="45566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8" name="Explosion 1 61"/>
              <p:cNvSpPr>
                <a:spLocks noChangeArrowheads="1"/>
              </p:cNvSpPr>
              <p:nvPr/>
            </p:nvSpPr>
            <p:spPr bwMode="auto">
              <a:xfrm rot="5400000">
                <a:off x="3052109" y="3090616"/>
                <a:ext cx="120777" cy="129744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862702" y="5172496"/>
                <a:ext cx="702781" cy="313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 Narrow" pitchFamily="34" charset="0"/>
                  </a:rPr>
                  <a:t>Output</a:t>
                </a:r>
                <a:endParaRPr lang="en-US" sz="1200" b="1" dirty="0">
                  <a:latin typeface="Arial Narrow" pitchFamily="34" charset="0"/>
                </a:endParaRPr>
              </a:p>
            </p:txBody>
          </p:sp>
        </p:grpSp>
        <p:sp>
          <p:nvSpPr>
            <p:cNvPr id="130" name="Freeform 129"/>
            <p:cNvSpPr/>
            <p:nvPr/>
          </p:nvSpPr>
          <p:spPr bwMode="auto">
            <a:xfrm rot="5400000" flipV="1">
              <a:off x="7995810" y="4357185"/>
              <a:ext cx="594834" cy="264100"/>
            </a:xfrm>
            <a:custGeom>
              <a:avLst/>
              <a:gdLst>
                <a:gd name="connsiteX0" fmla="*/ 0 w 1541013"/>
                <a:gd name="connsiteY0" fmla="*/ 67734 h 313267"/>
                <a:gd name="connsiteX1" fmla="*/ 76200 w 1541013"/>
                <a:gd name="connsiteY1" fmla="*/ 8467 h 313267"/>
                <a:gd name="connsiteX2" fmla="*/ 101600 w 1541013"/>
                <a:gd name="connsiteY2" fmla="*/ 0 h 313267"/>
                <a:gd name="connsiteX3" fmla="*/ 194734 w 1541013"/>
                <a:gd name="connsiteY3" fmla="*/ 8467 h 313267"/>
                <a:gd name="connsiteX4" fmla="*/ 245534 w 1541013"/>
                <a:gd name="connsiteY4" fmla="*/ 25400 h 313267"/>
                <a:gd name="connsiteX5" fmla="*/ 270934 w 1541013"/>
                <a:gd name="connsiteY5" fmla="*/ 67734 h 313267"/>
                <a:gd name="connsiteX6" fmla="*/ 313267 w 1541013"/>
                <a:gd name="connsiteY6" fmla="*/ 118534 h 313267"/>
                <a:gd name="connsiteX7" fmla="*/ 338667 w 1541013"/>
                <a:gd name="connsiteY7" fmla="*/ 135467 h 313267"/>
                <a:gd name="connsiteX8" fmla="*/ 364067 w 1541013"/>
                <a:gd name="connsiteY8" fmla="*/ 160867 h 313267"/>
                <a:gd name="connsiteX9" fmla="*/ 389467 w 1541013"/>
                <a:gd name="connsiteY9" fmla="*/ 169334 h 313267"/>
                <a:gd name="connsiteX10" fmla="*/ 414867 w 1541013"/>
                <a:gd name="connsiteY10" fmla="*/ 186267 h 313267"/>
                <a:gd name="connsiteX11" fmla="*/ 465667 w 1541013"/>
                <a:gd name="connsiteY11" fmla="*/ 203200 h 313267"/>
                <a:gd name="connsiteX12" fmla="*/ 474134 w 1541013"/>
                <a:gd name="connsiteY12" fmla="*/ 228600 h 313267"/>
                <a:gd name="connsiteX13" fmla="*/ 567267 w 1541013"/>
                <a:gd name="connsiteY13" fmla="*/ 304800 h 313267"/>
                <a:gd name="connsiteX14" fmla="*/ 592667 w 1541013"/>
                <a:gd name="connsiteY14" fmla="*/ 313267 h 313267"/>
                <a:gd name="connsiteX15" fmla="*/ 702734 w 1541013"/>
                <a:gd name="connsiteY15" fmla="*/ 287867 h 313267"/>
                <a:gd name="connsiteX16" fmla="*/ 728134 w 1541013"/>
                <a:gd name="connsiteY16" fmla="*/ 270934 h 313267"/>
                <a:gd name="connsiteX17" fmla="*/ 804334 w 1541013"/>
                <a:gd name="connsiteY17" fmla="*/ 237067 h 313267"/>
                <a:gd name="connsiteX18" fmla="*/ 829734 w 1541013"/>
                <a:gd name="connsiteY18" fmla="*/ 186267 h 313267"/>
                <a:gd name="connsiteX19" fmla="*/ 846667 w 1541013"/>
                <a:gd name="connsiteY19" fmla="*/ 76200 h 313267"/>
                <a:gd name="connsiteX20" fmla="*/ 863600 w 1541013"/>
                <a:gd name="connsiteY20" fmla="*/ 50800 h 313267"/>
                <a:gd name="connsiteX21" fmla="*/ 880534 w 1541013"/>
                <a:gd name="connsiteY21" fmla="*/ 33867 h 313267"/>
                <a:gd name="connsiteX22" fmla="*/ 905934 w 1541013"/>
                <a:gd name="connsiteY22" fmla="*/ 25400 h 313267"/>
                <a:gd name="connsiteX23" fmla="*/ 1032934 w 1541013"/>
                <a:gd name="connsiteY23" fmla="*/ 33867 h 313267"/>
                <a:gd name="connsiteX24" fmla="*/ 1100667 w 1541013"/>
                <a:gd name="connsiteY24" fmla="*/ 93134 h 313267"/>
                <a:gd name="connsiteX25" fmla="*/ 1151467 w 1541013"/>
                <a:gd name="connsiteY25" fmla="*/ 118534 h 313267"/>
                <a:gd name="connsiteX26" fmla="*/ 1278467 w 1541013"/>
                <a:gd name="connsiteY26" fmla="*/ 101600 h 313267"/>
                <a:gd name="connsiteX27" fmla="*/ 1303867 w 1541013"/>
                <a:gd name="connsiteY27" fmla="*/ 84667 h 313267"/>
                <a:gd name="connsiteX28" fmla="*/ 1354667 w 1541013"/>
                <a:gd name="connsiteY28" fmla="*/ 67734 h 313267"/>
                <a:gd name="connsiteX29" fmla="*/ 1380067 w 1541013"/>
                <a:gd name="connsiteY29" fmla="*/ 59267 h 313267"/>
                <a:gd name="connsiteX30" fmla="*/ 1405467 w 1541013"/>
                <a:gd name="connsiteY30" fmla="*/ 50800 h 313267"/>
                <a:gd name="connsiteX31" fmla="*/ 1456267 w 1541013"/>
                <a:gd name="connsiteY31" fmla="*/ 59267 h 313267"/>
                <a:gd name="connsiteX32" fmla="*/ 1481667 w 1541013"/>
                <a:gd name="connsiteY32" fmla="*/ 67734 h 313267"/>
                <a:gd name="connsiteX33" fmla="*/ 1515534 w 1541013"/>
                <a:gd name="connsiteY33" fmla="*/ 101600 h 313267"/>
                <a:gd name="connsiteX34" fmla="*/ 1507067 w 1541013"/>
                <a:gd name="connsiteY34" fmla="*/ 931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541013" h="313267">
                  <a:moveTo>
                    <a:pt x="0" y="67734"/>
                  </a:moveTo>
                  <a:cubicBezTo>
                    <a:pt x="25400" y="47978"/>
                    <a:pt x="49426" y="26316"/>
                    <a:pt x="76200" y="8467"/>
                  </a:cubicBezTo>
                  <a:cubicBezTo>
                    <a:pt x="83626" y="3516"/>
                    <a:pt x="92675" y="0"/>
                    <a:pt x="101600" y="0"/>
                  </a:cubicBezTo>
                  <a:cubicBezTo>
                    <a:pt x="132773" y="0"/>
                    <a:pt x="163689" y="5645"/>
                    <a:pt x="194734" y="8467"/>
                  </a:cubicBezTo>
                  <a:cubicBezTo>
                    <a:pt x="211667" y="14111"/>
                    <a:pt x="239890" y="8467"/>
                    <a:pt x="245534" y="25400"/>
                  </a:cubicBezTo>
                  <a:cubicBezTo>
                    <a:pt x="260236" y="69510"/>
                    <a:pt x="244369" y="34528"/>
                    <a:pt x="270934" y="67734"/>
                  </a:cubicBezTo>
                  <a:cubicBezTo>
                    <a:pt x="297574" y="101034"/>
                    <a:pt x="277065" y="88366"/>
                    <a:pt x="313267" y="118534"/>
                  </a:cubicBezTo>
                  <a:cubicBezTo>
                    <a:pt x="321084" y="125048"/>
                    <a:pt x="330850" y="128953"/>
                    <a:pt x="338667" y="135467"/>
                  </a:cubicBezTo>
                  <a:cubicBezTo>
                    <a:pt x="347865" y="143132"/>
                    <a:pt x="354104" y="154225"/>
                    <a:pt x="364067" y="160867"/>
                  </a:cubicBezTo>
                  <a:cubicBezTo>
                    <a:pt x="371493" y="165818"/>
                    <a:pt x="381485" y="165343"/>
                    <a:pt x="389467" y="169334"/>
                  </a:cubicBezTo>
                  <a:cubicBezTo>
                    <a:pt x="398568" y="173885"/>
                    <a:pt x="405568" y="182134"/>
                    <a:pt x="414867" y="186267"/>
                  </a:cubicBezTo>
                  <a:cubicBezTo>
                    <a:pt x="431178" y="193516"/>
                    <a:pt x="465667" y="203200"/>
                    <a:pt x="465667" y="203200"/>
                  </a:cubicBezTo>
                  <a:cubicBezTo>
                    <a:pt x="468489" y="211667"/>
                    <a:pt x="468779" y="221460"/>
                    <a:pt x="474134" y="228600"/>
                  </a:cubicBezTo>
                  <a:cubicBezTo>
                    <a:pt x="489920" y="249648"/>
                    <a:pt x="541610" y="296247"/>
                    <a:pt x="567267" y="304800"/>
                  </a:cubicBezTo>
                  <a:lnTo>
                    <a:pt x="592667" y="313267"/>
                  </a:lnTo>
                  <a:cubicBezTo>
                    <a:pt x="619990" y="309364"/>
                    <a:pt x="677377" y="304771"/>
                    <a:pt x="702734" y="287867"/>
                  </a:cubicBezTo>
                  <a:cubicBezTo>
                    <a:pt x="711201" y="282223"/>
                    <a:pt x="718835" y="275067"/>
                    <a:pt x="728134" y="270934"/>
                  </a:cubicBezTo>
                  <a:cubicBezTo>
                    <a:pt x="818814" y="230631"/>
                    <a:pt x="746851" y="275388"/>
                    <a:pt x="804334" y="237067"/>
                  </a:cubicBezTo>
                  <a:cubicBezTo>
                    <a:pt x="817335" y="217565"/>
                    <a:pt x="825839" y="209635"/>
                    <a:pt x="829734" y="186267"/>
                  </a:cubicBezTo>
                  <a:cubicBezTo>
                    <a:pt x="832826" y="167717"/>
                    <a:pt x="835034" y="103344"/>
                    <a:pt x="846667" y="76200"/>
                  </a:cubicBezTo>
                  <a:cubicBezTo>
                    <a:pt x="850675" y="66847"/>
                    <a:pt x="857243" y="58746"/>
                    <a:pt x="863600" y="50800"/>
                  </a:cubicBezTo>
                  <a:cubicBezTo>
                    <a:pt x="868587" y="44567"/>
                    <a:pt x="873689" y="37974"/>
                    <a:pt x="880534" y="33867"/>
                  </a:cubicBezTo>
                  <a:cubicBezTo>
                    <a:pt x="888187" y="29275"/>
                    <a:pt x="897467" y="28222"/>
                    <a:pt x="905934" y="25400"/>
                  </a:cubicBezTo>
                  <a:cubicBezTo>
                    <a:pt x="948267" y="28222"/>
                    <a:pt x="991084" y="26892"/>
                    <a:pt x="1032934" y="33867"/>
                  </a:cubicBezTo>
                  <a:cubicBezTo>
                    <a:pt x="1049772" y="36673"/>
                    <a:pt x="1100494" y="93019"/>
                    <a:pt x="1100667" y="93134"/>
                  </a:cubicBezTo>
                  <a:cubicBezTo>
                    <a:pt x="1133493" y="115017"/>
                    <a:pt x="1116414" y="106849"/>
                    <a:pt x="1151467" y="118534"/>
                  </a:cubicBezTo>
                  <a:cubicBezTo>
                    <a:pt x="1165369" y="117270"/>
                    <a:pt x="1248261" y="114545"/>
                    <a:pt x="1278467" y="101600"/>
                  </a:cubicBezTo>
                  <a:cubicBezTo>
                    <a:pt x="1287820" y="97592"/>
                    <a:pt x="1294568" y="88800"/>
                    <a:pt x="1303867" y="84667"/>
                  </a:cubicBezTo>
                  <a:cubicBezTo>
                    <a:pt x="1320178" y="77418"/>
                    <a:pt x="1337734" y="73378"/>
                    <a:pt x="1354667" y="67734"/>
                  </a:cubicBezTo>
                  <a:lnTo>
                    <a:pt x="1380067" y="59267"/>
                  </a:lnTo>
                  <a:lnTo>
                    <a:pt x="1405467" y="50800"/>
                  </a:lnTo>
                  <a:cubicBezTo>
                    <a:pt x="1422400" y="53622"/>
                    <a:pt x="1439509" y="55543"/>
                    <a:pt x="1456267" y="59267"/>
                  </a:cubicBezTo>
                  <a:cubicBezTo>
                    <a:pt x="1464979" y="61203"/>
                    <a:pt x="1475356" y="61423"/>
                    <a:pt x="1481667" y="67734"/>
                  </a:cubicBezTo>
                  <a:cubicBezTo>
                    <a:pt x="1526821" y="112888"/>
                    <a:pt x="1447803" y="79025"/>
                    <a:pt x="1515534" y="101600"/>
                  </a:cubicBezTo>
                  <a:cubicBezTo>
                    <a:pt x="1551644" y="89564"/>
                    <a:pt x="1549859" y="93134"/>
                    <a:pt x="1507067" y="93134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1" name="Freeform 130"/>
            <p:cNvSpPr/>
            <p:nvPr/>
          </p:nvSpPr>
          <p:spPr bwMode="auto">
            <a:xfrm rot="5400000">
              <a:off x="2326954" y="5310639"/>
              <a:ext cx="1341506" cy="326947"/>
            </a:xfrm>
            <a:custGeom>
              <a:avLst/>
              <a:gdLst>
                <a:gd name="connsiteX0" fmla="*/ 0 w 2133600"/>
                <a:gd name="connsiteY0" fmla="*/ 0 h 448733"/>
                <a:gd name="connsiteX1" fmla="*/ 76200 w 2133600"/>
                <a:gd name="connsiteY1" fmla="*/ 16933 h 448733"/>
                <a:gd name="connsiteX2" fmla="*/ 143933 w 2133600"/>
                <a:gd name="connsiteY2" fmla="*/ 76200 h 448733"/>
                <a:gd name="connsiteX3" fmla="*/ 160866 w 2133600"/>
                <a:gd name="connsiteY3" fmla="*/ 101600 h 448733"/>
                <a:gd name="connsiteX4" fmla="*/ 194733 w 2133600"/>
                <a:gd name="connsiteY4" fmla="*/ 143933 h 448733"/>
                <a:gd name="connsiteX5" fmla="*/ 203200 w 2133600"/>
                <a:gd name="connsiteY5" fmla="*/ 169333 h 448733"/>
                <a:gd name="connsiteX6" fmla="*/ 220133 w 2133600"/>
                <a:gd name="connsiteY6" fmla="*/ 194733 h 448733"/>
                <a:gd name="connsiteX7" fmla="*/ 270933 w 2133600"/>
                <a:gd name="connsiteY7" fmla="*/ 220133 h 448733"/>
                <a:gd name="connsiteX8" fmla="*/ 287866 w 2133600"/>
                <a:gd name="connsiteY8" fmla="*/ 245533 h 448733"/>
                <a:gd name="connsiteX9" fmla="*/ 321733 w 2133600"/>
                <a:gd name="connsiteY9" fmla="*/ 279400 h 448733"/>
                <a:gd name="connsiteX10" fmla="*/ 338666 w 2133600"/>
                <a:gd name="connsiteY10" fmla="*/ 304800 h 448733"/>
                <a:gd name="connsiteX11" fmla="*/ 364066 w 2133600"/>
                <a:gd name="connsiteY11" fmla="*/ 313266 h 448733"/>
                <a:gd name="connsiteX12" fmla="*/ 406400 w 2133600"/>
                <a:gd name="connsiteY12" fmla="*/ 338666 h 448733"/>
                <a:gd name="connsiteX13" fmla="*/ 448733 w 2133600"/>
                <a:gd name="connsiteY13" fmla="*/ 364066 h 448733"/>
                <a:gd name="connsiteX14" fmla="*/ 482600 w 2133600"/>
                <a:gd name="connsiteY14" fmla="*/ 397933 h 448733"/>
                <a:gd name="connsiteX15" fmla="*/ 533400 w 2133600"/>
                <a:gd name="connsiteY15" fmla="*/ 414866 h 448733"/>
                <a:gd name="connsiteX16" fmla="*/ 558800 w 2133600"/>
                <a:gd name="connsiteY16" fmla="*/ 431800 h 448733"/>
                <a:gd name="connsiteX17" fmla="*/ 609600 w 2133600"/>
                <a:gd name="connsiteY17" fmla="*/ 448733 h 448733"/>
                <a:gd name="connsiteX18" fmla="*/ 863600 w 2133600"/>
                <a:gd name="connsiteY18" fmla="*/ 440266 h 448733"/>
                <a:gd name="connsiteX19" fmla="*/ 965200 w 2133600"/>
                <a:gd name="connsiteY19" fmla="*/ 423333 h 448733"/>
                <a:gd name="connsiteX20" fmla="*/ 990600 w 2133600"/>
                <a:gd name="connsiteY20" fmla="*/ 414866 h 448733"/>
                <a:gd name="connsiteX21" fmla="*/ 1016000 w 2133600"/>
                <a:gd name="connsiteY21" fmla="*/ 397933 h 448733"/>
                <a:gd name="connsiteX22" fmla="*/ 1058333 w 2133600"/>
                <a:gd name="connsiteY22" fmla="*/ 338666 h 448733"/>
                <a:gd name="connsiteX23" fmla="*/ 1075266 w 2133600"/>
                <a:gd name="connsiteY23" fmla="*/ 313266 h 448733"/>
                <a:gd name="connsiteX24" fmla="*/ 1100666 w 2133600"/>
                <a:gd name="connsiteY24" fmla="*/ 304800 h 448733"/>
                <a:gd name="connsiteX25" fmla="*/ 1168400 w 2133600"/>
                <a:gd name="connsiteY25" fmla="*/ 245533 h 448733"/>
                <a:gd name="connsiteX26" fmla="*/ 1202266 w 2133600"/>
                <a:gd name="connsiteY26" fmla="*/ 194733 h 448733"/>
                <a:gd name="connsiteX27" fmla="*/ 1227666 w 2133600"/>
                <a:gd name="connsiteY27" fmla="*/ 110066 h 448733"/>
                <a:gd name="connsiteX28" fmla="*/ 1236133 w 2133600"/>
                <a:gd name="connsiteY28" fmla="*/ 84666 h 448733"/>
                <a:gd name="connsiteX29" fmla="*/ 1286933 w 2133600"/>
                <a:gd name="connsiteY29" fmla="*/ 42333 h 448733"/>
                <a:gd name="connsiteX30" fmla="*/ 1312333 w 2133600"/>
                <a:gd name="connsiteY30" fmla="*/ 33866 h 448733"/>
                <a:gd name="connsiteX31" fmla="*/ 1380066 w 2133600"/>
                <a:gd name="connsiteY31" fmla="*/ 42333 h 448733"/>
                <a:gd name="connsiteX32" fmla="*/ 1413933 w 2133600"/>
                <a:gd name="connsiteY32" fmla="*/ 84666 h 448733"/>
                <a:gd name="connsiteX33" fmla="*/ 1447800 w 2133600"/>
                <a:gd name="connsiteY33" fmla="*/ 118533 h 448733"/>
                <a:gd name="connsiteX34" fmla="*/ 1464733 w 2133600"/>
                <a:gd name="connsiteY34" fmla="*/ 143933 h 448733"/>
                <a:gd name="connsiteX35" fmla="*/ 1490133 w 2133600"/>
                <a:gd name="connsiteY35" fmla="*/ 160866 h 448733"/>
                <a:gd name="connsiteX36" fmla="*/ 1507066 w 2133600"/>
                <a:gd name="connsiteY36" fmla="*/ 177800 h 448733"/>
                <a:gd name="connsiteX37" fmla="*/ 1600200 w 2133600"/>
                <a:gd name="connsiteY37" fmla="*/ 169333 h 448733"/>
                <a:gd name="connsiteX38" fmla="*/ 1642533 w 2133600"/>
                <a:gd name="connsiteY38" fmla="*/ 135466 h 448733"/>
                <a:gd name="connsiteX39" fmla="*/ 1667933 w 2133600"/>
                <a:gd name="connsiteY39" fmla="*/ 127000 h 448733"/>
                <a:gd name="connsiteX40" fmla="*/ 1718733 w 2133600"/>
                <a:gd name="connsiteY40" fmla="*/ 135466 h 448733"/>
                <a:gd name="connsiteX41" fmla="*/ 1752600 w 2133600"/>
                <a:gd name="connsiteY41" fmla="*/ 169333 h 448733"/>
                <a:gd name="connsiteX42" fmla="*/ 1803400 w 2133600"/>
                <a:gd name="connsiteY42" fmla="*/ 254000 h 448733"/>
                <a:gd name="connsiteX43" fmla="*/ 1828800 w 2133600"/>
                <a:gd name="connsiteY43" fmla="*/ 262466 h 448733"/>
                <a:gd name="connsiteX44" fmla="*/ 1905000 w 2133600"/>
                <a:gd name="connsiteY44" fmla="*/ 237066 h 448733"/>
                <a:gd name="connsiteX45" fmla="*/ 1955800 w 2133600"/>
                <a:gd name="connsiteY45" fmla="*/ 220133 h 448733"/>
                <a:gd name="connsiteX46" fmla="*/ 1981200 w 2133600"/>
                <a:gd name="connsiteY46" fmla="*/ 194733 h 448733"/>
                <a:gd name="connsiteX47" fmla="*/ 2048933 w 2133600"/>
                <a:gd name="connsiteY47" fmla="*/ 177800 h 448733"/>
                <a:gd name="connsiteX48" fmla="*/ 2099733 w 2133600"/>
                <a:gd name="connsiteY48" fmla="*/ 160866 h 448733"/>
                <a:gd name="connsiteX49" fmla="*/ 2133600 w 2133600"/>
                <a:gd name="connsiteY49" fmla="*/ 143933 h 44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133600" h="448733">
                  <a:moveTo>
                    <a:pt x="0" y="0"/>
                  </a:moveTo>
                  <a:cubicBezTo>
                    <a:pt x="25400" y="5644"/>
                    <a:pt x="51915" y="7593"/>
                    <a:pt x="76200" y="16933"/>
                  </a:cubicBezTo>
                  <a:cubicBezTo>
                    <a:pt x="90187" y="22313"/>
                    <a:pt x="137029" y="65844"/>
                    <a:pt x="143933" y="76200"/>
                  </a:cubicBezTo>
                  <a:cubicBezTo>
                    <a:pt x="149577" y="84667"/>
                    <a:pt x="154509" y="93654"/>
                    <a:pt x="160866" y="101600"/>
                  </a:cubicBezTo>
                  <a:cubicBezTo>
                    <a:pt x="181869" y="127853"/>
                    <a:pt x="177357" y="109182"/>
                    <a:pt x="194733" y="143933"/>
                  </a:cubicBezTo>
                  <a:cubicBezTo>
                    <a:pt x="198724" y="151915"/>
                    <a:pt x="199209" y="161351"/>
                    <a:pt x="203200" y="169333"/>
                  </a:cubicBezTo>
                  <a:cubicBezTo>
                    <a:pt x="207751" y="178434"/>
                    <a:pt x="212938" y="187538"/>
                    <a:pt x="220133" y="194733"/>
                  </a:cubicBezTo>
                  <a:cubicBezTo>
                    <a:pt x="236545" y="211145"/>
                    <a:pt x="250276" y="213247"/>
                    <a:pt x="270933" y="220133"/>
                  </a:cubicBezTo>
                  <a:cubicBezTo>
                    <a:pt x="276577" y="228600"/>
                    <a:pt x="281244" y="237807"/>
                    <a:pt x="287866" y="245533"/>
                  </a:cubicBezTo>
                  <a:cubicBezTo>
                    <a:pt x="298256" y="257655"/>
                    <a:pt x="312877" y="266116"/>
                    <a:pt x="321733" y="279400"/>
                  </a:cubicBezTo>
                  <a:cubicBezTo>
                    <a:pt x="327377" y="287867"/>
                    <a:pt x="330720" y="298443"/>
                    <a:pt x="338666" y="304800"/>
                  </a:cubicBezTo>
                  <a:cubicBezTo>
                    <a:pt x="345635" y="310375"/>
                    <a:pt x="355599" y="310444"/>
                    <a:pt x="364066" y="313266"/>
                  </a:cubicBezTo>
                  <a:cubicBezTo>
                    <a:pt x="406975" y="356175"/>
                    <a:pt x="351442" y="305691"/>
                    <a:pt x="406400" y="338666"/>
                  </a:cubicBezTo>
                  <a:cubicBezTo>
                    <a:pt x="464509" y="373532"/>
                    <a:pt x="376780" y="340083"/>
                    <a:pt x="448733" y="364066"/>
                  </a:cubicBezTo>
                  <a:cubicBezTo>
                    <a:pt x="460022" y="375355"/>
                    <a:pt x="467454" y="392884"/>
                    <a:pt x="482600" y="397933"/>
                  </a:cubicBezTo>
                  <a:lnTo>
                    <a:pt x="533400" y="414866"/>
                  </a:lnTo>
                  <a:cubicBezTo>
                    <a:pt x="541867" y="420511"/>
                    <a:pt x="549501" y="427667"/>
                    <a:pt x="558800" y="431800"/>
                  </a:cubicBezTo>
                  <a:cubicBezTo>
                    <a:pt x="575111" y="439049"/>
                    <a:pt x="609600" y="448733"/>
                    <a:pt x="609600" y="448733"/>
                  </a:cubicBezTo>
                  <a:lnTo>
                    <a:pt x="863600" y="440266"/>
                  </a:lnTo>
                  <a:cubicBezTo>
                    <a:pt x="901508" y="438271"/>
                    <a:pt x="930417" y="433271"/>
                    <a:pt x="965200" y="423333"/>
                  </a:cubicBezTo>
                  <a:cubicBezTo>
                    <a:pt x="973781" y="420881"/>
                    <a:pt x="982618" y="418857"/>
                    <a:pt x="990600" y="414866"/>
                  </a:cubicBezTo>
                  <a:cubicBezTo>
                    <a:pt x="999701" y="410315"/>
                    <a:pt x="1007533" y="403577"/>
                    <a:pt x="1016000" y="397933"/>
                  </a:cubicBezTo>
                  <a:cubicBezTo>
                    <a:pt x="1037000" y="334928"/>
                    <a:pt x="1004764" y="419021"/>
                    <a:pt x="1058333" y="338666"/>
                  </a:cubicBezTo>
                  <a:cubicBezTo>
                    <a:pt x="1063977" y="330199"/>
                    <a:pt x="1067320" y="319623"/>
                    <a:pt x="1075266" y="313266"/>
                  </a:cubicBezTo>
                  <a:cubicBezTo>
                    <a:pt x="1082235" y="307691"/>
                    <a:pt x="1092199" y="307622"/>
                    <a:pt x="1100666" y="304800"/>
                  </a:cubicBezTo>
                  <a:cubicBezTo>
                    <a:pt x="1150195" y="255271"/>
                    <a:pt x="1126395" y="273536"/>
                    <a:pt x="1168400" y="245533"/>
                  </a:cubicBezTo>
                  <a:cubicBezTo>
                    <a:pt x="1179689" y="228600"/>
                    <a:pt x="1197330" y="214477"/>
                    <a:pt x="1202266" y="194733"/>
                  </a:cubicBezTo>
                  <a:cubicBezTo>
                    <a:pt x="1215061" y="143553"/>
                    <a:pt x="1207055" y="171900"/>
                    <a:pt x="1227666" y="110066"/>
                  </a:cubicBezTo>
                  <a:cubicBezTo>
                    <a:pt x="1230488" y="101599"/>
                    <a:pt x="1229822" y="90977"/>
                    <a:pt x="1236133" y="84666"/>
                  </a:cubicBezTo>
                  <a:cubicBezTo>
                    <a:pt x="1254859" y="65940"/>
                    <a:pt x="1263357" y="54121"/>
                    <a:pt x="1286933" y="42333"/>
                  </a:cubicBezTo>
                  <a:cubicBezTo>
                    <a:pt x="1294915" y="38342"/>
                    <a:pt x="1303866" y="36688"/>
                    <a:pt x="1312333" y="33866"/>
                  </a:cubicBezTo>
                  <a:cubicBezTo>
                    <a:pt x="1334911" y="36688"/>
                    <a:pt x="1358114" y="36346"/>
                    <a:pt x="1380066" y="42333"/>
                  </a:cubicBezTo>
                  <a:cubicBezTo>
                    <a:pt x="1420329" y="53314"/>
                    <a:pt x="1395725" y="59175"/>
                    <a:pt x="1413933" y="84666"/>
                  </a:cubicBezTo>
                  <a:cubicBezTo>
                    <a:pt x="1423213" y="97657"/>
                    <a:pt x="1438944" y="105249"/>
                    <a:pt x="1447800" y="118533"/>
                  </a:cubicBezTo>
                  <a:cubicBezTo>
                    <a:pt x="1453444" y="127000"/>
                    <a:pt x="1457538" y="136738"/>
                    <a:pt x="1464733" y="143933"/>
                  </a:cubicBezTo>
                  <a:cubicBezTo>
                    <a:pt x="1471928" y="151128"/>
                    <a:pt x="1482187" y="154509"/>
                    <a:pt x="1490133" y="160866"/>
                  </a:cubicBezTo>
                  <a:cubicBezTo>
                    <a:pt x="1496366" y="165853"/>
                    <a:pt x="1501422" y="172155"/>
                    <a:pt x="1507066" y="177800"/>
                  </a:cubicBezTo>
                  <a:cubicBezTo>
                    <a:pt x="1538111" y="174978"/>
                    <a:pt x="1569719" y="175865"/>
                    <a:pt x="1600200" y="169333"/>
                  </a:cubicBezTo>
                  <a:cubicBezTo>
                    <a:pt x="1626563" y="163684"/>
                    <a:pt x="1622860" y="147270"/>
                    <a:pt x="1642533" y="135466"/>
                  </a:cubicBezTo>
                  <a:cubicBezTo>
                    <a:pt x="1650186" y="130874"/>
                    <a:pt x="1659466" y="129822"/>
                    <a:pt x="1667933" y="127000"/>
                  </a:cubicBezTo>
                  <a:cubicBezTo>
                    <a:pt x="1684866" y="129822"/>
                    <a:pt x="1703378" y="127789"/>
                    <a:pt x="1718733" y="135466"/>
                  </a:cubicBezTo>
                  <a:cubicBezTo>
                    <a:pt x="1733013" y="142606"/>
                    <a:pt x="1752600" y="169333"/>
                    <a:pt x="1752600" y="169333"/>
                  </a:cubicBezTo>
                  <a:cubicBezTo>
                    <a:pt x="1760893" y="185920"/>
                    <a:pt x="1791138" y="249913"/>
                    <a:pt x="1803400" y="254000"/>
                  </a:cubicBezTo>
                  <a:lnTo>
                    <a:pt x="1828800" y="262466"/>
                  </a:lnTo>
                  <a:cubicBezTo>
                    <a:pt x="1943197" y="243401"/>
                    <a:pt x="1833569" y="268814"/>
                    <a:pt x="1905000" y="237066"/>
                  </a:cubicBezTo>
                  <a:cubicBezTo>
                    <a:pt x="1921311" y="229817"/>
                    <a:pt x="1955800" y="220133"/>
                    <a:pt x="1955800" y="220133"/>
                  </a:cubicBezTo>
                  <a:cubicBezTo>
                    <a:pt x="1964267" y="211666"/>
                    <a:pt x="1970300" y="199688"/>
                    <a:pt x="1981200" y="194733"/>
                  </a:cubicBezTo>
                  <a:cubicBezTo>
                    <a:pt x="2002387" y="185103"/>
                    <a:pt x="2026855" y="185160"/>
                    <a:pt x="2048933" y="177800"/>
                  </a:cubicBezTo>
                  <a:lnTo>
                    <a:pt x="2099733" y="160866"/>
                  </a:lnTo>
                  <a:cubicBezTo>
                    <a:pt x="2128921" y="151137"/>
                    <a:pt x="2118822" y="158711"/>
                    <a:pt x="2133600" y="143933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516515" y="6107668"/>
            <a:ext cx="67622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C6600"/>
                </a:solidFill>
                <a:latin typeface="Arial Narrow" pitchFamily="34" charset="0"/>
              </a:rPr>
              <a:t>Goal: Reduce the number of full error </a:t>
            </a:r>
            <a:r>
              <a:rPr lang="en-US" sz="2200" b="1" dirty="0" smtClean="0">
                <a:solidFill>
                  <a:srgbClr val="CC6600"/>
                </a:solidFill>
                <a:latin typeface="Arial Narrow" pitchFamily="34" charset="0"/>
              </a:rPr>
              <a:t>simulations </a:t>
            </a:r>
            <a:endParaRPr lang="en-US" sz="2200" b="1" dirty="0">
              <a:solidFill>
                <a:srgbClr val="CC6600"/>
              </a:solidFill>
              <a:latin typeface="Arial Narrow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Savings from Equalized Simulations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58674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marL="342820" indent="-342820" algn="l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92% of equalized simulations require 3,025 instructions to be executed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607767"/>
              </p:ext>
            </p:extLst>
          </p:nvPr>
        </p:nvGraphicFramePr>
        <p:xfrm>
          <a:off x="3810000" y="765517"/>
          <a:ext cx="5105400" cy="5025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399000"/>
              </p:ext>
            </p:extLst>
          </p:nvPr>
        </p:nvGraphicFramePr>
        <p:xfrm>
          <a:off x="1" y="838200"/>
          <a:ext cx="3733799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900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 and contributions</a:t>
            </a:r>
          </a:p>
          <a:p>
            <a:pPr>
              <a:lnSpc>
                <a:spcPct val="100000"/>
              </a:lnSpc>
            </a:pPr>
            <a:endParaRPr lang="en-US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GangES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Gang Error Simulator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lvl="1"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000099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99"/>
                </a:solidFill>
              </a:rPr>
              <a:t>Evaluating program analysis based techniques</a:t>
            </a:r>
          </a:p>
          <a:p>
            <a:pPr>
              <a:lnSpc>
                <a:spcPct val="100000"/>
              </a:lnSpc>
            </a:pPr>
            <a:endParaRPr lang="en-US" sz="1000" dirty="0" smtClean="0">
              <a:solidFill>
                <a:srgbClr val="000099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Summary and future directions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Left Arrow 4"/>
          <p:cNvSpPr/>
          <p:nvPr/>
        </p:nvSpPr>
        <p:spPr bwMode="auto">
          <a:xfrm>
            <a:off x="6400800" y="3429000"/>
            <a:ext cx="1752600" cy="914400"/>
          </a:xfrm>
          <a:prstGeom prst="leftArrow">
            <a:avLst>
              <a:gd name="adj1" fmla="val 57619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Next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01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Program Analysis </a:t>
            </a:r>
            <a:r>
              <a:rPr lang="en-US" dirty="0" smtClean="0"/>
              <a:t>Based Techniques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Relyzer</a:t>
            </a:r>
            <a:r>
              <a:rPr lang="en-US" dirty="0" smtClean="0"/>
              <a:t> + </a:t>
            </a:r>
            <a:r>
              <a:rPr lang="en-US" dirty="0" err="1" smtClean="0"/>
              <a:t>GangES</a:t>
            </a:r>
            <a:r>
              <a:rPr lang="en-US" dirty="0" smtClean="0"/>
              <a:t> still requires non-negligible time</a:t>
            </a:r>
          </a:p>
          <a:p>
            <a:pPr lvl="1"/>
            <a:r>
              <a:rPr lang="en-US" dirty="0" smtClean="0"/>
              <a:t>Are there faster alternatives?</a:t>
            </a:r>
          </a:p>
          <a:p>
            <a:endParaRPr lang="en-US" sz="1200" dirty="0"/>
          </a:p>
          <a:p>
            <a:r>
              <a:rPr lang="en-US" dirty="0" smtClean="0"/>
              <a:t>Program analysis based techniques for error vulnerability</a:t>
            </a:r>
          </a:p>
          <a:p>
            <a:pPr lvl="1"/>
            <a:r>
              <a:rPr lang="en-US" dirty="0" smtClean="0"/>
              <a:t>Lifetime (average, aggregate) per instruction</a:t>
            </a:r>
          </a:p>
          <a:p>
            <a:pPr lvl="1"/>
            <a:r>
              <a:rPr lang="en-US" dirty="0" err="1" smtClean="0"/>
              <a:t>Fanout</a:t>
            </a:r>
            <a:r>
              <a:rPr lang="en-US" dirty="0"/>
              <a:t> (average, aggregate</a:t>
            </a:r>
            <a:r>
              <a:rPr lang="en-US" dirty="0" smtClean="0"/>
              <a:t>) per instruction</a:t>
            </a:r>
          </a:p>
          <a:p>
            <a:pPr lvl="1"/>
            <a:r>
              <a:rPr lang="en-US" dirty="0" smtClean="0"/>
              <a:t>Dynamic instruction count</a:t>
            </a:r>
          </a:p>
          <a:p>
            <a:endParaRPr lang="en-US" dirty="0" smtClean="0"/>
          </a:p>
          <a:p>
            <a:r>
              <a:rPr lang="en-US" dirty="0" smtClean="0"/>
              <a:t>Are these effective in finding SDCs?</a:t>
            </a:r>
          </a:p>
          <a:p>
            <a:pPr marL="0" indent="0">
              <a:buNone/>
            </a:pPr>
            <a:r>
              <a:rPr lang="en-US" sz="2000" dirty="0">
                <a:sym typeface="Symbol" charset="2"/>
              </a:rPr>
              <a:t> 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dirty="0" err="1" smtClean="0"/>
              <a:t>Relyzer</a:t>
            </a:r>
            <a:r>
              <a:rPr lang="en-US" dirty="0" smtClean="0"/>
              <a:t> + </a:t>
            </a:r>
            <a:r>
              <a:rPr lang="en-US" dirty="0" err="1" smtClean="0"/>
              <a:t>GangES</a:t>
            </a:r>
            <a:r>
              <a:rPr lang="en-US" dirty="0" smtClean="0"/>
              <a:t> enables this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5400000">
            <a:off x="6537960" y="2677774"/>
            <a:ext cx="2819400" cy="1691630"/>
            <a:chOff x="4876800" y="2791017"/>
            <a:chExt cx="2978727" cy="1988200"/>
          </a:xfrm>
        </p:grpSpPr>
        <p:sp>
          <p:nvSpPr>
            <p:cNvPr id="5" name="Freeform 4"/>
            <p:cNvSpPr/>
            <p:nvPr/>
          </p:nvSpPr>
          <p:spPr bwMode="auto">
            <a:xfrm>
              <a:off x="4876800" y="3534504"/>
              <a:ext cx="2978727" cy="262439"/>
            </a:xfrm>
            <a:custGeom>
              <a:avLst/>
              <a:gdLst>
                <a:gd name="connsiteX0" fmla="*/ 0 w 4197531"/>
                <a:gd name="connsiteY0" fmla="*/ 184056 h 262439"/>
                <a:gd name="connsiteX1" fmla="*/ 679268 w 4197531"/>
                <a:gd name="connsiteY1" fmla="*/ 1176 h 262439"/>
                <a:gd name="connsiteX2" fmla="*/ 1393371 w 4197531"/>
                <a:gd name="connsiteY2" fmla="*/ 262433 h 262439"/>
                <a:gd name="connsiteX3" fmla="*/ 1942011 w 4197531"/>
                <a:gd name="connsiteY3" fmla="*/ 9885 h 262439"/>
                <a:gd name="connsiteX4" fmla="*/ 2551611 w 4197531"/>
                <a:gd name="connsiteY4" fmla="*/ 227599 h 262439"/>
                <a:gd name="connsiteX5" fmla="*/ 2960914 w 4197531"/>
                <a:gd name="connsiteY5" fmla="*/ 70845 h 262439"/>
                <a:gd name="connsiteX6" fmla="*/ 3378926 w 4197531"/>
                <a:gd name="connsiteY6" fmla="*/ 236307 h 262439"/>
                <a:gd name="connsiteX7" fmla="*/ 3770811 w 4197531"/>
                <a:gd name="connsiteY7" fmla="*/ 18593 h 262439"/>
                <a:gd name="connsiteX8" fmla="*/ 4058194 w 4197531"/>
                <a:gd name="connsiteY8" fmla="*/ 157930 h 262439"/>
                <a:gd name="connsiteX9" fmla="*/ 4197531 w 4197531"/>
                <a:gd name="connsiteY9" fmla="*/ 149222 h 26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7531" h="262439">
                  <a:moveTo>
                    <a:pt x="0" y="184056"/>
                  </a:moveTo>
                  <a:cubicBezTo>
                    <a:pt x="223520" y="86084"/>
                    <a:pt x="447040" y="-11887"/>
                    <a:pt x="679268" y="1176"/>
                  </a:cubicBezTo>
                  <a:cubicBezTo>
                    <a:pt x="911497" y="14239"/>
                    <a:pt x="1182914" y="260982"/>
                    <a:pt x="1393371" y="262433"/>
                  </a:cubicBezTo>
                  <a:cubicBezTo>
                    <a:pt x="1603828" y="263884"/>
                    <a:pt x="1748971" y="15691"/>
                    <a:pt x="1942011" y="9885"/>
                  </a:cubicBezTo>
                  <a:cubicBezTo>
                    <a:pt x="2135051" y="4079"/>
                    <a:pt x="2381794" y="217439"/>
                    <a:pt x="2551611" y="227599"/>
                  </a:cubicBezTo>
                  <a:cubicBezTo>
                    <a:pt x="2721428" y="237759"/>
                    <a:pt x="2823028" y="69394"/>
                    <a:pt x="2960914" y="70845"/>
                  </a:cubicBezTo>
                  <a:cubicBezTo>
                    <a:pt x="3098800" y="72296"/>
                    <a:pt x="3243943" y="245016"/>
                    <a:pt x="3378926" y="236307"/>
                  </a:cubicBezTo>
                  <a:cubicBezTo>
                    <a:pt x="3513909" y="227598"/>
                    <a:pt x="3657600" y="31656"/>
                    <a:pt x="3770811" y="18593"/>
                  </a:cubicBezTo>
                  <a:cubicBezTo>
                    <a:pt x="3884022" y="5530"/>
                    <a:pt x="3987074" y="136159"/>
                    <a:pt x="4058194" y="157930"/>
                  </a:cubicBezTo>
                  <a:cubicBezTo>
                    <a:pt x="4129314" y="179701"/>
                    <a:pt x="4163422" y="164461"/>
                    <a:pt x="4197531" y="149222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5059995" y="2882499"/>
              <a:ext cx="573167" cy="39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W</a:t>
              </a:r>
              <a:r>
                <a:rPr lang="en-US" baseline="-25000" dirty="0" smtClean="0">
                  <a:latin typeface="Arial Narrow" panose="020B0606020202030204" pitchFamily="34" charset="0"/>
                </a:rPr>
                <a:t>i</a:t>
              </a:r>
              <a:endParaRPr lang="en-US" baseline="-25000" dirty="0">
                <a:latin typeface="Arial Narrow" panose="020B0606020202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6845671" y="3091763"/>
              <a:ext cx="449739" cy="331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W</a:t>
              </a:r>
              <a:r>
                <a:rPr lang="en-US" baseline="-25000" dirty="0" smtClean="0">
                  <a:latin typeface="Arial Narrow" panose="020B0606020202030204" pitchFamily="34" charset="0"/>
                </a:rPr>
                <a:t>i</a:t>
              </a:r>
              <a:endParaRPr lang="en-US" baseline="-25000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5623650" y="3247284"/>
              <a:ext cx="387324" cy="331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 Narrow" panose="020B0606020202030204" pitchFamily="34" charset="0"/>
                </a:rPr>
                <a:t>R</a:t>
              </a:r>
              <a:r>
                <a:rPr lang="en-US" baseline="-25000" dirty="0" err="1" smtClean="0">
                  <a:latin typeface="Arial Narrow" panose="020B0606020202030204" pitchFamily="34" charset="0"/>
                </a:rPr>
                <a:t>i</a:t>
              </a:r>
              <a:endParaRPr lang="en-US" baseline="-25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5334000" y="3329477"/>
              <a:ext cx="7677" cy="2081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7077304" y="3436378"/>
              <a:ext cx="7677" cy="2081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5842333" y="3575447"/>
              <a:ext cx="0" cy="2218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 rot="16200000">
              <a:off x="6108900" y="3032063"/>
              <a:ext cx="387324" cy="331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 Narrow" panose="020B0606020202030204" pitchFamily="34" charset="0"/>
                </a:rPr>
                <a:t>R</a:t>
              </a:r>
              <a:r>
                <a:rPr lang="en-US" baseline="-25000" dirty="0" err="1" smtClean="0">
                  <a:latin typeface="Arial Narrow" panose="020B0606020202030204" pitchFamily="34" charset="0"/>
                </a:rPr>
                <a:t>i</a:t>
              </a:r>
              <a:endParaRPr lang="en-US" baseline="-25000" dirty="0">
                <a:latin typeface="Arial Narrow" panose="020B0606020202030204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6316539" y="3349990"/>
              <a:ext cx="0" cy="2218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16200000" flipH="1">
              <a:off x="4926585" y="3941919"/>
              <a:ext cx="81483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5951836" y="3973641"/>
              <a:ext cx="75138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5327877" y="4349334"/>
              <a:ext cx="102448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5359838" y="4409886"/>
              <a:ext cx="91082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 Narrow" panose="020B0606020202030204" pitchFamily="34" charset="0"/>
                </a:rPr>
                <a:t>Lifetime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2244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48400" y="3733800"/>
            <a:ext cx="2971800" cy="1981200"/>
            <a:chOff x="6172200" y="3733800"/>
            <a:chExt cx="2971800" cy="1981200"/>
          </a:xfrm>
        </p:grpSpPr>
        <p:sp>
          <p:nvSpPr>
            <p:cNvPr id="6" name="TextBox 5"/>
            <p:cNvSpPr txBox="1"/>
            <p:nvPr/>
          </p:nvSpPr>
          <p:spPr>
            <a:xfrm>
              <a:off x="6561242" y="3896139"/>
              <a:ext cx="2582758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Low correlation,</a:t>
              </a:r>
            </a:p>
            <a:p>
              <a:endParaRPr lang="en-US" sz="2200" b="1" dirty="0" smtClean="0">
                <a:latin typeface="Arial Narrow" pitchFamily="34" charset="0"/>
              </a:endParaRPr>
            </a:p>
            <a:p>
              <a:r>
                <a:rPr lang="en-US" sz="2200" b="1" dirty="0" smtClean="0">
                  <a:latin typeface="Arial Narrow" pitchFamily="34" charset="0"/>
                </a:rPr>
                <a:t>No common model is </a:t>
              </a:r>
            </a:p>
            <a:p>
              <a:r>
                <a:rPr lang="en-US" sz="2200" b="1" dirty="0" smtClean="0">
                  <a:latin typeface="Arial Narrow" pitchFamily="34" charset="0"/>
                </a:rPr>
                <a:t>effective for our apps</a:t>
              </a:r>
              <a:endParaRPr lang="en-US" sz="2200" b="1" dirty="0">
                <a:latin typeface="Arial Narrow" pitchFamily="34" charset="0"/>
              </a:endParaRPr>
            </a:p>
          </p:txBody>
        </p:sp>
        <p:sp>
          <p:nvSpPr>
            <p:cNvPr id="7" name="Right Brace 6"/>
            <p:cNvSpPr/>
            <p:nvPr/>
          </p:nvSpPr>
          <p:spPr bwMode="auto">
            <a:xfrm>
              <a:off x="6172200" y="3733800"/>
              <a:ext cx="389042" cy="1981200"/>
            </a:xfrm>
            <a:prstGeom prst="rightBrace">
              <a:avLst>
                <a:gd name="adj1" fmla="val 54319"/>
                <a:gd name="adj2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562600"/>
          </a:xfrm>
        </p:spPr>
        <p:txBody>
          <a:bodyPr/>
          <a:lstStyle/>
          <a:p>
            <a:r>
              <a:rPr lang="en-US" dirty="0" smtClean="0"/>
              <a:t>Five </a:t>
            </a:r>
            <a:r>
              <a:rPr lang="en-US" dirty="0"/>
              <a:t>applications from </a:t>
            </a:r>
            <a:r>
              <a:rPr lang="en-US" dirty="0" smtClean="0"/>
              <a:t>Parsec </a:t>
            </a:r>
            <a:r>
              <a:rPr lang="en-US" dirty="0"/>
              <a:t>and </a:t>
            </a:r>
            <a:r>
              <a:rPr lang="en-US" dirty="0" smtClean="0"/>
              <a:t>SPLASH2</a:t>
            </a:r>
          </a:p>
          <a:p>
            <a:r>
              <a:rPr lang="en-US" dirty="0"/>
              <a:t>Error model: single bit flips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CC6600"/>
                </a:solidFill>
              </a:rPr>
              <a:t>destination </a:t>
            </a:r>
            <a:r>
              <a:rPr lang="en-US" dirty="0">
                <a:solidFill>
                  <a:srgbClr val="CC6600"/>
                </a:solidFill>
              </a:rPr>
              <a:t>integer architectural </a:t>
            </a:r>
            <a:r>
              <a:rPr lang="en-US" dirty="0" smtClean="0">
                <a:solidFill>
                  <a:srgbClr val="CC6600"/>
                </a:solidFill>
              </a:rPr>
              <a:t>registers</a:t>
            </a:r>
          </a:p>
          <a:p>
            <a:r>
              <a:rPr lang="en-US" dirty="0" smtClean="0"/>
              <a:t>Collected metric information using architectural simulator (</a:t>
            </a:r>
            <a:r>
              <a:rPr lang="en-US" dirty="0" err="1" smtClean="0"/>
              <a:t>Simics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Employed </a:t>
            </a:r>
            <a:r>
              <a:rPr lang="en-US" dirty="0" err="1" smtClean="0"/>
              <a:t>Relyzer</a:t>
            </a:r>
            <a:r>
              <a:rPr lang="en-US" dirty="0" smtClean="0"/>
              <a:t> + </a:t>
            </a:r>
            <a:r>
              <a:rPr lang="en-US" dirty="0" err="1" smtClean="0"/>
              <a:t>GangES</a:t>
            </a:r>
            <a:r>
              <a:rPr lang="en-US" dirty="0" smtClean="0"/>
              <a:t> as golden model</a:t>
            </a:r>
          </a:p>
          <a:p>
            <a:endParaRPr lang="en-US" dirty="0" smtClean="0"/>
          </a:p>
          <a:p>
            <a:r>
              <a:rPr lang="en-US" dirty="0" smtClean="0"/>
              <a:t>Direct correlation of metrics with </a:t>
            </a:r>
            <a:r>
              <a:rPr lang="en-US" dirty="0" err="1" smtClean="0"/>
              <a:t>Relyzer</a:t>
            </a:r>
            <a:r>
              <a:rPr lang="en-US" dirty="0" smtClean="0"/>
              <a:t> +</a:t>
            </a:r>
            <a:r>
              <a:rPr lang="en-US" dirty="0" err="1" smtClean="0"/>
              <a:t>GangES</a:t>
            </a:r>
            <a:endParaRPr lang="en-US" dirty="0" smtClean="0"/>
          </a:p>
          <a:p>
            <a:r>
              <a:rPr lang="en-US" dirty="0" smtClean="0"/>
              <a:t>Combination of metrics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Linear combination on polynomials</a:t>
            </a:r>
          </a:p>
          <a:p>
            <a:r>
              <a:rPr lang="en-US" dirty="0"/>
              <a:t>Compare effectiveness of detectors added by </a:t>
            </a:r>
            <a:r>
              <a:rPr lang="en-US" dirty="0" err="1" smtClean="0"/>
              <a:t>Relyzer+GangES</a:t>
            </a:r>
            <a:r>
              <a:rPr lang="en-US" dirty="0" smtClean="0"/>
              <a:t> vs</a:t>
            </a:r>
            <a:r>
              <a:rPr lang="en-US" dirty="0"/>
              <a:t>. simpler </a:t>
            </a: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19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Simple Metrics are Non-trivial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04800" y="914400"/>
            <a:ext cx="8382000" cy="565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marL="342820" indent="-342820" algn="l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Comparing the effectiveness of adding duplication based detectors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3600" dirty="0" smtClean="0"/>
          </a:p>
          <a:p>
            <a:endParaRPr lang="en-US" sz="40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Unable </a:t>
            </a:r>
            <a:r>
              <a:rPr lang="en-US" dirty="0"/>
              <a:t>to adequately predict an instruction’s vulnerability to SDCs</a:t>
            </a:r>
          </a:p>
          <a:p>
            <a:pPr marL="0" lvl="1" indent="0">
              <a:lnSpc>
                <a:spcPct val="100000"/>
              </a:lnSpc>
              <a:spcBef>
                <a:spcPts val="1224"/>
              </a:spcBef>
              <a:buNone/>
            </a:pPr>
            <a:r>
              <a:rPr lang="en-US" sz="2400" dirty="0">
                <a:sym typeface="Symbol" charset="2"/>
              </a:rPr>
              <a:t>	 </a:t>
            </a:r>
            <a:r>
              <a:rPr lang="en-US" dirty="0" err="1"/>
              <a:t>Relyzer</a:t>
            </a:r>
            <a:r>
              <a:rPr lang="en-US" dirty="0"/>
              <a:t> + </a:t>
            </a:r>
            <a:r>
              <a:rPr lang="en-US" dirty="0" err="1"/>
              <a:t>GangES</a:t>
            </a:r>
            <a:r>
              <a:rPr lang="en-US" dirty="0"/>
              <a:t> is much needed</a:t>
            </a:r>
          </a:p>
          <a:p>
            <a:endParaRPr lang="en-US" kern="0" dirty="0"/>
          </a:p>
          <a:p>
            <a:endParaRPr lang="en-US" kern="0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6477000" y="3810000"/>
            <a:ext cx="2346717" cy="369332"/>
            <a:chOff x="6477000" y="4082534"/>
            <a:chExt cx="2346717" cy="369332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6477000" y="4267200"/>
              <a:ext cx="5334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6699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7010400" y="4082534"/>
              <a:ext cx="18133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Arial Narrow" panose="020B0606020202030204" pitchFamily="34" charset="0"/>
                </a:rPr>
                <a:t>Relyzer</a:t>
              </a:r>
              <a:r>
                <a:rPr lang="en-US" b="1" dirty="0" smtClean="0">
                  <a:latin typeface="Arial Narrow" panose="020B0606020202030204" pitchFamily="34" charset="0"/>
                </a:rPr>
                <a:t> + </a:t>
              </a:r>
              <a:r>
                <a:rPr lang="en-US" b="1" dirty="0" err="1" smtClean="0">
                  <a:latin typeface="Arial Narrow" panose="020B0606020202030204" pitchFamily="34" charset="0"/>
                </a:rPr>
                <a:t>GangES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77000" y="2590800"/>
            <a:ext cx="2667000" cy="923330"/>
            <a:chOff x="6477000" y="5421868"/>
            <a:chExt cx="2667000" cy="923330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6477000" y="5606534"/>
              <a:ext cx="5334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7010400" y="5421868"/>
              <a:ext cx="213360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 Narrow" panose="020B0606020202030204" pitchFamily="34" charset="0"/>
                </a:rPr>
                <a:t>Coverage </a:t>
              </a:r>
              <a:r>
                <a:rPr lang="en-US" b="1" dirty="0">
                  <a:latin typeface="Arial Narrow" panose="020B0606020202030204" pitchFamily="34" charset="0"/>
                </a:rPr>
                <a:t>of </a:t>
              </a:r>
              <a:endParaRPr lang="en-US" b="1" dirty="0" smtClean="0">
                <a:latin typeface="Arial Narrow" panose="020B0606020202030204" pitchFamily="34" charset="0"/>
              </a:endParaRPr>
            </a:p>
            <a:p>
              <a:r>
                <a:rPr lang="en-US" b="1" dirty="0" smtClean="0">
                  <a:latin typeface="Arial Narrow" panose="020B0606020202030204" pitchFamily="34" charset="0"/>
                </a:rPr>
                <a:t>detectors selected </a:t>
              </a:r>
            </a:p>
            <a:p>
              <a:r>
                <a:rPr lang="en-US" b="1" dirty="0" smtClean="0">
                  <a:latin typeface="Arial Narrow" panose="020B0606020202030204" pitchFamily="34" charset="0"/>
                </a:rPr>
                <a:t>using </a:t>
              </a:r>
              <a:r>
                <a:rPr lang="en-US" b="1" dirty="0">
                  <a:latin typeface="Arial Narrow" panose="020B0606020202030204" pitchFamily="34" charset="0"/>
                </a:rPr>
                <a:t>metric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981200" y="1332411"/>
            <a:ext cx="36523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Water: </a:t>
            </a:r>
            <a:r>
              <a:rPr lang="en-US" b="1" dirty="0" err="1" smtClean="0">
                <a:latin typeface="Arial Narrow" panose="020B0606020202030204" pitchFamily="34" charset="0"/>
              </a:rPr>
              <a:t>Fanout</a:t>
            </a:r>
            <a:r>
              <a:rPr lang="en-US" b="1" dirty="0" smtClean="0">
                <a:latin typeface="Arial Narrow" panose="020B0606020202030204" pitchFamily="34" charset="0"/>
              </a:rPr>
              <a:t> (</a:t>
            </a:r>
            <a:r>
              <a:rPr lang="en-US" b="1" dirty="0" err="1" smtClean="0">
                <a:latin typeface="Arial Narrow" panose="020B0606020202030204" pitchFamily="34" charset="0"/>
              </a:rPr>
              <a:t>agg</a:t>
            </a:r>
            <a:r>
              <a:rPr lang="en-US" b="1" dirty="0" smtClean="0">
                <a:latin typeface="Arial Narrow" panose="020B0606020202030204" pitchFamily="34" charset="0"/>
              </a:rPr>
              <a:t>) (Corr. </a:t>
            </a:r>
            <a:r>
              <a:rPr lang="en-US" b="1" dirty="0" err="1" smtClean="0">
                <a:latin typeface="Arial Narrow" panose="020B0606020202030204" pitchFamily="34" charset="0"/>
              </a:rPr>
              <a:t>Coeff</a:t>
            </a:r>
            <a:r>
              <a:rPr lang="en-US" b="1" dirty="0" smtClean="0">
                <a:latin typeface="Arial Narrow" panose="020B0606020202030204" pitchFamily="34" charset="0"/>
              </a:rPr>
              <a:t>. = 0.4)</a:t>
            </a:r>
            <a:endParaRPr lang="en-US" b="1" dirty="0">
              <a:latin typeface="Arial Narrow" panose="020B060602020203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28038" y="1739096"/>
            <a:ext cx="4086154" cy="2299504"/>
            <a:chOff x="1028038" y="3713201"/>
            <a:chExt cx="4086154" cy="2299497"/>
          </a:xfrm>
        </p:grpSpPr>
        <p:grpSp>
          <p:nvGrpSpPr>
            <p:cNvPr id="49" name="Group 48"/>
            <p:cNvGrpSpPr/>
            <p:nvPr/>
          </p:nvGrpSpPr>
          <p:grpSpPr>
            <a:xfrm>
              <a:off x="2083776" y="3802905"/>
              <a:ext cx="3030416" cy="2209793"/>
              <a:chOff x="2083776" y="3802905"/>
              <a:chExt cx="3030416" cy="220979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083776" y="4043958"/>
                <a:ext cx="1406768" cy="1968740"/>
                <a:chOff x="2083776" y="4043958"/>
                <a:chExt cx="1406768" cy="1968740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 bwMode="auto">
                <a:xfrm flipV="1">
                  <a:off x="2083776" y="4451865"/>
                  <a:ext cx="0" cy="143166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/>
                  <a:tailEnd type="triangle"/>
                </a:ln>
                <a:effectLst/>
              </p:spPr>
            </p:cxnSp>
            <p:cxnSp>
              <p:nvCxnSpPr>
                <p:cNvPr id="54" name="Straight Arrow Connector 53"/>
                <p:cNvCxnSpPr/>
                <p:nvPr/>
              </p:nvCxnSpPr>
              <p:spPr bwMode="auto">
                <a:xfrm flipV="1">
                  <a:off x="3490544" y="4043958"/>
                  <a:ext cx="0" cy="196874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/>
                  <a:tailEnd type="triangle"/>
                </a:ln>
                <a:effectLst/>
              </p:spPr>
            </p:cxnSp>
          </p:grpSp>
          <p:cxnSp>
            <p:nvCxnSpPr>
              <p:cNvPr id="52" name="Straight Arrow Connector 51"/>
              <p:cNvCxnSpPr/>
              <p:nvPr/>
            </p:nvCxnSpPr>
            <p:spPr bwMode="auto">
              <a:xfrm flipV="1">
                <a:off x="5114192" y="3802905"/>
                <a:ext cx="0" cy="14471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  <p:sp>
          <p:nvSpPr>
            <p:cNvPr id="50" name="TextBox 49"/>
            <p:cNvSpPr txBox="1"/>
            <p:nvPr/>
          </p:nvSpPr>
          <p:spPr>
            <a:xfrm>
              <a:off x="1028038" y="3713201"/>
              <a:ext cx="2111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 Narrow" panose="020B0606020202030204" pitchFamily="34" charset="0"/>
                </a:rPr>
                <a:t>Significant difference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</p:grp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5" y="1363553"/>
            <a:ext cx="6152425" cy="382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6840"/>
            <a:ext cx="6152425" cy="382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32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 dirty="0" smtClean="0"/>
              <a:t>and Future </a:t>
            </a:r>
            <a:r>
              <a:rPr lang="en-US" dirty="0"/>
              <a:t>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791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D25000"/>
                </a:solidFill>
              </a:rPr>
              <a:t>GangES</a:t>
            </a:r>
            <a:r>
              <a:rPr lang="en-US" dirty="0" smtClean="0">
                <a:solidFill>
                  <a:srgbClr val="D25000"/>
                </a:solidFill>
              </a:rPr>
              <a:t>: Effective in reducing error simulation time</a:t>
            </a:r>
            <a:endParaRPr lang="en-US" sz="2000" dirty="0">
              <a:solidFill>
                <a:srgbClr val="D25000"/>
              </a:solidFill>
            </a:endParaRPr>
          </a:p>
          <a:p>
            <a:pPr lvl="1"/>
            <a:r>
              <a:rPr lang="en-US" dirty="0" smtClean="0"/>
              <a:t>57% average wall clock time savings over </a:t>
            </a:r>
            <a:r>
              <a:rPr lang="en-US" dirty="0" err="1" smtClean="0"/>
              <a:t>Relyzer</a:t>
            </a:r>
            <a:r>
              <a:rPr lang="en-US" dirty="0" smtClean="0"/>
              <a:t> for our workloads</a:t>
            </a:r>
          </a:p>
          <a:p>
            <a:pPr lvl="1"/>
            <a:r>
              <a:rPr lang="en-US" dirty="0" smtClean="0"/>
              <a:t>Only 36% of input error sites need full application simulation</a:t>
            </a:r>
          </a:p>
          <a:p>
            <a:r>
              <a:rPr lang="en-US" dirty="0" smtClean="0">
                <a:solidFill>
                  <a:srgbClr val="D25000"/>
                </a:solidFill>
              </a:rPr>
              <a:t>Evaluated several program analyses based techniques</a:t>
            </a:r>
          </a:p>
          <a:p>
            <a:pPr lvl="1"/>
            <a:r>
              <a:rPr lang="en-US" dirty="0"/>
              <a:t>Unable to adequately predict an instruction’s vulnerability to SDCs</a:t>
            </a:r>
          </a:p>
          <a:p>
            <a:pPr marL="457092" lvl="1" indent="0">
              <a:buNone/>
            </a:pPr>
            <a:r>
              <a:rPr lang="en-US" dirty="0" smtClean="0">
                <a:sym typeface="Symbol" charset="2"/>
              </a:rPr>
              <a:t> </a:t>
            </a:r>
            <a:r>
              <a:rPr lang="en-US" dirty="0" err="1" smtClean="0"/>
              <a:t>Relyzer</a:t>
            </a:r>
            <a:r>
              <a:rPr lang="en-US" dirty="0" smtClean="0"/>
              <a:t> + </a:t>
            </a:r>
            <a:r>
              <a:rPr lang="en-US" dirty="0" err="1" smtClean="0"/>
              <a:t>GangES</a:t>
            </a:r>
            <a:r>
              <a:rPr lang="en-US" dirty="0" smtClean="0"/>
              <a:t> is much needed</a:t>
            </a:r>
          </a:p>
          <a:p>
            <a:pPr lvl="1"/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Future direction: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(multi-threaded) applications,  error models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Approaches </a:t>
            </a:r>
            <a:r>
              <a:rPr lang="en-US" dirty="0"/>
              <a:t>to compact the state collected for comparison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program analyses based techniques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800" dirty="0" smtClean="0"/>
              <a:t>Thank You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0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Relyzer</a:t>
            </a:r>
            <a:r>
              <a:rPr lang="en-US" dirty="0" smtClean="0"/>
              <a:t> vs. </a:t>
            </a:r>
            <a:r>
              <a:rPr lang="en-US" dirty="0" err="1" smtClean="0"/>
              <a:t>GangES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Relyzer</a:t>
            </a:r>
            <a:r>
              <a:rPr lang="en-US" dirty="0" smtClean="0"/>
              <a:t> is practical with 72 </a:t>
            </a:r>
            <a:r>
              <a:rPr lang="en-US" dirty="0" err="1" smtClean="0"/>
              <a:t>hrs</a:t>
            </a:r>
            <a:r>
              <a:rPr lang="en-US" dirty="0" smtClean="0"/>
              <a:t> of running time for 8 applications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1200" dirty="0" smtClean="0"/>
          </a:p>
          <a:p>
            <a:endParaRPr lang="en-US" sz="1200" dirty="0" smtClean="0"/>
          </a:p>
          <a:p>
            <a:r>
              <a:rPr lang="en-US" dirty="0" smtClean="0"/>
              <a:t>90% of time </a:t>
            </a:r>
            <a:r>
              <a:rPr lang="en-US" dirty="0"/>
              <a:t>is spent in error </a:t>
            </a:r>
            <a:r>
              <a:rPr lang="en-US" dirty="0" smtClean="0"/>
              <a:t>injections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400617" y="1676400"/>
            <a:ext cx="8209983" cy="1437449"/>
            <a:chOff x="-7204" y="2057400"/>
            <a:chExt cx="8209983" cy="1437449"/>
          </a:xfrm>
        </p:grpSpPr>
        <p:sp>
          <p:nvSpPr>
            <p:cNvPr id="30" name="Right Arrow 29"/>
            <p:cNvSpPr/>
            <p:nvPr/>
          </p:nvSpPr>
          <p:spPr bwMode="auto">
            <a:xfrm>
              <a:off x="4318076" y="2224859"/>
              <a:ext cx="1221279" cy="629782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Relyzer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5765073" y="2198949"/>
              <a:ext cx="1985448" cy="552677"/>
              <a:chOff x="5765073" y="2198949"/>
              <a:chExt cx="1985448" cy="552677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765876" y="2252202"/>
                <a:ext cx="1979405" cy="5757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Explosion 1 106"/>
              <p:cNvSpPr>
                <a:spLocks noChangeArrowheads="1"/>
              </p:cNvSpPr>
              <p:nvPr/>
            </p:nvSpPr>
            <p:spPr bwMode="auto">
              <a:xfrm>
                <a:off x="6066058" y="2204707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3" name="Explosion 1 106"/>
              <p:cNvSpPr>
                <a:spLocks noChangeArrowheads="1"/>
              </p:cNvSpPr>
              <p:nvPr/>
            </p:nvSpPr>
            <p:spPr bwMode="auto">
              <a:xfrm>
                <a:off x="6436826" y="2198949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4" name="Explosion 1 106"/>
              <p:cNvSpPr>
                <a:spLocks noChangeArrowheads="1"/>
              </p:cNvSpPr>
              <p:nvPr/>
            </p:nvSpPr>
            <p:spPr bwMode="auto">
              <a:xfrm>
                <a:off x="6807593" y="2204707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" name="Explosion 1 106"/>
              <p:cNvSpPr>
                <a:spLocks noChangeArrowheads="1"/>
              </p:cNvSpPr>
              <p:nvPr/>
            </p:nvSpPr>
            <p:spPr bwMode="auto">
              <a:xfrm>
                <a:off x="7178361" y="2204707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771116" y="2473848"/>
                <a:ext cx="1979405" cy="5757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Explosion 1 106"/>
              <p:cNvSpPr>
                <a:spLocks noChangeArrowheads="1"/>
              </p:cNvSpPr>
              <p:nvPr/>
            </p:nvSpPr>
            <p:spPr bwMode="auto">
              <a:xfrm>
                <a:off x="6071299" y="2426353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8" name="Explosion 1 106"/>
              <p:cNvSpPr>
                <a:spLocks noChangeArrowheads="1"/>
              </p:cNvSpPr>
              <p:nvPr/>
            </p:nvSpPr>
            <p:spPr bwMode="auto">
              <a:xfrm>
                <a:off x="6442066" y="2420596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" name="Explosion 1 106"/>
              <p:cNvSpPr>
                <a:spLocks noChangeArrowheads="1"/>
              </p:cNvSpPr>
              <p:nvPr/>
            </p:nvSpPr>
            <p:spPr bwMode="auto">
              <a:xfrm>
                <a:off x="6812834" y="2426353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0" name="Explosion 1 106"/>
              <p:cNvSpPr>
                <a:spLocks noChangeArrowheads="1"/>
              </p:cNvSpPr>
              <p:nvPr/>
            </p:nvSpPr>
            <p:spPr bwMode="auto">
              <a:xfrm>
                <a:off x="7183601" y="2426353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5765073" y="2692616"/>
                <a:ext cx="1979405" cy="5757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Explosion 1 106"/>
              <p:cNvSpPr>
                <a:spLocks noChangeArrowheads="1"/>
              </p:cNvSpPr>
              <p:nvPr/>
            </p:nvSpPr>
            <p:spPr bwMode="auto">
              <a:xfrm>
                <a:off x="6136586" y="2645121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3" name="Explosion 1 106"/>
              <p:cNvSpPr>
                <a:spLocks noChangeArrowheads="1"/>
              </p:cNvSpPr>
              <p:nvPr/>
            </p:nvSpPr>
            <p:spPr bwMode="auto">
              <a:xfrm>
                <a:off x="6507354" y="2639363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4" name="Explosion 1 106"/>
              <p:cNvSpPr>
                <a:spLocks noChangeArrowheads="1"/>
              </p:cNvSpPr>
              <p:nvPr/>
            </p:nvSpPr>
            <p:spPr bwMode="auto">
              <a:xfrm>
                <a:off x="6878121" y="2645121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5" name="Explosion 1 106"/>
              <p:cNvSpPr>
                <a:spLocks noChangeArrowheads="1"/>
              </p:cNvSpPr>
              <p:nvPr/>
            </p:nvSpPr>
            <p:spPr bwMode="auto">
              <a:xfrm>
                <a:off x="7248889" y="2645121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2135395" y="2057400"/>
              <a:ext cx="2020769" cy="1232927"/>
              <a:chOff x="2135395" y="2196073"/>
              <a:chExt cx="2020769" cy="123292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135395" y="2249326"/>
                <a:ext cx="1979405" cy="5757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Explosion 1 106"/>
              <p:cNvSpPr>
                <a:spLocks noChangeArrowheads="1"/>
              </p:cNvSpPr>
              <p:nvPr/>
            </p:nvSpPr>
            <p:spPr bwMode="auto">
              <a:xfrm>
                <a:off x="2435577" y="2201830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" name="Explosion 1 106"/>
              <p:cNvSpPr>
                <a:spLocks noChangeArrowheads="1"/>
              </p:cNvSpPr>
              <p:nvPr/>
            </p:nvSpPr>
            <p:spPr bwMode="auto">
              <a:xfrm>
                <a:off x="2806345" y="2196073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" name="Explosion 1 106"/>
              <p:cNvSpPr>
                <a:spLocks noChangeArrowheads="1"/>
              </p:cNvSpPr>
              <p:nvPr/>
            </p:nvSpPr>
            <p:spPr bwMode="auto">
              <a:xfrm>
                <a:off x="3177112" y="2201830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" name="Explosion 1 106"/>
              <p:cNvSpPr>
                <a:spLocks noChangeArrowheads="1"/>
              </p:cNvSpPr>
              <p:nvPr/>
            </p:nvSpPr>
            <p:spPr bwMode="auto">
              <a:xfrm>
                <a:off x="3547880" y="2201830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2135395" y="2470972"/>
                <a:ext cx="1979405" cy="5757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Explosion 1 106"/>
              <p:cNvSpPr>
                <a:spLocks noChangeArrowheads="1"/>
              </p:cNvSpPr>
              <p:nvPr/>
            </p:nvSpPr>
            <p:spPr bwMode="auto">
              <a:xfrm>
                <a:off x="2435578" y="2423476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" name="Explosion 1 106"/>
              <p:cNvSpPr>
                <a:spLocks noChangeArrowheads="1"/>
              </p:cNvSpPr>
              <p:nvPr/>
            </p:nvSpPr>
            <p:spPr bwMode="auto">
              <a:xfrm>
                <a:off x="2806345" y="2417719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" name="Explosion 1 106"/>
              <p:cNvSpPr>
                <a:spLocks noChangeArrowheads="1"/>
              </p:cNvSpPr>
              <p:nvPr/>
            </p:nvSpPr>
            <p:spPr bwMode="auto">
              <a:xfrm>
                <a:off x="3177113" y="2423476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" name="Explosion 1 106"/>
              <p:cNvSpPr>
                <a:spLocks noChangeArrowheads="1"/>
              </p:cNvSpPr>
              <p:nvPr/>
            </p:nvSpPr>
            <p:spPr bwMode="auto">
              <a:xfrm>
                <a:off x="3547880" y="2423476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2158346" y="2925779"/>
                <a:ext cx="1979405" cy="5757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Explosion 1 106"/>
              <p:cNvSpPr>
                <a:spLocks noChangeArrowheads="1"/>
              </p:cNvSpPr>
              <p:nvPr/>
            </p:nvSpPr>
            <p:spPr bwMode="auto">
              <a:xfrm>
                <a:off x="2529860" y="2878284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Explosion 1 106"/>
              <p:cNvSpPr>
                <a:spLocks noChangeArrowheads="1"/>
              </p:cNvSpPr>
              <p:nvPr/>
            </p:nvSpPr>
            <p:spPr bwMode="auto">
              <a:xfrm>
                <a:off x="2900627" y="2872527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Explosion 1 106"/>
              <p:cNvSpPr>
                <a:spLocks noChangeArrowheads="1"/>
              </p:cNvSpPr>
              <p:nvPr/>
            </p:nvSpPr>
            <p:spPr bwMode="auto">
              <a:xfrm>
                <a:off x="3271395" y="2878284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Explosion 1 106"/>
              <p:cNvSpPr>
                <a:spLocks noChangeArrowheads="1"/>
              </p:cNvSpPr>
              <p:nvPr/>
            </p:nvSpPr>
            <p:spPr bwMode="auto">
              <a:xfrm>
                <a:off x="3642162" y="2878284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167629" y="3151222"/>
                <a:ext cx="1979405" cy="5757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Explosion 1 106"/>
              <p:cNvSpPr>
                <a:spLocks noChangeArrowheads="1"/>
              </p:cNvSpPr>
              <p:nvPr/>
            </p:nvSpPr>
            <p:spPr bwMode="auto">
              <a:xfrm>
                <a:off x="2467811" y="3103727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Explosion 1 106"/>
              <p:cNvSpPr>
                <a:spLocks noChangeArrowheads="1"/>
              </p:cNvSpPr>
              <p:nvPr/>
            </p:nvSpPr>
            <p:spPr bwMode="auto">
              <a:xfrm>
                <a:off x="2838578" y="3097970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Explosion 1 106"/>
              <p:cNvSpPr>
                <a:spLocks noChangeArrowheads="1"/>
              </p:cNvSpPr>
              <p:nvPr/>
            </p:nvSpPr>
            <p:spPr bwMode="auto">
              <a:xfrm>
                <a:off x="3209346" y="3103727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Explosion 1 106"/>
              <p:cNvSpPr>
                <a:spLocks noChangeArrowheads="1"/>
              </p:cNvSpPr>
              <p:nvPr/>
            </p:nvSpPr>
            <p:spPr bwMode="auto">
              <a:xfrm>
                <a:off x="3580114" y="3103727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76759" y="3369990"/>
                <a:ext cx="1979405" cy="5757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Explosion 1 106"/>
              <p:cNvSpPr>
                <a:spLocks noChangeArrowheads="1"/>
              </p:cNvSpPr>
              <p:nvPr/>
            </p:nvSpPr>
            <p:spPr bwMode="auto">
              <a:xfrm>
                <a:off x="2476941" y="3322495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" name="Explosion 1 106"/>
              <p:cNvSpPr>
                <a:spLocks noChangeArrowheads="1"/>
              </p:cNvSpPr>
              <p:nvPr/>
            </p:nvSpPr>
            <p:spPr bwMode="auto">
              <a:xfrm>
                <a:off x="2847709" y="3316737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" name="Explosion 1 106"/>
              <p:cNvSpPr>
                <a:spLocks noChangeArrowheads="1"/>
              </p:cNvSpPr>
              <p:nvPr/>
            </p:nvSpPr>
            <p:spPr bwMode="auto">
              <a:xfrm>
                <a:off x="3218476" y="3322495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" name="Explosion 1 106"/>
              <p:cNvSpPr>
                <a:spLocks noChangeArrowheads="1"/>
              </p:cNvSpPr>
              <p:nvPr/>
            </p:nvSpPr>
            <p:spPr bwMode="auto">
              <a:xfrm>
                <a:off x="3589244" y="3322495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632813" y="2540847"/>
                <a:ext cx="266420" cy="3508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20000"/>
                  </a:lnSpc>
                </a:pPr>
                <a:r>
                  <a:rPr lang="en-US" sz="2800" dirty="0" smtClean="0">
                    <a:latin typeface="Arial Narrow" panose="020B0606020202030204" pitchFamily="34" charset="0"/>
                  </a:rPr>
                  <a:t>.</a:t>
                </a:r>
              </a:p>
              <a:p>
                <a:pPr algn="ctr">
                  <a:lnSpc>
                    <a:spcPct val="20000"/>
                  </a:lnSpc>
                </a:pPr>
                <a:r>
                  <a:rPr lang="en-US" sz="2800" dirty="0" smtClean="0">
                    <a:latin typeface="Arial Narrow" panose="020B0606020202030204" pitchFamily="34" charset="0"/>
                  </a:rPr>
                  <a:t>.</a:t>
                </a:r>
              </a:p>
              <a:p>
                <a:pPr algn="ctr">
                  <a:lnSpc>
                    <a:spcPct val="20000"/>
                  </a:lnSpc>
                </a:pPr>
                <a:r>
                  <a:rPr lang="en-US" sz="2800" dirty="0" smtClean="0">
                    <a:latin typeface="Arial Narrow" panose="020B0606020202030204" pitchFamily="34" charset="0"/>
                  </a:rPr>
                  <a:t>.</a:t>
                </a:r>
                <a:endParaRPr lang="en-US" sz="2800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-7204" y="2209800"/>
              <a:ext cx="2154488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</a:rPr>
                <a:t>Error sites in different dynamic instances of one static instruction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07197" y="2848518"/>
              <a:ext cx="2595582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</a:rPr>
                <a:t>Error sites from pruned </a:t>
              </a:r>
            </a:p>
            <a:p>
              <a:pPr algn="ctr"/>
              <a:r>
                <a:rPr lang="en-US" b="1" dirty="0" smtClean="0">
                  <a:latin typeface="Arial Narrow" panose="020B0606020202030204" pitchFamily="34" charset="0"/>
                </a:rPr>
                <a:t>instances of an instruction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66800" y="4038600"/>
            <a:ext cx="7208399" cy="2301775"/>
            <a:chOff x="1066800" y="4038600"/>
            <a:chExt cx="7208399" cy="2301775"/>
          </a:xfrm>
        </p:grpSpPr>
        <p:grpSp>
          <p:nvGrpSpPr>
            <p:cNvPr id="82" name="Group 81"/>
            <p:cNvGrpSpPr/>
            <p:nvPr/>
          </p:nvGrpSpPr>
          <p:grpSpPr>
            <a:xfrm>
              <a:off x="1066800" y="4038600"/>
              <a:ext cx="7208399" cy="2301775"/>
              <a:chOff x="864487" y="4297033"/>
              <a:chExt cx="7208399" cy="2301775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864487" y="4297033"/>
                <a:ext cx="2604290" cy="16465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1160952" y="4558976"/>
                <a:ext cx="1979405" cy="5757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Explosion 1 106"/>
              <p:cNvSpPr>
                <a:spLocks noChangeArrowheads="1"/>
              </p:cNvSpPr>
              <p:nvPr/>
            </p:nvSpPr>
            <p:spPr bwMode="auto">
              <a:xfrm>
                <a:off x="1461135" y="4511480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0" name="Explosion 1 106"/>
              <p:cNvSpPr>
                <a:spLocks noChangeArrowheads="1"/>
              </p:cNvSpPr>
              <p:nvPr/>
            </p:nvSpPr>
            <p:spPr bwMode="auto">
              <a:xfrm>
                <a:off x="1831902" y="4505723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1" name="Explosion 1 106"/>
              <p:cNvSpPr>
                <a:spLocks noChangeArrowheads="1"/>
              </p:cNvSpPr>
              <p:nvPr/>
            </p:nvSpPr>
            <p:spPr bwMode="auto">
              <a:xfrm>
                <a:off x="2202670" y="4511480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2" name="Explosion 1 106"/>
              <p:cNvSpPr>
                <a:spLocks noChangeArrowheads="1"/>
              </p:cNvSpPr>
              <p:nvPr/>
            </p:nvSpPr>
            <p:spPr bwMode="auto">
              <a:xfrm>
                <a:off x="2573437" y="4511480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1149062" y="5019537"/>
                <a:ext cx="1979405" cy="5757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Explosion 1 106"/>
              <p:cNvSpPr>
                <a:spLocks noChangeArrowheads="1"/>
              </p:cNvSpPr>
              <p:nvPr/>
            </p:nvSpPr>
            <p:spPr bwMode="auto">
              <a:xfrm>
                <a:off x="1449245" y="4972041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Explosion 1 106"/>
              <p:cNvSpPr>
                <a:spLocks noChangeArrowheads="1"/>
              </p:cNvSpPr>
              <p:nvPr/>
            </p:nvSpPr>
            <p:spPr bwMode="auto">
              <a:xfrm>
                <a:off x="1820012" y="4966284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6" name="Explosion 1 55"/>
              <p:cNvSpPr>
                <a:spLocks noChangeArrowheads="1"/>
              </p:cNvSpPr>
              <p:nvPr/>
            </p:nvSpPr>
            <p:spPr bwMode="auto">
              <a:xfrm>
                <a:off x="2190780" y="4972041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7" name="Explosion 1 106"/>
              <p:cNvSpPr>
                <a:spLocks noChangeArrowheads="1"/>
              </p:cNvSpPr>
              <p:nvPr/>
            </p:nvSpPr>
            <p:spPr bwMode="auto">
              <a:xfrm>
                <a:off x="2561547" y="4972041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144795" y="5615853"/>
                <a:ext cx="1979405" cy="5757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Explosion 1 106"/>
              <p:cNvSpPr>
                <a:spLocks noChangeArrowheads="1"/>
              </p:cNvSpPr>
              <p:nvPr/>
            </p:nvSpPr>
            <p:spPr bwMode="auto">
              <a:xfrm>
                <a:off x="1444977" y="5568357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Explosion 1 106"/>
              <p:cNvSpPr>
                <a:spLocks noChangeArrowheads="1"/>
              </p:cNvSpPr>
              <p:nvPr/>
            </p:nvSpPr>
            <p:spPr bwMode="auto">
              <a:xfrm>
                <a:off x="1815745" y="5562600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1" name="Explosion 1 106"/>
              <p:cNvSpPr>
                <a:spLocks noChangeArrowheads="1"/>
              </p:cNvSpPr>
              <p:nvPr/>
            </p:nvSpPr>
            <p:spPr bwMode="auto">
              <a:xfrm>
                <a:off x="2186512" y="5568357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" name="Explosion 1 106"/>
              <p:cNvSpPr>
                <a:spLocks noChangeArrowheads="1"/>
              </p:cNvSpPr>
              <p:nvPr/>
            </p:nvSpPr>
            <p:spPr bwMode="auto">
              <a:xfrm>
                <a:off x="2557280" y="5568357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82376" y="5029200"/>
                <a:ext cx="266420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2800" dirty="0" smtClean="0">
                    <a:latin typeface="Arial Narrow" panose="020B0606020202030204" pitchFamily="34" charset="0"/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2800" dirty="0" smtClean="0">
                    <a:latin typeface="Arial Narrow" panose="020B0606020202030204" pitchFamily="34" charset="0"/>
                  </a:rPr>
                  <a:t>.</a:t>
                </a:r>
                <a:endParaRPr lang="en-US" sz="28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4" name="Right Arrow 63"/>
              <p:cNvSpPr/>
              <p:nvPr/>
            </p:nvSpPr>
            <p:spPr bwMode="auto">
              <a:xfrm>
                <a:off x="3599548" y="4706607"/>
                <a:ext cx="1710334" cy="629782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6020202030204" pitchFamily="34" charset="0"/>
                  </a:rPr>
                  <a:t>GangES</a:t>
                </a:r>
                <a:endParaRPr kumimoji="0" lang="en-US" sz="2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5468595" y="4297033"/>
                <a:ext cx="2604290" cy="164656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5765061" y="4558976"/>
                <a:ext cx="1979405" cy="5757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Explosion 1 106"/>
              <p:cNvSpPr>
                <a:spLocks noChangeArrowheads="1"/>
              </p:cNvSpPr>
              <p:nvPr/>
            </p:nvSpPr>
            <p:spPr bwMode="auto">
              <a:xfrm>
                <a:off x="6065243" y="4511480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8" name="Explosion 1 106"/>
              <p:cNvSpPr>
                <a:spLocks noChangeArrowheads="1"/>
              </p:cNvSpPr>
              <p:nvPr/>
            </p:nvSpPr>
            <p:spPr bwMode="auto">
              <a:xfrm>
                <a:off x="6436010" y="4505723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69" name="Explosion 1 106"/>
              <p:cNvSpPr>
                <a:spLocks noChangeArrowheads="1"/>
              </p:cNvSpPr>
              <p:nvPr/>
            </p:nvSpPr>
            <p:spPr bwMode="auto">
              <a:xfrm>
                <a:off x="6806778" y="4511480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0" name="Explosion 1 106"/>
              <p:cNvSpPr>
                <a:spLocks noChangeArrowheads="1"/>
              </p:cNvSpPr>
              <p:nvPr/>
            </p:nvSpPr>
            <p:spPr bwMode="auto">
              <a:xfrm>
                <a:off x="7177546" y="4511480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5753171" y="5019537"/>
                <a:ext cx="1979405" cy="5757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Explosion 1 106"/>
              <p:cNvSpPr>
                <a:spLocks noChangeArrowheads="1"/>
              </p:cNvSpPr>
              <p:nvPr/>
            </p:nvSpPr>
            <p:spPr bwMode="auto">
              <a:xfrm>
                <a:off x="6424120" y="4966284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5792995" y="5610096"/>
                <a:ext cx="1979405" cy="5757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Explosion 1 106"/>
              <p:cNvSpPr>
                <a:spLocks noChangeArrowheads="1"/>
              </p:cNvSpPr>
              <p:nvPr/>
            </p:nvSpPr>
            <p:spPr bwMode="auto">
              <a:xfrm>
                <a:off x="6093177" y="5562600"/>
                <a:ext cx="82475" cy="106505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en-US" sz="24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586485" y="5029200"/>
                <a:ext cx="266420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2800" dirty="0" smtClean="0">
                    <a:latin typeface="Arial Narrow" panose="020B0606020202030204" pitchFamily="34" charset="0"/>
                  </a:rPr>
                  <a:t>.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2800" dirty="0" smtClean="0">
                    <a:latin typeface="Arial Narrow" panose="020B0606020202030204" pitchFamily="34" charset="0"/>
                  </a:rPr>
                  <a:t>.</a:t>
                </a:r>
                <a:endParaRPr lang="en-US" sz="28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64487" y="5952477"/>
                <a:ext cx="260429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latin typeface="Arial Narrow" panose="020B0606020202030204" pitchFamily="34" charset="0"/>
                  </a:rPr>
                  <a:t>Error sites in different instructions in a block</a:t>
                </a:r>
                <a:endParaRPr lang="en-US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468595" y="5952477"/>
                <a:ext cx="260429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latin typeface="Arial Narrow" panose="020B0606020202030204" pitchFamily="34" charset="0"/>
                  </a:rPr>
                  <a:t>Error sites that need </a:t>
                </a:r>
                <a:r>
                  <a:rPr lang="en-US" b="1" dirty="0">
                    <a:latin typeface="Arial Narrow" panose="020B0606020202030204" pitchFamily="34" charset="0"/>
                  </a:rPr>
                  <a:t> </a:t>
                </a:r>
                <a:r>
                  <a:rPr lang="en-US" b="1" dirty="0" smtClean="0">
                    <a:latin typeface="Arial Narrow" panose="020B0606020202030204" pitchFamily="34" charset="0"/>
                  </a:rPr>
                  <a:t>full application execution</a:t>
                </a:r>
                <a:endParaRPr lang="en-US" b="1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308174" y="5037132"/>
              <a:ext cx="260429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 smtClean="0">
                  <a:latin typeface="Arial Narrow" panose="020B0606020202030204" pitchFamily="34" charset="0"/>
                </a:rPr>
                <a:t>Reducing full</a:t>
              </a:r>
            </a:p>
            <a:p>
              <a:pPr algn="ctr"/>
              <a:r>
                <a:rPr lang="en-US" b="1" dirty="0" smtClean="0">
                  <a:latin typeface="Arial Narrow" panose="020B0606020202030204" pitchFamily="34" charset="0"/>
                </a:rPr>
                <a:t>app executions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79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SWAT: A Low-Cost Reliability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handle only hardware </a:t>
            </a:r>
            <a:r>
              <a:rPr lang="en-US" dirty="0" smtClean="0"/>
              <a:t>errors </a:t>
            </a:r>
            <a:r>
              <a:rPr lang="en-US" dirty="0"/>
              <a:t>that propagate to software</a:t>
            </a:r>
          </a:p>
          <a:p>
            <a:r>
              <a:rPr lang="en-US" dirty="0"/>
              <a:t>E</a:t>
            </a:r>
            <a:r>
              <a:rPr lang="en-US" dirty="0" smtClean="0"/>
              <a:t>rror-free </a:t>
            </a:r>
            <a:r>
              <a:rPr lang="en-US" dirty="0"/>
              <a:t>case remains common, must be </a:t>
            </a:r>
            <a:r>
              <a:rPr lang="en-US" dirty="0" smtClean="0"/>
              <a:t>optimized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 </a:t>
            </a:r>
            <a:r>
              <a:rPr lang="en-US" dirty="0">
                <a:solidFill>
                  <a:srgbClr val="D15100"/>
                </a:solidFill>
              </a:rPr>
              <a:t>Watch for software anomalies (symptoms)</a:t>
            </a:r>
            <a:endParaRPr lang="en-US" dirty="0"/>
          </a:p>
          <a:p>
            <a:pPr lvl="2">
              <a:buFont typeface="Arial" charset="0"/>
              <a:buChar char="–"/>
            </a:pPr>
            <a:r>
              <a:rPr lang="en-US" sz="2200" dirty="0"/>
              <a:t> Zero to low overhead “always-on” </a:t>
            </a:r>
            <a:r>
              <a:rPr lang="en-US" sz="2200" dirty="0" smtClean="0"/>
              <a:t>monitors</a:t>
            </a:r>
          </a:p>
          <a:p>
            <a:pPr lvl="2">
              <a:buFont typeface="Arial" charset="0"/>
              <a:buChar char="–"/>
            </a:pPr>
            <a:endParaRPr lang="en-US" sz="2200" dirty="0"/>
          </a:p>
          <a:p>
            <a:pPr lvl="2">
              <a:buFont typeface="Arial" charset="0"/>
              <a:buChar char="–"/>
            </a:pPr>
            <a:endParaRPr lang="en-US" sz="2200" dirty="0" smtClean="0"/>
          </a:p>
          <a:p>
            <a:pPr lvl="2">
              <a:buFont typeface="Arial" charset="0"/>
              <a:buChar char="–"/>
            </a:pPr>
            <a:endParaRPr lang="en-US" sz="2200" dirty="0" smtClean="0"/>
          </a:p>
          <a:p>
            <a:pPr lvl="2">
              <a:buFont typeface="Arial" charset="0"/>
              <a:buChar char="–"/>
            </a:pPr>
            <a:endParaRPr lang="en-US" sz="1600" dirty="0"/>
          </a:p>
          <a:p>
            <a:r>
              <a:rPr lang="en-US" dirty="0">
                <a:solidFill>
                  <a:srgbClr val="D25000"/>
                </a:solidFill>
              </a:rPr>
              <a:t>Effective on SPEC, Server, and Media workloads</a:t>
            </a:r>
          </a:p>
          <a:p>
            <a:r>
              <a:rPr lang="en-US" dirty="0"/>
              <a:t>&lt;</a:t>
            </a:r>
            <a:r>
              <a:rPr lang="en-US" dirty="0" smtClean="0"/>
              <a:t>0.6% </a:t>
            </a:r>
            <a:r>
              <a:rPr lang="en-US" dirty="0"/>
              <a:t>µarch </a:t>
            </a:r>
            <a:r>
              <a:rPr lang="en-US" dirty="0" smtClean="0"/>
              <a:t>errors </a:t>
            </a:r>
            <a:r>
              <a:rPr lang="en-US" dirty="0"/>
              <a:t>escape detectors </a:t>
            </a:r>
            <a:r>
              <a:rPr lang="en-US" dirty="0" smtClean="0"/>
              <a:t>&amp; corrupt application </a:t>
            </a:r>
            <a:r>
              <a:rPr lang="en-US" dirty="0"/>
              <a:t>output (SDC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84504" y="3048000"/>
            <a:ext cx="7245096" cy="1581576"/>
            <a:chOff x="679704" y="1905000"/>
            <a:chExt cx="7397496" cy="2049678"/>
          </a:xfrm>
        </p:grpSpPr>
        <p:sp>
          <p:nvSpPr>
            <p:cNvPr id="7" name="Rectangle 6"/>
            <p:cNvSpPr/>
            <p:nvPr/>
          </p:nvSpPr>
          <p:spPr bwMode="auto">
            <a:xfrm>
              <a:off x="679704" y="1905000"/>
              <a:ext cx="1447800" cy="1981200"/>
            </a:xfrm>
            <a:prstGeom prst="rect">
              <a:avLst/>
            </a:prstGeom>
            <a:solidFill>
              <a:srgbClr val="FF875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sz="1800" b="1" dirty="0" smtClean="0">
                  <a:latin typeface="Arial Narrow" pitchFamily="34" charset="0"/>
                </a:rPr>
                <a:t>Fatal Traps</a:t>
              </a:r>
              <a:endParaRPr lang="en-US" sz="1800" b="1" dirty="0">
                <a:latin typeface="Arial Narrow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9705" y="3276600"/>
              <a:ext cx="1447799" cy="52322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 Narrow" pitchFamily="34" charset="0"/>
                </a:rPr>
                <a:t>Division by zero,</a:t>
              </a:r>
            </a:p>
            <a:p>
              <a:pPr algn="ctr"/>
              <a:r>
                <a:rPr lang="en-US" sz="1400" b="1" dirty="0" smtClean="0">
                  <a:latin typeface="Arial Narrow" pitchFamily="34" charset="0"/>
                </a:rPr>
                <a:t>RED state, etc.</a:t>
              </a:r>
              <a:endParaRPr lang="en-US" sz="1400" b="1" dirty="0">
                <a:latin typeface="Arial Narrow" pitchFamily="34" charset="0"/>
              </a:endParaRPr>
            </a:p>
          </p:txBody>
        </p:sp>
        <p:pic>
          <p:nvPicPr>
            <p:cNvPr id="9" name="Picture 8" descr="trap6alg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554" y="2362200"/>
              <a:ext cx="1022350" cy="811042"/>
            </a:xfrm>
            <a:prstGeom prst="rect">
              <a:avLst/>
            </a:prstGeom>
            <a:solidFill>
              <a:srgbClr val="FF875F"/>
            </a:solidFill>
            <a:scene3d>
              <a:camera prst="orthographicFront"/>
              <a:lightRig rig="threePt" dir="t"/>
            </a:scene3d>
            <a:sp3d>
              <a:bevelT/>
            </a:sp3d>
          </p:spPr>
        </p:pic>
        <p:grpSp>
          <p:nvGrpSpPr>
            <p:cNvPr id="10" name="Group 18"/>
            <p:cNvGrpSpPr/>
            <p:nvPr/>
          </p:nvGrpSpPr>
          <p:grpSpPr>
            <a:xfrm>
              <a:off x="3721607" y="1905000"/>
              <a:ext cx="1453896" cy="2049678"/>
              <a:chOff x="6215197" y="4191000"/>
              <a:chExt cx="1730829" cy="2049678"/>
            </a:xfrm>
            <a:solidFill>
              <a:srgbClr val="FF875F"/>
            </a:solidFill>
          </p:grpSpPr>
          <p:sp>
            <p:nvSpPr>
              <p:cNvPr id="24" name="Rectangle 23"/>
              <p:cNvSpPr/>
              <p:nvPr/>
            </p:nvSpPr>
            <p:spPr bwMode="auto">
              <a:xfrm>
                <a:off x="6215197" y="4191000"/>
                <a:ext cx="1730829" cy="1981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186"/>
                <a:r>
                  <a:rPr lang="en-US" sz="1800" b="1" dirty="0" smtClean="0">
                    <a:latin typeface="Arial Narrow" pitchFamily="34" charset="0"/>
                  </a:rPr>
                  <a:t>Kernel Panic</a:t>
                </a:r>
                <a:endParaRPr lang="en-US" sz="1800" b="1" dirty="0">
                  <a:latin typeface="Arial Narrow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235992" y="5562600"/>
                <a:ext cx="1701413" cy="678078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Arial Narrow" pitchFamily="34" charset="0"/>
                  </a:rPr>
                  <a:t>OS enters panic</a:t>
                </a:r>
              </a:p>
              <a:p>
                <a:pPr algn="ctr"/>
                <a:r>
                  <a:rPr lang="en-US" sz="1400" b="1" dirty="0" smtClean="0">
                    <a:latin typeface="Arial Narrow" pitchFamily="34" charset="0"/>
                  </a:rPr>
                  <a:t>state due to error</a:t>
                </a:r>
                <a:endParaRPr lang="en-US" sz="1400" b="1" dirty="0">
                  <a:latin typeface="Arial Narrow" pitchFamily="34" charset="0"/>
                </a:endParaRPr>
              </a:p>
            </p:txBody>
          </p:sp>
          <p:pic>
            <p:nvPicPr>
              <p:cNvPr id="26" name="Picture 25" descr="panic.jp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6127" y="4648200"/>
                <a:ext cx="917043" cy="914400"/>
              </a:xfrm>
              <a:prstGeom prst="rect">
                <a:avLst/>
              </a:prstGeom>
              <a:grpFill/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6935708" y="2514600"/>
              <a:ext cx="40004" cy="461665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12" name="Group 40"/>
            <p:cNvGrpSpPr/>
            <p:nvPr/>
          </p:nvGrpSpPr>
          <p:grpSpPr>
            <a:xfrm>
              <a:off x="2203704" y="1905000"/>
              <a:ext cx="1453896" cy="1981200"/>
              <a:chOff x="2405743" y="2819400"/>
              <a:chExt cx="1661595" cy="1981200"/>
            </a:xfrm>
          </p:grpSpPr>
          <p:grpSp>
            <p:nvGrpSpPr>
              <p:cNvPr id="20" name="Group 17"/>
              <p:cNvGrpSpPr/>
              <p:nvPr/>
            </p:nvGrpSpPr>
            <p:grpSpPr>
              <a:xfrm>
                <a:off x="2405743" y="2819400"/>
                <a:ext cx="1661595" cy="1981200"/>
                <a:chOff x="2481943" y="4191000"/>
                <a:chExt cx="1661595" cy="1981200"/>
              </a:xfrm>
              <a:solidFill>
                <a:srgbClr val="FF875F"/>
              </a:solidFill>
            </p:grpSpPr>
            <p:sp>
              <p:nvSpPr>
                <p:cNvPr id="22" name="Rectangle 21"/>
                <p:cNvSpPr/>
                <p:nvPr/>
              </p:nvSpPr>
              <p:spPr bwMode="auto">
                <a:xfrm>
                  <a:off x="2481943" y="4191000"/>
                  <a:ext cx="1661595" cy="1981200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101600">
                    <a:schemeClr val="bg1">
                      <a:lumMod val="85000"/>
                      <a:alpha val="75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186"/>
                  <a:r>
                    <a:rPr lang="en-US" sz="1800" b="1" dirty="0" smtClean="0">
                      <a:latin typeface="Arial Narrow" pitchFamily="34" charset="0"/>
                    </a:rPr>
                    <a:t>Hangs</a:t>
                  </a:r>
                  <a:endParaRPr lang="en-US" sz="18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81943" y="5562600"/>
                  <a:ext cx="1632107" cy="52322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latin typeface="Arial Narrow" pitchFamily="34" charset="0"/>
                    </a:rPr>
                    <a:t>Simple HW hang</a:t>
                  </a:r>
                </a:p>
                <a:p>
                  <a:pPr algn="ctr"/>
                  <a:r>
                    <a:rPr lang="en-US" sz="1400" b="1" dirty="0" smtClean="0">
                      <a:latin typeface="Arial Narrow" pitchFamily="34" charset="0"/>
                    </a:rPr>
                    <a:t>detector</a:t>
                  </a:r>
                  <a:endParaRPr lang="en-US" sz="1400" b="1" dirty="0">
                    <a:latin typeface="Arial Narrow" pitchFamily="34" charset="0"/>
                  </a:endParaRPr>
                </a:p>
              </p:txBody>
            </p:sp>
          </p:grpSp>
          <p:pic>
            <p:nvPicPr>
              <p:cNvPr id="21" name="Picture 20" descr="duplicate1_arrows.gi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6054" y="3276600"/>
                <a:ext cx="925975" cy="914400"/>
              </a:xfrm>
              <a:prstGeom prst="rect">
                <a:avLst/>
              </a:prstGeom>
            </p:spPr>
          </p:pic>
        </p:grpSp>
        <p:grpSp>
          <p:nvGrpSpPr>
            <p:cNvPr id="13" name="Group 41"/>
            <p:cNvGrpSpPr/>
            <p:nvPr/>
          </p:nvGrpSpPr>
          <p:grpSpPr>
            <a:xfrm>
              <a:off x="5251704" y="1905000"/>
              <a:ext cx="1301498" cy="2049678"/>
              <a:chOff x="4365169" y="4038600"/>
              <a:chExt cx="1487426" cy="2049678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4365169" y="4038600"/>
                <a:ext cx="1487425" cy="1981200"/>
              </a:xfrm>
              <a:prstGeom prst="rect">
                <a:avLst/>
              </a:prstGeom>
              <a:solidFill>
                <a:srgbClr val="FF875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186"/>
                <a:r>
                  <a:rPr lang="en-US" sz="1800" b="1" dirty="0" smtClean="0">
                    <a:latin typeface="Arial Narrow" pitchFamily="34" charset="0"/>
                  </a:rPr>
                  <a:t>App Abort</a:t>
                </a:r>
                <a:endParaRPr lang="en-US" sz="1800" b="1" dirty="0">
                  <a:latin typeface="Arial Narrow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69377" y="5410200"/>
                <a:ext cx="1483218" cy="678078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Arial Narrow" pitchFamily="34" charset="0"/>
                  </a:rPr>
                  <a:t>App abort due</a:t>
                </a:r>
              </a:p>
              <a:p>
                <a:pPr algn="ctr"/>
                <a:r>
                  <a:rPr lang="en-US" sz="1400" b="1" dirty="0" smtClean="0">
                    <a:latin typeface="Arial Narrow" pitchFamily="34" charset="0"/>
                  </a:rPr>
                  <a:t>to error</a:t>
                </a:r>
                <a:endParaRPr lang="en-US" sz="1400" b="1" dirty="0">
                  <a:latin typeface="Arial Narrow" pitchFamily="34" charset="0"/>
                </a:endParaRPr>
              </a:p>
            </p:txBody>
          </p:sp>
        </p:grpSp>
        <p:pic>
          <p:nvPicPr>
            <p:cNvPr id="14" name="Picture 13" descr="cartoon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6401" y="2362200"/>
              <a:ext cx="900081" cy="8382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6623304" y="1905000"/>
              <a:ext cx="1453896" cy="1981200"/>
            </a:xfrm>
            <a:prstGeom prst="rect">
              <a:avLst/>
            </a:prstGeom>
            <a:solidFill>
              <a:srgbClr val="FF875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sz="1600" b="1" dirty="0" smtClean="0">
                  <a:latin typeface="Arial Narrow" pitchFamily="34" charset="0"/>
                </a:rPr>
                <a:t>Out of Bounds</a:t>
              </a:r>
              <a:endParaRPr lang="en-US" sz="1600" b="1" dirty="0">
                <a:latin typeface="Arial Narrow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6985" y="3276600"/>
              <a:ext cx="1444122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 Narrow" pitchFamily="34" charset="0"/>
                </a:rPr>
                <a:t>Flag illegal addresses</a:t>
              </a:r>
              <a:endParaRPr lang="en-US" sz="1400" b="1" dirty="0">
                <a:latin typeface="Arial Narrow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10400" y="2286000"/>
              <a:ext cx="685800" cy="910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63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State-of-the-art to Reduce Number of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txBody>
          <a:bodyPr>
            <a:noAutofit/>
          </a:bodyPr>
          <a:lstStyle/>
          <a:p>
            <a:r>
              <a:rPr lang="en-US" dirty="0" err="1" smtClean="0"/>
              <a:t>Relyzer</a:t>
            </a:r>
            <a:r>
              <a:rPr lang="en-US" dirty="0" smtClean="0"/>
              <a:t> reduces number of simulations [ASPLOS’12</a:t>
            </a:r>
            <a:r>
              <a:rPr lang="en-US" dirty="0"/>
              <a:t>]</a:t>
            </a:r>
          </a:p>
          <a:p>
            <a:r>
              <a:rPr lang="en-US" dirty="0" smtClean="0"/>
              <a:t>BUT significant number of simulations remain</a:t>
            </a:r>
          </a:p>
          <a:p>
            <a:pPr lvl="1"/>
            <a:r>
              <a:rPr lang="en-US" dirty="0" smtClean="0"/>
              <a:t>Need ~1750 CPU hours per app</a:t>
            </a:r>
          </a:p>
          <a:p>
            <a:endParaRPr lang="en-US" dirty="0" smtClean="0">
              <a:solidFill>
                <a:srgbClr val="CC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8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Significance of Comparing Live Processor State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04800" y="60198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marL="342820" indent="-342820" algn="l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21% more wall clock time savings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015422"/>
              </p:ext>
            </p:extLst>
          </p:nvPr>
        </p:nvGraphicFramePr>
        <p:xfrm>
          <a:off x="0" y="857250"/>
          <a:ext cx="9144000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671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Efficacy of </a:t>
            </a:r>
            <a:r>
              <a:rPr lang="en-US" dirty="0" err="1" smtClean="0"/>
              <a:t>GangES</a:t>
            </a:r>
            <a:r>
              <a:rPr lang="en-US" dirty="0" smtClean="0"/>
              <a:t>: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57912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marL="342820" indent="-342820" algn="l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Only 36% of error sites need full simulations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0" y="914400"/>
          <a:ext cx="9144000" cy="4696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195604" y="1371600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Narrow" panose="020B0606020202030204" pitchFamily="34" charset="0"/>
              </a:rPr>
              <a:t>36%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00967" y="2420696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Narrow" panose="020B0606020202030204" pitchFamily="34" charset="0"/>
              </a:rPr>
              <a:t>39%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00967" y="3258896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Narrow" panose="020B0606020202030204" pitchFamily="34" charset="0"/>
              </a:rPr>
              <a:t>25%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9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033313"/>
              </p:ext>
            </p:extLst>
          </p:nvPr>
        </p:nvGraphicFramePr>
        <p:xfrm>
          <a:off x="0" y="857250"/>
          <a:ext cx="9144000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Why remaining?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Oval 245"/>
          <p:cNvSpPr/>
          <p:nvPr/>
        </p:nvSpPr>
        <p:spPr bwMode="auto">
          <a:xfrm>
            <a:off x="2292350" y="4269482"/>
            <a:ext cx="762000" cy="726114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2317750" y="3462422"/>
            <a:ext cx="762000" cy="72611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2336800" y="2666909"/>
            <a:ext cx="762000" cy="7261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2336800" y="1841576"/>
            <a:ext cx="762000" cy="7261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344545" y="1145282"/>
            <a:ext cx="1865255" cy="4188718"/>
            <a:chOff x="304800" y="1678682"/>
            <a:chExt cx="1865255" cy="4188718"/>
          </a:xfrm>
        </p:grpSpPr>
        <p:grpSp>
          <p:nvGrpSpPr>
            <p:cNvPr id="230" name="Group 229"/>
            <p:cNvGrpSpPr/>
            <p:nvPr/>
          </p:nvGrpSpPr>
          <p:grpSpPr>
            <a:xfrm>
              <a:off x="304800" y="1678682"/>
              <a:ext cx="1865255" cy="3222945"/>
              <a:chOff x="304800" y="1678682"/>
              <a:chExt cx="1865255" cy="3222945"/>
            </a:xfrm>
          </p:grpSpPr>
          <p:sp>
            <p:nvSpPr>
              <p:cNvPr id="233" name="Rounded Rectangle 232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234" name="Group 2047"/>
              <p:cNvGrpSpPr>
                <a:grpSpLocks/>
              </p:cNvGrpSpPr>
              <p:nvPr/>
            </p:nvGrpSpPr>
            <p:grpSpPr bwMode="auto">
              <a:xfrm>
                <a:off x="304800" y="1907290"/>
                <a:ext cx="1865255" cy="2732088"/>
                <a:chOff x="1569711" y="2214680"/>
                <a:chExt cx="1990971" cy="2732220"/>
              </a:xfrm>
            </p:grpSpPr>
            <p:sp>
              <p:nvSpPr>
                <p:cNvPr id="235" name="Rectangle 234"/>
                <p:cNvSpPr/>
                <p:nvPr/>
              </p:nvSpPr>
              <p:spPr>
                <a:xfrm>
                  <a:off x="1569711" y="3408538"/>
                  <a:ext cx="1990971" cy="3693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</a:t>
                  </a:r>
                </a:p>
              </p:txBody>
            </p:sp>
            <p:cxnSp>
              <p:nvCxnSpPr>
                <p:cNvPr id="236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7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8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9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0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1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2" name="TextBox 241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231" name="Straight Arrow Connector 2054"/>
            <p:cNvCxnSpPr>
              <a:cxnSpLocks noChangeShapeType="1"/>
              <a:stCxn id="233" idx="2"/>
              <a:endCxn id="232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2" name="Rounded Rectangle 231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2362200" y="1044660"/>
            <a:ext cx="762000" cy="72611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Relyzer</a:t>
            </a:r>
            <a:r>
              <a:rPr lang="en-US" dirty="0" smtClean="0"/>
              <a:t>: Application Reliability Analyzer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8" name="Explosion 1 37"/>
          <p:cNvSpPr>
            <a:spLocks noChangeArrowheads="1"/>
          </p:cNvSpPr>
          <p:nvPr/>
        </p:nvSpPr>
        <p:spPr bwMode="auto">
          <a:xfrm>
            <a:off x="1030287" y="1300865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217612" y="1300865"/>
            <a:ext cx="534988" cy="153988"/>
            <a:chOff x="1711257" y="2290575"/>
            <a:chExt cx="534381" cy="154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0" name="Explosion 1 39"/>
            <p:cNvSpPr>
              <a:spLocks noChangeArrowheads="1"/>
            </p:cNvSpPr>
            <p:nvPr/>
          </p:nvSpPr>
          <p:spPr bwMode="auto">
            <a:xfrm>
              <a:off x="1711257" y="2292786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91" name="Explosion 1 33"/>
            <p:cNvSpPr>
              <a:spLocks noChangeArrowheads="1"/>
            </p:cNvSpPr>
            <p:nvPr/>
          </p:nvSpPr>
          <p:spPr bwMode="auto">
            <a:xfrm>
              <a:off x="1945175" y="229057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92" name="Explosion 1 34"/>
            <p:cNvSpPr>
              <a:spLocks noChangeArrowheads="1"/>
            </p:cNvSpPr>
            <p:nvPr/>
          </p:nvSpPr>
          <p:spPr bwMode="auto">
            <a:xfrm>
              <a:off x="2131796" y="229278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</p:grpSp>
      <p:sp>
        <p:nvSpPr>
          <p:cNvPr id="94" name="Explosion 1 36"/>
          <p:cNvSpPr>
            <a:spLocks noChangeArrowheads="1"/>
          </p:cNvSpPr>
          <p:nvPr/>
        </p:nvSpPr>
        <p:spPr bwMode="auto">
          <a:xfrm>
            <a:off x="800100" y="1302453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6" name="Explosion 1 38"/>
          <p:cNvSpPr>
            <a:spLocks noChangeArrowheads="1"/>
          </p:cNvSpPr>
          <p:nvPr/>
        </p:nvSpPr>
        <p:spPr bwMode="auto">
          <a:xfrm>
            <a:off x="1030711" y="1602491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7" name="Explosion 1 43"/>
          <p:cNvSpPr>
            <a:spLocks noChangeArrowheads="1"/>
          </p:cNvSpPr>
          <p:nvPr/>
        </p:nvSpPr>
        <p:spPr bwMode="auto">
          <a:xfrm>
            <a:off x="1217562" y="1604701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8" name="Explosion 1 44"/>
          <p:cNvSpPr>
            <a:spLocks noChangeArrowheads="1"/>
          </p:cNvSpPr>
          <p:nvPr/>
        </p:nvSpPr>
        <p:spPr bwMode="auto">
          <a:xfrm>
            <a:off x="1451767" y="1602490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9" name="Explosion 1 45"/>
          <p:cNvSpPr>
            <a:spLocks noChangeArrowheads="1"/>
          </p:cNvSpPr>
          <p:nvPr/>
        </p:nvSpPr>
        <p:spPr bwMode="auto">
          <a:xfrm>
            <a:off x="1638618" y="1604700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1" name="Explosion 1 48"/>
          <p:cNvSpPr>
            <a:spLocks noChangeArrowheads="1"/>
          </p:cNvSpPr>
          <p:nvPr/>
        </p:nvSpPr>
        <p:spPr bwMode="auto">
          <a:xfrm>
            <a:off x="799626" y="1604700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3" name="Explosion 1 49"/>
          <p:cNvSpPr>
            <a:spLocks noChangeArrowheads="1"/>
          </p:cNvSpPr>
          <p:nvPr/>
        </p:nvSpPr>
        <p:spPr bwMode="auto">
          <a:xfrm>
            <a:off x="1030711" y="1905704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4" name="Explosion 1 50"/>
          <p:cNvSpPr>
            <a:spLocks noChangeArrowheads="1"/>
          </p:cNvSpPr>
          <p:nvPr/>
        </p:nvSpPr>
        <p:spPr bwMode="auto">
          <a:xfrm>
            <a:off x="1217562" y="1907914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5" name="Explosion 1 51"/>
          <p:cNvSpPr>
            <a:spLocks noChangeArrowheads="1"/>
          </p:cNvSpPr>
          <p:nvPr/>
        </p:nvSpPr>
        <p:spPr bwMode="auto">
          <a:xfrm>
            <a:off x="1451767" y="1905703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6" name="Explosion 1 52"/>
          <p:cNvSpPr>
            <a:spLocks noChangeArrowheads="1"/>
          </p:cNvSpPr>
          <p:nvPr/>
        </p:nvSpPr>
        <p:spPr bwMode="auto">
          <a:xfrm>
            <a:off x="1638618" y="1907913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8" name="Explosion 1 54"/>
          <p:cNvSpPr>
            <a:spLocks noChangeArrowheads="1"/>
          </p:cNvSpPr>
          <p:nvPr/>
        </p:nvSpPr>
        <p:spPr bwMode="auto">
          <a:xfrm>
            <a:off x="799626" y="1907913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9" name="Explosion 1 55"/>
          <p:cNvSpPr>
            <a:spLocks noChangeArrowheads="1"/>
          </p:cNvSpPr>
          <p:nvPr/>
        </p:nvSpPr>
        <p:spPr bwMode="auto">
          <a:xfrm>
            <a:off x="1030287" y="2208915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1" name="Explosion 1 60"/>
          <p:cNvSpPr>
            <a:spLocks noChangeArrowheads="1"/>
          </p:cNvSpPr>
          <p:nvPr/>
        </p:nvSpPr>
        <p:spPr bwMode="auto">
          <a:xfrm>
            <a:off x="800100" y="2212090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2" name="Explosion 1 61"/>
          <p:cNvSpPr>
            <a:spLocks noChangeArrowheads="1"/>
          </p:cNvSpPr>
          <p:nvPr/>
        </p:nvSpPr>
        <p:spPr bwMode="auto">
          <a:xfrm>
            <a:off x="1030287" y="3726565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1217612" y="3726565"/>
            <a:ext cx="534988" cy="153988"/>
            <a:chOff x="1711257" y="4717005"/>
            <a:chExt cx="534381" cy="154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4" name="Explosion 1 62"/>
            <p:cNvSpPr>
              <a:spLocks noChangeArrowheads="1"/>
            </p:cNvSpPr>
            <p:nvPr/>
          </p:nvSpPr>
          <p:spPr bwMode="auto">
            <a:xfrm>
              <a:off x="1711257" y="4719216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15" name="Explosion 1 63"/>
            <p:cNvSpPr>
              <a:spLocks noChangeArrowheads="1"/>
            </p:cNvSpPr>
            <p:nvPr/>
          </p:nvSpPr>
          <p:spPr bwMode="auto">
            <a:xfrm>
              <a:off x="1945175" y="471700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16" name="Explosion 1 64"/>
            <p:cNvSpPr>
              <a:spLocks noChangeArrowheads="1"/>
            </p:cNvSpPr>
            <p:nvPr/>
          </p:nvSpPr>
          <p:spPr bwMode="auto">
            <a:xfrm>
              <a:off x="2131796" y="471921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</p:grpSp>
      <p:sp>
        <p:nvSpPr>
          <p:cNvPr id="118" name="Explosion 1 66"/>
          <p:cNvSpPr>
            <a:spLocks noChangeArrowheads="1"/>
          </p:cNvSpPr>
          <p:nvPr/>
        </p:nvSpPr>
        <p:spPr bwMode="auto">
          <a:xfrm>
            <a:off x="800100" y="3729740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9" name="Explosion 1 67"/>
          <p:cNvSpPr>
            <a:spLocks noChangeArrowheads="1"/>
          </p:cNvSpPr>
          <p:nvPr/>
        </p:nvSpPr>
        <p:spPr bwMode="auto">
          <a:xfrm>
            <a:off x="1030287" y="4031365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0" name="Explosion 1 68"/>
          <p:cNvSpPr>
            <a:spLocks noChangeArrowheads="1"/>
          </p:cNvSpPr>
          <p:nvPr/>
        </p:nvSpPr>
        <p:spPr bwMode="auto">
          <a:xfrm>
            <a:off x="1217612" y="4032953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1" name="Explosion 1 69"/>
          <p:cNvSpPr>
            <a:spLocks noChangeArrowheads="1"/>
          </p:cNvSpPr>
          <p:nvPr/>
        </p:nvSpPr>
        <p:spPr bwMode="auto">
          <a:xfrm>
            <a:off x="1450975" y="4031365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2" name="Explosion 1 70"/>
          <p:cNvSpPr>
            <a:spLocks noChangeArrowheads="1"/>
          </p:cNvSpPr>
          <p:nvPr/>
        </p:nvSpPr>
        <p:spPr bwMode="auto">
          <a:xfrm>
            <a:off x="1638300" y="4032953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4" name="Explosion 1 72"/>
          <p:cNvSpPr>
            <a:spLocks noChangeArrowheads="1"/>
          </p:cNvSpPr>
          <p:nvPr/>
        </p:nvSpPr>
        <p:spPr bwMode="auto">
          <a:xfrm>
            <a:off x="800100" y="4032953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grpSp>
        <p:nvGrpSpPr>
          <p:cNvPr id="126" name="Group 5"/>
          <p:cNvGrpSpPr>
            <a:grpSpLocks/>
          </p:cNvGrpSpPr>
          <p:nvPr/>
        </p:nvGrpSpPr>
        <p:grpSpPr bwMode="auto">
          <a:xfrm>
            <a:off x="1217612" y="2208915"/>
            <a:ext cx="534988" cy="153976"/>
            <a:chOff x="1711257" y="3199105"/>
            <a:chExt cx="534381" cy="154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0" name="Explosion 1 56"/>
            <p:cNvSpPr>
              <a:spLocks noChangeArrowheads="1"/>
            </p:cNvSpPr>
            <p:nvPr/>
          </p:nvSpPr>
          <p:spPr bwMode="auto">
            <a:xfrm>
              <a:off x="1711257" y="3201316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31" name="Explosion 1 57"/>
            <p:cNvSpPr>
              <a:spLocks noChangeArrowheads="1"/>
            </p:cNvSpPr>
            <p:nvPr/>
          </p:nvSpPr>
          <p:spPr bwMode="auto">
            <a:xfrm>
              <a:off x="1945175" y="319910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32" name="Explosion 1 58"/>
            <p:cNvSpPr>
              <a:spLocks noChangeArrowheads="1"/>
            </p:cNvSpPr>
            <p:nvPr/>
          </p:nvSpPr>
          <p:spPr bwMode="auto">
            <a:xfrm>
              <a:off x="2131796" y="320131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</p:grpSp>
      <p:sp>
        <p:nvSpPr>
          <p:cNvPr id="127" name="Explosion 1 74"/>
          <p:cNvSpPr>
            <a:spLocks noChangeArrowheads="1"/>
          </p:cNvSpPr>
          <p:nvPr/>
        </p:nvSpPr>
        <p:spPr bwMode="auto">
          <a:xfrm>
            <a:off x="1217612" y="3349374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8" name="Explosion 1 75"/>
          <p:cNvSpPr>
            <a:spLocks noChangeArrowheads="1"/>
          </p:cNvSpPr>
          <p:nvPr/>
        </p:nvSpPr>
        <p:spPr bwMode="auto">
          <a:xfrm>
            <a:off x="1451796" y="3347164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9" name="Explosion 1 76"/>
          <p:cNvSpPr>
            <a:spLocks noChangeArrowheads="1"/>
          </p:cNvSpPr>
          <p:nvPr/>
        </p:nvSpPr>
        <p:spPr bwMode="auto">
          <a:xfrm>
            <a:off x="1638629" y="3349373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34" name="Explosion 1 73"/>
          <p:cNvSpPr>
            <a:spLocks noChangeArrowheads="1"/>
          </p:cNvSpPr>
          <p:nvPr/>
        </p:nvSpPr>
        <p:spPr bwMode="auto">
          <a:xfrm>
            <a:off x="1030629" y="3347154"/>
            <a:ext cx="113959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37" name="Explosion 1 78"/>
          <p:cNvSpPr>
            <a:spLocks noChangeArrowheads="1"/>
          </p:cNvSpPr>
          <p:nvPr/>
        </p:nvSpPr>
        <p:spPr bwMode="auto">
          <a:xfrm>
            <a:off x="799589" y="3349363"/>
            <a:ext cx="113959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39" name="Explosion 1 79"/>
          <p:cNvSpPr>
            <a:spLocks noChangeArrowheads="1"/>
          </p:cNvSpPr>
          <p:nvPr/>
        </p:nvSpPr>
        <p:spPr bwMode="auto">
          <a:xfrm>
            <a:off x="1030711" y="2970916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0" name="Explosion 1 80"/>
          <p:cNvSpPr>
            <a:spLocks noChangeArrowheads="1"/>
          </p:cNvSpPr>
          <p:nvPr/>
        </p:nvSpPr>
        <p:spPr bwMode="auto">
          <a:xfrm>
            <a:off x="1217562" y="2973126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1" name="Explosion 1 81"/>
          <p:cNvSpPr>
            <a:spLocks noChangeArrowheads="1"/>
          </p:cNvSpPr>
          <p:nvPr/>
        </p:nvSpPr>
        <p:spPr bwMode="auto">
          <a:xfrm>
            <a:off x="1451767" y="2970915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2" name="Explosion 1 82"/>
          <p:cNvSpPr>
            <a:spLocks noChangeArrowheads="1"/>
          </p:cNvSpPr>
          <p:nvPr/>
        </p:nvSpPr>
        <p:spPr bwMode="auto">
          <a:xfrm>
            <a:off x="1638618" y="2973125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4" name="Explosion 1 84"/>
          <p:cNvSpPr>
            <a:spLocks noChangeArrowheads="1"/>
          </p:cNvSpPr>
          <p:nvPr/>
        </p:nvSpPr>
        <p:spPr bwMode="auto">
          <a:xfrm>
            <a:off x="799626" y="2973125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5" name="Explosion 1 85"/>
          <p:cNvSpPr>
            <a:spLocks noChangeArrowheads="1"/>
          </p:cNvSpPr>
          <p:nvPr/>
        </p:nvSpPr>
        <p:spPr bwMode="auto">
          <a:xfrm>
            <a:off x="1030287" y="2588328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6" name="Explosion 1 86"/>
          <p:cNvSpPr>
            <a:spLocks noChangeArrowheads="1"/>
          </p:cNvSpPr>
          <p:nvPr/>
        </p:nvSpPr>
        <p:spPr bwMode="auto">
          <a:xfrm>
            <a:off x="1217612" y="2591503"/>
            <a:ext cx="114300" cy="150812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7" name="Explosion 1 87"/>
          <p:cNvSpPr>
            <a:spLocks noChangeArrowheads="1"/>
          </p:cNvSpPr>
          <p:nvPr/>
        </p:nvSpPr>
        <p:spPr bwMode="auto">
          <a:xfrm>
            <a:off x="1450975" y="2588328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8" name="Explosion 1 88"/>
          <p:cNvSpPr>
            <a:spLocks noChangeArrowheads="1"/>
          </p:cNvSpPr>
          <p:nvPr/>
        </p:nvSpPr>
        <p:spPr bwMode="auto">
          <a:xfrm>
            <a:off x="1638300" y="2591503"/>
            <a:ext cx="114300" cy="150812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50" name="Explosion 1 90"/>
          <p:cNvSpPr>
            <a:spLocks noChangeArrowheads="1"/>
          </p:cNvSpPr>
          <p:nvPr/>
        </p:nvSpPr>
        <p:spPr bwMode="auto">
          <a:xfrm>
            <a:off x="800100" y="2591503"/>
            <a:ext cx="114300" cy="150812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55" name="Rectangle 154"/>
          <p:cNvSpPr/>
          <p:nvPr/>
        </p:nvSpPr>
        <p:spPr>
          <a:xfrm>
            <a:off x="3054350" y="1972285"/>
            <a:ext cx="406687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200" b="1" dirty="0" smtClean="0">
                <a:latin typeface="Arial Narrow" pitchFamily="34" charset="0"/>
              </a:rPr>
              <a:t>Prune error sites </a:t>
            </a:r>
          </a:p>
          <a:p>
            <a:pPr algn="ctr">
              <a:lnSpc>
                <a:spcPct val="125000"/>
              </a:lnSpc>
            </a:pPr>
            <a:endParaRPr lang="en-US" sz="2200" b="1" dirty="0">
              <a:solidFill>
                <a:srgbClr val="D25000"/>
              </a:solidFill>
              <a:latin typeface="Arial Narrow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US" sz="2200" b="1" dirty="0" smtClean="0">
                <a:latin typeface="Arial Narrow" pitchFamily="34" charset="0"/>
              </a:rPr>
              <a:t>Application-level error equivalence</a:t>
            </a:r>
          </a:p>
          <a:p>
            <a:pPr marL="342900" indent="-342900" algn="ctr">
              <a:lnSpc>
                <a:spcPct val="125000"/>
              </a:lnSpc>
              <a:buFont typeface="Arial" pitchFamily="34" charset="0"/>
              <a:buChar char="•"/>
            </a:pPr>
            <a:endParaRPr lang="en-US" sz="2200" b="1" dirty="0">
              <a:latin typeface="Arial Narrow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US" sz="2200" b="1" dirty="0">
                <a:latin typeface="Arial Narrow" pitchFamily="34" charset="0"/>
              </a:rPr>
              <a:t>Predict </a:t>
            </a:r>
            <a:r>
              <a:rPr lang="en-US" sz="2200" b="1" dirty="0" smtClean="0">
                <a:latin typeface="Arial Narrow" pitchFamily="34" charset="0"/>
              </a:rPr>
              <a:t>error outcomes</a:t>
            </a:r>
          </a:p>
          <a:p>
            <a:pPr>
              <a:lnSpc>
                <a:spcPct val="125000"/>
              </a:lnSpc>
            </a:pPr>
            <a:endParaRPr lang="en-US" sz="2200" b="1" dirty="0">
              <a:solidFill>
                <a:srgbClr val="D25000"/>
              </a:solidFill>
              <a:latin typeface="Arial Narrow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US" sz="2200" b="1" dirty="0" smtClean="0">
                <a:latin typeface="Arial Narrow" pitchFamily="34" charset="0"/>
              </a:rPr>
              <a:t>Injections for remaining sites</a:t>
            </a:r>
            <a:endParaRPr lang="en-US" sz="2200" b="1" dirty="0">
              <a:latin typeface="Arial Narrow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9626" y="1602482"/>
            <a:ext cx="952974" cy="153988"/>
            <a:chOff x="799626" y="1828800"/>
            <a:chExt cx="952974" cy="153988"/>
          </a:xfrm>
        </p:grpSpPr>
        <p:sp>
          <p:nvSpPr>
            <p:cNvPr id="247" name="Explosion 1 79"/>
            <p:cNvSpPr>
              <a:spLocks noChangeArrowheads="1"/>
            </p:cNvSpPr>
            <p:nvPr/>
          </p:nvSpPr>
          <p:spPr bwMode="auto">
            <a:xfrm>
              <a:off x="1030711" y="1828801"/>
              <a:ext cx="113982" cy="151777"/>
            </a:xfrm>
            <a:prstGeom prst="irregularSeal1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4864" algn="ctr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248" name="Explosion 1 80"/>
            <p:cNvSpPr>
              <a:spLocks noChangeArrowheads="1"/>
            </p:cNvSpPr>
            <p:nvPr/>
          </p:nvSpPr>
          <p:spPr bwMode="auto">
            <a:xfrm>
              <a:off x="1217562" y="1831011"/>
              <a:ext cx="113982" cy="151777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4864" algn="ctr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249" name="Explosion 1 81"/>
            <p:cNvSpPr>
              <a:spLocks noChangeArrowheads="1"/>
            </p:cNvSpPr>
            <p:nvPr/>
          </p:nvSpPr>
          <p:spPr bwMode="auto">
            <a:xfrm>
              <a:off x="1451767" y="1828800"/>
              <a:ext cx="113982" cy="151777"/>
            </a:xfrm>
            <a:prstGeom prst="irregularSeal1">
              <a:avLst/>
            </a:prstGeom>
            <a:solidFill>
              <a:schemeClr val="accent6">
                <a:lumMod val="75000"/>
              </a:schemeClr>
            </a:solidFill>
            <a:ln w="54864" algn="ctr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250" name="Explosion 1 82"/>
            <p:cNvSpPr>
              <a:spLocks noChangeArrowheads="1"/>
            </p:cNvSpPr>
            <p:nvPr/>
          </p:nvSpPr>
          <p:spPr bwMode="auto">
            <a:xfrm>
              <a:off x="1638618" y="1831010"/>
              <a:ext cx="113982" cy="151777"/>
            </a:xfrm>
            <a:prstGeom prst="irregularSeal1">
              <a:avLst/>
            </a:prstGeom>
            <a:solidFill>
              <a:schemeClr val="accent6">
                <a:lumMod val="50000"/>
              </a:schemeClr>
            </a:solidFill>
            <a:ln w="54864" algn="ctr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251" name="Explosion 1 84"/>
            <p:cNvSpPr>
              <a:spLocks noChangeArrowheads="1"/>
            </p:cNvSpPr>
            <p:nvPr/>
          </p:nvSpPr>
          <p:spPr bwMode="auto">
            <a:xfrm>
              <a:off x="799626" y="1831010"/>
              <a:ext cx="113982" cy="151777"/>
            </a:xfrm>
            <a:prstGeom prst="irregularSeal1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4864" algn="ctr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>
                <a:solidFill>
                  <a:srgbClr val="FF000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638629" y="716945"/>
            <a:ext cx="2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itchFamily="34" charset="0"/>
              </a:rPr>
              <a:t>Equivalence Classes</a:t>
            </a:r>
            <a:endParaRPr lang="en-US" b="1" dirty="0">
              <a:latin typeface="Arial Narrow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945" y="762000"/>
            <a:ext cx="756937" cy="859592"/>
            <a:chOff x="138718" y="1200090"/>
            <a:chExt cx="756937" cy="859592"/>
          </a:xfrm>
        </p:grpSpPr>
        <p:sp>
          <p:nvSpPr>
            <p:cNvPr id="80" name="TextBox 79"/>
            <p:cNvSpPr txBox="1"/>
            <p:nvPr/>
          </p:nvSpPr>
          <p:spPr>
            <a:xfrm>
              <a:off x="138718" y="1200090"/>
              <a:ext cx="7569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 Narrow" pitchFamily="34" charset="0"/>
                </a:rPr>
                <a:t>Pilots</a:t>
              </a:r>
              <a:endParaRPr lang="en-US" sz="2000" b="1" dirty="0">
                <a:latin typeface="Arial Narrow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80" idx="2"/>
            </p:cNvCxnSpPr>
            <p:nvPr/>
          </p:nvCxnSpPr>
          <p:spPr bwMode="auto">
            <a:xfrm>
              <a:off x="517187" y="1600200"/>
              <a:ext cx="282439" cy="4594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2" name="Right Arrow 81"/>
          <p:cNvSpPr/>
          <p:nvPr/>
        </p:nvSpPr>
        <p:spPr bwMode="auto">
          <a:xfrm>
            <a:off x="4038599" y="1219200"/>
            <a:ext cx="2057401" cy="72890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Relyzer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21228" y="1145282"/>
            <a:ext cx="1870372" cy="4217452"/>
            <a:chOff x="7121228" y="1145282"/>
            <a:chExt cx="1870372" cy="4217452"/>
          </a:xfrm>
        </p:grpSpPr>
        <p:grpSp>
          <p:nvGrpSpPr>
            <p:cNvPr id="83" name="Group 82"/>
            <p:cNvGrpSpPr/>
            <p:nvPr/>
          </p:nvGrpSpPr>
          <p:grpSpPr>
            <a:xfrm>
              <a:off x="7121228" y="1145282"/>
              <a:ext cx="1870372" cy="4217452"/>
              <a:chOff x="5526145" y="3657600"/>
              <a:chExt cx="1903512" cy="2979526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526145" y="3657600"/>
                <a:ext cx="1903512" cy="2979526"/>
                <a:chOff x="304800" y="1678682"/>
                <a:chExt cx="1828801" cy="4188718"/>
              </a:xfrm>
            </p:grpSpPr>
            <p:grpSp>
              <p:nvGrpSpPr>
                <p:cNvPr id="149" name="Group 148"/>
                <p:cNvGrpSpPr/>
                <p:nvPr/>
              </p:nvGrpSpPr>
              <p:grpSpPr>
                <a:xfrm>
                  <a:off x="304800" y="1678682"/>
                  <a:ext cx="1828801" cy="3863574"/>
                  <a:chOff x="304800" y="1678682"/>
                  <a:chExt cx="1828801" cy="3863574"/>
                </a:xfrm>
              </p:grpSpPr>
              <p:sp>
                <p:nvSpPr>
                  <p:cNvPr id="153" name="Rounded Rectangle 152"/>
                  <p:cNvSpPr/>
                  <p:nvPr/>
                </p:nvSpPr>
                <p:spPr bwMode="auto">
                  <a:xfrm>
                    <a:off x="304800" y="1678682"/>
                    <a:ext cx="1828801" cy="322294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en-US" sz="2400" b="1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grpSp>
                <p:nvGrpSpPr>
                  <p:cNvPr id="154" name="Group 2047"/>
                  <p:cNvGrpSpPr>
                    <a:grpSpLocks/>
                  </p:cNvGrpSpPr>
                  <p:nvPr/>
                </p:nvGrpSpPr>
                <p:grpSpPr bwMode="auto">
                  <a:xfrm>
                    <a:off x="390464" y="1907290"/>
                    <a:ext cx="1693927" cy="3634966"/>
                    <a:chOff x="1661149" y="2214680"/>
                    <a:chExt cx="1808096" cy="3635142"/>
                  </a:xfrm>
                </p:grpSpPr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1661149" y="3408539"/>
                      <a:ext cx="1808096" cy="62616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 eaLnBrk="0" hangingPunct="0"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itchFamily="34" charset="0"/>
                        </a:rPr>
                        <a:t>APPLICATION</a:t>
                      </a:r>
                    </a:p>
                  </p:txBody>
                </p:sp>
                <p:cxnSp>
                  <p:nvCxnSpPr>
                    <p:cNvPr id="157" name="Straight Connector 2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15675" y="2214680"/>
                      <a:ext cx="1290215" cy="0"/>
                    </a:xfrm>
                    <a:prstGeom prst="line">
                      <a:avLst/>
                    </a:prstGeom>
                    <a:noFill/>
                    <a:ln w="54864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8" name="Straight Connector 2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15675" y="2518260"/>
                      <a:ext cx="1290215" cy="0"/>
                    </a:xfrm>
                    <a:prstGeom prst="line">
                      <a:avLst/>
                    </a:prstGeom>
                    <a:noFill/>
                    <a:ln w="54864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9" name="Straight Connector 2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15675" y="2821840"/>
                      <a:ext cx="1290215" cy="0"/>
                    </a:xfrm>
                    <a:prstGeom prst="line">
                      <a:avLst/>
                    </a:prstGeom>
                    <a:noFill/>
                    <a:ln w="54864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60" name="Straight Connector 3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15675" y="3125420"/>
                      <a:ext cx="1290215" cy="0"/>
                    </a:xfrm>
                    <a:prstGeom prst="line">
                      <a:avLst/>
                    </a:prstGeom>
                    <a:noFill/>
                    <a:ln w="54864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61" name="Straight Connector 3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15675" y="4946900"/>
                      <a:ext cx="1290215" cy="0"/>
                    </a:xfrm>
                    <a:prstGeom prst="line">
                      <a:avLst/>
                    </a:prstGeom>
                    <a:noFill/>
                    <a:ln w="54864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62" name="Straight Connector 3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15675" y="4643320"/>
                      <a:ext cx="1290215" cy="0"/>
                    </a:xfrm>
                    <a:prstGeom prst="line">
                      <a:avLst/>
                    </a:prstGeom>
                    <a:noFill/>
                    <a:ln w="54864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163" name="TextBox 162"/>
                    <p:cNvSpPr txBox="1"/>
                    <p:nvPr/>
                  </p:nvSpPr>
                  <p:spPr>
                    <a:xfrm>
                      <a:off x="2446669" y="2973541"/>
                      <a:ext cx="46035" cy="287628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3200" b="1" dirty="0">
                          <a:latin typeface="+mj-lt"/>
                        </a:rPr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sz="3200" b="1" dirty="0">
                          <a:latin typeface="+mj-lt"/>
                        </a:rPr>
                        <a:t>.</a:t>
                      </a:r>
                    </a:p>
                    <a:p>
                      <a:pPr>
                        <a:defRPr/>
                      </a:pPr>
                      <a:endParaRPr lang="en-US" sz="3200" b="1" dirty="0">
                        <a:latin typeface="+mj-lt"/>
                      </a:endParaRPr>
                    </a:p>
                  </p:txBody>
                </p:sp>
              </p:grpSp>
            </p:grpSp>
            <p:cxnSp>
              <p:nvCxnSpPr>
                <p:cNvPr id="151" name="Straight Arrow Connector 2054"/>
                <p:cNvCxnSpPr>
                  <a:cxnSpLocks noChangeShapeType="1"/>
                  <a:stCxn id="153" idx="2"/>
                  <a:endCxn id="152" idx="0"/>
                </p:cNvCxnSpPr>
                <p:nvPr/>
              </p:nvCxnSpPr>
              <p:spPr bwMode="auto">
                <a:xfrm>
                  <a:off x="1219201" y="4901627"/>
                  <a:ext cx="0" cy="358613"/>
                </a:xfrm>
                <a:prstGeom prst="straightConnector1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2" name="Rounded Rectangle 151"/>
                <p:cNvSpPr/>
                <p:nvPr/>
              </p:nvSpPr>
              <p:spPr bwMode="auto">
                <a:xfrm>
                  <a:off x="304800" y="5260240"/>
                  <a:ext cx="1828801" cy="60716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headEnd type="none" w="med" len="med"/>
                  <a:tailEnd type="none" w="med" len="me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r>
                    <a:rPr lang="en-US" sz="2000" b="1" dirty="0">
                      <a:solidFill>
                        <a:schemeClr val="tx1"/>
                      </a:solidFill>
                    </a:rPr>
                    <a:t>Output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5976398" y="3765446"/>
                <a:ext cx="993558" cy="1839833"/>
                <a:chOff x="794798" y="3757720"/>
                <a:chExt cx="993558" cy="1839833"/>
              </a:xfrm>
            </p:grpSpPr>
            <p:grpSp>
              <p:nvGrpSpPr>
                <p:cNvPr id="86" name="Group 85"/>
                <p:cNvGrpSpPr>
                  <a:grpSpLocks/>
                </p:cNvGrpSpPr>
                <p:nvPr/>
              </p:nvGrpSpPr>
              <p:grpSpPr bwMode="auto">
                <a:xfrm>
                  <a:off x="794798" y="3757720"/>
                  <a:ext cx="313947" cy="109535"/>
                  <a:chOff x="1106488" y="2079625"/>
                  <a:chExt cx="301625" cy="153988"/>
                </a:xfrm>
              </p:grpSpPr>
              <p:sp>
                <p:nvSpPr>
                  <p:cNvPr id="138" name="Explosion 1 105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43" name="Explosion 1 106"/>
                  <p:cNvSpPr>
                    <a:spLocks noChangeArrowheads="1"/>
                  </p:cNvSpPr>
                  <p:nvPr/>
                </p:nvSpPr>
                <p:spPr bwMode="auto">
                  <a:xfrm>
                    <a:off x="1293813" y="2081213"/>
                    <a:ext cx="114300" cy="152400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796451" y="3984663"/>
                  <a:ext cx="991905" cy="1612890"/>
                  <a:chOff x="762000" y="2381254"/>
                  <a:chExt cx="952974" cy="2279646"/>
                </a:xfrm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93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762000" y="4506913"/>
                    <a:ext cx="300773" cy="153987"/>
                    <a:chOff x="1106488" y="4506493"/>
                    <a:chExt cx="300833" cy="154013"/>
                  </a:xfrm>
                </p:grpSpPr>
                <p:sp>
                  <p:nvSpPr>
                    <p:cNvPr id="135" name="Explosion 1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4506493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136" name="Explosion 1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4508704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95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762000" y="2381254"/>
                    <a:ext cx="952974" cy="154053"/>
                    <a:chOff x="1106488" y="2381250"/>
                    <a:chExt cx="952974" cy="154013"/>
                  </a:xfrm>
                </p:grpSpPr>
                <p:sp>
                  <p:nvSpPr>
                    <p:cNvPr id="110" name="Explosion 1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424" y="2381251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117" name="Explosion 1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2383461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123" name="Explosion 1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2381250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125" name="Explosion 1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2381250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133" name="Explosion 1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2383460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100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765175" y="3368675"/>
                    <a:ext cx="300833" cy="153987"/>
                    <a:chOff x="1106488" y="3367970"/>
                    <a:chExt cx="300833" cy="154012"/>
                  </a:xfrm>
                </p:grpSpPr>
                <p:sp>
                  <p:nvSpPr>
                    <p:cNvPr id="102" name="Explosion 1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3367970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107" name="Explosion 1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3370180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</p:grpSp>
          </p:grpSp>
        </p:grpSp>
        <p:sp>
          <p:nvSpPr>
            <p:cNvPr id="164" name="Explosion 1 38"/>
            <p:cNvSpPr>
              <a:spLocks noChangeArrowheads="1"/>
            </p:cNvSpPr>
            <p:nvPr/>
          </p:nvSpPr>
          <p:spPr bwMode="auto">
            <a:xfrm>
              <a:off x="7999811" y="4036721"/>
              <a:ext cx="116573" cy="152065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65" name="Explosion 1 43"/>
            <p:cNvSpPr>
              <a:spLocks noChangeArrowheads="1"/>
            </p:cNvSpPr>
            <p:nvPr/>
          </p:nvSpPr>
          <p:spPr bwMode="auto">
            <a:xfrm>
              <a:off x="8190909" y="4038935"/>
              <a:ext cx="116573" cy="152065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66" name="Explosion 1 44"/>
            <p:cNvSpPr>
              <a:spLocks noChangeArrowheads="1"/>
            </p:cNvSpPr>
            <p:nvPr/>
          </p:nvSpPr>
          <p:spPr bwMode="auto">
            <a:xfrm>
              <a:off x="8430438" y="4036720"/>
              <a:ext cx="116573" cy="152065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67" name="Explosion 1 46"/>
            <p:cNvSpPr>
              <a:spLocks noChangeArrowheads="1"/>
            </p:cNvSpPr>
            <p:nvPr/>
          </p:nvSpPr>
          <p:spPr bwMode="auto">
            <a:xfrm>
              <a:off x="7572375" y="4036720"/>
              <a:ext cx="116573" cy="152065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68" name="Explosion 1 48"/>
            <p:cNvSpPr>
              <a:spLocks noChangeArrowheads="1"/>
            </p:cNvSpPr>
            <p:nvPr/>
          </p:nvSpPr>
          <p:spPr bwMode="auto">
            <a:xfrm>
              <a:off x="7763473" y="4038934"/>
              <a:ext cx="116573" cy="152065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</p:grpSp>
      <p:sp>
        <p:nvSpPr>
          <p:cNvPr id="6" name="Rectangle 5"/>
          <p:cNvSpPr/>
          <p:nvPr/>
        </p:nvSpPr>
        <p:spPr>
          <a:xfrm>
            <a:off x="2209800" y="5512713"/>
            <a:ext cx="55066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latin typeface="Arial Narrow" pitchFamily="34" charset="0"/>
              </a:rPr>
              <a:t>Can find SDCs from virtually all application sites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7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10625 -0.06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33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8958 -0.0888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444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13125 -0.210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1053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13958 -0.2331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-1166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0625 -0.2657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15174 -0.088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87" y="-442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11007 0.0224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111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12674 0.0444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222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15174 -0.0995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87" y="-497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0.12674 -0.1655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18559 0.1997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997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14392 0.1222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611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16059 0.0560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80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13559 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0.16059 -0.021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0.17275 0.3111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1555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0.16441 0.300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1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0.18941 0.2006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100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18941 0.0893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446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439 L 0.15608 0.030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4 L 0.17327 0.1631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838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7037E-6 L 0.19792 0.2113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055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17292 0.3115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557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0.20625 0.4111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2055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22292 0.4219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2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5" grpId="0" animBg="1"/>
      <p:bldP spid="244" grpId="0" animBg="1"/>
      <p:bldP spid="243" grpId="0" animBg="1"/>
      <p:bldP spid="3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27" grpId="0" animBg="1"/>
      <p:bldP spid="128" grpId="0" animBg="1"/>
      <p:bldP spid="129" grpId="0" animBg="1"/>
      <p:bldP spid="134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0" grpId="0" animBg="1"/>
      <p:bldP spid="78" grpId="0"/>
      <p:bldP spid="8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24400"/>
            <a:ext cx="8610600" cy="2057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D25000"/>
                </a:solidFill>
              </a:rPr>
              <a:t>99.78% of error sites are pruned</a:t>
            </a:r>
            <a:endParaRPr lang="en-US" dirty="0" smtClean="0">
              <a:solidFill>
                <a:srgbClr val="D25000"/>
              </a:solidFill>
            </a:endParaRPr>
          </a:p>
          <a:p>
            <a:r>
              <a:rPr lang="en-US" dirty="0" smtClean="0"/>
              <a:t>3 to 6 orders of magnitude pruning for most applications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 err="1" smtClean="0"/>
              <a:t>mcf</a:t>
            </a:r>
            <a:r>
              <a:rPr lang="en-US" sz="2000" dirty="0" smtClean="0"/>
              <a:t>, </a:t>
            </a:r>
            <a:r>
              <a:rPr lang="en-US" sz="2000" dirty="0"/>
              <a:t>t</a:t>
            </a:r>
            <a:r>
              <a:rPr lang="en-US" sz="2000" dirty="0" smtClean="0"/>
              <a:t>wo store instructions observed low pruning (of 20%)</a:t>
            </a:r>
          </a:p>
          <a:p>
            <a:r>
              <a:rPr lang="en-US" dirty="0"/>
              <a:t>Overall </a:t>
            </a:r>
            <a:r>
              <a:rPr lang="en-US" dirty="0" smtClean="0">
                <a:solidFill>
                  <a:srgbClr val="D25000"/>
                </a:solidFill>
              </a:rPr>
              <a:t>0.004</a:t>
            </a:r>
            <a:r>
              <a:rPr lang="en-US" dirty="0">
                <a:solidFill>
                  <a:srgbClr val="D25000"/>
                </a:solidFill>
              </a:rPr>
              <a:t>% </a:t>
            </a:r>
            <a:r>
              <a:rPr lang="en-US" dirty="0" smtClean="0">
                <a:solidFill>
                  <a:srgbClr val="D25000"/>
                </a:solidFill>
              </a:rPr>
              <a:t>error </a:t>
            </a:r>
            <a:r>
              <a:rPr lang="en-US" dirty="0">
                <a:solidFill>
                  <a:srgbClr val="D25000"/>
                </a:solidFill>
              </a:rPr>
              <a:t>sites represent 99% </a:t>
            </a:r>
            <a:r>
              <a:rPr lang="en-US" dirty="0"/>
              <a:t>of total </a:t>
            </a:r>
            <a:r>
              <a:rPr lang="en-US" dirty="0" smtClean="0"/>
              <a:t>error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679830"/>
              </p:ext>
            </p:extLst>
          </p:nvPr>
        </p:nvGraphicFramePr>
        <p:xfrm>
          <a:off x="76200" y="838200"/>
          <a:ext cx="8839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Fast Simulation </a:t>
            </a:r>
            <a:r>
              <a:rPr lang="en-US" dirty="0"/>
              <a:t>F</a:t>
            </a:r>
            <a:r>
              <a:rPr lang="en-US" dirty="0" smtClean="0"/>
              <a:t>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1586084"/>
          </a:xfrm>
        </p:spPr>
        <p:txBody>
          <a:bodyPr/>
          <a:lstStyle/>
          <a:p>
            <a:r>
              <a:rPr lang="en-US" dirty="0" smtClean="0"/>
              <a:t>Leverage </a:t>
            </a:r>
            <a:r>
              <a:rPr lang="en-US" dirty="0"/>
              <a:t>program structure: SESE (single-entry-single-exit) </a:t>
            </a:r>
            <a:r>
              <a:rPr lang="en-US" dirty="0" smtClean="0"/>
              <a:t>regions*</a:t>
            </a:r>
          </a:p>
          <a:p>
            <a:pPr lvl="1"/>
            <a:r>
              <a:rPr lang="en-US" dirty="0" smtClean="0"/>
              <a:t>All data will flow through the </a:t>
            </a:r>
            <a:r>
              <a:rPr lang="en-US" i="1" dirty="0" smtClean="0"/>
              <a:t>exit point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Check for corruption in limited state (live registers + touched memory)</a:t>
            </a:r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8600" y="1905000"/>
            <a:ext cx="4241038" cy="4158599"/>
            <a:chOff x="656544" y="2547001"/>
            <a:chExt cx="4241038" cy="415859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41109" y="3648302"/>
              <a:ext cx="313946" cy="24105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56544" y="6323888"/>
              <a:ext cx="4220256" cy="381712"/>
              <a:chOff x="238986" y="6111163"/>
              <a:chExt cx="4220256" cy="38171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681688" y="6123543"/>
                <a:ext cx="1777554" cy="369332"/>
                <a:chOff x="6858000" y="2710545"/>
                <a:chExt cx="1777554" cy="369332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auto">
                <a:xfrm>
                  <a:off x="6858000" y="2895600"/>
                  <a:ext cx="38100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7269474" y="2710545"/>
                  <a:ext cx="1366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 Narrow" pitchFamily="34" charset="0"/>
                    </a:rPr>
                    <a:t>SESE regions</a:t>
                  </a:r>
                  <a:endParaRPr lang="en-US" dirty="0"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238986" y="6111163"/>
                <a:ext cx="2176701" cy="369332"/>
                <a:chOff x="6858000" y="3048000"/>
                <a:chExt cx="2176701" cy="369332"/>
              </a:xfrm>
            </p:grpSpPr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6858000" y="3233055"/>
                  <a:ext cx="381000" cy="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7269474" y="3048000"/>
                  <a:ext cx="1765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Arial Narrow" pitchFamily="34" charset="0"/>
                    </a:rPr>
                    <a:t>Control-flow edges</a:t>
                  </a:r>
                  <a:endParaRPr lang="en-US" dirty="0">
                    <a:latin typeface="Arial Narrow" pitchFamily="34" charset="0"/>
                  </a:endParaRP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1442265" y="2547001"/>
              <a:ext cx="2905191" cy="3776887"/>
              <a:chOff x="2171663" y="2547001"/>
              <a:chExt cx="4018848" cy="408239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907247" y="2782325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1</a:t>
                </a:r>
                <a:endParaRPr lang="en-US" sz="1600" b="1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528989" y="3300036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97088" y="3723619"/>
                <a:ext cx="411480" cy="2743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3</a:t>
                </a:r>
                <a:endParaRPr lang="en-US" sz="1600" b="1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528989" y="4147201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886315" y="4570783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6</a:t>
                </a:r>
                <a:endParaRPr lang="en-US" sz="1600" b="1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71663" y="4570783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5</a:t>
                </a:r>
                <a:endParaRPr lang="en-US" sz="1600" b="1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528989" y="5041430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 Narrow" pitchFamily="34" charset="0"/>
                  </a:rPr>
                  <a:t>7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528989" y="5465013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 Narrow" pitchFamily="34" charset="0"/>
                  </a:rPr>
                  <a:t>8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285505" y="3323569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9</a:t>
                </a:r>
                <a:endParaRPr lang="en-US" sz="1600" b="1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85505" y="3747151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10</a:t>
                </a:r>
                <a:endParaRPr lang="en-US" sz="1600" b="1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642831" y="4170733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12</a:t>
                </a:r>
                <a:endParaRPr lang="en-US" sz="1600" b="1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928179" y="4170733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11</a:t>
                </a:r>
                <a:endParaRPr lang="en-US" sz="1600" b="1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285505" y="4641380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13</a:t>
                </a:r>
                <a:endParaRPr lang="en-US" sz="1600" b="1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285505" y="5064963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14</a:t>
                </a:r>
                <a:endParaRPr lang="en-US" sz="1600" b="1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285505" y="5488545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15</a:t>
                </a:r>
                <a:endParaRPr lang="en-US" sz="1600" b="1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07247" y="6076854"/>
                <a:ext cx="547680" cy="2743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Arial Narrow" pitchFamily="34" charset="0"/>
                  </a:rPr>
                  <a:t>16</a:t>
                </a:r>
                <a:endParaRPr lang="en-US" sz="1600" b="1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cxnSp>
            <p:nvCxnSpPr>
              <p:cNvPr id="52" name="Straight Arrow Connector 51"/>
              <p:cNvCxnSpPr>
                <a:stCxn id="33" idx="2"/>
                <a:endCxn id="34" idx="0"/>
              </p:cNvCxnSpPr>
              <p:nvPr/>
            </p:nvCxnSpPr>
            <p:spPr>
              <a:xfrm flipH="1">
                <a:off x="2802830" y="3056645"/>
                <a:ext cx="1378258" cy="2433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3" idx="2"/>
                <a:endCxn id="41" idx="0"/>
              </p:cNvCxnSpPr>
              <p:nvPr/>
            </p:nvCxnSpPr>
            <p:spPr>
              <a:xfrm>
                <a:off x="4181088" y="3056645"/>
                <a:ext cx="1378258" cy="2669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4" idx="2"/>
                <a:endCxn id="35" idx="0"/>
              </p:cNvCxnSpPr>
              <p:nvPr/>
            </p:nvCxnSpPr>
            <p:spPr>
              <a:xfrm flipH="1">
                <a:off x="2802828" y="3574356"/>
                <a:ext cx="1" cy="1492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35" idx="2"/>
                <a:endCxn id="36" idx="0"/>
              </p:cNvCxnSpPr>
              <p:nvPr/>
            </p:nvCxnSpPr>
            <p:spPr>
              <a:xfrm>
                <a:off x="2802828" y="3997940"/>
                <a:ext cx="1" cy="1492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9" idx="2"/>
                <a:endCxn id="40" idx="0"/>
              </p:cNvCxnSpPr>
              <p:nvPr/>
            </p:nvCxnSpPr>
            <p:spPr>
              <a:xfrm>
                <a:off x="2802830" y="5315750"/>
                <a:ext cx="0" cy="1492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36" idx="2"/>
                <a:endCxn id="38" idx="0"/>
              </p:cNvCxnSpPr>
              <p:nvPr/>
            </p:nvCxnSpPr>
            <p:spPr>
              <a:xfrm flipH="1">
                <a:off x="2445504" y="4421522"/>
                <a:ext cx="357326" cy="1492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36" idx="2"/>
                <a:endCxn id="37" idx="0"/>
              </p:cNvCxnSpPr>
              <p:nvPr/>
            </p:nvCxnSpPr>
            <p:spPr>
              <a:xfrm>
                <a:off x="2802829" y="4421522"/>
                <a:ext cx="357326" cy="1492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38" idx="2"/>
                <a:endCxn id="39" idx="0"/>
              </p:cNvCxnSpPr>
              <p:nvPr/>
            </p:nvCxnSpPr>
            <p:spPr>
              <a:xfrm>
                <a:off x="2445504" y="4845104"/>
                <a:ext cx="357326" cy="1963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37" idx="2"/>
                <a:endCxn id="39" idx="0"/>
              </p:cNvCxnSpPr>
              <p:nvPr/>
            </p:nvCxnSpPr>
            <p:spPr>
              <a:xfrm flipH="1">
                <a:off x="2802829" y="4845104"/>
                <a:ext cx="357326" cy="1963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>
                <a:stCxn id="40" idx="2"/>
                <a:endCxn id="34" idx="0"/>
              </p:cNvCxnSpPr>
              <p:nvPr/>
            </p:nvCxnSpPr>
            <p:spPr>
              <a:xfrm rot="5400000" flipH="1">
                <a:off x="1583180" y="4518474"/>
                <a:ext cx="2439298" cy="17568"/>
              </a:xfrm>
              <a:prstGeom prst="curvedConnector5">
                <a:avLst>
                  <a:gd name="adj1" fmla="val -5364"/>
                  <a:gd name="adj2" fmla="val 5014709"/>
                  <a:gd name="adj3" fmla="val 104917"/>
                </a:avLst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40" idx="2"/>
                <a:endCxn id="51" idx="0"/>
              </p:cNvCxnSpPr>
              <p:nvPr/>
            </p:nvCxnSpPr>
            <p:spPr>
              <a:xfrm>
                <a:off x="2802830" y="5739334"/>
                <a:ext cx="1378258" cy="3375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41" idx="2"/>
                <a:endCxn id="42" idx="0"/>
              </p:cNvCxnSpPr>
              <p:nvPr/>
            </p:nvCxnSpPr>
            <p:spPr>
              <a:xfrm>
                <a:off x="5559346" y="3597890"/>
                <a:ext cx="0" cy="1492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42" idx="2"/>
                <a:endCxn id="45" idx="0"/>
              </p:cNvCxnSpPr>
              <p:nvPr/>
            </p:nvCxnSpPr>
            <p:spPr>
              <a:xfrm flipH="1">
                <a:off x="5202020" y="4021472"/>
                <a:ext cx="357326" cy="1492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2" idx="2"/>
                <a:endCxn id="44" idx="0"/>
              </p:cNvCxnSpPr>
              <p:nvPr/>
            </p:nvCxnSpPr>
            <p:spPr>
              <a:xfrm>
                <a:off x="5559346" y="4021472"/>
                <a:ext cx="357326" cy="1492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5" idx="2"/>
                <a:endCxn id="46" idx="0"/>
              </p:cNvCxnSpPr>
              <p:nvPr/>
            </p:nvCxnSpPr>
            <p:spPr>
              <a:xfrm>
                <a:off x="5202020" y="4445054"/>
                <a:ext cx="357326" cy="1963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44" idx="2"/>
                <a:endCxn id="46" idx="0"/>
              </p:cNvCxnSpPr>
              <p:nvPr/>
            </p:nvCxnSpPr>
            <p:spPr>
              <a:xfrm flipH="1">
                <a:off x="5559346" y="4445054"/>
                <a:ext cx="357326" cy="1963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46" idx="2"/>
                <a:endCxn id="49" idx="0"/>
              </p:cNvCxnSpPr>
              <p:nvPr/>
            </p:nvCxnSpPr>
            <p:spPr>
              <a:xfrm>
                <a:off x="5559345" y="4915701"/>
                <a:ext cx="0" cy="1492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49" idx="2"/>
                <a:endCxn id="50" idx="0"/>
              </p:cNvCxnSpPr>
              <p:nvPr/>
            </p:nvCxnSpPr>
            <p:spPr>
              <a:xfrm>
                <a:off x="5559345" y="5339284"/>
                <a:ext cx="0" cy="1492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50" idx="2"/>
                <a:endCxn id="51" idx="0"/>
              </p:cNvCxnSpPr>
              <p:nvPr/>
            </p:nvCxnSpPr>
            <p:spPr>
              <a:xfrm flipH="1">
                <a:off x="4181087" y="5762866"/>
                <a:ext cx="1378258" cy="3139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>
                <a:stCxn id="49" idx="2"/>
                <a:endCxn id="44" idx="0"/>
              </p:cNvCxnSpPr>
              <p:nvPr/>
            </p:nvCxnSpPr>
            <p:spPr>
              <a:xfrm rot="5400000" flipH="1" flipV="1">
                <a:off x="5153733" y="4576346"/>
                <a:ext cx="1168550" cy="357326"/>
              </a:xfrm>
              <a:prstGeom prst="curvedConnector5">
                <a:avLst>
                  <a:gd name="adj1" fmla="val -3732"/>
                  <a:gd name="adj2" fmla="val 229735"/>
                  <a:gd name="adj3" fmla="val 123330"/>
                </a:avLst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endCxn id="33" idx="0"/>
              </p:cNvCxnSpPr>
              <p:nvPr/>
            </p:nvCxnSpPr>
            <p:spPr>
              <a:xfrm>
                <a:off x="4181088" y="2547001"/>
                <a:ext cx="0" cy="2353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51" idx="2"/>
              </p:cNvCxnSpPr>
              <p:nvPr/>
            </p:nvCxnSpPr>
            <p:spPr>
              <a:xfrm>
                <a:off x="4181087" y="6351175"/>
                <a:ext cx="0" cy="2782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ounded Rectangle 79"/>
            <p:cNvSpPr/>
            <p:nvPr/>
          </p:nvSpPr>
          <p:spPr>
            <a:xfrm>
              <a:off x="3373452" y="3181714"/>
              <a:ext cx="1181104" cy="202138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chemeClr val="tx1"/>
                  </a:solidFill>
                  <a:latin typeface="Arial Narrow" pitchFamily="34" charset="0"/>
                </a:rPr>
                <a:t>e</a:t>
              </a: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122364" y="3025970"/>
              <a:ext cx="1542361" cy="254723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chemeClr val="tx1"/>
                  </a:solidFill>
                  <a:latin typeface="Arial Narrow" pitchFamily="34" charset="0"/>
                </a:rPr>
                <a:t>d</a:t>
              </a: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029159" y="3025970"/>
              <a:ext cx="1652529" cy="269963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b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741218" y="2677629"/>
              <a:ext cx="4156364" cy="348340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a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414749" y="3566519"/>
              <a:ext cx="981945" cy="16365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Arial Narrow" pitchFamily="34" charset="0"/>
                </a:rPr>
                <a:t>c</a:t>
              </a:r>
              <a:endParaRPr lang="en-US" sz="1600" b="1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142" name="Straight Arrow Connector 141"/>
          <p:cNvCxnSpPr/>
          <p:nvPr/>
        </p:nvCxnSpPr>
        <p:spPr bwMode="auto">
          <a:xfrm>
            <a:off x="1683337" y="3233788"/>
            <a:ext cx="779386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70C0"/>
            </a:solidFill>
            <a:prstDash val="solid"/>
            <a:round/>
            <a:headEnd type="triangle" w="med" len="lg"/>
            <a:tailEnd type="none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 flipH="1">
            <a:off x="4343400" y="4752856"/>
            <a:ext cx="523379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70C0"/>
            </a:solidFill>
            <a:prstDash val="solid"/>
            <a:round/>
            <a:headEnd type="triangle" w="med" len="lg"/>
            <a:tailEnd type="none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304801" y="6519446"/>
            <a:ext cx="9067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*R. Johnson et al. The </a:t>
            </a:r>
            <a:r>
              <a:rPr lang="en-US" sz="1600" dirty="0">
                <a:latin typeface="Arial Narrow" panose="020B0606020202030204" pitchFamily="34" charset="0"/>
              </a:rPr>
              <a:t>program structure tree: </a:t>
            </a:r>
            <a:r>
              <a:rPr lang="en-US" sz="1600" dirty="0" smtClean="0">
                <a:latin typeface="Arial Narrow" panose="020B0606020202030204" pitchFamily="34" charset="0"/>
              </a:rPr>
              <a:t>computing control </a:t>
            </a:r>
            <a:r>
              <a:rPr lang="en-US" sz="1600" dirty="0">
                <a:latin typeface="Arial Narrow" panose="020B0606020202030204" pitchFamily="34" charset="0"/>
              </a:rPr>
              <a:t>regions </a:t>
            </a:r>
            <a:r>
              <a:rPr lang="en-US" sz="1600" dirty="0" smtClean="0">
                <a:latin typeface="Arial Narrow" panose="020B0606020202030204" pitchFamily="34" charset="0"/>
              </a:rPr>
              <a:t>in linear </a:t>
            </a:r>
            <a:r>
              <a:rPr lang="en-US" sz="1600" dirty="0">
                <a:latin typeface="Arial Narrow" panose="020B0606020202030204" pitchFamily="34" charset="0"/>
              </a:rPr>
              <a:t>time. SIGPLAN Not., </a:t>
            </a:r>
            <a:r>
              <a:rPr lang="en-US" sz="1600" dirty="0" smtClean="0">
                <a:latin typeface="Arial Narrow" panose="020B0606020202030204" pitchFamily="34" charset="0"/>
              </a:rPr>
              <a:t>1994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842336" y="1906182"/>
            <a:ext cx="4294044" cy="4147190"/>
            <a:chOff x="4842336" y="1906182"/>
            <a:chExt cx="4294044" cy="4147190"/>
          </a:xfrm>
        </p:grpSpPr>
        <p:sp>
          <p:nvSpPr>
            <p:cNvPr id="87" name="Rectangle 86"/>
            <p:cNvSpPr/>
            <p:nvPr/>
          </p:nvSpPr>
          <p:spPr bwMode="auto">
            <a:xfrm>
              <a:off x="4842336" y="4604914"/>
              <a:ext cx="417973" cy="30479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866779" y="1906182"/>
              <a:ext cx="4269601" cy="4147190"/>
              <a:chOff x="4866779" y="1906182"/>
              <a:chExt cx="4269601" cy="414719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945418" y="5655319"/>
                <a:ext cx="3417021" cy="398053"/>
                <a:chOff x="5326418" y="6297320"/>
                <a:chExt cx="3417021" cy="398053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5326418" y="6312392"/>
                  <a:ext cx="1343989" cy="382981"/>
                  <a:chOff x="5462897" y="6240835"/>
                  <a:chExt cx="1343989" cy="382981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5462897" y="6297245"/>
                    <a:ext cx="345432" cy="32657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solidFill>
                        <a:schemeClr val="tx1"/>
                      </a:solidFill>
                      <a:latin typeface="Arial Narrow" pitchFamily="34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5845745" y="6240835"/>
                    <a:ext cx="9611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 Narrow" pitchFamily="34" charset="0"/>
                      </a:rPr>
                      <a:t>SESE Region</a:t>
                    </a:r>
                    <a:endParaRPr lang="en-US" dirty="0">
                      <a:latin typeface="Arial Narrow" pitchFamily="34" charset="0"/>
                    </a:endParaRP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7106346" y="6297320"/>
                  <a:ext cx="1637093" cy="369332"/>
                  <a:chOff x="5410201" y="6641068"/>
                  <a:chExt cx="1637093" cy="369332"/>
                </a:xfrm>
              </p:grpSpPr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5853655" y="6641068"/>
                    <a:ext cx="11936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Arial Narrow" pitchFamily="34" charset="0"/>
                      </a:rPr>
                      <a:t>Other instructions</a:t>
                    </a:r>
                    <a:endParaRPr lang="en-US" dirty="0">
                      <a:latin typeface="Arial Narrow" pitchFamily="34" charset="0"/>
                    </a:endParaRPr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 bwMode="auto">
                  <a:xfrm>
                    <a:off x="5410201" y="6678246"/>
                    <a:ext cx="435544" cy="32657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</p:grpSp>
          </p:grpSp>
          <p:sp>
            <p:nvSpPr>
              <p:cNvPr id="185" name="TextBox 184"/>
              <p:cNvSpPr txBox="1"/>
              <p:nvPr/>
            </p:nvSpPr>
            <p:spPr>
              <a:xfrm>
                <a:off x="5328266" y="1906182"/>
                <a:ext cx="31434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rial Narrow" panose="020B0606020202030204" pitchFamily="34" charset="0"/>
                  </a:rPr>
                  <a:t>Program Structure Tree (PST)</a:t>
                </a:r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4866779" y="2514600"/>
                <a:ext cx="4269601" cy="2434352"/>
                <a:chOff x="4866779" y="2514600"/>
                <a:chExt cx="4269601" cy="2434352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7127690" y="2514600"/>
                  <a:ext cx="365760" cy="326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a</a:t>
                  </a:r>
                  <a:endParaRPr lang="en-US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cxnSp>
              <p:nvCxnSpPr>
                <p:cNvPr id="94" name="Straight Arrow Connector 93"/>
                <p:cNvCxnSpPr>
                  <a:stCxn id="93" idx="2"/>
                  <a:endCxn id="95" idx="0"/>
                </p:cNvCxnSpPr>
                <p:nvPr/>
              </p:nvCxnSpPr>
              <p:spPr>
                <a:xfrm flipH="1">
                  <a:off x="6088795" y="2841171"/>
                  <a:ext cx="1221775" cy="2721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Rectangle 94"/>
                <p:cNvSpPr/>
                <p:nvPr/>
              </p:nvSpPr>
              <p:spPr>
                <a:xfrm>
                  <a:off x="5905915" y="3113314"/>
                  <a:ext cx="365760" cy="326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b</a:t>
                  </a:r>
                  <a:endParaRPr lang="en-US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127690" y="3113313"/>
                  <a:ext cx="365760" cy="326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Arial Narrow" pitchFamily="34" charset="0"/>
                    </a:rPr>
                    <a:t>d</a:t>
                  </a: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5486400" y="3810258"/>
                  <a:ext cx="365760" cy="326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c</a:t>
                  </a:r>
                  <a:endParaRPr lang="en-US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cxnSp>
              <p:nvCxnSpPr>
                <p:cNvPr id="98" name="Straight Arrow Connector 97"/>
                <p:cNvCxnSpPr>
                  <a:stCxn id="95" idx="2"/>
                  <a:endCxn id="97" idx="0"/>
                </p:cNvCxnSpPr>
                <p:nvPr/>
              </p:nvCxnSpPr>
              <p:spPr>
                <a:xfrm flipH="1">
                  <a:off x="5669280" y="3439885"/>
                  <a:ext cx="419515" cy="3703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5696517" y="4583141"/>
                  <a:ext cx="365760" cy="326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Arial Narrow" pitchFamily="34" charset="0"/>
                    </a:rPr>
                    <a:t>6</a:t>
                  </a:r>
                </a:p>
              </p:txBody>
            </p:sp>
            <p:cxnSp>
              <p:nvCxnSpPr>
                <p:cNvPr id="100" name="Straight Arrow Connector 99"/>
                <p:cNvCxnSpPr>
                  <a:stCxn id="97" idx="2"/>
                  <a:endCxn id="102" idx="0"/>
                </p:cNvCxnSpPr>
                <p:nvPr/>
              </p:nvCxnSpPr>
              <p:spPr>
                <a:xfrm flipH="1">
                  <a:off x="5049659" y="4136829"/>
                  <a:ext cx="619621" cy="45264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stCxn id="97" idx="2"/>
                  <a:endCxn id="99" idx="0"/>
                </p:cNvCxnSpPr>
                <p:nvPr/>
              </p:nvCxnSpPr>
              <p:spPr>
                <a:xfrm>
                  <a:off x="5669280" y="4136829"/>
                  <a:ext cx="210117" cy="44631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Rectangle 101"/>
                <p:cNvSpPr/>
                <p:nvPr/>
              </p:nvSpPr>
              <p:spPr>
                <a:xfrm>
                  <a:off x="4866779" y="4589476"/>
                  <a:ext cx="365760" cy="32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3</a:t>
                  </a:r>
                  <a:endParaRPr lang="en-US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282707" y="4583142"/>
                  <a:ext cx="365760" cy="326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Arial Narrow" pitchFamily="34" charset="0"/>
                    </a:rPr>
                    <a:t>5</a:t>
                  </a:r>
                </a:p>
              </p:txBody>
            </p:sp>
            <p:cxnSp>
              <p:nvCxnSpPr>
                <p:cNvPr id="104" name="Straight Arrow Connector 103"/>
                <p:cNvCxnSpPr>
                  <a:stCxn id="97" idx="2"/>
                  <a:endCxn id="103" idx="0"/>
                </p:cNvCxnSpPr>
                <p:nvPr/>
              </p:nvCxnSpPr>
              <p:spPr>
                <a:xfrm flipH="1">
                  <a:off x="5465587" y="4136829"/>
                  <a:ext cx="203693" cy="4463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93" idx="2"/>
                  <a:endCxn id="96" idx="0"/>
                </p:cNvCxnSpPr>
                <p:nvPr/>
              </p:nvCxnSpPr>
              <p:spPr>
                <a:xfrm>
                  <a:off x="7310570" y="2841171"/>
                  <a:ext cx="0" cy="2721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105"/>
                <p:cNvSpPr/>
                <p:nvPr/>
              </p:nvSpPr>
              <p:spPr>
                <a:xfrm>
                  <a:off x="7887827" y="3810257"/>
                  <a:ext cx="365760" cy="326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e</a:t>
                  </a:r>
                  <a:endParaRPr lang="en-US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cxnSp>
              <p:nvCxnSpPr>
                <p:cNvPr id="107" name="Straight Arrow Connector 106"/>
                <p:cNvCxnSpPr>
                  <a:stCxn id="96" idx="2"/>
                  <a:endCxn id="106" idx="0"/>
                </p:cNvCxnSpPr>
                <p:nvPr/>
              </p:nvCxnSpPr>
              <p:spPr>
                <a:xfrm>
                  <a:off x="7310570" y="3439884"/>
                  <a:ext cx="760137" cy="3703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/>
                <p:cNvSpPr/>
                <p:nvPr/>
              </p:nvSpPr>
              <p:spPr>
                <a:xfrm>
                  <a:off x="7125827" y="3810256"/>
                  <a:ext cx="365760" cy="326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cxnSp>
              <p:nvCxnSpPr>
                <p:cNvPr id="109" name="Straight Arrow Connector 108"/>
                <p:cNvCxnSpPr>
                  <a:stCxn id="96" idx="2"/>
                  <a:endCxn id="108" idx="0"/>
                </p:cNvCxnSpPr>
                <p:nvPr/>
              </p:nvCxnSpPr>
              <p:spPr>
                <a:xfrm flipH="1">
                  <a:off x="7308707" y="3439884"/>
                  <a:ext cx="1863" cy="3703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Rectangle 109"/>
                <p:cNvSpPr/>
                <p:nvPr/>
              </p:nvSpPr>
              <p:spPr>
                <a:xfrm>
                  <a:off x="7459980" y="4594860"/>
                  <a:ext cx="365760" cy="326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cxnSp>
              <p:nvCxnSpPr>
                <p:cNvPr id="111" name="Straight Arrow Connector 110"/>
                <p:cNvCxnSpPr>
                  <a:stCxn id="106" idx="2"/>
                  <a:endCxn id="110" idx="0"/>
                </p:cNvCxnSpPr>
                <p:nvPr/>
              </p:nvCxnSpPr>
              <p:spPr>
                <a:xfrm flipH="1">
                  <a:off x="7642860" y="4136828"/>
                  <a:ext cx="427847" cy="45803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ectangle 111"/>
                <p:cNvSpPr/>
                <p:nvPr/>
              </p:nvSpPr>
              <p:spPr>
                <a:xfrm>
                  <a:off x="6977815" y="4594028"/>
                  <a:ext cx="365760" cy="326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9</a:t>
                  </a:r>
                  <a:endParaRPr lang="en-US" b="1" dirty="0">
                    <a:solidFill>
                      <a:schemeClr val="tx1"/>
                    </a:solidFill>
                    <a:latin typeface="Arial Narrow" pitchFamily="34" charset="0"/>
                  </a:endParaRPr>
                </a:p>
              </p:txBody>
            </p:sp>
            <p:cxnSp>
              <p:nvCxnSpPr>
                <p:cNvPr id="113" name="Straight Arrow Connector 112"/>
                <p:cNvCxnSpPr>
                  <a:stCxn id="106" idx="2"/>
                  <a:endCxn id="112" idx="0"/>
                </p:cNvCxnSpPr>
                <p:nvPr/>
              </p:nvCxnSpPr>
              <p:spPr>
                <a:xfrm flipH="1">
                  <a:off x="7160695" y="4136828"/>
                  <a:ext cx="910012" cy="4572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>
                  <a:stCxn id="93" idx="2"/>
                  <a:endCxn id="115" idx="0"/>
                </p:cNvCxnSpPr>
                <p:nvPr/>
              </p:nvCxnSpPr>
              <p:spPr>
                <a:xfrm>
                  <a:off x="7310570" y="2841171"/>
                  <a:ext cx="682715" cy="27206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/>
                <p:cNvSpPr/>
                <p:nvPr/>
              </p:nvSpPr>
              <p:spPr bwMode="auto">
                <a:xfrm>
                  <a:off x="7833265" y="3113239"/>
                  <a:ext cx="320040" cy="32004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1</a:t>
                  </a:r>
                  <a:endPara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cxnSp>
              <p:nvCxnSpPr>
                <p:cNvPr id="116" name="Straight Arrow Connector 115"/>
                <p:cNvCxnSpPr>
                  <a:stCxn id="95" idx="2"/>
                  <a:endCxn id="117" idx="0"/>
                </p:cNvCxnSpPr>
                <p:nvPr/>
              </p:nvCxnSpPr>
              <p:spPr>
                <a:xfrm>
                  <a:off x="6088795" y="3439885"/>
                  <a:ext cx="113885" cy="3475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/>
                <p:cNvSpPr/>
                <p:nvPr/>
              </p:nvSpPr>
              <p:spPr bwMode="auto">
                <a:xfrm>
                  <a:off x="6042660" y="3787396"/>
                  <a:ext cx="320040" cy="32004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2</a:t>
                  </a:r>
                  <a:endPara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cxnSp>
              <p:nvCxnSpPr>
                <p:cNvPr id="118" name="Straight Arrow Connector 117"/>
                <p:cNvCxnSpPr>
                  <a:stCxn id="97" idx="2"/>
                  <a:endCxn id="119" idx="0"/>
                </p:cNvCxnSpPr>
                <p:nvPr/>
              </p:nvCxnSpPr>
              <p:spPr>
                <a:xfrm>
                  <a:off x="5669280" y="4136829"/>
                  <a:ext cx="633709" cy="43517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/>
                <p:cNvSpPr/>
                <p:nvPr/>
              </p:nvSpPr>
              <p:spPr bwMode="auto">
                <a:xfrm>
                  <a:off x="6142969" y="4572000"/>
                  <a:ext cx="320040" cy="32004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4</a:t>
                  </a:r>
                  <a:endPara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cxnSp>
              <p:nvCxnSpPr>
                <p:cNvPr id="120" name="Straight Arrow Connector 119"/>
                <p:cNvCxnSpPr>
                  <a:stCxn id="106" idx="2"/>
                  <a:endCxn id="121" idx="0"/>
                </p:cNvCxnSpPr>
                <p:nvPr/>
              </p:nvCxnSpPr>
              <p:spPr>
                <a:xfrm flipH="1">
                  <a:off x="8046720" y="4136828"/>
                  <a:ext cx="23987" cy="44631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/>
                <p:cNvSpPr/>
                <p:nvPr/>
              </p:nvSpPr>
              <p:spPr bwMode="auto">
                <a:xfrm>
                  <a:off x="7886700" y="4583140"/>
                  <a:ext cx="320040" cy="32004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123" name="Straight Arrow Connector 122"/>
                <p:cNvCxnSpPr>
                  <a:stCxn id="93" idx="2"/>
                  <a:endCxn id="124" idx="0"/>
                </p:cNvCxnSpPr>
                <p:nvPr/>
              </p:nvCxnSpPr>
              <p:spPr>
                <a:xfrm>
                  <a:off x="7310570" y="2841171"/>
                  <a:ext cx="1254299" cy="25003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/>
                <p:cNvGrpSpPr/>
                <p:nvPr/>
              </p:nvGrpSpPr>
              <p:grpSpPr>
                <a:xfrm>
                  <a:off x="8366738" y="3067592"/>
                  <a:ext cx="396262" cy="369332"/>
                  <a:chOff x="8382073" y="3220250"/>
                  <a:chExt cx="396262" cy="369332"/>
                </a:xfrm>
              </p:grpSpPr>
              <p:sp>
                <p:nvSpPr>
                  <p:cNvPr id="124" name="Oval 123"/>
                  <p:cNvSpPr/>
                  <p:nvPr/>
                </p:nvSpPr>
                <p:spPr bwMode="auto">
                  <a:xfrm>
                    <a:off x="8420184" y="3243868"/>
                    <a:ext cx="320040" cy="32004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8382073" y="3220250"/>
                    <a:ext cx="39626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dirty="0">
                        <a:latin typeface="Arial Narrow" pitchFamily="34" charset="0"/>
                      </a:rPr>
                      <a:t>16</a:t>
                    </a:r>
                    <a:endParaRPr lang="en-US" dirty="0"/>
                  </a:p>
                </p:txBody>
              </p:sp>
            </p:grpSp>
            <p:cxnSp>
              <p:nvCxnSpPr>
                <p:cNvPr id="125" name="Straight Arrow Connector 124"/>
                <p:cNvCxnSpPr>
                  <a:stCxn id="95" idx="2"/>
                  <a:endCxn id="126" idx="0"/>
                </p:cNvCxnSpPr>
                <p:nvPr/>
              </p:nvCxnSpPr>
              <p:spPr>
                <a:xfrm>
                  <a:off x="6088795" y="3439885"/>
                  <a:ext cx="555845" cy="34725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val 125"/>
                <p:cNvSpPr/>
                <p:nvPr/>
              </p:nvSpPr>
              <p:spPr bwMode="auto">
                <a:xfrm>
                  <a:off x="6484620" y="3787140"/>
                  <a:ext cx="320040" cy="32004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8</a:t>
                  </a:r>
                  <a:endPara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 bwMode="auto">
                <a:xfrm>
                  <a:off x="6522720" y="4572000"/>
                  <a:ext cx="320040" cy="32004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Narrow" pitchFamily="34" charset="0"/>
                    </a:rPr>
                    <a:t>7</a:t>
                  </a:r>
                  <a:endPara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  <p:cxnSp>
              <p:nvCxnSpPr>
                <p:cNvPr id="128" name="Straight Arrow Connector 127"/>
                <p:cNvCxnSpPr>
                  <a:stCxn id="97" idx="2"/>
                  <a:endCxn id="127" idx="0"/>
                </p:cNvCxnSpPr>
                <p:nvPr/>
              </p:nvCxnSpPr>
              <p:spPr>
                <a:xfrm>
                  <a:off x="5669280" y="4136829"/>
                  <a:ext cx="1013460" cy="43517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>
                  <a:stCxn id="106" idx="2"/>
                  <a:endCxn id="130" idx="0"/>
                </p:cNvCxnSpPr>
                <p:nvPr/>
              </p:nvCxnSpPr>
              <p:spPr>
                <a:xfrm>
                  <a:off x="8070707" y="4136828"/>
                  <a:ext cx="364633" cy="4427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Oval 129"/>
                <p:cNvSpPr/>
                <p:nvPr/>
              </p:nvSpPr>
              <p:spPr bwMode="auto">
                <a:xfrm>
                  <a:off x="8275320" y="4579620"/>
                  <a:ext cx="320040" cy="32004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cxnSp>
              <p:nvCxnSpPr>
                <p:cNvPr id="131" name="Straight Arrow Connector 130"/>
                <p:cNvCxnSpPr>
                  <a:stCxn id="106" idx="2"/>
                  <a:endCxn id="132" idx="0"/>
                </p:cNvCxnSpPr>
                <p:nvPr/>
              </p:nvCxnSpPr>
              <p:spPr>
                <a:xfrm>
                  <a:off x="8070707" y="4136828"/>
                  <a:ext cx="867553" cy="45041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Oval 131"/>
                <p:cNvSpPr/>
                <p:nvPr/>
              </p:nvSpPr>
              <p:spPr bwMode="auto">
                <a:xfrm>
                  <a:off x="8778240" y="4587240"/>
                  <a:ext cx="320040" cy="32004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7453243" y="4579620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 Narrow" pitchFamily="34" charset="0"/>
                    </a:rPr>
                    <a:t>11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7110576" y="3796149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 Narrow" pitchFamily="34" charset="0"/>
                    </a:rPr>
                    <a:t>15</a:t>
                  </a: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839118" y="4545568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Arial Narrow" pitchFamily="34" charset="0"/>
                    </a:rPr>
                    <a:t>10</a:t>
                  </a:r>
                  <a:endParaRPr lang="en-US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237198" y="455676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Arial Narrow" pitchFamily="34" charset="0"/>
                    </a:rPr>
                    <a:t>12</a:t>
                  </a:r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8740118" y="456438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latin typeface="Arial Narrow" pitchFamily="34" charset="0"/>
                    </a:rPr>
                    <a:t>14</a:t>
                  </a:r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8538374" y="449580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..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234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5468 -0.1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8.33333E-7 0.1997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68 -0.11528 L 0.08802 -0.2041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19977 L 0.00538 0.269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02 -0.20416 L 0.22969 -0.2930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0.26991 L 0.10313 0.3333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Simple Metrics are Non-trivial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842966"/>
              </p:ext>
            </p:extLst>
          </p:nvPr>
        </p:nvGraphicFramePr>
        <p:xfrm>
          <a:off x="190500" y="1981200"/>
          <a:ext cx="8610600" cy="12330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2120"/>
                <a:gridCol w="1722120"/>
                <a:gridCol w="1722120"/>
                <a:gridCol w="1722120"/>
                <a:gridCol w="1722120"/>
              </a:tblGrid>
              <a:tr h="4610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Lifetime (</a:t>
                      </a:r>
                      <a:r>
                        <a:rPr lang="en-US" dirty="0" err="1" smtClean="0"/>
                        <a:t>agg</a:t>
                      </a:r>
                      <a:r>
                        <a:rPr lang="en-US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Fanout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agg</a:t>
                      </a:r>
                      <a:r>
                        <a:rPr lang="en-US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Lifetime (</a:t>
                      </a:r>
                      <a:r>
                        <a:rPr lang="en-US" dirty="0" err="1" smtClean="0"/>
                        <a:t>av</a:t>
                      </a:r>
                      <a:r>
                        <a:rPr lang="en-US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Fanout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av</a:t>
                      </a:r>
                      <a:r>
                        <a:rPr lang="en-US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Dyn</a:t>
                      </a:r>
                      <a:r>
                        <a:rPr lang="en-US" dirty="0" smtClean="0"/>
                        <a:t>. Inst.</a:t>
                      </a:r>
                      <a:endParaRPr lang="en-US" b="1" dirty="0"/>
                    </a:p>
                  </a:txBody>
                  <a:tcPr/>
                </a:tc>
              </a:tr>
              <a:tr h="77195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Poor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(&lt;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0.26)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Poor-Fair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(0.21 – 0.56)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&lt;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0.06)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(&lt;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0.05)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Poor-Good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(0.27 – 0.82)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04800" y="914400"/>
            <a:ext cx="8382000" cy="565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marL="342820" indent="-342820" algn="l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 smtClean="0"/>
              <a:t>Low correlation between metrics and </a:t>
            </a:r>
            <a:r>
              <a:rPr lang="en-US" kern="0" dirty="0" err="1" smtClean="0"/>
              <a:t>Relyzer</a:t>
            </a:r>
            <a:r>
              <a:rPr lang="en-US" kern="0" dirty="0" smtClean="0"/>
              <a:t> for studied metrics except </a:t>
            </a:r>
            <a:r>
              <a:rPr lang="en-US" kern="0" dirty="0" err="1" smtClean="0"/>
              <a:t>dyn</a:t>
            </a:r>
            <a:r>
              <a:rPr lang="en-US" kern="0" dirty="0" smtClean="0"/>
              <a:t>. </a:t>
            </a:r>
            <a:r>
              <a:rPr lang="en-US" kern="0" dirty="0" err="1" smtClean="0"/>
              <a:t>Inst</a:t>
            </a:r>
            <a:endParaRPr lang="en-US" kern="0" dirty="0" smtClean="0"/>
          </a:p>
          <a:p>
            <a:endParaRPr lang="en-US" kern="0" dirty="0" smtClean="0"/>
          </a:p>
          <a:p>
            <a:endParaRPr lang="en-US" kern="0" dirty="0"/>
          </a:p>
          <a:p>
            <a:pPr marL="0" indent="0">
              <a:buNone/>
            </a:pPr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4889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Application Resiliency Evaluation Alternatives </a:t>
            </a:r>
            <a:endParaRPr lang="en-US" dirty="0"/>
          </a:p>
        </p:txBody>
      </p:sp>
      <p:sp>
        <p:nvSpPr>
          <p:cNvPr id="9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7" name="Rectangle 86"/>
          <p:cNvSpPr/>
          <p:nvPr/>
        </p:nvSpPr>
        <p:spPr bwMode="auto">
          <a:xfrm>
            <a:off x="52330" y="1018381"/>
            <a:ext cx="6998523" cy="52484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30549"/>
              </p:ext>
            </p:extLst>
          </p:nvPr>
        </p:nvGraphicFramePr>
        <p:xfrm>
          <a:off x="455557" y="1729935"/>
          <a:ext cx="8267701" cy="3570537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755900"/>
                <a:gridCol w="1900621"/>
                <a:gridCol w="1520497"/>
                <a:gridCol w="2090683"/>
              </a:tblGrid>
              <a:tr h="100296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+mn-lt"/>
                        </a:rPr>
                        <a:t>Approach</a:t>
                      </a:r>
                      <a:endParaRPr lang="en-US" sz="2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+mn-lt"/>
                        </a:rPr>
                        <a:t>Accuracy</a:t>
                      </a:r>
                      <a:endParaRPr lang="en-US" sz="2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+mn-lt"/>
                        </a:rPr>
                        <a:t>Speed</a:t>
                      </a:r>
                      <a:endParaRPr lang="en-US" sz="2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+mn-lt"/>
                        </a:rPr>
                        <a:t>Application coverage</a:t>
                      </a:r>
                      <a:endParaRPr lang="en-US" sz="2200" b="1" dirty="0">
                        <a:latin typeface="+mn-lt"/>
                      </a:endParaRPr>
                    </a:p>
                  </a:txBody>
                  <a:tcPr/>
                </a:tc>
              </a:tr>
              <a:tr h="561657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+mn-lt"/>
                        </a:rPr>
                        <a:t>Error injection</a:t>
                      </a:r>
                      <a:endParaRPr lang="en-US" sz="2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High</a:t>
                      </a:r>
                      <a:endParaRPr lang="en-US" sz="22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Low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Low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100296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+mn-lt"/>
                        </a:rPr>
                        <a:t>Program analysis</a:t>
                      </a:r>
                      <a:endParaRPr lang="en-US" sz="2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C6600"/>
                          </a:solidFill>
                          <a:latin typeface="+mn-lt"/>
                        </a:rPr>
                        <a:t>Hard to determine</a:t>
                      </a:r>
                      <a:endParaRPr lang="en-US" sz="2200" b="1" dirty="0">
                        <a:solidFill>
                          <a:srgbClr val="CC66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High</a:t>
                      </a:r>
                      <a:endParaRPr lang="en-US" sz="22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High</a:t>
                      </a:r>
                      <a:endParaRPr lang="en-US" sz="22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100296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+mn-lt"/>
                        </a:rPr>
                        <a:t>Hybrid injection + analysis</a:t>
                      </a:r>
                      <a:endParaRPr lang="en-US" sz="2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High</a:t>
                      </a:r>
                      <a:endParaRPr lang="en-US" sz="22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CC6600"/>
                          </a:solidFill>
                          <a:latin typeface="+mn-lt"/>
                        </a:rPr>
                        <a:t>Moderate</a:t>
                      </a:r>
                      <a:endParaRPr lang="en-US" sz="2200" b="1" dirty="0">
                        <a:solidFill>
                          <a:srgbClr val="CC66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008000"/>
                          </a:solidFill>
                          <a:latin typeface="+mn-lt"/>
                        </a:rPr>
                        <a:t>High</a:t>
                      </a:r>
                      <a:endParaRPr lang="en-US" sz="2200" b="1" dirty="0">
                        <a:solidFill>
                          <a:srgbClr val="008000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048000" y="3276600"/>
            <a:ext cx="3516875" cy="2975386"/>
            <a:chOff x="2305878" y="4297017"/>
            <a:chExt cx="2966616" cy="2206372"/>
          </a:xfrm>
        </p:grpSpPr>
        <p:grpSp>
          <p:nvGrpSpPr>
            <p:cNvPr id="12" name="Group 11"/>
            <p:cNvGrpSpPr/>
            <p:nvPr/>
          </p:nvGrpSpPr>
          <p:grpSpPr>
            <a:xfrm>
              <a:off x="3612875" y="4953000"/>
              <a:ext cx="1659619" cy="1230867"/>
              <a:chOff x="3612875" y="4953000"/>
              <a:chExt cx="1659619" cy="1230867"/>
            </a:xfrm>
          </p:grpSpPr>
          <p:cxnSp>
            <p:nvCxnSpPr>
              <p:cNvPr id="8" name="Straight Arrow Connector 7"/>
              <p:cNvCxnSpPr>
                <a:stCxn id="34" idx="0"/>
                <a:endCxn id="9" idx="2"/>
              </p:cNvCxnSpPr>
              <p:nvPr/>
            </p:nvCxnSpPr>
            <p:spPr bwMode="auto">
              <a:xfrm flipV="1">
                <a:off x="3612875" y="5562600"/>
                <a:ext cx="1011920" cy="621267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" name="Rounded Rectangle 8"/>
              <p:cNvSpPr/>
              <p:nvPr/>
            </p:nvSpPr>
            <p:spPr bwMode="auto">
              <a:xfrm>
                <a:off x="3977094" y="4953000"/>
                <a:ext cx="1295400" cy="609600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305878" y="4297017"/>
              <a:ext cx="1948072" cy="2206372"/>
              <a:chOff x="-132522" y="4474244"/>
              <a:chExt cx="1948072" cy="220637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33400" y="6361095"/>
                <a:ext cx="1282150" cy="319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/>
                  <a:t>Our focus</a:t>
                </a:r>
                <a:endParaRPr lang="en-US" sz="2200" b="1" dirty="0"/>
              </a:p>
            </p:txBody>
          </p:sp>
          <p:cxnSp>
            <p:nvCxnSpPr>
              <p:cNvPr id="35" name="Straight Arrow Connector 34"/>
              <p:cNvCxnSpPr>
                <a:stCxn id="34" idx="0"/>
                <a:endCxn id="36" idx="2"/>
              </p:cNvCxnSpPr>
              <p:nvPr/>
            </p:nvCxnSpPr>
            <p:spPr bwMode="auto">
              <a:xfrm flipH="1" flipV="1">
                <a:off x="591378" y="5129655"/>
                <a:ext cx="583097" cy="123144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6" name="Rounded Rectangle 35"/>
              <p:cNvSpPr/>
              <p:nvPr/>
            </p:nvSpPr>
            <p:spPr bwMode="auto">
              <a:xfrm>
                <a:off x="-132522" y="4474244"/>
                <a:ext cx="1447800" cy="655411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C050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0140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Simple Metrics are Non-trivial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04800" y="914400"/>
            <a:ext cx="8382000" cy="565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marL="342820" indent="-342820" algn="l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Comparing the effectiveness of adding duplication based detectors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3600" dirty="0" smtClean="0"/>
          </a:p>
          <a:p>
            <a:endParaRPr lang="en-US" sz="40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Unable </a:t>
            </a:r>
            <a:r>
              <a:rPr lang="en-US" dirty="0"/>
              <a:t>to adequately predict an instruction’s vulnerability to SDCs</a:t>
            </a:r>
          </a:p>
          <a:p>
            <a:pPr marL="0" lvl="1" indent="0">
              <a:lnSpc>
                <a:spcPct val="100000"/>
              </a:lnSpc>
              <a:spcBef>
                <a:spcPts val="1224"/>
              </a:spcBef>
              <a:buNone/>
            </a:pPr>
            <a:r>
              <a:rPr lang="en-US" sz="2400" dirty="0">
                <a:sym typeface="Symbol" charset="2"/>
              </a:rPr>
              <a:t>	 </a:t>
            </a:r>
            <a:r>
              <a:rPr lang="en-US" dirty="0" err="1"/>
              <a:t>Relyzer</a:t>
            </a:r>
            <a:r>
              <a:rPr lang="en-US" dirty="0"/>
              <a:t> + </a:t>
            </a:r>
            <a:r>
              <a:rPr lang="en-US" dirty="0" err="1"/>
              <a:t>GangES</a:t>
            </a:r>
            <a:r>
              <a:rPr lang="en-US" dirty="0"/>
              <a:t> is much needed</a:t>
            </a:r>
          </a:p>
          <a:p>
            <a:endParaRPr lang="en-US" kern="0" dirty="0"/>
          </a:p>
          <a:p>
            <a:endParaRPr lang="en-US" kern="0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6477000" y="2108430"/>
            <a:ext cx="2346717" cy="369332"/>
            <a:chOff x="6477000" y="4082534"/>
            <a:chExt cx="2346717" cy="369332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6477000" y="4267200"/>
              <a:ext cx="5334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6699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7010400" y="4082534"/>
              <a:ext cx="18133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Arial Narrow" panose="020B0606020202030204" pitchFamily="34" charset="0"/>
                </a:rPr>
                <a:t>Relyzer</a:t>
              </a:r>
              <a:r>
                <a:rPr lang="en-US" b="1" dirty="0" smtClean="0">
                  <a:latin typeface="Arial Narrow" panose="020B0606020202030204" pitchFamily="34" charset="0"/>
                </a:rPr>
                <a:t> + </a:t>
              </a:r>
              <a:r>
                <a:rPr lang="en-US" b="1" dirty="0" err="1" smtClean="0">
                  <a:latin typeface="Arial Narrow" panose="020B0606020202030204" pitchFamily="34" charset="0"/>
                </a:rPr>
                <a:t>GangES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77000" y="2533364"/>
            <a:ext cx="2667000" cy="923330"/>
            <a:chOff x="6477000" y="4507468"/>
            <a:chExt cx="2667000" cy="923330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6477000" y="4692134"/>
              <a:ext cx="5334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4F81BD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7010400" y="4507468"/>
              <a:ext cx="213360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 Narrow" panose="020B0606020202030204" pitchFamily="34" charset="0"/>
                </a:rPr>
                <a:t>Predicted coverage of detectors selected using metric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77000" y="3447764"/>
            <a:ext cx="2667000" cy="923330"/>
            <a:chOff x="6477000" y="5421868"/>
            <a:chExt cx="2667000" cy="923330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6477000" y="5606534"/>
              <a:ext cx="5334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7010400" y="5421868"/>
              <a:ext cx="2133600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 Narrow" panose="020B0606020202030204" pitchFamily="34" charset="0"/>
                </a:rPr>
                <a:t>Actual coverage </a:t>
              </a:r>
              <a:r>
                <a:rPr lang="en-US" b="1" dirty="0">
                  <a:latin typeface="Arial Narrow" panose="020B0606020202030204" pitchFamily="34" charset="0"/>
                </a:rPr>
                <a:t>of </a:t>
              </a:r>
              <a:endParaRPr lang="en-US" b="1" dirty="0" smtClean="0">
                <a:latin typeface="Arial Narrow" panose="020B0606020202030204" pitchFamily="34" charset="0"/>
              </a:endParaRPr>
            </a:p>
            <a:p>
              <a:r>
                <a:rPr lang="en-US" b="1" dirty="0" smtClean="0">
                  <a:latin typeface="Arial Narrow" panose="020B0606020202030204" pitchFamily="34" charset="0"/>
                </a:rPr>
                <a:t>detectors selected </a:t>
              </a:r>
            </a:p>
            <a:p>
              <a:r>
                <a:rPr lang="en-US" b="1" dirty="0" smtClean="0">
                  <a:latin typeface="Arial Narrow" panose="020B0606020202030204" pitchFamily="34" charset="0"/>
                </a:rPr>
                <a:t>using </a:t>
              </a:r>
              <a:r>
                <a:rPr lang="en-US" b="1" dirty="0">
                  <a:latin typeface="Arial Narrow" panose="020B0606020202030204" pitchFamily="34" charset="0"/>
                </a:rPr>
                <a:t>metric</a:t>
              </a: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6840"/>
            <a:ext cx="6152425" cy="382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981200" y="1332411"/>
            <a:ext cx="36523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Water: </a:t>
            </a:r>
            <a:r>
              <a:rPr lang="en-US" b="1" dirty="0" err="1" smtClean="0">
                <a:latin typeface="Arial Narrow" panose="020B0606020202030204" pitchFamily="34" charset="0"/>
              </a:rPr>
              <a:t>Fanout</a:t>
            </a:r>
            <a:r>
              <a:rPr lang="en-US" b="1" dirty="0" smtClean="0">
                <a:latin typeface="Arial Narrow" panose="020B0606020202030204" pitchFamily="34" charset="0"/>
              </a:rPr>
              <a:t> (</a:t>
            </a:r>
            <a:r>
              <a:rPr lang="en-US" b="1" dirty="0" err="1" smtClean="0">
                <a:latin typeface="Arial Narrow" panose="020B0606020202030204" pitchFamily="34" charset="0"/>
              </a:rPr>
              <a:t>agg</a:t>
            </a:r>
            <a:r>
              <a:rPr lang="en-US" b="1" dirty="0" smtClean="0">
                <a:latin typeface="Arial Narrow" panose="020B0606020202030204" pitchFamily="34" charset="0"/>
              </a:rPr>
              <a:t>) (Corr. </a:t>
            </a:r>
            <a:r>
              <a:rPr lang="en-US" b="1" dirty="0" err="1" smtClean="0">
                <a:latin typeface="Arial Narrow" panose="020B0606020202030204" pitchFamily="34" charset="0"/>
              </a:rPr>
              <a:t>Coeff</a:t>
            </a:r>
            <a:r>
              <a:rPr lang="en-US" b="1" dirty="0" smtClean="0">
                <a:latin typeface="Arial Narrow" panose="020B0606020202030204" pitchFamily="34" charset="0"/>
              </a:rPr>
              <a:t>. = 0.4)</a:t>
            </a:r>
            <a:endParaRPr lang="en-US" b="1" dirty="0">
              <a:latin typeface="Arial Narrow" panose="020B0606020202030204" pitchFamily="34" charset="0"/>
            </a:endParaRPr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9" y="1356840"/>
            <a:ext cx="6152425" cy="382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5" y="1363553"/>
            <a:ext cx="6152425" cy="382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028038" y="1739096"/>
            <a:ext cx="4086154" cy="2299504"/>
            <a:chOff x="1028038" y="3713201"/>
            <a:chExt cx="4086154" cy="2299497"/>
          </a:xfrm>
        </p:grpSpPr>
        <p:grpSp>
          <p:nvGrpSpPr>
            <p:cNvPr id="49" name="Group 48"/>
            <p:cNvGrpSpPr/>
            <p:nvPr/>
          </p:nvGrpSpPr>
          <p:grpSpPr>
            <a:xfrm>
              <a:off x="2083776" y="3802905"/>
              <a:ext cx="3030416" cy="2209793"/>
              <a:chOff x="2083776" y="3802905"/>
              <a:chExt cx="3030416" cy="220979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083776" y="4043958"/>
                <a:ext cx="1406768" cy="1968740"/>
                <a:chOff x="2083776" y="4043958"/>
                <a:chExt cx="1406768" cy="1968740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 bwMode="auto">
                <a:xfrm flipV="1">
                  <a:off x="2083776" y="4451865"/>
                  <a:ext cx="0" cy="143166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/>
                  <a:tailEnd type="triangle"/>
                </a:ln>
                <a:effectLst/>
              </p:spPr>
            </p:cxnSp>
            <p:cxnSp>
              <p:nvCxnSpPr>
                <p:cNvPr id="54" name="Straight Arrow Connector 53"/>
                <p:cNvCxnSpPr/>
                <p:nvPr/>
              </p:nvCxnSpPr>
              <p:spPr bwMode="auto">
                <a:xfrm flipV="1">
                  <a:off x="3490544" y="4043958"/>
                  <a:ext cx="0" cy="196874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/>
                  <a:tailEnd type="triangle"/>
                </a:ln>
                <a:effectLst/>
              </p:spPr>
            </p:cxnSp>
          </p:grpSp>
          <p:cxnSp>
            <p:nvCxnSpPr>
              <p:cNvPr id="52" name="Straight Arrow Connector 51"/>
              <p:cNvCxnSpPr/>
              <p:nvPr/>
            </p:nvCxnSpPr>
            <p:spPr bwMode="auto">
              <a:xfrm flipV="1">
                <a:off x="5114192" y="3802905"/>
                <a:ext cx="0" cy="14471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</p:grpSp>
        <p:sp>
          <p:nvSpPr>
            <p:cNvPr id="50" name="TextBox 49"/>
            <p:cNvSpPr txBox="1"/>
            <p:nvPr/>
          </p:nvSpPr>
          <p:spPr>
            <a:xfrm>
              <a:off x="1028038" y="3713201"/>
              <a:ext cx="2111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 Narrow" panose="020B0606020202030204" pitchFamily="34" charset="0"/>
                </a:rPr>
                <a:t>Significant difference</a:t>
              </a:r>
              <a:endParaRPr lang="en-US" b="1" dirty="0">
                <a:latin typeface="Arial Narrow" panose="020B0606020202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482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D25000"/>
                </a:solidFill>
              </a:rPr>
              <a:t>GangES</a:t>
            </a:r>
            <a:r>
              <a:rPr lang="en-US" dirty="0" smtClean="0">
                <a:solidFill>
                  <a:srgbClr val="D25000"/>
                </a:solidFill>
              </a:rPr>
              <a:t>:  Gang Error Simulator to speed up full error simulations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228600" y="1487652"/>
            <a:ext cx="743797" cy="3018169"/>
            <a:chOff x="3462672" y="1600211"/>
            <a:chExt cx="1020862" cy="4579628"/>
          </a:xfrm>
        </p:grpSpPr>
        <p:grpSp>
          <p:nvGrpSpPr>
            <p:cNvPr id="73" name="Group 72"/>
            <p:cNvGrpSpPr/>
            <p:nvPr/>
          </p:nvGrpSpPr>
          <p:grpSpPr>
            <a:xfrm rot="5400000">
              <a:off x="1651787" y="3411096"/>
              <a:ext cx="4579628" cy="957857"/>
              <a:chOff x="457200" y="4634120"/>
              <a:chExt cx="8427476" cy="957857"/>
            </a:xfrm>
          </p:grpSpPr>
          <p:sp>
            <p:nvSpPr>
              <p:cNvPr id="75" name="Freeform 74"/>
              <p:cNvSpPr/>
              <p:nvPr/>
            </p:nvSpPr>
            <p:spPr bwMode="auto">
              <a:xfrm>
                <a:off x="457200" y="4989507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 bwMode="auto">
              <a:xfrm>
                <a:off x="2336799" y="4934159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 bwMode="auto">
              <a:xfrm>
                <a:off x="4199466" y="4884608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6079065" y="4829260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8043332" y="4635044"/>
                <a:ext cx="841344" cy="9144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4339889" y="4634120"/>
                <a:ext cx="1823846" cy="95785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4213164" y="4952590"/>
                <a:ext cx="1914804" cy="448733"/>
              </a:xfrm>
              <a:custGeom>
                <a:avLst/>
                <a:gdLst>
                  <a:gd name="connsiteX0" fmla="*/ 0 w 2133600"/>
                  <a:gd name="connsiteY0" fmla="*/ 0 h 448733"/>
                  <a:gd name="connsiteX1" fmla="*/ 76200 w 2133600"/>
                  <a:gd name="connsiteY1" fmla="*/ 16933 h 448733"/>
                  <a:gd name="connsiteX2" fmla="*/ 143933 w 2133600"/>
                  <a:gd name="connsiteY2" fmla="*/ 76200 h 448733"/>
                  <a:gd name="connsiteX3" fmla="*/ 160866 w 2133600"/>
                  <a:gd name="connsiteY3" fmla="*/ 101600 h 448733"/>
                  <a:gd name="connsiteX4" fmla="*/ 194733 w 2133600"/>
                  <a:gd name="connsiteY4" fmla="*/ 143933 h 448733"/>
                  <a:gd name="connsiteX5" fmla="*/ 203200 w 2133600"/>
                  <a:gd name="connsiteY5" fmla="*/ 169333 h 448733"/>
                  <a:gd name="connsiteX6" fmla="*/ 220133 w 2133600"/>
                  <a:gd name="connsiteY6" fmla="*/ 194733 h 448733"/>
                  <a:gd name="connsiteX7" fmla="*/ 270933 w 2133600"/>
                  <a:gd name="connsiteY7" fmla="*/ 220133 h 448733"/>
                  <a:gd name="connsiteX8" fmla="*/ 287866 w 2133600"/>
                  <a:gd name="connsiteY8" fmla="*/ 245533 h 448733"/>
                  <a:gd name="connsiteX9" fmla="*/ 321733 w 2133600"/>
                  <a:gd name="connsiteY9" fmla="*/ 279400 h 448733"/>
                  <a:gd name="connsiteX10" fmla="*/ 338666 w 2133600"/>
                  <a:gd name="connsiteY10" fmla="*/ 304800 h 448733"/>
                  <a:gd name="connsiteX11" fmla="*/ 364066 w 2133600"/>
                  <a:gd name="connsiteY11" fmla="*/ 313266 h 448733"/>
                  <a:gd name="connsiteX12" fmla="*/ 406400 w 2133600"/>
                  <a:gd name="connsiteY12" fmla="*/ 338666 h 448733"/>
                  <a:gd name="connsiteX13" fmla="*/ 448733 w 2133600"/>
                  <a:gd name="connsiteY13" fmla="*/ 364066 h 448733"/>
                  <a:gd name="connsiteX14" fmla="*/ 482600 w 2133600"/>
                  <a:gd name="connsiteY14" fmla="*/ 397933 h 448733"/>
                  <a:gd name="connsiteX15" fmla="*/ 533400 w 2133600"/>
                  <a:gd name="connsiteY15" fmla="*/ 414866 h 448733"/>
                  <a:gd name="connsiteX16" fmla="*/ 558800 w 2133600"/>
                  <a:gd name="connsiteY16" fmla="*/ 431800 h 448733"/>
                  <a:gd name="connsiteX17" fmla="*/ 609600 w 2133600"/>
                  <a:gd name="connsiteY17" fmla="*/ 448733 h 448733"/>
                  <a:gd name="connsiteX18" fmla="*/ 863600 w 2133600"/>
                  <a:gd name="connsiteY18" fmla="*/ 440266 h 448733"/>
                  <a:gd name="connsiteX19" fmla="*/ 965200 w 2133600"/>
                  <a:gd name="connsiteY19" fmla="*/ 423333 h 448733"/>
                  <a:gd name="connsiteX20" fmla="*/ 990600 w 2133600"/>
                  <a:gd name="connsiteY20" fmla="*/ 414866 h 448733"/>
                  <a:gd name="connsiteX21" fmla="*/ 1016000 w 2133600"/>
                  <a:gd name="connsiteY21" fmla="*/ 397933 h 448733"/>
                  <a:gd name="connsiteX22" fmla="*/ 1058333 w 2133600"/>
                  <a:gd name="connsiteY22" fmla="*/ 338666 h 448733"/>
                  <a:gd name="connsiteX23" fmla="*/ 1075266 w 2133600"/>
                  <a:gd name="connsiteY23" fmla="*/ 313266 h 448733"/>
                  <a:gd name="connsiteX24" fmla="*/ 1100666 w 2133600"/>
                  <a:gd name="connsiteY24" fmla="*/ 304800 h 448733"/>
                  <a:gd name="connsiteX25" fmla="*/ 1168400 w 2133600"/>
                  <a:gd name="connsiteY25" fmla="*/ 245533 h 448733"/>
                  <a:gd name="connsiteX26" fmla="*/ 1202266 w 2133600"/>
                  <a:gd name="connsiteY26" fmla="*/ 194733 h 448733"/>
                  <a:gd name="connsiteX27" fmla="*/ 1227666 w 2133600"/>
                  <a:gd name="connsiteY27" fmla="*/ 110066 h 448733"/>
                  <a:gd name="connsiteX28" fmla="*/ 1236133 w 2133600"/>
                  <a:gd name="connsiteY28" fmla="*/ 84666 h 448733"/>
                  <a:gd name="connsiteX29" fmla="*/ 1286933 w 2133600"/>
                  <a:gd name="connsiteY29" fmla="*/ 42333 h 448733"/>
                  <a:gd name="connsiteX30" fmla="*/ 1312333 w 2133600"/>
                  <a:gd name="connsiteY30" fmla="*/ 33866 h 448733"/>
                  <a:gd name="connsiteX31" fmla="*/ 1380066 w 2133600"/>
                  <a:gd name="connsiteY31" fmla="*/ 42333 h 448733"/>
                  <a:gd name="connsiteX32" fmla="*/ 1413933 w 2133600"/>
                  <a:gd name="connsiteY32" fmla="*/ 84666 h 448733"/>
                  <a:gd name="connsiteX33" fmla="*/ 1447800 w 2133600"/>
                  <a:gd name="connsiteY33" fmla="*/ 118533 h 448733"/>
                  <a:gd name="connsiteX34" fmla="*/ 1464733 w 2133600"/>
                  <a:gd name="connsiteY34" fmla="*/ 143933 h 448733"/>
                  <a:gd name="connsiteX35" fmla="*/ 1490133 w 2133600"/>
                  <a:gd name="connsiteY35" fmla="*/ 160866 h 448733"/>
                  <a:gd name="connsiteX36" fmla="*/ 1507066 w 2133600"/>
                  <a:gd name="connsiteY36" fmla="*/ 177800 h 448733"/>
                  <a:gd name="connsiteX37" fmla="*/ 1600200 w 2133600"/>
                  <a:gd name="connsiteY37" fmla="*/ 169333 h 448733"/>
                  <a:gd name="connsiteX38" fmla="*/ 1642533 w 2133600"/>
                  <a:gd name="connsiteY38" fmla="*/ 135466 h 448733"/>
                  <a:gd name="connsiteX39" fmla="*/ 1667933 w 2133600"/>
                  <a:gd name="connsiteY39" fmla="*/ 127000 h 448733"/>
                  <a:gd name="connsiteX40" fmla="*/ 1718733 w 2133600"/>
                  <a:gd name="connsiteY40" fmla="*/ 135466 h 448733"/>
                  <a:gd name="connsiteX41" fmla="*/ 1752600 w 2133600"/>
                  <a:gd name="connsiteY41" fmla="*/ 169333 h 448733"/>
                  <a:gd name="connsiteX42" fmla="*/ 1803400 w 2133600"/>
                  <a:gd name="connsiteY42" fmla="*/ 254000 h 448733"/>
                  <a:gd name="connsiteX43" fmla="*/ 1828800 w 2133600"/>
                  <a:gd name="connsiteY43" fmla="*/ 262466 h 448733"/>
                  <a:gd name="connsiteX44" fmla="*/ 1905000 w 2133600"/>
                  <a:gd name="connsiteY44" fmla="*/ 237066 h 448733"/>
                  <a:gd name="connsiteX45" fmla="*/ 1955800 w 2133600"/>
                  <a:gd name="connsiteY45" fmla="*/ 220133 h 448733"/>
                  <a:gd name="connsiteX46" fmla="*/ 1981200 w 2133600"/>
                  <a:gd name="connsiteY46" fmla="*/ 194733 h 448733"/>
                  <a:gd name="connsiteX47" fmla="*/ 2048933 w 2133600"/>
                  <a:gd name="connsiteY47" fmla="*/ 177800 h 448733"/>
                  <a:gd name="connsiteX48" fmla="*/ 2099733 w 2133600"/>
                  <a:gd name="connsiteY48" fmla="*/ 160866 h 448733"/>
                  <a:gd name="connsiteX49" fmla="*/ 2133600 w 2133600"/>
                  <a:gd name="connsiteY49" fmla="*/ 143933 h 44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133600" h="448733">
                    <a:moveTo>
                      <a:pt x="0" y="0"/>
                    </a:moveTo>
                    <a:cubicBezTo>
                      <a:pt x="25400" y="5644"/>
                      <a:pt x="51915" y="7593"/>
                      <a:pt x="76200" y="16933"/>
                    </a:cubicBezTo>
                    <a:cubicBezTo>
                      <a:pt x="90187" y="22313"/>
                      <a:pt x="137029" y="65844"/>
                      <a:pt x="143933" y="76200"/>
                    </a:cubicBezTo>
                    <a:cubicBezTo>
                      <a:pt x="149577" y="84667"/>
                      <a:pt x="154509" y="93654"/>
                      <a:pt x="160866" y="101600"/>
                    </a:cubicBezTo>
                    <a:cubicBezTo>
                      <a:pt x="181869" y="127853"/>
                      <a:pt x="177357" y="109182"/>
                      <a:pt x="194733" y="143933"/>
                    </a:cubicBezTo>
                    <a:cubicBezTo>
                      <a:pt x="198724" y="151915"/>
                      <a:pt x="199209" y="161351"/>
                      <a:pt x="203200" y="169333"/>
                    </a:cubicBezTo>
                    <a:cubicBezTo>
                      <a:pt x="207751" y="178434"/>
                      <a:pt x="212938" y="187538"/>
                      <a:pt x="220133" y="194733"/>
                    </a:cubicBezTo>
                    <a:cubicBezTo>
                      <a:pt x="236545" y="211145"/>
                      <a:pt x="250276" y="213247"/>
                      <a:pt x="270933" y="220133"/>
                    </a:cubicBezTo>
                    <a:cubicBezTo>
                      <a:pt x="276577" y="228600"/>
                      <a:pt x="281244" y="237807"/>
                      <a:pt x="287866" y="245533"/>
                    </a:cubicBezTo>
                    <a:cubicBezTo>
                      <a:pt x="298256" y="257655"/>
                      <a:pt x="312877" y="266116"/>
                      <a:pt x="321733" y="279400"/>
                    </a:cubicBezTo>
                    <a:cubicBezTo>
                      <a:pt x="327377" y="287867"/>
                      <a:pt x="330720" y="298443"/>
                      <a:pt x="338666" y="304800"/>
                    </a:cubicBezTo>
                    <a:cubicBezTo>
                      <a:pt x="345635" y="310375"/>
                      <a:pt x="355599" y="310444"/>
                      <a:pt x="364066" y="313266"/>
                    </a:cubicBezTo>
                    <a:cubicBezTo>
                      <a:pt x="406975" y="356175"/>
                      <a:pt x="351442" y="305691"/>
                      <a:pt x="406400" y="338666"/>
                    </a:cubicBezTo>
                    <a:cubicBezTo>
                      <a:pt x="464509" y="373532"/>
                      <a:pt x="376780" y="340083"/>
                      <a:pt x="448733" y="364066"/>
                    </a:cubicBezTo>
                    <a:cubicBezTo>
                      <a:pt x="460022" y="375355"/>
                      <a:pt x="467454" y="392884"/>
                      <a:pt x="482600" y="397933"/>
                    </a:cubicBezTo>
                    <a:lnTo>
                      <a:pt x="533400" y="414866"/>
                    </a:lnTo>
                    <a:cubicBezTo>
                      <a:pt x="541867" y="420511"/>
                      <a:pt x="549501" y="427667"/>
                      <a:pt x="558800" y="431800"/>
                    </a:cubicBezTo>
                    <a:cubicBezTo>
                      <a:pt x="575111" y="439049"/>
                      <a:pt x="609600" y="448733"/>
                      <a:pt x="609600" y="448733"/>
                    </a:cubicBezTo>
                    <a:lnTo>
                      <a:pt x="863600" y="440266"/>
                    </a:lnTo>
                    <a:cubicBezTo>
                      <a:pt x="901508" y="438271"/>
                      <a:pt x="930417" y="433271"/>
                      <a:pt x="965200" y="423333"/>
                    </a:cubicBezTo>
                    <a:cubicBezTo>
                      <a:pt x="973781" y="420881"/>
                      <a:pt x="982618" y="418857"/>
                      <a:pt x="990600" y="414866"/>
                    </a:cubicBezTo>
                    <a:cubicBezTo>
                      <a:pt x="999701" y="410315"/>
                      <a:pt x="1007533" y="403577"/>
                      <a:pt x="1016000" y="397933"/>
                    </a:cubicBezTo>
                    <a:cubicBezTo>
                      <a:pt x="1037000" y="334928"/>
                      <a:pt x="1004764" y="419021"/>
                      <a:pt x="1058333" y="338666"/>
                    </a:cubicBezTo>
                    <a:cubicBezTo>
                      <a:pt x="1063977" y="330199"/>
                      <a:pt x="1067320" y="319623"/>
                      <a:pt x="1075266" y="313266"/>
                    </a:cubicBezTo>
                    <a:cubicBezTo>
                      <a:pt x="1082235" y="307691"/>
                      <a:pt x="1092199" y="307622"/>
                      <a:pt x="1100666" y="304800"/>
                    </a:cubicBezTo>
                    <a:cubicBezTo>
                      <a:pt x="1150195" y="255271"/>
                      <a:pt x="1126395" y="273536"/>
                      <a:pt x="1168400" y="245533"/>
                    </a:cubicBezTo>
                    <a:cubicBezTo>
                      <a:pt x="1179689" y="228600"/>
                      <a:pt x="1197330" y="214477"/>
                      <a:pt x="1202266" y="194733"/>
                    </a:cubicBezTo>
                    <a:cubicBezTo>
                      <a:pt x="1215061" y="143553"/>
                      <a:pt x="1207055" y="171900"/>
                      <a:pt x="1227666" y="110066"/>
                    </a:cubicBezTo>
                    <a:cubicBezTo>
                      <a:pt x="1230488" y="101599"/>
                      <a:pt x="1229822" y="90977"/>
                      <a:pt x="1236133" y="84666"/>
                    </a:cubicBezTo>
                    <a:cubicBezTo>
                      <a:pt x="1254859" y="65940"/>
                      <a:pt x="1263357" y="54121"/>
                      <a:pt x="1286933" y="42333"/>
                    </a:cubicBezTo>
                    <a:cubicBezTo>
                      <a:pt x="1294915" y="38342"/>
                      <a:pt x="1303866" y="36688"/>
                      <a:pt x="1312333" y="33866"/>
                    </a:cubicBezTo>
                    <a:cubicBezTo>
                      <a:pt x="1334911" y="36688"/>
                      <a:pt x="1358114" y="36346"/>
                      <a:pt x="1380066" y="42333"/>
                    </a:cubicBezTo>
                    <a:cubicBezTo>
                      <a:pt x="1420329" y="53314"/>
                      <a:pt x="1395725" y="59175"/>
                      <a:pt x="1413933" y="84666"/>
                    </a:cubicBezTo>
                    <a:cubicBezTo>
                      <a:pt x="1423213" y="97657"/>
                      <a:pt x="1438944" y="105249"/>
                      <a:pt x="1447800" y="118533"/>
                    </a:cubicBezTo>
                    <a:cubicBezTo>
                      <a:pt x="1453444" y="127000"/>
                      <a:pt x="1457538" y="136738"/>
                      <a:pt x="1464733" y="143933"/>
                    </a:cubicBezTo>
                    <a:cubicBezTo>
                      <a:pt x="1471928" y="151128"/>
                      <a:pt x="1482187" y="154509"/>
                      <a:pt x="1490133" y="160866"/>
                    </a:cubicBezTo>
                    <a:cubicBezTo>
                      <a:pt x="1496366" y="165853"/>
                      <a:pt x="1501422" y="172155"/>
                      <a:pt x="1507066" y="177800"/>
                    </a:cubicBezTo>
                    <a:cubicBezTo>
                      <a:pt x="1538111" y="174978"/>
                      <a:pt x="1569719" y="175865"/>
                      <a:pt x="1600200" y="169333"/>
                    </a:cubicBezTo>
                    <a:cubicBezTo>
                      <a:pt x="1626563" y="163684"/>
                      <a:pt x="1622860" y="147270"/>
                      <a:pt x="1642533" y="135466"/>
                    </a:cubicBezTo>
                    <a:cubicBezTo>
                      <a:pt x="1650186" y="130874"/>
                      <a:pt x="1659466" y="129822"/>
                      <a:pt x="1667933" y="127000"/>
                    </a:cubicBezTo>
                    <a:cubicBezTo>
                      <a:pt x="1684866" y="129822"/>
                      <a:pt x="1703378" y="127789"/>
                      <a:pt x="1718733" y="135466"/>
                    </a:cubicBezTo>
                    <a:cubicBezTo>
                      <a:pt x="1733013" y="142606"/>
                      <a:pt x="1752600" y="169333"/>
                      <a:pt x="1752600" y="169333"/>
                    </a:cubicBezTo>
                    <a:cubicBezTo>
                      <a:pt x="1760893" y="185920"/>
                      <a:pt x="1791138" y="249913"/>
                      <a:pt x="1803400" y="254000"/>
                    </a:cubicBezTo>
                    <a:lnTo>
                      <a:pt x="1828800" y="262466"/>
                    </a:lnTo>
                    <a:cubicBezTo>
                      <a:pt x="1943197" y="243401"/>
                      <a:pt x="1833569" y="268814"/>
                      <a:pt x="1905000" y="237066"/>
                    </a:cubicBezTo>
                    <a:cubicBezTo>
                      <a:pt x="1921311" y="229817"/>
                      <a:pt x="1955800" y="220133"/>
                      <a:pt x="1955800" y="220133"/>
                    </a:cubicBezTo>
                    <a:cubicBezTo>
                      <a:pt x="1964267" y="211666"/>
                      <a:pt x="1970300" y="199688"/>
                      <a:pt x="1981200" y="194733"/>
                    </a:cubicBezTo>
                    <a:cubicBezTo>
                      <a:pt x="2002387" y="185103"/>
                      <a:pt x="2026855" y="185160"/>
                      <a:pt x="2048933" y="177800"/>
                    </a:cubicBezTo>
                    <a:lnTo>
                      <a:pt x="2099733" y="160866"/>
                    </a:lnTo>
                    <a:cubicBezTo>
                      <a:pt x="2128921" y="151137"/>
                      <a:pt x="2118822" y="158711"/>
                      <a:pt x="2133600" y="143933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82" name="Explosion 1 61"/>
              <p:cNvSpPr>
                <a:spLocks noChangeArrowheads="1"/>
              </p:cNvSpPr>
              <p:nvPr/>
            </p:nvSpPr>
            <p:spPr bwMode="auto">
              <a:xfrm>
                <a:off x="4201937" y="4947135"/>
                <a:ext cx="330837" cy="182880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492934" y="5670024"/>
              <a:ext cx="990600" cy="4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56703" y="1474842"/>
            <a:ext cx="721750" cy="3018169"/>
            <a:chOff x="2329304" y="2438401"/>
            <a:chExt cx="702782" cy="3076587"/>
          </a:xfrm>
        </p:grpSpPr>
        <p:sp>
          <p:nvSpPr>
            <p:cNvPr id="84" name="Freeform 83"/>
            <p:cNvSpPr/>
            <p:nvPr/>
          </p:nvSpPr>
          <p:spPr bwMode="auto">
            <a:xfrm rot="5400000">
              <a:off x="2207835" y="2628067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5" name="Freeform 84"/>
            <p:cNvSpPr/>
            <p:nvPr/>
          </p:nvSpPr>
          <p:spPr bwMode="auto">
            <a:xfrm rot="5400000">
              <a:off x="2247102" y="3314245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 rot="5400000">
              <a:off x="2282256" y="3994242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2" name="Freeform 91"/>
            <p:cNvSpPr/>
            <p:nvPr/>
          </p:nvSpPr>
          <p:spPr bwMode="auto">
            <a:xfrm rot="5400000">
              <a:off x="2321523" y="4680420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 rot="5400000">
              <a:off x="2508797" y="5037054"/>
              <a:ext cx="307146" cy="64872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 rot="5400000">
              <a:off x="2387319" y="4012185"/>
              <a:ext cx="549190" cy="5105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5" name="Explosion 1 61"/>
            <p:cNvSpPr>
              <a:spLocks noChangeArrowheads="1"/>
            </p:cNvSpPr>
            <p:nvPr/>
          </p:nvSpPr>
          <p:spPr bwMode="auto">
            <a:xfrm rot="5400000">
              <a:off x="2645283" y="3874441"/>
              <a:ext cx="120777" cy="129744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 b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329304" y="5172497"/>
              <a:ext cx="702782" cy="313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2431948" y="4007223"/>
              <a:ext cx="303310" cy="508250"/>
            </a:xfrm>
            <a:custGeom>
              <a:avLst/>
              <a:gdLst>
                <a:gd name="connsiteX0" fmla="*/ 211774 w 254107"/>
                <a:gd name="connsiteY0" fmla="*/ 0 h 694285"/>
                <a:gd name="connsiteX1" fmla="*/ 135574 w 254107"/>
                <a:gd name="connsiteY1" fmla="*/ 50800 h 694285"/>
                <a:gd name="connsiteX2" fmla="*/ 93240 w 254107"/>
                <a:gd name="connsiteY2" fmla="*/ 76200 h 694285"/>
                <a:gd name="connsiteX3" fmla="*/ 101707 w 254107"/>
                <a:gd name="connsiteY3" fmla="*/ 135466 h 694285"/>
                <a:gd name="connsiteX4" fmla="*/ 186374 w 254107"/>
                <a:gd name="connsiteY4" fmla="*/ 186266 h 694285"/>
                <a:gd name="connsiteX5" fmla="*/ 211774 w 254107"/>
                <a:gd name="connsiteY5" fmla="*/ 194733 h 694285"/>
                <a:gd name="connsiteX6" fmla="*/ 254107 w 254107"/>
                <a:gd name="connsiteY6" fmla="*/ 228600 h 694285"/>
                <a:gd name="connsiteX7" fmla="*/ 245640 w 254107"/>
                <a:gd name="connsiteY7" fmla="*/ 279400 h 694285"/>
                <a:gd name="connsiteX8" fmla="*/ 169440 w 254107"/>
                <a:gd name="connsiteY8" fmla="*/ 321733 h 694285"/>
                <a:gd name="connsiteX9" fmla="*/ 144040 w 254107"/>
                <a:gd name="connsiteY9" fmla="*/ 338666 h 694285"/>
                <a:gd name="connsiteX10" fmla="*/ 76307 w 254107"/>
                <a:gd name="connsiteY10" fmla="*/ 355600 h 694285"/>
                <a:gd name="connsiteX11" fmla="*/ 17040 w 254107"/>
                <a:gd name="connsiteY11" fmla="*/ 372533 h 694285"/>
                <a:gd name="connsiteX12" fmla="*/ 8574 w 254107"/>
                <a:gd name="connsiteY12" fmla="*/ 448733 h 694285"/>
                <a:gd name="connsiteX13" fmla="*/ 33974 w 254107"/>
                <a:gd name="connsiteY13" fmla="*/ 457200 h 694285"/>
                <a:gd name="connsiteX14" fmla="*/ 84774 w 254107"/>
                <a:gd name="connsiteY14" fmla="*/ 499533 h 694285"/>
                <a:gd name="connsiteX15" fmla="*/ 135574 w 254107"/>
                <a:gd name="connsiteY15" fmla="*/ 516466 h 694285"/>
                <a:gd name="connsiteX16" fmla="*/ 152507 w 254107"/>
                <a:gd name="connsiteY16" fmla="*/ 533400 h 694285"/>
                <a:gd name="connsiteX17" fmla="*/ 203307 w 254107"/>
                <a:gd name="connsiteY17" fmla="*/ 550333 h 694285"/>
                <a:gd name="connsiteX18" fmla="*/ 220240 w 254107"/>
                <a:gd name="connsiteY18" fmla="*/ 635000 h 694285"/>
                <a:gd name="connsiteX19" fmla="*/ 203307 w 254107"/>
                <a:gd name="connsiteY19" fmla="*/ 694266 h 69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107" h="694285">
                  <a:moveTo>
                    <a:pt x="211774" y="0"/>
                  </a:moveTo>
                  <a:cubicBezTo>
                    <a:pt x="186374" y="16933"/>
                    <a:pt x="161943" y="35418"/>
                    <a:pt x="135574" y="50800"/>
                  </a:cubicBezTo>
                  <a:cubicBezTo>
                    <a:pt x="82816" y="81575"/>
                    <a:pt x="134182" y="35258"/>
                    <a:pt x="93240" y="76200"/>
                  </a:cubicBezTo>
                  <a:cubicBezTo>
                    <a:pt x="96062" y="95955"/>
                    <a:pt x="93449" y="117299"/>
                    <a:pt x="101707" y="135466"/>
                  </a:cubicBezTo>
                  <a:cubicBezTo>
                    <a:pt x="118311" y="171993"/>
                    <a:pt x="153840" y="175421"/>
                    <a:pt x="186374" y="186266"/>
                  </a:cubicBezTo>
                  <a:cubicBezTo>
                    <a:pt x="194841" y="189088"/>
                    <a:pt x="204348" y="189783"/>
                    <a:pt x="211774" y="194733"/>
                  </a:cubicBezTo>
                  <a:cubicBezTo>
                    <a:pt x="243816" y="216094"/>
                    <a:pt x="229979" y="204471"/>
                    <a:pt x="254107" y="228600"/>
                  </a:cubicBezTo>
                  <a:cubicBezTo>
                    <a:pt x="251285" y="245533"/>
                    <a:pt x="255485" y="265336"/>
                    <a:pt x="245640" y="279400"/>
                  </a:cubicBezTo>
                  <a:cubicBezTo>
                    <a:pt x="216893" y="320467"/>
                    <a:pt x="201219" y="305843"/>
                    <a:pt x="169440" y="321733"/>
                  </a:cubicBezTo>
                  <a:cubicBezTo>
                    <a:pt x="160339" y="326284"/>
                    <a:pt x="153603" y="335189"/>
                    <a:pt x="144040" y="338666"/>
                  </a:cubicBezTo>
                  <a:cubicBezTo>
                    <a:pt x="122169" y="346619"/>
                    <a:pt x="98885" y="349956"/>
                    <a:pt x="76307" y="355600"/>
                  </a:cubicBezTo>
                  <a:cubicBezTo>
                    <a:pt x="33770" y="366234"/>
                    <a:pt x="53488" y="360383"/>
                    <a:pt x="17040" y="372533"/>
                  </a:cubicBezTo>
                  <a:cubicBezTo>
                    <a:pt x="11395" y="389467"/>
                    <a:pt x="-12593" y="427566"/>
                    <a:pt x="8574" y="448733"/>
                  </a:cubicBezTo>
                  <a:cubicBezTo>
                    <a:pt x="14885" y="455044"/>
                    <a:pt x="25507" y="454378"/>
                    <a:pt x="33974" y="457200"/>
                  </a:cubicBezTo>
                  <a:cubicBezTo>
                    <a:pt x="49925" y="473151"/>
                    <a:pt x="63556" y="490103"/>
                    <a:pt x="84774" y="499533"/>
                  </a:cubicBezTo>
                  <a:cubicBezTo>
                    <a:pt x="101085" y="506782"/>
                    <a:pt x="135574" y="516466"/>
                    <a:pt x="135574" y="516466"/>
                  </a:cubicBezTo>
                  <a:cubicBezTo>
                    <a:pt x="141218" y="522111"/>
                    <a:pt x="145367" y="529830"/>
                    <a:pt x="152507" y="533400"/>
                  </a:cubicBezTo>
                  <a:cubicBezTo>
                    <a:pt x="168472" y="541383"/>
                    <a:pt x="203307" y="550333"/>
                    <a:pt x="203307" y="550333"/>
                  </a:cubicBezTo>
                  <a:cubicBezTo>
                    <a:pt x="213734" y="581614"/>
                    <a:pt x="220240" y="596081"/>
                    <a:pt x="220240" y="635000"/>
                  </a:cubicBezTo>
                  <a:cubicBezTo>
                    <a:pt x="220240" y="697060"/>
                    <a:pt x="230476" y="694266"/>
                    <a:pt x="203307" y="694266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661011" y="1474841"/>
            <a:ext cx="721749" cy="3018169"/>
            <a:chOff x="2862702" y="2438400"/>
            <a:chExt cx="702781" cy="3076587"/>
          </a:xfrm>
        </p:grpSpPr>
        <p:sp>
          <p:nvSpPr>
            <p:cNvPr id="99" name="Freeform 98"/>
            <p:cNvSpPr/>
            <p:nvPr/>
          </p:nvSpPr>
          <p:spPr bwMode="auto">
            <a:xfrm rot="5400000">
              <a:off x="2741231" y="2628066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0" name="Freeform 99"/>
            <p:cNvSpPr/>
            <p:nvPr/>
          </p:nvSpPr>
          <p:spPr bwMode="auto">
            <a:xfrm rot="5400000">
              <a:off x="2780498" y="3314244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1" name="Freeform 100"/>
            <p:cNvSpPr/>
            <p:nvPr/>
          </p:nvSpPr>
          <p:spPr bwMode="auto">
            <a:xfrm rot="5400000">
              <a:off x="2815652" y="3994241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2" name="Freeform 101"/>
            <p:cNvSpPr/>
            <p:nvPr/>
          </p:nvSpPr>
          <p:spPr bwMode="auto">
            <a:xfrm rot="5400000">
              <a:off x="2854919" y="4680419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 rot="5400000">
              <a:off x="3042193" y="5037053"/>
              <a:ext cx="307146" cy="64872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 rot="5400000">
              <a:off x="2700171" y="3961159"/>
              <a:ext cx="893816" cy="55134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5" name="Explosion 1 61"/>
            <p:cNvSpPr>
              <a:spLocks noChangeArrowheads="1"/>
            </p:cNvSpPr>
            <p:nvPr/>
          </p:nvSpPr>
          <p:spPr bwMode="auto">
            <a:xfrm rot="5400000">
              <a:off x="3003978" y="3694888"/>
              <a:ext cx="120777" cy="129744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 b="1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862702" y="5172496"/>
              <a:ext cx="702781" cy="313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  <p:sp>
          <p:nvSpPr>
            <p:cNvPr id="107" name="Freeform 106"/>
            <p:cNvSpPr/>
            <p:nvPr/>
          </p:nvSpPr>
          <p:spPr bwMode="auto">
            <a:xfrm flipH="1">
              <a:off x="3129241" y="3837075"/>
              <a:ext cx="213834" cy="846667"/>
            </a:xfrm>
            <a:custGeom>
              <a:avLst/>
              <a:gdLst>
                <a:gd name="connsiteX0" fmla="*/ 313267 w 321733"/>
                <a:gd name="connsiteY0" fmla="*/ 0 h 846667"/>
                <a:gd name="connsiteX1" fmla="*/ 245533 w 321733"/>
                <a:gd name="connsiteY1" fmla="*/ 127000 h 846667"/>
                <a:gd name="connsiteX2" fmla="*/ 262467 w 321733"/>
                <a:gd name="connsiteY2" fmla="*/ 143934 h 846667"/>
                <a:gd name="connsiteX3" fmla="*/ 270933 w 321733"/>
                <a:gd name="connsiteY3" fmla="*/ 169334 h 846667"/>
                <a:gd name="connsiteX4" fmla="*/ 313267 w 321733"/>
                <a:gd name="connsiteY4" fmla="*/ 203200 h 846667"/>
                <a:gd name="connsiteX5" fmla="*/ 321733 w 321733"/>
                <a:gd name="connsiteY5" fmla="*/ 228600 h 846667"/>
                <a:gd name="connsiteX6" fmla="*/ 279400 w 321733"/>
                <a:gd name="connsiteY6" fmla="*/ 296334 h 846667"/>
                <a:gd name="connsiteX7" fmla="*/ 203200 w 321733"/>
                <a:gd name="connsiteY7" fmla="*/ 321734 h 846667"/>
                <a:gd name="connsiteX8" fmla="*/ 177800 w 321733"/>
                <a:gd name="connsiteY8" fmla="*/ 330200 h 846667"/>
                <a:gd name="connsiteX9" fmla="*/ 118533 w 321733"/>
                <a:gd name="connsiteY9" fmla="*/ 355600 h 846667"/>
                <a:gd name="connsiteX10" fmla="*/ 67733 w 321733"/>
                <a:gd name="connsiteY10" fmla="*/ 389467 h 846667"/>
                <a:gd name="connsiteX11" fmla="*/ 76200 w 321733"/>
                <a:gd name="connsiteY11" fmla="*/ 431800 h 846667"/>
                <a:gd name="connsiteX12" fmla="*/ 110067 w 321733"/>
                <a:gd name="connsiteY12" fmla="*/ 465667 h 846667"/>
                <a:gd name="connsiteX13" fmla="*/ 152400 w 321733"/>
                <a:gd name="connsiteY13" fmla="*/ 508000 h 846667"/>
                <a:gd name="connsiteX14" fmla="*/ 169333 w 321733"/>
                <a:gd name="connsiteY14" fmla="*/ 558800 h 846667"/>
                <a:gd name="connsiteX15" fmla="*/ 160867 w 321733"/>
                <a:gd name="connsiteY15" fmla="*/ 601134 h 846667"/>
                <a:gd name="connsiteX16" fmla="*/ 118533 w 321733"/>
                <a:gd name="connsiteY16" fmla="*/ 626534 h 846667"/>
                <a:gd name="connsiteX17" fmla="*/ 59267 w 321733"/>
                <a:gd name="connsiteY17" fmla="*/ 651934 h 846667"/>
                <a:gd name="connsiteX18" fmla="*/ 42333 w 321733"/>
                <a:gd name="connsiteY18" fmla="*/ 668867 h 846667"/>
                <a:gd name="connsiteX19" fmla="*/ 59267 w 321733"/>
                <a:gd name="connsiteY19" fmla="*/ 753534 h 846667"/>
                <a:gd name="connsiteX20" fmla="*/ 50800 w 321733"/>
                <a:gd name="connsiteY20" fmla="*/ 812800 h 846667"/>
                <a:gd name="connsiteX21" fmla="*/ 8467 w 321733"/>
                <a:gd name="connsiteY21" fmla="*/ 838200 h 846667"/>
                <a:gd name="connsiteX22" fmla="*/ 0 w 321733"/>
                <a:gd name="connsiteY22" fmla="*/ 846667 h 84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733" h="846667">
                  <a:moveTo>
                    <a:pt x="313267" y="0"/>
                  </a:moveTo>
                  <a:cubicBezTo>
                    <a:pt x="239107" y="57681"/>
                    <a:pt x="218934" y="38336"/>
                    <a:pt x="245533" y="127000"/>
                  </a:cubicBezTo>
                  <a:cubicBezTo>
                    <a:pt x="247827" y="134646"/>
                    <a:pt x="256822" y="138289"/>
                    <a:pt x="262467" y="143934"/>
                  </a:cubicBezTo>
                  <a:cubicBezTo>
                    <a:pt x="265289" y="152401"/>
                    <a:pt x="266341" y="161681"/>
                    <a:pt x="270933" y="169334"/>
                  </a:cubicBezTo>
                  <a:cubicBezTo>
                    <a:pt x="278975" y="182737"/>
                    <a:pt x="301732" y="195510"/>
                    <a:pt x="313267" y="203200"/>
                  </a:cubicBezTo>
                  <a:cubicBezTo>
                    <a:pt x="316089" y="211667"/>
                    <a:pt x="321733" y="219675"/>
                    <a:pt x="321733" y="228600"/>
                  </a:cubicBezTo>
                  <a:cubicBezTo>
                    <a:pt x="321733" y="253388"/>
                    <a:pt x="304568" y="287945"/>
                    <a:pt x="279400" y="296334"/>
                  </a:cubicBezTo>
                  <a:lnTo>
                    <a:pt x="203200" y="321734"/>
                  </a:lnTo>
                  <a:lnTo>
                    <a:pt x="177800" y="330200"/>
                  </a:lnTo>
                  <a:cubicBezTo>
                    <a:pt x="85352" y="391834"/>
                    <a:pt x="227872" y="300931"/>
                    <a:pt x="118533" y="355600"/>
                  </a:cubicBezTo>
                  <a:cubicBezTo>
                    <a:pt x="100330" y="364701"/>
                    <a:pt x="67733" y="389467"/>
                    <a:pt x="67733" y="389467"/>
                  </a:cubicBezTo>
                  <a:cubicBezTo>
                    <a:pt x="70555" y="403578"/>
                    <a:pt x="69211" y="419221"/>
                    <a:pt x="76200" y="431800"/>
                  </a:cubicBezTo>
                  <a:cubicBezTo>
                    <a:pt x="83953" y="445756"/>
                    <a:pt x="101211" y="452383"/>
                    <a:pt x="110067" y="465667"/>
                  </a:cubicBezTo>
                  <a:cubicBezTo>
                    <a:pt x="132644" y="499534"/>
                    <a:pt x="118533" y="485423"/>
                    <a:pt x="152400" y="508000"/>
                  </a:cubicBezTo>
                  <a:cubicBezTo>
                    <a:pt x="158044" y="524933"/>
                    <a:pt x="172833" y="541297"/>
                    <a:pt x="169333" y="558800"/>
                  </a:cubicBezTo>
                  <a:cubicBezTo>
                    <a:pt x="166511" y="572911"/>
                    <a:pt x="166536" y="587907"/>
                    <a:pt x="160867" y="601134"/>
                  </a:cubicBezTo>
                  <a:cubicBezTo>
                    <a:pt x="151847" y="622180"/>
                    <a:pt x="135602" y="618000"/>
                    <a:pt x="118533" y="626534"/>
                  </a:cubicBezTo>
                  <a:cubicBezTo>
                    <a:pt x="60064" y="655769"/>
                    <a:pt x="129749" y="634312"/>
                    <a:pt x="59267" y="651934"/>
                  </a:cubicBezTo>
                  <a:cubicBezTo>
                    <a:pt x="53622" y="657578"/>
                    <a:pt x="43215" y="660933"/>
                    <a:pt x="42333" y="668867"/>
                  </a:cubicBezTo>
                  <a:cubicBezTo>
                    <a:pt x="39090" y="698054"/>
                    <a:pt x="50290" y="726605"/>
                    <a:pt x="59267" y="753534"/>
                  </a:cubicBezTo>
                  <a:cubicBezTo>
                    <a:pt x="56445" y="773289"/>
                    <a:pt x="57111" y="793868"/>
                    <a:pt x="50800" y="812800"/>
                  </a:cubicBezTo>
                  <a:cubicBezTo>
                    <a:pt x="44184" y="832647"/>
                    <a:pt x="22850" y="831009"/>
                    <a:pt x="8467" y="838200"/>
                  </a:cubicBezTo>
                  <a:cubicBezTo>
                    <a:pt x="4897" y="839985"/>
                    <a:pt x="2822" y="843845"/>
                    <a:pt x="0" y="846667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119801" y="1487646"/>
            <a:ext cx="888307" cy="3000768"/>
            <a:chOff x="2057400" y="1600203"/>
            <a:chExt cx="1219200" cy="4553224"/>
          </a:xfrm>
        </p:grpSpPr>
        <p:grpSp>
          <p:nvGrpSpPr>
            <p:cNvPr id="109" name="Group 108"/>
            <p:cNvGrpSpPr/>
            <p:nvPr/>
          </p:nvGrpSpPr>
          <p:grpSpPr>
            <a:xfrm rot="5400000">
              <a:off x="352288" y="3305315"/>
              <a:ext cx="4553224" cy="1143000"/>
              <a:chOff x="457200" y="3187243"/>
              <a:chExt cx="8432901" cy="1143000"/>
            </a:xfrm>
          </p:grpSpPr>
          <p:sp>
            <p:nvSpPr>
              <p:cNvPr id="111" name="Freeform 110"/>
              <p:cNvSpPr/>
              <p:nvPr/>
            </p:nvSpPr>
            <p:spPr bwMode="auto">
              <a:xfrm>
                <a:off x="457200" y="3541707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2336799" y="3486359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4199466" y="3436808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6079065" y="3381460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 bwMode="auto">
              <a:xfrm>
                <a:off x="8043333" y="3187243"/>
                <a:ext cx="846768" cy="91440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3047067" y="3276600"/>
                <a:ext cx="1524934" cy="105364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7" name="Freeform 116"/>
              <p:cNvSpPr/>
              <p:nvPr/>
            </p:nvSpPr>
            <p:spPr bwMode="auto">
              <a:xfrm>
                <a:off x="3090333" y="3445933"/>
                <a:ext cx="1481667" cy="313267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8" name="Explosion 1 61"/>
              <p:cNvSpPr>
                <a:spLocks noChangeArrowheads="1"/>
              </p:cNvSpPr>
              <p:nvPr/>
            </p:nvSpPr>
            <p:spPr bwMode="auto">
              <a:xfrm>
                <a:off x="2877711" y="3386846"/>
                <a:ext cx="338707" cy="182880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2285999" y="5654993"/>
              <a:ext cx="990601" cy="4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362209" y="1487652"/>
            <a:ext cx="743794" cy="3018169"/>
            <a:chOff x="3462678" y="1600211"/>
            <a:chExt cx="1020856" cy="4579628"/>
          </a:xfrm>
        </p:grpSpPr>
        <p:grpSp>
          <p:nvGrpSpPr>
            <p:cNvPr id="120" name="Group 119"/>
            <p:cNvGrpSpPr/>
            <p:nvPr/>
          </p:nvGrpSpPr>
          <p:grpSpPr>
            <a:xfrm rot="5400000">
              <a:off x="1651793" y="3411096"/>
              <a:ext cx="4579628" cy="957857"/>
              <a:chOff x="457200" y="4634114"/>
              <a:chExt cx="8427476" cy="957857"/>
            </a:xfrm>
          </p:grpSpPr>
          <p:sp>
            <p:nvSpPr>
              <p:cNvPr id="122" name="Freeform 121"/>
              <p:cNvSpPr/>
              <p:nvPr/>
            </p:nvSpPr>
            <p:spPr bwMode="auto">
              <a:xfrm>
                <a:off x="457200" y="4989507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2336799" y="4934159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4199466" y="4884608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 bwMode="auto">
              <a:xfrm>
                <a:off x="8043332" y="4635044"/>
                <a:ext cx="841344" cy="9144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4268966" y="4634114"/>
                <a:ext cx="1924244" cy="95785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4213166" y="4909015"/>
                <a:ext cx="3745817" cy="448734"/>
              </a:xfrm>
              <a:custGeom>
                <a:avLst/>
                <a:gdLst>
                  <a:gd name="connsiteX0" fmla="*/ 0 w 2133600"/>
                  <a:gd name="connsiteY0" fmla="*/ 0 h 448733"/>
                  <a:gd name="connsiteX1" fmla="*/ 76200 w 2133600"/>
                  <a:gd name="connsiteY1" fmla="*/ 16933 h 448733"/>
                  <a:gd name="connsiteX2" fmla="*/ 143933 w 2133600"/>
                  <a:gd name="connsiteY2" fmla="*/ 76200 h 448733"/>
                  <a:gd name="connsiteX3" fmla="*/ 160866 w 2133600"/>
                  <a:gd name="connsiteY3" fmla="*/ 101600 h 448733"/>
                  <a:gd name="connsiteX4" fmla="*/ 194733 w 2133600"/>
                  <a:gd name="connsiteY4" fmla="*/ 143933 h 448733"/>
                  <a:gd name="connsiteX5" fmla="*/ 203200 w 2133600"/>
                  <a:gd name="connsiteY5" fmla="*/ 169333 h 448733"/>
                  <a:gd name="connsiteX6" fmla="*/ 220133 w 2133600"/>
                  <a:gd name="connsiteY6" fmla="*/ 194733 h 448733"/>
                  <a:gd name="connsiteX7" fmla="*/ 270933 w 2133600"/>
                  <a:gd name="connsiteY7" fmla="*/ 220133 h 448733"/>
                  <a:gd name="connsiteX8" fmla="*/ 287866 w 2133600"/>
                  <a:gd name="connsiteY8" fmla="*/ 245533 h 448733"/>
                  <a:gd name="connsiteX9" fmla="*/ 321733 w 2133600"/>
                  <a:gd name="connsiteY9" fmla="*/ 279400 h 448733"/>
                  <a:gd name="connsiteX10" fmla="*/ 338666 w 2133600"/>
                  <a:gd name="connsiteY10" fmla="*/ 304800 h 448733"/>
                  <a:gd name="connsiteX11" fmla="*/ 364066 w 2133600"/>
                  <a:gd name="connsiteY11" fmla="*/ 313266 h 448733"/>
                  <a:gd name="connsiteX12" fmla="*/ 406400 w 2133600"/>
                  <a:gd name="connsiteY12" fmla="*/ 338666 h 448733"/>
                  <a:gd name="connsiteX13" fmla="*/ 448733 w 2133600"/>
                  <a:gd name="connsiteY13" fmla="*/ 364066 h 448733"/>
                  <a:gd name="connsiteX14" fmla="*/ 482600 w 2133600"/>
                  <a:gd name="connsiteY14" fmla="*/ 397933 h 448733"/>
                  <a:gd name="connsiteX15" fmla="*/ 533400 w 2133600"/>
                  <a:gd name="connsiteY15" fmla="*/ 414866 h 448733"/>
                  <a:gd name="connsiteX16" fmla="*/ 558800 w 2133600"/>
                  <a:gd name="connsiteY16" fmla="*/ 431800 h 448733"/>
                  <a:gd name="connsiteX17" fmla="*/ 609600 w 2133600"/>
                  <a:gd name="connsiteY17" fmla="*/ 448733 h 448733"/>
                  <a:gd name="connsiteX18" fmla="*/ 863600 w 2133600"/>
                  <a:gd name="connsiteY18" fmla="*/ 440266 h 448733"/>
                  <a:gd name="connsiteX19" fmla="*/ 965200 w 2133600"/>
                  <a:gd name="connsiteY19" fmla="*/ 423333 h 448733"/>
                  <a:gd name="connsiteX20" fmla="*/ 990600 w 2133600"/>
                  <a:gd name="connsiteY20" fmla="*/ 414866 h 448733"/>
                  <a:gd name="connsiteX21" fmla="*/ 1016000 w 2133600"/>
                  <a:gd name="connsiteY21" fmla="*/ 397933 h 448733"/>
                  <a:gd name="connsiteX22" fmla="*/ 1058333 w 2133600"/>
                  <a:gd name="connsiteY22" fmla="*/ 338666 h 448733"/>
                  <a:gd name="connsiteX23" fmla="*/ 1075266 w 2133600"/>
                  <a:gd name="connsiteY23" fmla="*/ 313266 h 448733"/>
                  <a:gd name="connsiteX24" fmla="*/ 1100666 w 2133600"/>
                  <a:gd name="connsiteY24" fmla="*/ 304800 h 448733"/>
                  <a:gd name="connsiteX25" fmla="*/ 1168400 w 2133600"/>
                  <a:gd name="connsiteY25" fmla="*/ 245533 h 448733"/>
                  <a:gd name="connsiteX26" fmla="*/ 1202266 w 2133600"/>
                  <a:gd name="connsiteY26" fmla="*/ 194733 h 448733"/>
                  <a:gd name="connsiteX27" fmla="*/ 1227666 w 2133600"/>
                  <a:gd name="connsiteY27" fmla="*/ 110066 h 448733"/>
                  <a:gd name="connsiteX28" fmla="*/ 1236133 w 2133600"/>
                  <a:gd name="connsiteY28" fmla="*/ 84666 h 448733"/>
                  <a:gd name="connsiteX29" fmla="*/ 1286933 w 2133600"/>
                  <a:gd name="connsiteY29" fmla="*/ 42333 h 448733"/>
                  <a:gd name="connsiteX30" fmla="*/ 1312333 w 2133600"/>
                  <a:gd name="connsiteY30" fmla="*/ 33866 h 448733"/>
                  <a:gd name="connsiteX31" fmla="*/ 1380066 w 2133600"/>
                  <a:gd name="connsiteY31" fmla="*/ 42333 h 448733"/>
                  <a:gd name="connsiteX32" fmla="*/ 1413933 w 2133600"/>
                  <a:gd name="connsiteY32" fmla="*/ 84666 h 448733"/>
                  <a:gd name="connsiteX33" fmla="*/ 1447800 w 2133600"/>
                  <a:gd name="connsiteY33" fmla="*/ 118533 h 448733"/>
                  <a:gd name="connsiteX34" fmla="*/ 1464733 w 2133600"/>
                  <a:gd name="connsiteY34" fmla="*/ 143933 h 448733"/>
                  <a:gd name="connsiteX35" fmla="*/ 1490133 w 2133600"/>
                  <a:gd name="connsiteY35" fmla="*/ 160866 h 448733"/>
                  <a:gd name="connsiteX36" fmla="*/ 1507066 w 2133600"/>
                  <a:gd name="connsiteY36" fmla="*/ 177800 h 448733"/>
                  <a:gd name="connsiteX37" fmla="*/ 1600200 w 2133600"/>
                  <a:gd name="connsiteY37" fmla="*/ 169333 h 448733"/>
                  <a:gd name="connsiteX38" fmla="*/ 1642533 w 2133600"/>
                  <a:gd name="connsiteY38" fmla="*/ 135466 h 448733"/>
                  <a:gd name="connsiteX39" fmla="*/ 1667933 w 2133600"/>
                  <a:gd name="connsiteY39" fmla="*/ 127000 h 448733"/>
                  <a:gd name="connsiteX40" fmla="*/ 1718733 w 2133600"/>
                  <a:gd name="connsiteY40" fmla="*/ 135466 h 448733"/>
                  <a:gd name="connsiteX41" fmla="*/ 1752600 w 2133600"/>
                  <a:gd name="connsiteY41" fmla="*/ 169333 h 448733"/>
                  <a:gd name="connsiteX42" fmla="*/ 1803400 w 2133600"/>
                  <a:gd name="connsiteY42" fmla="*/ 254000 h 448733"/>
                  <a:gd name="connsiteX43" fmla="*/ 1828800 w 2133600"/>
                  <a:gd name="connsiteY43" fmla="*/ 262466 h 448733"/>
                  <a:gd name="connsiteX44" fmla="*/ 1905000 w 2133600"/>
                  <a:gd name="connsiteY44" fmla="*/ 237066 h 448733"/>
                  <a:gd name="connsiteX45" fmla="*/ 1955800 w 2133600"/>
                  <a:gd name="connsiteY45" fmla="*/ 220133 h 448733"/>
                  <a:gd name="connsiteX46" fmla="*/ 1981200 w 2133600"/>
                  <a:gd name="connsiteY46" fmla="*/ 194733 h 448733"/>
                  <a:gd name="connsiteX47" fmla="*/ 2048933 w 2133600"/>
                  <a:gd name="connsiteY47" fmla="*/ 177800 h 448733"/>
                  <a:gd name="connsiteX48" fmla="*/ 2099733 w 2133600"/>
                  <a:gd name="connsiteY48" fmla="*/ 160866 h 448733"/>
                  <a:gd name="connsiteX49" fmla="*/ 2133600 w 2133600"/>
                  <a:gd name="connsiteY49" fmla="*/ 143933 h 44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133600" h="448733">
                    <a:moveTo>
                      <a:pt x="0" y="0"/>
                    </a:moveTo>
                    <a:cubicBezTo>
                      <a:pt x="25400" y="5644"/>
                      <a:pt x="51915" y="7593"/>
                      <a:pt x="76200" y="16933"/>
                    </a:cubicBezTo>
                    <a:cubicBezTo>
                      <a:pt x="90187" y="22313"/>
                      <a:pt x="137029" y="65844"/>
                      <a:pt x="143933" y="76200"/>
                    </a:cubicBezTo>
                    <a:cubicBezTo>
                      <a:pt x="149577" y="84667"/>
                      <a:pt x="154509" y="93654"/>
                      <a:pt x="160866" y="101600"/>
                    </a:cubicBezTo>
                    <a:cubicBezTo>
                      <a:pt x="181869" y="127853"/>
                      <a:pt x="177357" y="109182"/>
                      <a:pt x="194733" y="143933"/>
                    </a:cubicBezTo>
                    <a:cubicBezTo>
                      <a:pt x="198724" y="151915"/>
                      <a:pt x="199209" y="161351"/>
                      <a:pt x="203200" y="169333"/>
                    </a:cubicBezTo>
                    <a:cubicBezTo>
                      <a:pt x="207751" y="178434"/>
                      <a:pt x="212938" y="187538"/>
                      <a:pt x="220133" y="194733"/>
                    </a:cubicBezTo>
                    <a:cubicBezTo>
                      <a:pt x="236545" y="211145"/>
                      <a:pt x="250276" y="213247"/>
                      <a:pt x="270933" y="220133"/>
                    </a:cubicBezTo>
                    <a:cubicBezTo>
                      <a:pt x="276577" y="228600"/>
                      <a:pt x="281244" y="237807"/>
                      <a:pt x="287866" y="245533"/>
                    </a:cubicBezTo>
                    <a:cubicBezTo>
                      <a:pt x="298256" y="257655"/>
                      <a:pt x="312877" y="266116"/>
                      <a:pt x="321733" y="279400"/>
                    </a:cubicBezTo>
                    <a:cubicBezTo>
                      <a:pt x="327377" y="287867"/>
                      <a:pt x="330720" y="298443"/>
                      <a:pt x="338666" y="304800"/>
                    </a:cubicBezTo>
                    <a:cubicBezTo>
                      <a:pt x="345635" y="310375"/>
                      <a:pt x="355599" y="310444"/>
                      <a:pt x="364066" y="313266"/>
                    </a:cubicBezTo>
                    <a:cubicBezTo>
                      <a:pt x="406975" y="356175"/>
                      <a:pt x="351442" y="305691"/>
                      <a:pt x="406400" y="338666"/>
                    </a:cubicBezTo>
                    <a:cubicBezTo>
                      <a:pt x="464509" y="373532"/>
                      <a:pt x="376780" y="340083"/>
                      <a:pt x="448733" y="364066"/>
                    </a:cubicBezTo>
                    <a:cubicBezTo>
                      <a:pt x="460022" y="375355"/>
                      <a:pt x="467454" y="392884"/>
                      <a:pt x="482600" y="397933"/>
                    </a:cubicBezTo>
                    <a:lnTo>
                      <a:pt x="533400" y="414866"/>
                    </a:lnTo>
                    <a:cubicBezTo>
                      <a:pt x="541867" y="420511"/>
                      <a:pt x="549501" y="427667"/>
                      <a:pt x="558800" y="431800"/>
                    </a:cubicBezTo>
                    <a:cubicBezTo>
                      <a:pt x="575111" y="439049"/>
                      <a:pt x="609600" y="448733"/>
                      <a:pt x="609600" y="448733"/>
                    </a:cubicBezTo>
                    <a:lnTo>
                      <a:pt x="863600" y="440266"/>
                    </a:lnTo>
                    <a:cubicBezTo>
                      <a:pt x="901508" y="438271"/>
                      <a:pt x="930417" y="433271"/>
                      <a:pt x="965200" y="423333"/>
                    </a:cubicBezTo>
                    <a:cubicBezTo>
                      <a:pt x="973781" y="420881"/>
                      <a:pt x="982618" y="418857"/>
                      <a:pt x="990600" y="414866"/>
                    </a:cubicBezTo>
                    <a:cubicBezTo>
                      <a:pt x="999701" y="410315"/>
                      <a:pt x="1007533" y="403577"/>
                      <a:pt x="1016000" y="397933"/>
                    </a:cubicBezTo>
                    <a:cubicBezTo>
                      <a:pt x="1037000" y="334928"/>
                      <a:pt x="1004764" y="419021"/>
                      <a:pt x="1058333" y="338666"/>
                    </a:cubicBezTo>
                    <a:cubicBezTo>
                      <a:pt x="1063977" y="330199"/>
                      <a:pt x="1067320" y="319623"/>
                      <a:pt x="1075266" y="313266"/>
                    </a:cubicBezTo>
                    <a:cubicBezTo>
                      <a:pt x="1082235" y="307691"/>
                      <a:pt x="1092199" y="307622"/>
                      <a:pt x="1100666" y="304800"/>
                    </a:cubicBezTo>
                    <a:cubicBezTo>
                      <a:pt x="1150195" y="255271"/>
                      <a:pt x="1126395" y="273536"/>
                      <a:pt x="1168400" y="245533"/>
                    </a:cubicBezTo>
                    <a:cubicBezTo>
                      <a:pt x="1179689" y="228600"/>
                      <a:pt x="1197330" y="214477"/>
                      <a:pt x="1202266" y="194733"/>
                    </a:cubicBezTo>
                    <a:cubicBezTo>
                      <a:pt x="1215061" y="143553"/>
                      <a:pt x="1207055" y="171900"/>
                      <a:pt x="1227666" y="110066"/>
                    </a:cubicBezTo>
                    <a:cubicBezTo>
                      <a:pt x="1230488" y="101599"/>
                      <a:pt x="1229822" y="90977"/>
                      <a:pt x="1236133" y="84666"/>
                    </a:cubicBezTo>
                    <a:cubicBezTo>
                      <a:pt x="1254859" y="65940"/>
                      <a:pt x="1263357" y="54121"/>
                      <a:pt x="1286933" y="42333"/>
                    </a:cubicBezTo>
                    <a:cubicBezTo>
                      <a:pt x="1294915" y="38342"/>
                      <a:pt x="1303866" y="36688"/>
                      <a:pt x="1312333" y="33866"/>
                    </a:cubicBezTo>
                    <a:cubicBezTo>
                      <a:pt x="1334911" y="36688"/>
                      <a:pt x="1358114" y="36346"/>
                      <a:pt x="1380066" y="42333"/>
                    </a:cubicBezTo>
                    <a:cubicBezTo>
                      <a:pt x="1420329" y="53314"/>
                      <a:pt x="1395725" y="59175"/>
                      <a:pt x="1413933" y="84666"/>
                    </a:cubicBezTo>
                    <a:cubicBezTo>
                      <a:pt x="1423213" y="97657"/>
                      <a:pt x="1438944" y="105249"/>
                      <a:pt x="1447800" y="118533"/>
                    </a:cubicBezTo>
                    <a:cubicBezTo>
                      <a:pt x="1453444" y="127000"/>
                      <a:pt x="1457538" y="136738"/>
                      <a:pt x="1464733" y="143933"/>
                    </a:cubicBezTo>
                    <a:cubicBezTo>
                      <a:pt x="1471928" y="151128"/>
                      <a:pt x="1482187" y="154509"/>
                      <a:pt x="1490133" y="160866"/>
                    </a:cubicBezTo>
                    <a:cubicBezTo>
                      <a:pt x="1496366" y="165853"/>
                      <a:pt x="1501422" y="172155"/>
                      <a:pt x="1507066" y="177800"/>
                    </a:cubicBezTo>
                    <a:cubicBezTo>
                      <a:pt x="1538111" y="174978"/>
                      <a:pt x="1569719" y="175865"/>
                      <a:pt x="1600200" y="169333"/>
                    </a:cubicBezTo>
                    <a:cubicBezTo>
                      <a:pt x="1626563" y="163684"/>
                      <a:pt x="1622860" y="147270"/>
                      <a:pt x="1642533" y="135466"/>
                    </a:cubicBezTo>
                    <a:cubicBezTo>
                      <a:pt x="1650186" y="130874"/>
                      <a:pt x="1659466" y="129822"/>
                      <a:pt x="1667933" y="127000"/>
                    </a:cubicBezTo>
                    <a:cubicBezTo>
                      <a:pt x="1684866" y="129822"/>
                      <a:pt x="1703378" y="127789"/>
                      <a:pt x="1718733" y="135466"/>
                    </a:cubicBezTo>
                    <a:cubicBezTo>
                      <a:pt x="1733013" y="142606"/>
                      <a:pt x="1752600" y="169333"/>
                      <a:pt x="1752600" y="169333"/>
                    </a:cubicBezTo>
                    <a:cubicBezTo>
                      <a:pt x="1760893" y="185920"/>
                      <a:pt x="1791138" y="249913"/>
                      <a:pt x="1803400" y="254000"/>
                    </a:cubicBezTo>
                    <a:lnTo>
                      <a:pt x="1828800" y="262466"/>
                    </a:lnTo>
                    <a:cubicBezTo>
                      <a:pt x="1943197" y="243401"/>
                      <a:pt x="1833569" y="268814"/>
                      <a:pt x="1905000" y="237066"/>
                    </a:cubicBezTo>
                    <a:cubicBezTo>
                      <a:pt x="1921311" y="229817"/>
                      <a:pt x="1955800" y="220133"/>
                      <a:pt x="1955800" y="220133"/>
                    </a:cubicBezTo>
                    <a:cubicBezTo>
                      <a:pt x="1964267" y="211666"/>
                      <a:pt x="1970300" y="199688"/>
                      <a:pt x="1981200" y="194733"/>
                    </a:cubicBezTo>
                    <a:cubicBezTo>
                      <a:pt x="2002387" y="185103"/>
                      <a:pt x="2026855" y="185160"/>
                      <a:pt x="2048933" y="177800"/>
                    </a:cubicBezTo>
                    <a:lnTo>
                      <a:pt x="2099733" y="160866"/>
                    </a:lnTo>
                    <a:cubicBezTo>
                      <a:pt x="2128921" y="151137"/>
                      <a:pt x="2118822" y="158711"/>
                      <a:pt x="2133600" y="143933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8" name="Explosion 1 61"/>
              <p:cNvSpPr>
                <a:spLocks noChangeArrowheads="1"/>
              </p:cNvSpPr>
              <p:nvPr/>
            </p:nvSpPr>
            <p:spPr bwMode="auto">
              <a:xfrm>
                <a:off x="4201937" y="4947135"/>
                <a:ext cx="330837" cy="182880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3492934" y="5670024"/>
              <a:ext cx="990600" cy="4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588379" y="1474845"/>
            <a:ext cx="721753" cy="3000768"/>
            <a:chOff x="2285999" y="1600207"/>
            <a:chExt cx="990601" cy="4553224"/>
          </a:xfrm>
        </p:grpSpPr>
        <p:grpSp>
          <p:nvGrpSpPr>
            <p:cNvPr id="130" name="Group 129"/>
            <p:cNvGrpSpPr/>
            <p:nvPr/>
          </p:nvGrpSpPr>
          <p:grpSpPr>
            <a:xfrm rot="5400000">
              <a:off x="466593" y="3419619"/>
              <a:ext cx="4553224" cy="914400"/>
              <a:chOff x="457200" y="3187243"/>
              <a:chExt cx="8432901" cy="914400"/>
            </a:xfrm>
          </p:grpSpPr>
          <p:sp>
            <p:nvSpPr>
              <p:cNvPr id="132" name="Freeform 131"/>
              <p:cNvSpPr/>
              <p:nvPr/>
            </p:nvSpPr>
            <p:spPr bwMode="auto">
              <a:xfrm>
                <a:off x="457200" y="3541707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336799" y="3486359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4199466" y="3436808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6079065" y="3381460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 bwMode="auto">
              <a:xfrm>
                <a:off x="8043333" y="3187243"/>
                <a:ext cx="846768" cy="91440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 bwMode="auto">
              <a:xfrm>
                <a:off x="3467825" y="3286397"/>
                <a:ext cx="1845169" cy="79161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38" name="Explosion 1 61"/>
              <p:cNvSpPr>
                <a:spLocks noChangeArrowheads="1"/>
              </p:cNvSpPr>
              <p:nvPr/>
            </p:nvSpPr>
            <p:spPr bwMode="auto">
              <a:xfrm>
                <a:off x="3213564" y="3612147"/>
                <a:ext cx="338706" cy="182881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2285999" y="5654993"/>
              <a:ext cx="990601" cy="4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sp>
        <p:nvSpPr>
          <p:cNvPr id="139" name="Freeform 138"/>
          <p:cNvSpPr/>
          <p:nvPr/>
        </p:nvSpPr>
        <p:spPr bwMode="auto">
          <a:xfrm>
            <a:off x="4665500" y="2553622"/>
            <a:ext cx="212907" cy="638588"/>
          </a:xfrm>
          <a:custGeom>
            <a:avLst/>
            <a:gdLst>
              <a:gd name="connsiteX0" fmla="*/ 211774 w 254107"/>
              <a:gd name="connsiteY0" fmla="*/ 0 h 694285"/>
              <a:gd name="connsiteX1" fmla="*/ 135574 w 254107"/>
              <a:gd name="connsiteY1" fmla="*/ 50800 h 694285"/>
              <a:gd name="connsiteX2" fmla="*/ 93240 w 254107"/>
              <a:gd name="connsiteY2" fmla="*/ 76200 h 694285"/>
              <a:gd name="connsiteX3" fmla="*/ 101707 w 254107"/>
              <a:gd name="connsiteY3" fmla="*/ 135466 h 694285"/>
              <a:gd name="connsiteX4" fmla="*/ 186374 w 254107"/>
              <a:gd name="connsiteY4" fmla="*/ 186266 h 694285"/>
              <a:gd name="connsiteX5" fmla="*/ 211774 w 254107"/>
              <a:gd name="connsiteY5" fmla="*/ 194733 h 694285"/>
              <a:gd name="connsiteX6" fmla="*/ 254107 w 254107"/>
              <a:gd name="connsiteY6" fmla="*/ 228600 h 694285"/>
              <a:gd name="connsiteX7" fmla="*/ 245640 w 254107"/>
              <a:gd name="connsiteY7" fmla="*/ 279400 h 694285"/>
              <a:gd name="connsiteX8" fmla="*/ 169440 w 254107"/>
              <a:gd name="connsiteY8" fmla="*/ 321733 h 694285"/>
              <a:gd name="connsiteX9" fmla="*/ 144040 w 254107"/>
              <a:gd name="connsiteY9" fmla="*/ 338666 h 694285"/>
              <a:gd name="connsiteX10" fmla="*/ 76307 w 254107"/>
              <a:gd name="connsiteY10" fmla="*/ 355600 h 694285"/>
              <a:gd name="connsiteX11" fmla="*/ 17040 w 254107"/>
              <a:gd name="connsiteY11" fmla="*/ 372533 h 694285"/>
              <a:gd name="connsiteX12" fmla="*/ 8574 w 254107"/>
              <a:gd name="connsiteY12" fmla="*/ 448733 h 694285"/>
              <a:gd name="connsiteX13" fmla="*/ 33974 w 254107"/>
              <a:gd name="connsiteY13" fmla="*/ 457200 h 694285"/>
              <a:gd name="connsiteX14" fmla="*/ 84774 w 254107"/>
              <a:gd name="connsiteY14" fmla="*/ 499533 h 694285"/>
              <a:gd name="connsiteX15" fmla="*/ 135574 w 254107"/>
              <a:gd name="connsiteY15" fmla="*/ 516466 h 694285"/>
              <a:gd name="connsiteX16" fmla="*/ 152507 w 254107"/>
              <a:gd name="connsiteY16" fmla="*/ 533400 h 694285"/>
              <a:gd name="connsiteX17" fmla="*/ 203307 w 254107"/>
              <a:gd name="connsiteY17" fmla="*/ 550333 h 694285"/>
              <a:gd name="connsiteX18" fmla="*/ 220240 w 254107"/>
              <a:gd name="connsiteY18" fmla="*/ 635000 h 694285"/>
              <a:gd name="connsiteX19" fmla="*/ 203307 w 254107"/>
              <a:gd name="connsiteY19" fmla="*/ 694266 h 69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4107" h="694285">
                <a:moveTo>
                  <a:pt x="211774" y="0"/>
                </a:moveTo>
                <a:cubicBezTo>
                  <a:pt x="186374" y="16933"/>
                  <a:pt x="161943" y="35418"/>
                  <a:pt x="135574" y="50800"/>
                </a:cubicBezTo>
                <a:cubicBezTo>
                  <a:pt x="82816" y="81575"/>
                  <a:pt x="134182" y="35258"/>
                  <a:pt x="93240" y="76200"/>
                </a:cubicBezTo>
                <a:cubicBezTo>
                  <a:pt x="96062" y="95955"/>
                  <a:pt x="93449" y="117299"/>
                  <a:pt x="101707" y="135466"/>
                </a:cubicBezTo>
                <a:cubicBezTo>
                  <a:pt x="118311" y="171993"/>
                  <a:pt x="153840" y="175421"/>
                  <a:pt x="186374" y="186266"/>
                </a:cubicBezTo>
                <a:cubicBezTo>
                  <a:pt x="194841" y="189088"/>
                  <a:pt x="204348" y="189783"/>
                  <a:pt x="211774" y="194733"/>
                </a:cubicBezTo>
                <a:cubicBezTo>
                  <a:pt x="243816" y="216094"/>
                  <a:pt x="229979" y="204471"/>
                  <a:pt x="254107" y="228600"/>
                </a:cubicBezTo>
                <a:cubicBezTo>
                  <a:pt x="251285" y="245533"/>
                  <a:pt x="255485" y="265336"/>
                  <a:pt x="245640" y="279400"/>
                </a:cubicBezTo>
                <a:cubicBezTo>
                  <a:pt x="216893" y="320467"/>
                  <a:pt x="201219" y="305843"/>
                  <a:pt x="169440" y="321733"/>
                </a:cubicBezTo>
                <a:cubicBezTo>
                  <a:pt x="160339" y="326284"/>
                  <a:pt x="153603" y="335189"/>
                  <a:pt x="144040" y="338666"/>
                </a:cubicBezTo>
                <a:cubicBezTo>
                  <a:pt x="122169" y="346619"/>
                  <a:pt x="98885" y="349956"/>
                  <a:pt x="76307" y="355600"/>
                </a:cubicBezTo>
                <a:cubicBezTo>
                  <a:pt x="33770" y="366234"/>
                  <a:pt x="53488" y="360383"/>
                  <a:pt x="17040" y="372533"/>
                </a:cubicBezTo>
                <a:cubicBezTo>
                  <a:pt x="11395" y="389467"/>
                  <a:pt x="-12593" y="427566"/>
                  <a:pt x="8574" y="448733"/>
                </a:cubicBezTo>
                <a:cubicBezTo>
                  <a:pt x="14885" y="455044"/>
                  <a:pt x="25507" y="454378"/>
                  <a:pt x="33974" y="457200"/>
                </a:cubicBezTo>
                <a:cubicBezTo>
                  <a:pt x="49925" y="473151"/>
                  <a:pt x="63556" y="490103"/>
                  <a:pt x="84774" y="499533"/>
                </a:cubicBezTo>
                <a:cubicBezTo>
                  <a:pt x="101085" y="506782"/>
                  <a:pt x="135574" y="516466"/>
                  <a:pt x="135574" y="516466"/>
                </a:cubicBezTo>
                <a:cubicBezTo>
                  <a:pt x="141218" y="522111"/>
                  <a:pt x="145367" y="529830"/>
                  <a:pt x="152507" y="533400"/>
                </a:cubicBezTo>
                <a:cubicBezTo>
                  <a:pt x="168472" y="541383"/>
                  <a:pt x="203307" y="550333"/>
                  <a:pt x="203307" y="550333"/>
                </a:cubicBezTo>
                <a:cubicBezTo>
                  <a:pt x="213734" y="581614"/>
                  <a:pt x="220240" y="596081"/>
                  <a:pt x="220240" y="635000"/>
                </a:cubicBezTo>
                <a:cubicBezTo>
                  <a:pt x="220240" y="697060"/>
                  <a:pt x="230476" y="694266"/>
                  <a:pt x="203307" y="69426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731822" y="1487646"/>
            <a:ext cx="888307" cy="3000768"/>
            <a:chOff x="2057400" y="1600203"/>
            <a:chExt cx="1219200" cy="4553224"/>
          </a:xfrm>
        </p:grpSpPr>
        <p:grpSp>
          <p:nvGrpSpPr>
            <p:cNvPr id="141" name="Group 140"/>
            <p:cNvGrpSpPr/>
            <p:nvPr/>
          </p:nvGrpSpPr>
          <p:grpSpPr>
            <a:xfrm rot="5400000">
              <a:off x="352288" y="3305315"/>
              <a:ext cx="4553224" cy="1143000"/>
              <a:chOff x="457200" y="3187243"/>
              <a:chExt cx="8432901" cy="1143000"/>
            </a:xfrm>
          </p:grpSpPr>
          <p:sp>
            <p:nvSpPr>
              <p:cNvPr id="143" name="Freeform 142"/>
              <p:cNvSpPr/>
              <p:nvPr/>
            </p:nvSpPr>
            <p:spPr bwMode="auto">
              <a:xfrm>
                <a:off x="457200" y="3541707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336799" y="3486359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4199466" y="3436808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6" name="Freeform 145"/>
              <p:cNvSpPr/>
              <p:nvPr/>
            </p:nvSpPr>
            <p:spPr bwMode="auto">
              <a:xfrm>
                <a:off x="6079065" y="3381460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>
                <a:off x="8043333" y="3187243"/>
                <a:ext cx="846768" cy="91440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3047067" y="3276600"/>
                <a:ext cx="1524934" cy="105364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9" name="Freeform 148"/>
              <p:cNvSpPr/>
              <p:nvPr/>
            </p:nvSpPr>
            <p:spPr bwMode="auto">
              <a:xfrm>
                <a:off x="3090333" y="3445933"/>
                <a:ext cx="1481667" cy="313267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0" name="Explosion 1 61"/>
              <p:cNvSpPr>
                <a:spLocks noChangeArrowheads="1"/>
              </p:cNvSpPr>
              <p:nvPr/>
            </p:nvSpPr>
            <p:spPr bwMode="auto">
              <a:xfrm>
                <a:off x="2877711" y="3386846"/>
                <a:ext cx="338707" cy="182880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2285999" y="5654993"/>
              <a:ext cx="990601" cy="4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200400" y="1474845"/>
            <a:ext cx="721753" cy="3000768"/>
            <a:chOff x="2285999" y="1600207"/>
            <a:chExt cx="990601" cy="4553224"/>
          </a:xfrm>
        </p:grpSpPr>
        <p:grpSp>
          <p:nvGrpSpPr>
            <p:cNvPr id="152" name="Group 151"/>
            <p:cNvGrpSpPr/>
            <p:nvPr/>
          </p:nvGrpSpPr>
          <p:grpSpPr>
            <a:xfrm rot="5400000">
              <a:off x="466593" y="3419619"/>
              <a:ext cx="4553224" cy="914400"/>
              <a:chOff x="457200" y="3187243"/>
              <a:chExt cx="8432901" cy="914400"/>
            </a:xfrm>
          </p:grpSpPr>
          <p:sp>
            <p:nvSpPr>
              <p:cNvPr id="154" name="Freeform 153"/>
              <p:cNvSpPr/>
              <p:nvPr/>
            </p:nvSpPr>
            <p:spPr bwMode="auto">
              <a:xfrm>
                <a:off x="457200" y="3541707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5" name="Freeform 154"/>
              <p:cNvSpPr/>
              <p:nvPr/>
            </p:nvSpPr>
            <p:spPr bwMode="auto">
              <a:xfrm>
                <a:off x="2336799" y="3486359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6" name="Freeform 155"/>
              <p:cNvSpPr/>
              <p:nvPr/>
            </p:nvSpPr>
            <p:spPr bwMode="auto">
              <a:xfrm>
                <a:off x="4199466" y="3436808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7" name="Freeform 156"/>
              <p:cNvSpPr/>
              <p:nvPr/>
            </p:nvSpPr>
            <p:spPr bwMode="auto">
              <a:xfrm>
                <a:off x="6079065" y="3381460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 bwMode="auto">
              <a:xfrm>
                <a:off x="8043333" y="3187243"/>
                <a:ext cx="846768" cy="91440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3467825" y="3286397"/>
                <a:ext cx="1845170" cy="79161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60" name="Explosion 1 61"/>
              <p:cNvSpPr>
                <a:spLocks noChangeArrowheads="1"/>
              </p:cNvSpPr>
              <p:nvPr/>
            </p:nvSpPr>
            <p:spPr bwMode="auto">
              <a:xfrm>
                <a:off x="3213564" y="3612147"/>
                <a:ext cx="338706" cy="182881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2285999" y="5654993"/>
              <a:ext cx="990601" cy="4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sp>
        <p:nvSpPr>
          <p:cNvPr id="161" name="Rectangle 160"/>
          <p:cNvSpPr/>
          <p:nvPr/>
        </p:nvSpPr>
        <p:spPr bwMode="auto">
          <a:xfrm>
            <a:off x="966173" y="1324389"/>
            <a:ext cx="1951745" cy="12934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152400" y="2632237"/>
            <a:ext cx="2906494" cy="11286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3" name="Right Arrow 162"/>
          <p:cNvSpPr/>
          <p:nvPr/>
        </p:nvSpPr>
        <p:spPr bwMode="auto">
          <a:xfrm>
            <a:off x="1130682" y="2545992"/>
            <a:ext cx="621918" cy="17249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4" name="Right Arrow 163"/>
          <p:cNvSpPr/>
          <p:nvPr/>
        </p:nvSpPr>
        <p:spPr bwMode="auto">
          <a:xfrm>
            <a:off x="1840926" y="2545992"/>
            <a:ext cx="621918" cy="17249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5" name="Right Arrow 164"/>
          <p:cNvSpPr/>
          <p:nvPr/>
        </p:nvSpPr>
        <p:spPr bwMode="auto">
          <a:xfrm>
            <a:off x="411112" y="2545973"/>
            <a:ext cx="621918" cy="17249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3876848" y="1324388"/>
            <a:ext cx="2131260" cy="9791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7" name="Rounded Rectangle 166"/>
          <p:cNvSpPr/>
          <p:nvPr/>
        </p:nvSpPr>
        <p:spPr bwMode="auto">
          <a:xfrm>
            <a:off x="3200400" y="2293013"/>
            <a:ext cx="2752189" cy="956196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8" name="Right Arrow 167"/>
          <p:cNvSpPr/>
          <p:nvPr/>
        </p:nvSpPr>
        <p:spPr bwMode="auto">
          <a:xfrm>
            <a:off x="4351410" y="2217338"/>
            <a:ext cx="621918" cy="17249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9" name="Right Arrow 168"/>
          <p:cNvSpPr/>
          <p:nvPr/>
        </p:nvSpPr>
        <p:spPr bwMode="auto">
          <a:xfrm>
            <a:off x="5044402" y="2217338"/>
            <a:ext cx="621918" cy="17249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0" name="Right Arrow 169"/>
          <p:cNvSpPr/>
          <p:nvPr/>
        </p:nvSpPr>
        <p:spPr bwMode="auto">
          <a:xfrm>
            <a:off x="3631840" y="2217319"/>
            <a:ext cx="621918" cy="17249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172200" y="1474842"/>
            <a:ext cx="785644" cy="3018169"/>
            <a:chOff x="2267090" y="2438401"/>
            <a:chExt cx="764996" cy="3076587"/>
          </a:xfrm>
        </p:grpSpPr>
        <p:sp>
          <p:nvSpPr>
            <p:cNvPr id="172" name="Freeform 171"/>
            <p:cNvSpPr/>
            <p:nvPr/>
          </p:nvSpPr>
          <p:spPr bwMode="auto">
            <a:xfrm rot="5400000">
              <a:off x="2207835" y="2628067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3" name="Freeform 172"/>
            <p:cNvSpPr/>
            <p:nvPr/>
          </p:nvSpPr>
          <p:spPr bwMode="auto">
            <a:xfrm rot="5400000">
              <a:off x="2247102" y="3314245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4" name="Freeform 173"/>
            <p:cNvSpPr/>
            <p:nvPr/>
          </p:nvSpPr>
          <p:spPr bwMode="auto">
            <a:xfrm rot="5400000">
              <a:off x="2282256" y="3994242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5" name="Freeform 174"/>
            <p:cNvSpPr/>
            <p:nvPr/>
          </p:nvSpPr>
          <p:spPr bwMode="auto">
            <a:xfrm rot="5400000">
              <a:off x="2321523" y="4680420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6" name="Oval 175"/>
            <p:cNvSpPr/>
            <p:nvPr/>
          </p:nvSpPr>
          <p:spPr bwMode="auto">
            <a:xfrm rot="5400000">
              <a:off x="2508797" y="5037054"/>
              <a:ext cx="307146" cy="64872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 rot="5400000">
              <a:off x="2251482" y="3003281"/>
              <a:ext cx="605029" cy="5105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8" name="Explosion 1 61"/>
            <p:cNvSpPr>
              <a:spLocks noChangeArrowheads="1"/>
            </p:cNvSpPr>
            <p:nvPr/>
          </p:nvSpPr>
          <p:spPr bwMode="auto">
            <a:xfrm rot="5400000">
              <a:off x="2371559" y="2812051"/>
              <a:ext cx="120777" cy="129744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 b="1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329304" y="5172497"/>
              <a:ext cx="702782" cy="313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  <p:sp>
          <p:nvSpPr>
            <p:cNvPr id="180" name="Freeform 179"/>
            <p:cNvSpPr/>
            <p:nvPr/>
          </p:nvSpPr>
          <p:spPr bwMode="auto">
            <a:xfrm>
              <a:off x="2267090" y="2914729"/>
              <a:ext cx="299289" cy="645033"/>
            </a:xfrm>
            <a:custGeom>
              <a:avLst/>
              <a:gdLst>
                <a:gd name="connsiteX0" fmla="*/ 211774 w 254107"/>
                <a:gd name="connsiteY0" fmla="*/ 0 h 694285"/>
                <a:gd name="connsiteX1" fmla="*/ 135574 w 254107"/>
                <a:gd name="connsiteY1" fmla="*/ 50800 h 694285"/>
                <a:gd name="connsiteX2" fmla="*/ 93240 w 254107"/>
                <a:gd name="connsiteY2" fmla="*/ 76200 h 694285"/>
                <a:gd name="connsiteX3" fmla="*/ 101707 w 254107"/>
                <a:gd name="connsiteY3" fmla="*/ 135466 h 694285"/>
                <a:gd name="connsiteX4" fmla="*/ 186374 w 254107"/>
                <a:gd name="connsiteY4" fmla="*/ 186266 h 694285"/>
                <a:gd name="connsiteX5" fmla="*/ 211774 w 254107"/>
                <a:gd name="connsiteY5" fmla="*/ 194733 h 694285"/>
                <a:gd name="connsiteX6" fmla="*/ 254107 w 254107"/>
                <a:gd name="connsiteY6" fmla="*/ 228600 h 694285"/>
                <a:gd name="connsiteX7" fmla="*/ 245640 w 254107"/>
                <a:gd name="connsiteY7" fmla="*/ 279400 h 694285"/>
                <a:gd name="connsiteX8" fmla="*/ 169440 w 254107"/>
                <a:gd name="connsiteY8" fmla="*/ 321733 h 694285"/>
                <a:gd name="connsiteX9" fmla="*/ 144040 w 254107"/>
                <a:gd name="connsiteY9" fmla="*/ 338666 h 694285"/>
                <a:gd name="connsiteX10" fmla="*/ 76307 w 254107"/>
                <a:gd name="connsiteY10" fmla="*/ 355600 h 694285"/>
                <a:gd name="connsiteX11" fmla="*/ 17040 w 254107"/>
                <a:gd name="connsiteY11" fmla="*/ 372533 h 694285"/>
                <a:gd name="connsiteX12" fmla="*/ 8574 w 254107"/>
                <a:gd name="connsiteY12" fmla="*/ 448733 h 694285"/>
                <a:gd name="connsiteX13" fmla="*/ 33974 w 254107"/>
                <a:gd name="connsiteY13" fmla="*/ 457200 h 694285"/>
                <a:gd name="connsiteX14" fmla="*/ 84774 w 254107"/>
                <a:gd name="connsiteY14" fmla="*/ 499533 h 694285"/>
                <a:gd name="connsiteX15" fmla="*/ 135574 w 254107"/>
                <a:gd name="connsiteY15" fmla="*/ 516466 h 694285"/>
                <a:gd name="connsiteX16" fmla="*/ 152507 w 254107"/>
                <a:gd name="connsiteY16" fmla="*/ 533400 h 694285"/>
                <a:gd name="connsiteX17" fmla="*/ 203307 w 254107"/>
                <a:gd name="connsiteY17" fmla="*/ 550333 h 694285"/>
                <a:gd name="connsiteX18" fmla="*/ 220240 w 254107"/>
                <a:gd name="connsiteY18" fmla="*/ 635000 h 694285"/>
                <a:gd name="connsiteX19" fmla="*/ 203307 w 254107"/>
                <a:gd name="connsiteY19" fmla="*/ 694266 h 69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107" h="694285">
                  <a:moveTo>
                    <a:pt x="211774" y="0"/>
                  </a:moveTo>
                  <a:cubicBezTo>
                    <a:pt x="186374" y="16933"/>
                    <a:pt x="161943" y="35418"/>
                    <a:pt x="135574" y="50800"/>
                  </a:cubicBezTo>
                  <a:cubicBezTo>
                    <a:pt x="82816" y="81575"/>
                    <a:pt x="134182" y="35258"/>
                    <a:pt x="93240" y="76200"/>
                  </a:cubicBezTo>
                  <a:cubicBezTo>
                    <a:pt x="96062" y="95955"/>
                    <a:pt x="93449" y="117299"/>
                    <a:pt x="101707" y="135466"/>
                  </a:cubicBezTo>
                  <a:cubicBezTo>
                    <a:pt x="118311" y="171993"/>
                    <a:pt x="153840" y="175421"/>
                    <a:pt x="186374" y="186266"/>
                  </a:cubicBezTo>
                  <a:cubicBezTo>
                    <a:pt x="194841" y="189088"/>
                    <a:pt x="204348" y="189783"/>
                    <a:pt x="211774" y="194733"/>
                  </a:cubicBezTo>
                  <a:cubicBezTo>
                    <a:pt x="243816" y="216094"/>
                    <a:pt x="229979" y="204471"/>
                    <a:pt x="254107" y="228600"/>
                  </a:cubicBezTo>
                  <a:cubicBezTo>
                    <a:pt x="251285" y="245533"/>
                    <a:pt x="255485" y="265336"/>
                    <a:pt x="245640" y="279400"/>
                  </a:cubicBezTo>
                  <a:cubicBezTo>
                    <a:pt x="216893" y="320467"/>
                    <a:pt x="201219" y="305843"/>
                    <a:pt x="169440" y="321733"/>
                  </a:cubicBezTo>
                  <a:cubicBezTo>
                    <a:pt x="160339" y="326284"/>
                    <a:pt x="153603" y="335189"/>
                    <a:pt x="144040" y="338666"/>
                  </a:cubicBezTo>
                  <a:cubicBezTo>
                    <a:pt x="122169" y="346619"/>
                    <a:pt x="98885" y="349956"/>
                    <a:pt x="76307" y="355600"/>
                  </a:cubicBezTo>
                  <a:cubicBezTo>
                    <a:pt x="33770" y="366234"/>
                    <a:pt x="53488" y="360383"/>
                    <a:pt x="17040" y="372533"/>
                  </a:cubicBezTo>
                  <a:cubicBezTo>
                    <a:pt x="11395" y="389467"/>
                    <a:pt x="-12593" y="427566"/>
                    <a:pt x="8574" y="448733"/>
                  </a:cubicBezTo>
                  <a:cubicBezTo>
                    <a:pt x="14885" y="455044"/>
                    <a:pt x="25507" y="454378"/>
                    <a:pt x="33974" y="457200"/>
                  </a:cubicBezTo>
                  <a:cubicBezTo>
                    <a:pt x="49925" y="473151"/>
                    <a:pt x="63556" y="490103"/>
                    <a:pt x="84774" y="499533"/>
                  </a:cubicBezTo>
                  <a:cubicBezTo>
                    <a:pt x="101085" y="506782"/>
                    <a:pt x="135574" y="516466"/>
                    <a:pt x="135574" y="516466"/>
                  </a:cubicBezTo>
                  <a:cubicBezTo>
                    <a:pt x="141218" y="522111"/>
                    <a:pt x="145367" y="529830"/>
                    <a:pt x="152507" y="533400"/>
                  </a:cubicBezTo>
                  <a:cubicBezTo>
                    <a:pt x="168472" y="541383"/>
                    <a:pt x="203307" y="550333"/>
                    <a:pt x="203307" y="550333"/>
                  </a:cubicBezTo>
                  <a:cubicBezTo>
                    <a:pt x="213734" y="581614"/>
                    <a:pt x="220240" y="596081"/>
                    <a:pt x="220240" y="635000"/>
                  </a:cubicBezTo>
                  <a:cubicBezTo>
                    <a:pt x="220240" y="697060"/>
                    <a:pt x="230476" y="694266"/>
                    <a:pt x="203307" y="694266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940399" y="1474841"/>
            <a:ext cx="721749" cy="3018169"/>
            <a:chOff x="2862702" y="2438400"/>
            <a:chExt cx="702781" cy="3076587"/>
          </a:xfrm>
        </p:grpSpPr>
        <p:sp>
          <p:nvSpPr>
            <p:cNvPr id="182" name="Freeform 181"/>
            <p:cNvSpPr/>
            <p:nvPr/>
          </p:nvSpPr>
          <p:spPr bwMode="auto">
            <a:xfrm rot="5400000">
              <a:off x="2741231" y="2628066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3" name="Freeform 182"/>
            <p:cNvSpPr/>
            <p:nvPr/>
          </p:nvSpPr>
          <p:spPr bwMode="auto">
            <a:xfrm rot="5400000">
              <a:off x="2780498" y="3314244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4" name="Freeform 183"/>
            <p:cNvSpPr/>
            <p:nvPr/>
          </p:nvSpPr>
          <p:spPr bwMode="auto">
            <a:xfrm rot="5400000">
              <a:off x="2815652" y="3994241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5" name="Freeform 184"/>
            <p:cNvSpPr/>
            <p:nvPr/>
          </p:nvSpPr>
          <p:spPr bwMode="auto">
            <a:xfrm rot="5400000">
              <a:off x="2854919" y="4680419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6" name="Oval 185"/>
            <p:cNvSpPr/>
            <p:nvPr/>
          </p:nvSpPr>
          <p:spPr bwMode="auto">
            <a:xfrm rot="5400000">
              <a:off x="3042193" y="5037053"/>
              <a:ext cx="307146" cy="64872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 rot="5400000">
              <a:off x="2708455" y="2923085"/>
              <a:ext cx="893816" cy="55134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8" name="Explosion 1 61"/>
            <p:cNvSpPr>
              <a:spLocks noChangeArrowheads="1"/>
            </p:cNvSpPr>
            <p:nvPr/>
          </p:nvSpPr>
          <p:spPr bwMode="auto">
            <a:xfrm rot="5400000">
              <a:off x="3178679" y="2669391"/>
              <a:ext cx="120777" cy="129744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 b="1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862702" y="5172496"/>
              <a:ext cx="702781" cy="313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  <p:sp>
          <p:nvSpPr>
            <p:cNvPr id="190" name="Freeform 189"/>
            <p:cNvSpPr/>
            <p:nvPr/>
          </p:nvSpPr>
          <p:spPr bwMode="auto">
            <a:xfrm>
              <a:off x="2970164" y="2733092"/>
              <a:ext cx="243299" cy="931334"/>
            </a:xfrm>
            <a:custGeom>
              <a:avLst/>
              <a:gdLst>
                <a:gd name="connsiteX0" fmla="*/ 313267 w 321733"/>
                <a:gd name="connsiteY0" fmla="*/ 0 h 846667"/>
                <a:gd name="connsiteX1" fmla="*/ 245533 w 321733"/>
                <a:gd name="connsiteY1" fmla="*/ 127000 h 846667"/>
                <a:gd name="connsiteX2" fmla="*/ 262467 w 321733"/>
                <a:gd name="connsiteY2" fmla="*/ 143934 h 846667"/>
                <a:gd name="connsiteX3" fmla="*/ 270933 w 321733"/>
                <a:gd name="connsiteY3" fmla="*/ 169334 h 846667"/>
                <a:gd name="connsiteX4" fmla="*/ 313267 w 321733"/>
                <a:gd name="connsiteY4" fmla="*/ 203200 h 846667"/>
                <a:gd name="connsiteX5" fmla="*/ 321733 w 321733"/>
                <a:gd name="connsiteY5" fmla="*/ 228600 h 846667"/>
                <a:gd name="connsiteX6" fmla="*/ 279400 w 321733"/>
                <a:gd name="connsiteY6" fmla="*/ 296334 h 846667"/>
                <a:gd name="connsiteX7" fmla="*/ 203200 w 321733"/>
                <a:gd name="connsiteY7" fmla="*/ 321734 h 846667"/>
                <a:gd name="connsiteX8" fmla="*/ 177800 w 321733"/>
                <a:gd name="connsiteY8" fmla="*/ 330200 h 846667"/>
                <a:gd name="connsiteX9" fmla="*/ 118533 w 321733"/>
                <a:gd name="connsiteY9" fmla="*/ 355600 h 846667"/>
                <a:gd name="connsiteX10" fmla="*/ 67733 w 321733"/>
                <a:gd name="connsiteY10" fmla="*/ 389467 h 846667"/>
                <a:gd name="connsiteX11" fmla="*/ 76200 w 321733"/>
                <a:gd name="connsiteY11" fmla="*/ 431800 h 846667"/>
                <a:gd name="connsiteX12" fmla="*/ 110067 w 321733"/>
                <a:gd name="connsiteY12" fmla="*/ 465667 h 846667"/>
                <a:gd name="connsiteX13" fmla="*/ 152400 w 321733"/>
                <a:gd name="connsiteY13" fmla="*/ 508000 h 846667"/>
                <a:gd name="connsiteX14" fmla="*/ 169333 w 321733"/>
                <a:gd name="connsiteY14" fmla="*/ 558800 h 846667"/>
                <a:gd name="connsiteX15" fmla="*/ 160867 w 321733"/>
                <a:gd name="connsiteY15" fmla="*/ 601134 h 846667"/>
                <a:gd name="connsiteX16" fmla="*/ 118533 w 321733"/>
                <a:gd name="connsiteY16" fmla="*/ 626534 h 846667"/>
                <a:gd name="connsiteX17" fmla="*/ 59267 w 321733"/>
                <a:gd name="connsiteY17" fmla="*/ 651934 h 846667"/>
                <a:gd name="connsiteX18" fmla="*/ 42333 w 321733"/>
                <a:gd name="connsiteY18" fmla="*/ 668867 h 846667"/>
                <a:gd name="connsiteX19" fmla="*/ 59267 w 321733"/>
                <a:gd name="connsiteY19" fmla="*/ 753534 h 846667"/>
                <a:gd name="connsiteX20" fmla="*/ 50800 w 321733"/>
                <a:gd name="connsiteY20" fmla="*/ 812800 h 846667"/>
                <a:gd name="connsiteX21" fmla="*/ 8467 w 321733"/>
                <a:gd name="connsiteY21" fmla="*/ 838200 h 846667"/>
                <a:gd name="connsiteX22" fmla="*/ 0 w 321733"/>
                <a:gd name="connsiteY22" fmla="*/ 846667 h 84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733" h="846667">
                  <a:moveTo>
                    <a:pt x="313267" y="0"/>
                  </a:moveTo>
                  <a:cubicBezTo>
                    <a:pt x="239107" y="57681"/>
                    <a:pt x="218934" y="38336"/>
                    <a:pt x="245533" y="127000"/>
                  </a:cubicBezTo>
                  <a:cubicBezTo>
                    <a:pt x="247827" y="134646"/>
                    <a:pt x="256822" y="138289"/>
                    <a:pt x="262467" y="143934"/>
                  </a:cubicBezTo>
                  <a:cubicBezTo>
                    <a:pt x="265289" y="152401"/>
                    <a:pt x="266341" y="161681"/>
                    <a:pt x="270933" y="169334"/>
                  </a:cubicBezTo>
                  <a:cubicBezTo>
                    <a:pt x="278975" y="182737"/>
                    <a:pt x="301732" y="195510"/>
                    <a:pt x="313267" y="203200"/>
                  </a:cubicBezTo>
                  <a:cubicBezTo>
                    <a:pt x="316089" y="211667"/>
                    <a:pt x="321733" y="219675"/>
                    <a:pt x="321733" y="228600"/>
                  </a:cubicBezTo>
                  <a:cubicBezTo>
                    <a:pt x="321733" y="253388"/>
                    <a:pt x="304568" y="287945"/>
                    <a:pt x="279400" y="296334"/>
                  </a:cubicBezTo>
                  <a:lnTo>
                    <a:pt x="203200" y="321734"/>
                  </a:lnTo>
                  <a:lnTo>
                    <a:pt x="177800" y="330200"/>
                  </a:lnTo>
                  <a:cubicBezTo>
                    <a:pt x="85352" y="391834"/>
                    <a:pt x="227872" y="300931"/>
                    <a:pt x="118533" y="355600"/>
                  </a:cubicBezTo>
                  <a:cubicBezTo>
                    <a:pt x="100330" y="364701"/>
                    <a:pt x="67733" y="389467"/>
                    <a:pt x="67733" y="389467"/>
                  </a:cubicBezTo>
                  <a:cubicBezTo>
                    <a:pt x="70555" y="403578"/>
                    <a:pt x="69211" y="419221"/>
                    <a:pt x="76200" y="431800"/>
                  </a:cubicBezTo>
                  <a:cubicBezTo>
                    <a:pt x="83953" y="445756"/>
                    <a:pt x="101211" y="452383"/>
                    <a:pt x="110067" y="465667"/>
                  </a:cubicBezTo>
                  <a:cubicBezTo>
                    <a:pt x="132644" y="499534"/>
                    <a:pt x="118533" y="485423"/>
                    <a:pt x="152400" y="508000"/>
                  </a:cubicBezTo>
                  <a:cubicBezTo>
                    <a:pt x="158044" y="524933"/>
                    <a:pt x="172833" y="541297"/>
                    <a:pt x="169333" y="558800"/>
                  </a:cubicBezTo>
                  <a:cubicBezTo>
                    <a:pt x="166511" y="572911"/>
                    <a:pt x="166536" y="587907"/>
                    <a:pt x="160867" y="601134"/>
                  </a:cubicBezTo>
                  <a:cubicBezTo>
                    <a:pt x="151847" y="622180"/>
                    <a:pt x="135602" y="618000"/>
                    <a:pt x="118533" y="626534"/>
                  </a:cubicBezTo>
                  <a:cubicBezTo>
                    <a:pt x="60064" y="655769"/>
                    <a:pt x="129749" y="634312"/>
                    <a:pt x="59267" y="651934"/>
                  </a:cubicBezTo>
                  <a:cubicBezTo>
                    <a:pt x="53622" y="657578"/>
                    <a:pt x="43215" y="660933"/>
                    <a:pt x="42333" y="668867"/>
                  </a:cubicBezTo>
                  <a:cubicBezTo>
                    <a:pt x="39090" y="698054"/>
                    <a:pt x="50290" y="726605"/>
                    <a:pt x="59267" y="753534"/>
                  </a:cubicBezTo>
                  <a:cubicBezTo>
                    <a:pt x="56445" y="773289"/>
                    <a:pt x="57111" y="793868"/>
                    <a:pt x="50800" y="812800"/>
                  </a:cubicBezTo>
                  <a:cubicBezTo>
                    <a:pt x="44184" y="832647"/>
                    <a:pt x="22850" y="831009"/>
                    <a:pt x="8467" y="838200"/>
                  </a:cubicBezTo>
                  <a:cubicBezTo>
                    <a:pt x="4897" y="839985"/>
                    <a:pt x="2822" y="843845"/>
                    <a:pt x="0" y="846667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191" name="Freeform 190"/>
          <p:cNvSpPr/>
          <p:nvPr/>
        </p:nvSpPr>
        <p:spPr bwMode="auto">
          <a:xfrm>
            <a:off x="3254171" y="2509172"/>
            <a:ext cx="260965" cy="681102"/>
          </a:xfrm>
          <a:custGeom>
            <a:avLst/>
            <a:gdLst>
              <a:gd name="connsiteX0" fmla="*/ 211774 w 254107"/>
              <a:gd name="connsiteY0" fmla="*/ 0 h 694285"/>
              <a:gd name="connsiteX1" fmla="*/ 135574 w 254107"/>
              <a:gd name="connsiteY1" fmla="*/ 50800 h 694285"/>
              <a:gd name="connsiteX2" fmla="*/ 93240 w 254107"/>
              <a:gd name="connsiteY2" fmla="*/ 76200 h 694285"/>
              <a:gd name="connsiteX3" fmla="*/ 101707 w 254107"/>
              <a:gd name="connsiteY3" fmla="*/ 135466 h 694285"/>
              <a:gd name="connsiteX4" fmla="*/ 186374 w 254107"/>
              <a:gd name="connsiteY4" fmla="*/ 186266 h 694285"/>
              <a:gd name="connsiteX5" fmla="*/ 211774 w 254107"/>
              <a:gd name="connsiteY5" fmla="*/ 194733 h 694285"/>
              <a:gd name="connsiteX6" fmla="*/ 254107 w 254107"/>
              <a:gd name="connsiteY6" fmla="*/ 228600 h 694285"/>
              <a:gd name="connsiteX7" fmla="*/ 245640 w 254107"/>
              <a:gd name="connsiteY7" fmla="*/ 279400 h 694285"/>
              <a:gd name="connsiteX8" fmla="*/ 169440 w 254107"/>
              <a:gd name="connsiteY8" fmla="*/ 321733 h 694285"/>
              <a:gd name="connsiteX9" fmla="*/ 144040 w 254107"/>
              <a:gd name="connsiteY9" fmla="*/ 338666 h 694285"/>
              <a:gd name="connsiteX10" fmla="*/ 76307 w 254107"/>
              <a:gd name="connsiteY10" fmla="*/ 355600 h 694285"/>
              <a:gd name="connsiteX11" fmla="*/ 17040 w 254107"/>
              <a:gd name="connsiteY11" fmla="*/ 372533 h 694285"/>
              <a:gd name="connsiteX12" fmla="*/ 8574 w 254107"/>
              <a:gd name="connsiteY12" fmla="*/ 448733 h 694285"/>
              <a:gd name="connsiteX13" fmla="*/ 33974 w 254107"/>
              <a:gd name="connsiteY13" fmla="*/ 457200 h 694285"/>
              <a:gd name="connsiteX14" fmla="*/ 84774 w 254107"/>
              <a:gd name="connsiteY14" fmla="*/ 499533 h 694285"/>
              <a:gd name="connsiteX15" fmla="*/ 135574 w 254107"/>
              <a:gd name="connsiteY15" fmla="*/ 516466 h 694285"/>
              <a:gd name="connsiteX16" fmla="*/ 152507 w 254107"/>
              <a:gd name="connsiteY16" fmla="*/ 533400 h 694285"/>
              <a:gd name="connsiteX17" fmla="*/ 203307 w 254107"/>
              <a:gd name="connsiteY17" fmla="*/ 550333 h 694285"/>
              <a:gd name="connsiteX18" fmla="*/ 220240 w 254107"/>
              <a:gd name="connsiteY18" fmla="*/ 635000 h 694285"/>
              <a:gd name="connsiteX19" fmla="*/ 203307 w 254107"/>
              <a:gd name="connsiteY19" fmla="*/ 694266 h 69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4107" h="694285">
                <a:moveTo>
                  <a:pt x="211774" y="0"/>
                </a:moveTo>
                <a:cubicBezTo>
                  <a:pt x="186374" y="16933"/>
                  <a:pt x="161943" y="35418"/>
                  <a:pt x="135574" y="50800"/>
                </a:cubicBezTo>
                <a:cubicBezTo>
                  <a:pt x="82816" y="81575"/>
                  <a:pt x="134182" y="35258"/>
                  <a:pt x="93240" y="76200"/>
                </a:cubicBezTo>
                <a:cubicBezTo>
                  <a:pt x="96062" y="95955"/>
                  <a:pt x="93449" y="117299"/>
                  <a:pt x="101707" y="135466"/>
                </a:cubicBezTo>
                <a:cubicBezTo>
                  <a:pt x="118311" y="171993"/>
                  <a:pt x="153840" y="175421"/>
                  <a:pt x="186374" y="186266"/>
                </a:cubicBezTo>
                <a:cubicBezTo>
                  <a:pt x="194841" y="189088"/>
                  <a:pt x="204348" y="189783"/>
                  <a:pt x="211774" y="194733"/>
                </a:cubicBezTo>
                <a:cubicBezTo>
                  <a:pt x="243816" y="216094"/>
                  <a:pt x="229979" y="204471"/>
                  <a:pt x="254107" y="228600"/>
                </a:cubicBezTo>
                <a:cubicBezTo>
                  <a:pt x="251285" y="245533"/>
                  <a:pt x="255485" y="265336"/>
                  <a:pt x="245640" y="279400"/>
                </a:cubicBezTo>
                <a:cubicBezTo>
                  <a:pt x="216893" y="320467"/>
                  <a:pt x="201219" y="305843"/>
                  <a:pt x="169440" y="321733"/>
                </a:cubicBezTo>
                <a:cubicBezTo>
                  <a:pt x="160339" y="326284"/>
                  <a:pt x="153603" y="335189"/>
                  <a:pt x="144040" y="338666"/>
                </a:cubicBezTo>
                <a:cubicBezTo>
                  <a:pt x="122169" y="346619"/>
                  <a:pt x="98885" y="349956"/>
                  <a:pt x="76307" y="355600"/>
                </a:cubicBezTo>
                <a:cubicBezTo>
                  <a:pt x="33770" y="366234"/>
                  <a:pt x="53488" y="360383"/>
                  <a:pt x="17040" y="372533"/>
                </a:cubicBezTo>
                <a:cubicBezTo>
                  <a:pt x="11395" y="389467"/>
                  <a:pt x="-12593" y="427566"/>
                  <a:pt x="8574" y="448733"/>
                </a:cubicBezTo>
                <a:cubicBezTo>
                  <a:pt x="14885" y="455044"/>
                  <a:pt x="25507" y="454378"/>
                  <a:pt x="33974" y="457200"/>
                </a:cubicBezTo>
                <a:cubicBezTo>
                  <a:pt x="49925" y="473151"/>
                  <a:pt x="63556" y="490103"/>
                  <a:pt x="84774" y="499533"/>
                </a:cubicBezTo>
                <a:cubicBezTo>
                  <a:pt x="101085" y="506782"/>
                  <a:pt x="135574" y="516466"/>
                  <a:pt x="135574" y="516466"/>
                </a:cubicBezTo>
                <a:cubicBezTo>
                  <a:pt x="141218" y="522111"/>
                  <a:pt x="145367" y="529830"/>
                  <a:pt x="152507" y="533400"/>
                </a:cubicBezTo>
                <a:cubicBezTo>
                  <a:pt x="168472" y="541383"/>
                  <a:pt x="203307" y="550333"/>
                  <a:pt x="203307" y="550333"/>
                </a:cubicBezTo>
                <a:cubicBezTo>
                  <a:pt x="213734" y="581614"/>
                  <a:pt x="220240" y="596081"/>
                  <a:pt x="220240" y="635000"/>
                </a:cubicBezTo>
                <a:cubicBezTo>
                  <a:pt x="220240" y="697060"/>
                  <a:pt x="230476" y="694266"/>
                  <a:pt x="203307" y="69426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7641588" y="1474841"/>
            <a:ext cx="721749" cy="3018169"/>
            <a:chOff x="2862702" y="2438400"/>
            <a:chExt cx="702781" cy="3076587"/>
          </a:xfrm>
        </p:grpSpPr>
        <p:sp>
          <p:nvSpPr>
            <p:cNvPr id="193" name="Freeform 192"/>
            <p:cNvSpPr/>
            <p:nvPr/>
          </p:nvSpPr>
          <p:spPr bwMode="auto">
            <a:xfrm rot="5400000">
              <a:off x="2741231" y="2628066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4" name="Freeform 193"/>
            <p:cNvSpPr/>
            <p:nvPr/>
          </p:nvSpPr>
          <p:spPr bwMode="auto">
            <a:xfrm rot="5400000">
              <a:off x="2780498" y="3314244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5" name="Freeform 194"/>
            <p:cNvSpPr/>
            <p:nvPr/>
          </p:nvSpPr>
          <p:spPr bwMode="auto">
            <a:xfrm rot="5400000">
              <a:off x="2815652" y="3994241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6" name="Freeform 195"/>
            <p:cNvSpPr/>
            <p:nvPr/>
          </p:nvSpPr>
          <p:spPr bwMode="auto">
            <a:xfrm rot="5400000">
              <a:off x="2854919" y="4680419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 rot="5400000">
              <a:off x="3042193" y="5037053"/>
              <a:ext cx="307146" cy="64872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 rot="5400000">
              <a:off x="2781986" y="3257895"/>
              <a:ext cx="660188" cy="4556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9" name="Explosion 1 61"/>
            <p:cNvSpPr>
              <a:spLocks noChangeArrowheads="1"/>
            </p:cNvSpPr>
            <p:nvPr/>
          </p:nvSpPr>
          <p:spPr bwMode="auto">
            <a:xfrm rot="5400000">
              <a:off x="3052109" y="3090616"/>
              <a:ext cx="120777" cy="129744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 b="1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862702" y="5172496"/>
              <a:ext cx="702781" cy="313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sp>
        <p:nvSpPr>
          <p:cNvPr id="201" name="Freeform 200"/>
          <p:cNvSpPr/>
          <p:nvPr/>
        </p:nvSpPr>
        <p:spPr bwMode="auto">
          <a:xfrm rot="5400000" flipV="1">
            <a:off x="7686409" y="2396639"/>
            <a:ext cx="594834" cy="264100"/>
          </a:xfrm>
          <a:custGeom>
            <a:avLst/>
            <a:gdLst>
              <a:gd name="connsiteX0" fmla="*/ 0 w 1541013"/>
              <a:gd name="connsiteY0" fmla="*/ 67734 h 313267"/>
              <a:gd name="connsiteX1" fmla="*/ 76200 w 1541013"/>
              <a:gd name="connsiteY1" fmla="*/ 8467 h 313267"/>
              <a:gd name="connsiteX2" fmla="*/ 101600 w 1541013"/>
              <a:gd name="connsiteY2" fmla="*/ 0 h 313267"/>
              <a:gd name="connsiteX3" fmla="*/ 194734 w 1541013"/>
              <a:gd name="connsiteY3" fmla="*/ 8467 h 313267"/>
              <a:gd name="connsiteX4" fmla="*/ 245534 w 1541013"/>
              <a:gd name="connsiteY4" fmla="*/ 25400 h 313267"/>
              <a:gd name="connsiteX5" fmla="*/ 270934 w 1541013"/>
              <a:gd name="connsiteY5" fmla="*/ 67734 h 313267"/>
              <a:gd name="connsiteX6" fmla="*/ 313267 w 1541013"/>
              <a:gd name="connsiteY6" fmla="*/ 118534 h 313267"/>
              <a:gd name="connsiteX7" fmla="*/ 338667 w 1541013"/>
              <a:gd name="connsiteY7" fmla="*/ 135467 h 313267"/>
              <a:gd name="connsiteX8" fmla="*/ 364067 w 1541013"/>
              <a:gd name="connsiteY8" fmla="*/ 160867 h 313267"/>
              <a:gd name="connsiteX9" fmla="*/ 389467 w 1541013"/>
              <a:gd name="connsiteY9" fmla="*/ 169334 h 313267"/>
              <a:gd name="connsiteX10" fmla="*/ 414867 w 1541013"/>
              <a:gd name="connsiteY10" fmla="*/ 186267 h 313267"/>
              <a:gd name="connsiteX11" fmla="*/ 465667 w 1541013"/>
              <a:gd name="connsiteY11" fmla="*/ 203200 h 313267"/>
              <a:gd name="connsiteX12" fmla="*/ 474134 w 1541013"/>
              <a:gd name="connsiteY12" fmla="*/ 228600 h 313267"/>
              <a:gd name="connsiteX13" fmla="*/ 567267 w 1541013"/>
              <a:gd name="connsiteY13" fmla="*/ 304800 h 313267"/>
              <a:gd name="connsiteX14" fmla="*/ 592667 w 1541013"/>
              <a:gd name="connsiteY14" fmla="*/ 313267 h 313267"/>
              <a:gd name="connsiteX15" fmla="*/ 702734 w 1541013"/>
              <a:gd name="connsiteY15" fmla="*/ 287867 h 313267"/>
              <a:gd name="connsiteX16" fmla="*/ 728134 w 1541013"/>
              <a:gd name="connsiteY16" fmla="*/ 270934 h 313267"/>
              <a:gd name="connsiteX17" fmla="*/ 804334 w 1541013"/>
              <a:gd name="connsiteY17" fmla="*/ 237067 h 313267"/>
              <a:gd name="connsiteX18" fmla="*/ 829734 w 1541013"/>
              <a:gd name="connsiteY18" fmla="*/ 186267 h 313267"/>
              <a:gd name="connsiteX19" fmla="*/ 846667 w 1541013"/>
              <a:gd name="connsiteY19" fmla="*/ 76200 h 313267"/>
              <a:gd name="connsiteX20" fmla="*/ 863600 w 1541013"/>
              <a:gd name="connsiteY20" fmla="*/ 50800 h 313267"/>
              <a:gd name="connsiteX21" fmla="*/ 880534 w 1541013"/>
              <a:gd name="connsiteY21" fmla="*/ 33867 h 313267"/>
              <a:gd name="connsiteX22" fmla="*/ 905934 w 1541013"/>
              <a:gd name="connsiteY22" fmla="*/ 25400 h 313267"/>
              <a:gd name="connsiteX23" fmla="*/ 1032934 w 1541013"/>
              <a:gd name="connsiteY23" fmla="*/ 33867 h 313267"/>
              <a:gd name="connsiteX24" fmla="*/ 1100667 w 1541013"/>
              <a:gd name="connsiteY24" fmla="*/ 93134 h 313267"/>
              <a:gd name="connsiteX25" fmla="*/ 1151467 w 1541013"/>
              <a:gd name="connsiteY25" fmla="*/ 118534 h 313267"/>
              <a:gd name="connsiteX26" fmla="*/ 1278467 w 1541013"/>
              <a:gd name="connsiteY26" fmla="*/ 101600 h 313267"/>
              <a:gd name="connsiteX27" fmla="*/ 1303867 w 1541013"/>
              <a:gd name="connsiteY27" fmla="*/ 84667 h 313267"/>
              <a:gd name="connsiteX28" fmla="*/ 1354667 w 1541013"/>
              <a:gd name="connsiteY28" fmla="*/ 67734 h 313267"/>
              <a:gd name="connsiteX29" fmla="*/ 1380067 w 1541013"/>
              <a:gd name="connsiteY29" fmla="*/ 59267 h 313267"/>
              <a:gd name="connsiteX30" fmla="*/ 1405467 w 1541013"/>
              <a:gd name="connsiteY30" fmla="*/ 50800 h 313267"/>
              <a:gd name="connsiteX31" fmla="*/ 1456267 w 1541013"/>
              <a:gd name="connsiteY31" fmla="*/ 59267 h 313267"/>
              <a:gd name="connsiteX32" fmla="*/ 1481667 w 1541013"/>
              <a:gd name="connsiteY32" fmla="*/ 67734 h 313267"/>
              <a:gd name="connsiteX33" fmla="*/ 1515534 w 1541013"/>
              <a:gd name="connsiteY33" fmla="*/ 101600 h 313267"/>
              <a:gd name="connsiteX34" fmla="*/ 1507067 w 1541013"/>
              <a:gd name="connsiteY34" fmla="*/ 93134 h 31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41013" h="313267">
                <a:moveTo>
                  <a:pt x="0" y="67734"/>
                </a:moveTo>
                <a:cubicBezTo>
                  <a:pt x="25400" y="47978"/>
                  <a:pt x="49426" y="26316"/>
                  <a:pt x="76200" y="8467"/>
                </a:cubicBezTo>
                <a:cubicBezTo>
                  <a:pt x="83626" y="3516"/>
                  <a:pt x="92675" y="0"/>
                  <a:pt x="101600" y="0"/>
                </a:cubicBezTo>
                <a:cubicBezTo>
                  <a:pt x="132773" y="0"/>
                  <a:pt x="163689" y="5645"/>
                  <a:pt x="194734" y="8467"/>
                </a:cubicBezTo>
                <a:cubicBezTo>
                  <a:pt x="211667" y="14111"/>
                  <a:pt x="239890" y="8467"/>
                  <a:pt x="245534" y="25400"/>
                </a:cubicBezTo>
                <a:cubicBezTo>
                  <a:pt x="260236" y="69510"/>
                  <a:pt x="244369" y="34528"/>
                  <a:pt x="270934" y="67734"/>
                </a:cubicBezTo>
                <a:cubicBezTo>
                  <a:pt x="297574" y="101034"/>
                  <a:pt x="277065" y="88366"/>
                  <a:pt x="313267" y="118534"/>
                </a:cubicBezTo>
                <a:cubicBezTo>
                  <a:pt x="321084" y="125048"/>
                  <a:pt x="330850" y="128953"/>
                  <a:pt x="338667" y="135467"/>
                </a:cubicBezTo>
                <a:cubicBezTo>
                  <a:pt x="347865" y="143132"/>
                  <a:pt x="354104" y="154225"/>
                  <a:pt x="364067" y="160867"/>
                </a:cubicBezTo>
                <a:cubicBezTo>
                  <a:pt x="371493" y="165818"/>
                  <a:pt x="381485" y="165343"/>
                  <a:pt x="389467" y="169334"/>
                </a:cubicBezTo>
                <a:cubicBezTo>
                  <a:pt x="398568" y="173885"/>
                  <a:pt x="405568" y="182134"/>
                  <a:pt x="414867" y="186267"/>
                </a:cubicBezTo>
                <a:cubicBezTo>
                  <a:pt x="431178" y="193516"/>
                  <a:pt x="465667" y="203200"/>
                  <a:pt x="465667" y="203200"/>
                </a:cubicBezTo>
                <a:cubicBezTo>
                  <a:pt x="468489" y="211667"/>
                  <a:pt x="468779" y="221460"/>
                  <a:pt x="474134" y="228600"/>
                </a:cubicBezTo>
                <a:cubicBezTo>
                  <a:pt x="489920" y="249648"/>
                  <a:pt x="541610" y="296247"/>
                  <a:pt x="567267" y="304800"/>
                </a:cubicBezTo>
                <a:lnTo>
                  <a:pt x="592667" y="313267"/>
                </a:lnTo>
                <a:cubicBezTo>
                  <a:pt x="619990" y="309364"/>
                  <a:pt x="677377" y="304771"/>
                  <a:pt x="702734" y="287867"/>
                </a:cubicBezTo>
                <a:cubicBezTo>
                  <a:pt x="711201" y="282223"/>
                  <a:pt x="718835" y="275067"/>
                  <a:pt x="728134" y="270934"/>
                </a:cubicBezTo>
                <a:cubicBezTo>
                  <a:pt x="818814" y="230631"/>
                  <a:pt x="746851" y="275388"/>
                  <a:pt x="804334" y="237067"/>
                </a:cubicBezTo>
                <a:cubicBezTo>
                  <a:pt x="817335" y="217565"/>
                  <a:pt x="825839" y="209635"/>
                  <a:pt x="829734" y="186267"/>
                </a:cubicBezTo>
                <a:cubicBezTo>
                  <a:pt x="832826" y="167717"/>
                  <a:pt x="835034" y="103344"/>
                  <a:pt x="846667" y="76200"/>
                </a:cubicBezTo>
                <a:cubicBezTo>
                  <a:pt x="850675" y="66847"/>
                  <a:pt x="857243" y="58746"/>
                  <a:pt x="863600" y="50800"/>
                </a:cubicBezTo>
                <a:cubicBezTo>
                  <a:pt x="868587" y="44567"/>
                  <a:pt x="873689" y="37974"/>
                  <a:pt x="880534" y="33867"/>
                </a:cubicBezTo>
                <a:cubicBezTo>
                  <a:pt x="888187" y="29275"/>
                  <a:pt x="897467" y="28222"/>
                  <a:pt x="905934" y="25400"/>
                </a:cubicBezTo>
                <a:cubicBezTo>
                  <a:pt x="948267" y="28222"/>
                  <a:pt x="991084" y="26892"/>
                  <a:pt x="1032934" y="33867"/>
                </a:cubicBezTo>
                <a:cubicBezTo>
                  <a:pt x="1049772" y="36673"/>
                  <a:pt x="1100494" y="93019"/>
                  <a:pt x="1100667" y="93134"/>
                </a:cubicBezTo>
                <a:cubicBezTo>
                  <a:pt x="1133493" y="115017"/>
                  <a:pt x="1116414" y="106849"/>
                  <a:pt x="1151467" y="118534"/>
                </a:cubicBezTo>
                <a:cubicBezTo>
                  <a:pt x="1165369" y="117270"/>
                  <a:pt x="1248261" y="114545"/>
                  <a:pt x="1278467" y="101600"/>
                </a:cubicBezTo>
                <a:cubicBezTo>
                  <a:pt x="1287820" y="97592"/>
                  <a:pt x="1294568" y="88800"/>
                  <a:pt x="1303867" y="84667"/>
                </a:cubicBezTo>
                <a:cubicBezTo>
                  <a:pt x="1320178" y="77418"/>
                  <a:pt x="1337734" y="73378"/>
                  <a:pt x="1354667" y="67734"/>
                </a:cubicBezTo>
                <a:lnTo>
                  <a:pt x="1380067" y="59267"/>
                </a:lnTo>
                <a:lnTo>
                  <a:pt x="1405467" y="50800"/>
                </a:lnTo>
                <a:cubicBezTo>
                  <a:pt x="1422400" y="53622"/>
                  <a:pt x="1439509" y="55543"/>
                  <a:pt x="1456267" y="59267"/>
                </a:cubicBezTo>
                <a:cubicBezTo>
                  <a:pt x="1464979" y="61203"/>
                  <a:pt x="1475356" y="61423"/>
                  <a:pt x="1481667" y="67734"/>
                </a:cubicBezTo>
                <a:cubicBezTo>
                  <a:pt x="1526821" y="112888"/>
                  <a:pt x="1447803" y="79025"/>
                  <a:pt x="1515534" y="101600"/>
                </a:cubicBezTo>
                <a:cubicBezTo>
                  <a:pt x="1551644" y="89564"/>
                  <a:pt x="1549859" y="93134"/>
                  <a:pt x="1507067" y="9313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2" name="Rectangle 201"/>
          <p:cNvSpPr/>
          <p:nvPr/>
        </p:nvSpPr>
        <p:spPr bwMode="auto">
          <a:xfrm>
            <a:off x="6843824" y="1295400"/>
            <a:ext cx="1486093" cy="3540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3" name="Rounded Rectangle 202"/>
          <p:cNvSpPr/>
          <p:nvPr/>
        </p:nvSpPr>
        <p:spPr bwMode="auto">
          <a:xfrm>
            <a:off x="6053220" y="1649497"/>
            <a:ext cx="2404980" cy="120595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4" name="Right Arrow 203"/>
          <p:cNvSpPr/>
          <p:nvPr/>
        </p:nvSpPr>
        <p:spPr bwMode="auto">
          <a:xfrm>
            <a:off x="7374848" y="1551060"/>
            <a:ext cx="621918" cy="17249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5" name="Right Arrow 204"/>
          <p:cNvSpPr/>
          <p:nvPr/>
        </p:nvSpPr>
        <p:spPr bwMode="auto">
          <a:xfrm>
            <a:off x="6655278" y="1551041"/>
            <a:ext cx="621918" cy="172493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81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21" name="Group 220"/>
          <p:cNvGrpSpPr/>
          <p:nvPr/>
        </p:nvGrpSpPr>
        <p:grpSpPr>
          <a:xfrm>
            <a:off x="228600" y="1487652"/>
            <a:ext cx="743797" cy="3018169"/>
            <a:chOff x="3462672" y="1600211"/>
            <a:chExt cx="1020862" cy="4579628"/>
          </a:xfrm>
        </p:grpSpPr>
        <p:grpSp>
          <p:nvGrpSpPr>
            <p:cNvPr id="222" name="Group 221"/>
            <p:cNvGrpSpPr/>
            <p:nvPr/>
          </p:nvGrpSpPr>
          <p:grpSpPr>
            <a:xfrm rot="5400000">
              <a:off x="1651787" y="3411096"/>
              <a:ext cx="4579628" cy="957857"/>
              <a:chOff x="457200" y="4634120"/>
              <a:chExt cx="8427476" cy="957857"/>
            </a:xfrm>
          </p:grpSpPr>
          <p:sp>
            <p:nvSpPr>
              <p:cNvPr id="224" name="Freeform 223"/>
              <p:cNvSpPr/>
              <p:nvPr/>
            </p:nvSpPr>
            <p:spPr bwMode="auto">
              <a:xfrm>
                <a:off x="457200" y="4989507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336799" y="4934159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4199466" y="4884608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27" name="Freeform 226"/>
              <p:cNvSpPr/>
              <p:nvPr/>
            </p:nvSpPr>
            <p:spPr bwMode="auto">
              <a:xfrm>
                <a:off x="6079065" y="4829260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 bwMode="auto">
              <a:xfrm>
                <a:off x="8043332" y="4635044"/>
                <a:ext cx="841344" cy="9144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 bwMode="auto">
              <a:xfrm>
                <a:off x="4339889" y="4634120"/>
                <a:ext cx="1823846" cy="95785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30" name="Freeform 229"/>
              <p:cNvSpPr/>
              <p:nvPr/>
            </p:nvSpPr>
            <p:spPr bwMode="auto">
              <a:xfrm>
                <a:off x="4213164" y="4952590"/>
                <a:ext cx="1914804" cy="448733"/>
              </a:xfrm>
              <a:custGeom>
                <a:avLst/>
                <a:gdLst>
                  <a:gd name="connsiteX0" fmla="*/ 0 w 2133600"/>
                  <a:gd name="connsiteY0" fmla="*/ 0 h 448733"/>
                  <a:gd name="connsiteX1" fmla="*/ 76200 w 2133600"/>
                  <a:gd name="connsiteY1" fmla="*/ 16933 h 448733"/>
                  <a:gd name="connsiteX2" fmla="*/ 143933 w 2133600"/>
                  <a:gd name="connsiteY2" fmla="*/ 76200 h 448733"/>
                  <a:gd name="connsiteX3" fmla="*/ 160866 w 2133600"/>
                  <a:gd name="connsiteY3" fmla="*/ 101600 h 448733"/>
                  <a:gd name="connsiteX4" fmla="*/ 194733 w 2133600"/>
                  <a:gd name="connsiteY4" fmla="*/ 143933 h 448733"/>
                  <a:gd name="connsiteX5" fmla="*/ 203200 w 2133600"/>
                  <a:gd name="connsiteY5" fmla="*/ 169333 h 448733"/>
                  <a:gd name="connsiteX6" fmla="*/ 220133 w 2133600"/>
                  <a:gd name="connsiteY6" fmla="*/ 194733 h 448733"/>
                  <a:gd name="connsiteX7" fmla="*/ 270933 w 2133600"/>
                  <a:gd name="connsiteY7" fmla="*/ 220133 h 448733"/>
                  <a:gd name="connsiteX8" fmla="*/ 287866 w 2133600"/>
                  <a:gd name="connsiteY8" fmla="*/ 245533 h 448733"/>
                  <a:gd name="connsiteX9" fmla="*/ 321733 w 2133600"/>
                  <a:gd name="connsiteY9" fmla="*/ 279400 h 448733"/>
                  <a:gd name="connsiteX10" fmla="*/ 338666 w 2133600"/>
                  <a:gd name="connsiteY10" fmla="*/ 304800 h 448733"/>
                  <a:gd name="connsiteX11" fmla="*/ 364066 w 2133600"/>
                  <a:gd name="connsiteY11" fmla="*/ 313266 h 448733"/>
                  <a:gd name="connsiteX12" fmla="*/ 406400 w 2133600"/>
                  <a:gd name="connsiteY12" fmla="*/ 338666 h 448733"/>
                  <a:gd name="connsiteX13" fmla="*/ 448733 w 2133600"/>
                  <a:gd name="connsiteY13" fmla="*/ 364066 h 448733"/>
                  <a:gd name="connsiteX14" fmla="*/ 482600 w 2133600"/>
                  <a:gd name="connsiteY14" fmla="*/ 397933 h 448733"/>
                  <a:gd name="connsiteX15" fmla="*/ 533400 w 2133600"/>
                  <a:gd name="connsiteY15" fmla="*/ 414866 h 448733"/>
                  <a:gd name="connsiteX16" fmla="*/ 558800 w 2133600"/>
                  <a:gd name="connsiteY16" fmla="*/ 431800 h 448733"/>
                  <a:gd name="connsiteX17" fmla="*/ 609600 w 2133600"/>
                  <a:gd name="connsiteY17" fmla="*/ 448733 h 448733"/>
                  <a:gd name="connsiteX18" fmla="*/ 863600 w 2133600"/>
                  <a:gd name="connsiteY18" fmla="*/ 440266 h 448733"/>
                  <a:gd name="connsiteX19" fmla="*/ 965200 w 2133600"/>
                  <a:gd name="connsiteY19" fmla="*/ 423333 h 448733"/>
                  <a:gd name="connsiteX20" fmla="*/ 990600 w 2133600"/>
                  <a:gd name="connsiteY20" fmla="*/ 414866 h 448733"/>
                  <a:gd name="connsiteX21" fmla="*/ 1016000 w 2133600"/>
                  <a:gd name="connsiteY21" fmla="*/ 397933 h 448733"/>
                  <a:gd name="connsiteX22" fmla="*/ 1058333 w 2133600"/>
                  <a:gd name="connsiteY22" fmla="*/ 338666 h 448733"/>
                  <a:gd name="connsiteX23" fmla="*/ 1075266 w 2133600"/>
                  <a:gd name="connsiteY23" fmla="*/ 313266 h 448733"/>
                  <a:gd name="connsiteX24" fmla="*/ 1100666 w 2133600"/>
                  <a:gd name="connsiteY24" fmla="*/ 304800 h 448733"/>
                  <a:gd name="connsiteX25" fmla="*/ 1168400 w 2133600"/>
                  <a:gd name="connsiteY25" fmla="*/ 245533 h 448733"/>
                  <a:gd name="connsiteX26" fmla="*/ 1202266 w 2133600"/>
                  <a:gd name="connsiteY26" fmla="*/ 194733 h 448733"/>
                  <a:gd name="connsiteX27" fmla="*/ 1227666 w 2133600"/>
                  <a:gd name="connsiteY27" fmla="*/ 110066 h 448733"/>
                  <a:gd name="connsiteX28" fmla="*/ 1236133 w 2133600"/>
                  <a:gd name="connsiteY28" fmla="*/ 84666 h 448733"/>
                  <a:gd name="connsiteX29" fmla="*/ 1286933 w 2133600"/>
                  <a:gd name="connsiteY29" fmla="*/ 42333 h 448733"/>
                  <a:gd name="connsiteX30" fmla="*/ 1312333 w 2133600"/>
                  <a:gd name="connsiteY30" fmla="*/ 33866 h 448733"/>
                  <a:gd name="connsiteX31" fmla="*/ 1380066 w 2133600"/>
                  <a:gd name="connsiteY31" fmla="*/ 42333 h 448733"/>
                  <a:gd name="connsiteX32" fmla="*/ 1413933 w 2133600"/>
                  <a:gd name="connsiteY32" fmla="*/ 84666 h 448733"/>
                  <a:gd name="connsiteX33" fmla="*/ 1447800 w 2133600"/>
                  <a:gd name="connsiteY33" fmla="*/ 118533 h 448733"/>
                  <a:gd name="connsiteX34" fmla="*/ 1464733 w 2133600"/>
                  <a:gd name="connsiteY34" fmla="*/ 143933 h 448733"/>
                  <a:gd name="connsiteX35" fmla="*/ 1490133 w 2133600"/>
                  <a:gd name="connsiteY35" fmla="*/ 160866 h 448733"/>
                  <a:gd name="connsiteX36" fmla="*/ 1507066 w 2133600"/>
                  <a:gd name="connsiteY36" fmla="*/ 177800 h 448733"/>
                  <a:gd name="connsiteX37" fmla="*/ 1600200 w 2133600"/>
                  <a:gd name="connsiteY37" fmla="*/ 169333 h 448733"/>
                  <a:gd name="connsiteX38" fmla="*/ 1642533 w 2133600"/>
                  <a:gd name="connsiteY38" fmla="*/ 135466 h 448733"/>
                  <a:gd name="connsiteX39" fmla="*/ 1667933 w 2133600"/>
                  <a:gd name="connsiteY39" fmla="*/ 127000 h 448733"/>
                  <a:gd name="connsiteX40" fmla="*/ 1718733 w 2133600"/>
                  <a:gd name="connsiteY40" fmla="*/ 135466 h 448733"/>
                  <a:gd name="connsiteX41" fmla="*/ 1752600 w 2133600"/>
                  <a:gd name="connsiteY41" fmla="*/ 169333 h 448733"/>
                  <a:gd name="connsiteX42" fmla="*/ 1803400 w 2133600"/>
                  <a:gd name="connsiteY42" fmla="*/ 254000 h 448733"/>
                  <a:gd name="connsiteX43" fmla="*/ 1828800 w 2133600"/>
                  <a:gd name="connsiteY43" fmla="*/ 262466 h 448733"/>
                  <a:gd name="connsiteX44" fmla="*/ 1905000 w 2133600"/>
                  <a:gd name="connsiteY44" fmla="*/ 237066 h 448733"/>
                  <a:gd name="connsiteX45" fmla="*/ 1955800 w 2133600"/>
                  <a:gd name="connsiteY45" fmla="*/ 220133 h 448733"/>
                  <a:gd name="connsiteX46" fmla="*/ 1981200 w 2133600"/>
                  <a:gd name="connsiteY46" fmla="*/ 194733 h 448733"/>
                  <a:gd name="connsiteX47" fmla="*/ 2048933 w 2133600"/>
                  <a:gd name="connsiteY47" fmla="*/ 177800 h 448733"/>
                  <a:gd name="connsiteX48" fmla="*/ 2099733 w 2133600"/>
                  <a:gd name="connsiteY48" fmla="*/ 160866 h 448733"/>
                  <a:gd name="connsiteX49" fmla="*/ 2133600 w 2133600"/>
                  <a:gd name="connsiteY49" fmla="*/ 143933 h 44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133600" h="448733">
                    <a:moveTo>
                      <a:pt x="0" y="0"/>
                    </a:moveTo>
                    <a:cubicBezTo>
                      <a:pt x="25400" y="5644"/>
                      <a:pt x="51915" y="7593"/>
                      <a:pt x="76200" y="16933"/>
                    </a:cubicBezTo>
                    <a:cubicBezTo>
                      <a:pt x="90187" y="22313"/>
                      <a:pt x="137029" y="65844"/>
                      <a:pt x="143933" y="76200"/>
                    </a:cubicBezTo>
                    <a:cubicBezTo>
                      <a:pt x="149577" y="84667"/>
                      <a:pt x="154509" y="93654"/>
                      <a:pt x="160866" y="101600"/>
                    </a:cubicBezTo>
                    <a:cubicBezTo>
                      <a:pt x="181869" y="127853"/>
                      <a:pt x="177357" y="109182"/>
                      <a:pt x="194733" y="143933"/>
                    </a:cubicBezTo>
                    <a:cubicBezTo>
                      <a:pt x="198724" y="151915"/>
                      <a:pt x="199209" y="161351"/>
                      <a:pt x="203200" y="169333"/>
                    </a:cubicBezTo>
                    <a:cubicBezTo>
                      <a:pt x="207751" y="178434"/>
                      <a:pt x="212938" y="187538"/>
                      <a:pt x="220133" y="194733"/>
                    </a:cubicBezTo>
                    <a:cubicBezTo>
                      <a:pt x="236545" y="211145"/>
                      <a:pt x="250276" y="213247"/>
                      <a:pt x="270933" y="220133"/>
                    </a:cubicBezTo>
                    <a:cubicBezTo>
                      <a:pt x="276577" y="228600"/>
                      <a:pt x="281244" y="237807"/>
                      <a:pt x="287866" y="245533"/>
                    </a:cubicBezTo>
                    <a:cubicBezTo>
                      <a:pt x="298256" y="257655"/>
                      <a:pt x="312877" y="266116"/>
                      <a:pt x="321733" y="279400"/>
                    </a:cubicBezTo>
                    <a:cubicBezTo>
                      <a:pt x="327377" y="287867"/>
                      <a:pt x="330720" y="298443"/>
                      <a:pt x="338666" y="304800"/>
                    </a:cubicBezTo>
                    <a:cubicBezTo>
                      <a:pt x="345635" y="310375"/>
                      <a:pt x="355599" y="310444"/>
                      <a:pt x="364066" y="313266"/>
                    </a:cubicBezTo>
                    <a:cubicBezTo>
                      <a:pt x="406975" y="356175"/>
                      <a:pt x="351442" y="305691"/>
                      <a:pt x="406400" y="338666"/>
                    </a:cubicBezTo>
                    <a:cubicBezTo>
                      <a:pt x="464509" y="373532"/>
                      <a:pt x="376780" y="340083"/>
                      <a:pt x="448733" y="364066"/>
                    </a:cubicBezTo>
                    <a:cubicBezTo>
                      <a:pt x="460022" y="375355"/>
                      <a:pt x="467454" y="392884"/>
                      <a:pt x="482600" y="397933"/>
                    </a:cubicBezTo>
                    <a:lnTo>
                      <a:pt x="533400" y="414866"/>
                    </a:lnTo>
                    <a:cubicBezTo>
                      <a:pt x="541867" y="420511"/>
                      <a:pt x="549501" y="427667"/>
                      <a:pt x="558800" y="431800"/>
                    </a:cubicBezTo>
                    <a:cubicBezTo>
                      <a:pt x="575111" y="439049"/>
                      <a:pt x="609600" y="448733"/>
                      <a:pt x="609600" y="448733"/>
                    </a:cubicBezTo>
                    <a:lnTo>
                      <a:pt x="863600" y="440266"/>
                    </a:lnTo>
                    <a:cubicBezTo>
                      <a:pt x="901508" y="438271"/>
                      <a:pt x="930417" y="433271"/>
                      <a:pt x="965200" y="423333"/>
                    </a:cubicBezTo>
                    <a:cubicBezTo>
                      <a:pt x="973781" y="420881"/>
                      <a:pt x="982618" y="418857"/>
                      <a:pt x="990600" y="414866"/>
                    </a:cubicBezTo>
                    <a:cubicBezTo>
                      <a:pt x="999701" y="410315"/>
                      <a:pt x="1007533" y="403577"/>
                      <a:pt x="1016000" y="397933"/>
                    </a:cubicBezTo>
                    <a:cubicBezTo>
                      <a:pt x="1037000" y="334928"/>
                      <a:pt x="1004764" y="419021"/>
                      <a:pt x="1058333" y="338666"/>
                    </a:cubicBezTo>
                    <a:cubicBezTo>
                      <a:pt x="1063977" y="330199"/>
                      <a:pt x="1067320" y="319623"/>
                      <a:pt x="1075266" y="313266"/>
                    </a:cubicBezTo>
                    <a:cubicBezTo>
                      <a:pt x="1082235" y="307691"/>
                      <a:pt x="1092199" y="307622"/>
                      <a:pt x="1100666" y="304800"/>
                    </a:cubicBezTo>
                    <a:cubicBezTo>
                      <a:pt x="1150195" y="255271"/>
                      <a:pt x="1126395" y="273536"/>
                      <a:pt x="1168400" y="245533"/>
                    </a:cubicBezTo>
                    <a:cubicBezTo>
                      <a:pt x="1179689" y="228600"/>
                      <a:pt x="1197330" y="214477"/>
                      <a:pt x="1202266" y="194733"/>
                    </a:cubicBezTo>
                    <a:cubicBezTo>
                      <a:pt x="1215061" y="143553"/>
                      <a:pt x="1207055" y="171900"/>
                      <a:pt x="1227666" y="110066"/>
                    </a:cubicBezTo>
                    <a:cubicBezTo>
                      <a:pt x="1230488" y="101599"/>
                      <a:pt x="1229822" y="90977"/>
                      <a:pt x="1236133" y="84666"/>
                    </a:cubicBezTo>
                    <a:cubicBezTo>
                      <a:pt x="1254859" y="65940"/>
                      <a:pt x="1263357" y="54121"/>
                      <a:pt x="1286933" y="42333"/>
                    </a:cubicBezTo>
                    <a:cubicBezTo>
                      <a:pt x="1294915" y="38342"/>
                      <a:pt x="1303866" y="36688"/>
                      <a:pt x="1312333" y="33866"/>
                    </a:cubicBezTo>
                    <a:cubicBezTo>
                      <a:pt x="1334911" y="36688"/>
                      <a:pt x="1358114" y="36346"/>
                      <a:pt x="1380066" y="42333"/>
                    </a:cubicBezTo>
                    <a:cubicBezTo>
                      <a:pt x="1420329" y="53314"/>
                      <a:pt x="1395725" y="59175"/>
                      <a:pt x="1413933" y="84666"/>
                    </a:cubicBezTo>
                    <a:cubicBezTo>
                      <a:pt x="1423213" y="97657"/>
                      <a:pt x="1438944" y="105249"/>
                      <a:pt x="1447800" y="118533"/>
                    </a:cubicBezTo>
                    <a:cubicBezTo>
                      <a:pt x="1453444" y="127000"/>
                      <a:pt x="1457538" y="136738"/>
                      <a:pt x="1464733" y="143933"/>
                    </a:cubicBezTo>
                    <a:cubicBezTo>
                      <a:pt x="1471928" y="151128"/>
                      <a:pt x="1482187" y="154509"/>
                      <a:pt x="1490133" y="160866"/>
                    </a:cubicBezTo>
                    <a:cubicBezTo>
                      <a:pt x="1496366" y="165853"/>
                      <a:pt x="1501422" y="172155"/>
                      <a:pt x="1507066" y="177800"/>
                    </a:cubicBezTo>
                    <a:cubicBezTo>
                      <a:pt x="1538111" y="174978"/>
                      <a:pt x="1569719" y="175865"/>
                      <a:pt x="1600200" y="169333"/>
                    </a:cubicBezTo>
                    <a:cubicBezTo>
                      <a:pt x="1626563" y="163684"/>
                      <a:pt x="1622860" y="147270"/>
                      <a:pt x="1642533" y="135466"/>
                    </a:cubicBezTo>
                    <a:cubicBezTo>
                      <a:pt x="1650186" y="130874"/>
                      <a:pt x="1659466" y="129822"/>
                      <a:pt x="1667933" y="127000"/>
                    </a:cubicBezTo>
                    <a:cubicBezTo>
                      <a:pt x="1684866" y="129822"/>
                      <a:pt x="1703378" y="127789"/>
                      <a:pt x="1718733" y="135466"/>
                    </a:cubicBezTo>
                    <a:cubicBezTo>
                      <a:pt x="1733013" y="142606"/>
                      <a:pt x="1752600" y="169333"/>
                      <a:pt x="1752600" y="169333"/>
                    </a:cubicBezTo>
                    <a:cubicBezTo>
                      <a:pt x="1760893" y="185920"/>
                      <a:pt x="1791138" y="249913"/>
                      <a:pt x="1803400" y="254000"/>
                    </a:cubicBezTo>
                    <a:lnTo>
                      <a:pt x="1828800" y="262466"/>
                    </a:lnTo>
                    <a:cubicBezTo>
                      <a:pt x="1943197" y="243401"/>
                      <a:pt x="1833569" y="268814"/>
                      <a:pt x="1905000" y="237066"/>
                    </a:cubicBezTo>
                    <a:cubicBezTo>
                      <a:pt x="1921311" y="229817"/>
                      <a:pt x="1955800" y="220133"/>
                      <a:pt x="1955800" y="220133"/>
                    </a:cubicBezTo>
                    <a:cubicBezTo>
                      <a:pt x="1964267" y="211666"/>
                      <a:pt x="1970300" y="199688"/>
                      <a:pt x="1981200" y="194733"/>
                    </a:cubicBezTo>
                    <a:cubicBezTo>
                      <a:pt x="2002387" y="185103"/>
                      <a:pt x="2026855" y="185160"/>
                      <a:pt x="2048933" y="177800"/>
                    </a:cubicBezTo>
                    <a:lnTo>
                      <a:pt x="2099733" y="160866"/>
                    </a:lnTo>
                    <a:cubicBezTo>
                      <a:pt x="2128921" y="151137"/>
                      <a:pt x="2118822" y="158711"/>
                      <a:pt x="2133600" y="143933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31" name="Explosion 1 61"/>
              <p:cNvSpPr>
                <a:spLocks noChangeArrowheads="1"/>
              </p:cNvSpPr>
              <p:nvPr/>
            </p:nvSpPr>
            <p:spPr bwMode="auto">
              <a:xfrm>
                <a:off x="4201937" y="4947135"/>
                <a:ext cx="330837" cy="182880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  <p:sp>
          <p:nvSpPr>
            <p:cNvPr id="223" name="TextBox 222"/>
            <p:cNvSpPr txBox="1"/>
            <p:nvPr/>
          </p:nvSpPr>
          <p:spPr>
            <a:xfrm>
              <a:off x="3492934" y="5670024"/>
              <a:ext cx="990600" cy="4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956703" y="1474842"/>
            <a:ext cx="721750" cy="3018169"/>
            <a:chOff x="2329304" y="2438401"/>
            <a:chExt cx="702782" cy="3076587"/>
          </a:xfrm>
        </p:grpSpPr>
        <p:sp>
          <p:nvSpPr>
            <p:cNvPr id="233" name="Freeform 232"/>
            <p:cNvSpPr/>
            <p:nvPr/>
          </p:nvSpPr>
          <p:spPr bwMode="auto">
            <a:xfrm rot="5400000">
              <a:off x="2207835" y="2628067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4" name="Freeform 233"/>
            <p:cNvSpPr/>
            <p:nvPr/>
          </p:nvSpPr>
          <p:spPr bwMode="auto">
            <a:xfrm rot="5400000">
              <a:off x="2247102" y="3314245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5" name="Freeform 234"/>
            <p:cNvSpPr/>
            <p:nvPr/>
          </p:nvSpPr>
          <p:spPr bwMode="auto">
            <a:xfrm rot="5400000">
              <a:off x="2282256" y="3994242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6" name="Freeform 235"/>
            <p:cNvSpPr/>
            <p:nvPr/>
          </p:nvSpPr>
          <p:spPr bwMode="auto">
            <a:xfrm rot="5400000">
              <a:off x="2321523" y="4680420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7" name="Oval 236"/>
            <p:cNvSpPr/>
            <p:nvPr/>
          </p:nvSpPr>
          <p:spPr bwMode="auto">
            <a:xfrm rot="5400000">
              <a:off x="2508797" y="5037054"/>
              <a:ext cx="307146" cy="64872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 rot="5400000">
              <a:off x="2387319" y="4012185"/>
              <a:ext cx="549190" cy="5105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9" name="Explosion 1 61"/>
            <p:cNvSpPr>
              <a:spLocks noChangeArrowheads="1"/>
            </p:cNvSpPr>
            <p:nvPr/>
          </p:nvSpPr>
          <p:spPr bwMode="auto">
            <a:xfrm rot="5400000">
              <a:off x="2645283" y="3874441"/>
              <a:ext cx="120777" cy="129744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 b="1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329304" y="5172497"/>
              <a:ext cx="702782" cy="313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431948" y="4007223"/>
              <a:ext cx="303310" cy="508250"/>
            </a:xfrm>
            <a:custGeom>
              <a:avLst/>
              <a:gdLst>
                <a:gd name="connsiteX0" fmla="*/ 211774 w 254107"/>
                <a:gd name="connsiteY0" fmla="*/ 0 h 694285"/>
                <a:gd name="connsiteX1" fmla="*/ 135574 w 254107"/>
                <a:gd name="connsiteY1" fmla="*/ 50800 h 694285"/>
                <a:gd name="connsiteX2" fmla="*/ 93240 w 254107"/>
                <a:gd name="connsiteY2" fmla="*/ 76200 h 694285"/>
                <a:gd name="connsiteX3" fmla="*/ 101707 w 254107"/>
                <a:gd name="connsiteY3" fmla="*/ 135466 h 694285"/>
                <a:gd name="connsiteX4" fmla="*/ 186374 w 254107"/>
                <a:gd name="connsiteY4" fmla="*/ 186266 h 694285"/>
                <a:gd name="connsiteX5" fmla="*/ 211774 w 254107"/>
                <a:gd name="connsiteY5" fmla="*/ 194733 h 694285"/>
                <a:gd name="connsiteX6" fmla="*/ 254107 w 254107"/>
                <a:gd name="connsiteY6" fmla="*/ 228600 h 694285"/>
                <a:gd name="connsiteX7" fmla="*/ 245640 w 254107"/>
                <a:gd name="connsiteY7" fmla="*/ 279400 h 694285"/>
                <a:gd name="connsiteX8" fmla="*/ 169440 w 254107"/>
                <a:gd name="connsiteY8" fmla="*/ 321733 h 694285"/>
                <a:gd name="connsiteX9" fmla="*/ 144040 w 254107"/>
                <a:gd name="connsiteY9" fmla="*/ 338666 h 694285"/>
                <a:gd name="connsiteX10" fmla="*/ 76307 w 254107"/>
                <a:gd name="connsiteY10" fmla="*/ 355600 h 694285"/>
                <a:gd name="connsiteX11" fmla="*/ 17040 w 254107"/>
                <a:gd name="connsiteY11" fmla="*/ 372533 h 694285"/>
                <a:gd name="connsiteX12" fmla="*/ 8574 w 254107"/>
                <a:gd name="connsiteY12" fmla="*/ 448733 h 694285"/>
                <a:gd name="connsiteX13" fmla="*/ 33974 w 254107"/>
                <a:gd name="connsiteY13" fmla="*/ 457200 h 694285"/>
                <a:gd name="connsiteX14" fmla="*/ 84774 w 254107"/>
                <a:gd name="connsiteY14" fmla="*/ 499533 h 694285"/>
                <a:gd name="connsiteX15" fmla="*/ 135574 w 254107"/>
                <a:gd name="connsiteY15" fmla="*/ 516466 h 694285"/>
                <a:gd name="connsiteX16" fmla="*/ 152507 w 254107"/>
                <a:gd name="connsiteY16" fmla="*/ 533400 h 694285"/>
                <a:gd name="connsiteX17" fmla="*/ 203307 w 254107"/>
                <a:gd name="connsiteY17" fmla="*/ 550333 h 694285"/>
                <a:gd name="connsiteX18" fmla="*/ 220240 w 254107"/>
                <a:gd name="connsiteY18" fmla="*/ 635000 h 694285"/>
                <a:gd name="connsiteX19" fmla="*/ 203307 w 254107"/>
                <a:gd name="connsiteY19" fmla="*/ 694266 h 69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107" h="694285">
                  <a:moveTo>
                    <a:pt x="211774" y="0"/>
                  </a:moveTo>
                  <a:cubicBezTo>
                    <a:pt x="186374" y="16933"/>
                    <a:pt x="161943" y="35418"/>
                    <a:pt x="135574" y="50800"/>
                  </a:cubicBezTo>
                  <a:cubicBezTo>
                    <a:pt x="82816" y="81575"/>
                    <a:pt x="134182" y="35258"/>
                    <a:pt x="93240" y="76200"/>
                  </a:cubicBezTo>
                  <a:cubicBezTo>
                    <a:pt x="96062" y="95955"/>
                    <a:pt x="93449" y="117299"/>
                    <a:pt x="101707" y="135466"/>
                  </a:cubicBezTo>
                  <a:cubicBezTo>
                    <a:pt x="118311" y="171993"/>
                    <a:pt x="153840" y="175421"/>
                    <a:pt x="186374" y="186266"/>
                  </a:cubicBezTo>
                  <a:cubicBezTo>
                    <a:pt x="194841" y="189088"/>
                    <a:pt x="204348" y="189783"/>
                    <a:pt x="211774" y="194733"/>
                  </a:cubicBezTo>
                  <a:cubicBezTo>
                    <a:pt x="243816" y="216094"/>
                    <a:pt x="229979" y="204471"/>
                    <a:pt x="254107" y="228600"/>
                  </a:cubicBezTo>
                  <a:cubicBezTo>
                    <a:pt x="251285" y="245533"/>
                    <a:pt x="255485" y="265336"/>
                    <a:pt x="245640" y="279400"/>
                  </a:cubicBezTo>
                  <a:cubicBezTo>
                    <a:pt x="216893" y="320467"/>
                    <a:pt x="201219" y="305843"/>
                    <a:pt x="169440" y="321733"/>
                  </a:cubicBezTo>
                  <a:cubicBezTo>
                    <a:pt x="160339" y="326284"/>
                    <a:pt x="153603" y="335189"/>
                    <a:pt x="144040" y="338666"/>
                  </a:cubicBezTo>
                  <a:cubicBezTo>
                    <a:pt x="122169" y="346619"/>
                    <a:pt x="98885" y="349956"/>
                    <a:pt x="76307" y="355600"/>
                  </a:cubicBezTo>
                  <a:cubicBezTo>
                    <a:pt x="33770" y="366234"/>
                    <a:pt x="53488" y="360383"/>
                    <a:pt x="17040" y="372533"/>
                  </a:cubicBezTo>
                  <a:cubicBezTo>
                    <a:pt x="11395" y="389467"/>
                    <a:pt x="-12593" y="427566"/>
                    <a:pt x="8574" y="448733"/>
                  </a:cubicBezTo>
                  <a:cubicBezTo>
                    <a:pt x="14885" y="455044"/>
                    <a:pt x="25507" y="454378"/>
                    <a:pt x="33974" y="457200"/>
                  </a:cubicBezTo>
                  <a:cubicBezTo>
                    <a:pt x="49925" y="473151"/>
                    <a:pt x="63556" y="490103"/>
                    <a:pt x="84774" y="499533"/>
                  </a:cubicBezTo>
                  <a:cubicBezTo>
                    <a:pt x="101085" y="506782"/>
                    <a:pt x="135574" y="516466"/>
                    <a:pt x="135574" y="516466"/>
                  </a:cubicBezTo>
                  <a:cubicBezTo>
                    <a:pt x="141218" y="522111"/>
                    <a:pt x="145367" y="529830"/>
                    <a:pt x="152507" y="533400"/>
                  </a:cubicBezTo>
                  <a:cubicBezTo>
                    <a:pt x="168472" y="541383"/>
                    <a:pt x="203307" y="550333"/>
                    <a:pt x="203307" y="550333"/>
                  </a:cubicBezTo>
                  <a:cubicBezTo>
                    <a:pt x="213734" y="581614"/>
                    <a:pt x="220240" y="596081"/>
                    <a:pt x="220240" y="635000"/>
                  </a:cubicBezTo>
                  <a:cubicBezTo>
                    <a:pt x="220240" y="697060"/>
                    <a:pt x="230476" y="694266"/>
                    <a:pt x="203307" y="694266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661011" y="1474841"/>
            <a:ext cx="721749" cy="3018169"/>
            <a:chOff x="2862702" y="2438400"/>
            <a:chExt cx="702781" cy="3076587"/>
          </a:xfrm>
        </p:grpSpPr>
        <p:sp>
          <p:nvSpPr>
            <p:cNvPr id="243" name="Freeform 242"/>
            <p:cNvSpPr/>
            <p:nvPr/>
          </p:nvSpPr>
          <p:spPr bwMode="auto">
            <a:xfrm rot="5400000">
              <a:off x="2741231" y="2628066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4" name="Freeform 243"/>
            <p:cNvSpPr/>
            <p:nvPr/>
          </p:nvSpPr>
          <p:spPr bwMode="auto">
            <a:xfrm rot="5400000">
              <a:off x="2780498" y="3314244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5" name="Freeform 244"/>
            <p:cNvSpPr/>
            <p:nvPr/>
          </p:nvSpPr>
          <p:spPr bwMode="auto">
            <a:xfrm rot="5400000">
              <a:off x="2815652" y="3994241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6" name="Freeform 245"/>
            <p:cNvSpPr/>
            <p:nvPr/>
          </p:nvSpPr>
          <p:spPr bwMode="auto">
            <a:xfrm rot="5400000">
              <a:off x="2854919" y="4680419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 rot="5400000">
              <a:off x="3042193" y="5037053"/>
              <a:ext cx="307146" cy="64872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 rot="5400000">
              <a:off x="2700171" y="3961159"/>
              <a:ext cx="893816" cy="55134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9" name="Explosion 1 61"/>
            <p:cNvSpPr>
              <a:spLocks noChangeArrowheads="1"/>
            </p:cNvSpPr>
            <p:nvPr/>
          </p:nvSpPr>
          <p:spPr bwMode="auto">
            <a:xfrm rot="5400000">
              <a:off x="3003978" y="3694888"/>
              <a:ext cx="120777" cy="129744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 b="1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862702" y="5172496"/>
              <a:ext cx="702781" cy="313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  <p:sp>
          <p:nvSpPr>
            <p:cNvPr id="251" name="Freeform 250"/>
            <p:cNvSpPr/>
            <p:nvPr/>
          </p:nvSpPr>
          <p:spPr bwMode="auto">
            <a:xfrm flipH="1">
              <a:off x="3129241" y="3837075"/>
              <a:ext cx="213834" cy="846667"/>
            </a:xfrm>
            <a:custGeom>
              <a:avLst/>
              <a:gdLst>
                <a:gd name="connsiteX0" fmla="*/ 313267 w 321733"/>
                <a:gd name="connsiteY0" fmla="*/ 0 h 846667"/>
                <a:gd name="connsiteX1" fmla="*/ 245533 w 321733"/>
                <a:gd name="connsiteY1" fmla="*/ 127000 h 846667"/>
                <a:gd name="connsiteX2" fmla="*/ 262467 w 321733"/>
                <a:gd name="connsiteY2" fmla="*/ 143934 h 846667"/>
                <a:gd name="connsiteX3" fmla="*/ 270933 w 321733"/>
                <a:gd name="connsiteY3" fmla="*/ 169334 h 846667"/>
                <a:gd name="connsiteX4" fmla="*/ 313267 w 321733"/>
                <a:gd name="connsiteY4" fmla="*/ 203200 h 846667"/>
                <a:gd name="connsiteX5" fmla="*/ 321733 w 321733"/>
                <a:gd name="connsiteY5" fmla="*/ 228600 h 846667"/>
                <a:gd name="connsiteX6" fmla="*/ 279400 w 321733"/>
                <a:gd name="connsiteY6" fmla="*/ 296334 h 846667"/>
                <a:gd name="connsiteX7" fmla="*/ 203200 w 321733"/>
                <a:gd name="connsiteY7" fmla="*/ 321734 h 846667"/>
                <a:gd name="connsiteX8" fmla="*/ 177800 w 321733"/>
                <a:gd name="connsiteY8" fmla="*/ 330200 h 846667"/>
                <a:gd name="connsiteX9" fmla="*/ 118533 w 321733"/>
                <a:gd name="connsiteY9" fmla="*/ 355600 h 846667"/>
                <a:gd name="connsiteX10" fmla="*/ 67733 w 321733"/>
                <a:gd name="connsiteY10" fmla="*/ 389467 h 846667"/>
                <a:gd name="connsiteX11" fmla="*/ 76200 w 321733"/>
                <a:gd name="connsiteY11" fmla="*/ 431800 h 846667"/>
                <a:gd name="connsiteX12" fmla="*/ 110067 w 321733"/>
                <a:gd name="connsiteY12" fmla="*/ 465667 h 846667"/>
                <a:gd name="connsiteX13" fmla="*/ 152400 w 321733"/>
                <a:gd name="connsiteY13" fmla="*/ 508000 h 846667"/>
                <a:gd name="connsiteX14" fmla="*/ 169333 w 321733"/>
                <a:gd name="connsiteY14" fmla="*/ 558800 h 846667"/>
                <a:gd name="connsiteX15" fmla="*/ 160867 w 321733"/>
                <a:gd name="connsiteY15" fmla="*/ 601134 h 846667"/>
                <a:gd name="connsiteX16" fmla="*/ 118533 w 321733"/>
                <a:gd name="connsiteY16" fmla="*/ 626534 h 846667"/>
                <a:gd name="connsiteX17" fmla="*/ 59267 w 321733"/>
                <a:gd name="connsiteY17" fmla="*/ 651934 h 846667"/>
                <a:gd name="connsiteX18" fmla="*/ 42333 w 321733"/>
                <a:gd name="connsiteY18" fmla="*/ 668867 h 846667"/>
                <a:gd name="connsiteX19" fmla="*/ 59267 w 321733"/>
                <a:gd name="connsiteY19" fmla="*/ 753534 h 846667"/>
                <a:gd name="connsiteX20" fmla="*/ 50800 w 321733"/>
                <a:gd name="connsiteY20" fmla="*/ 812800 h 846667"/>
                <a:gd name="connsiteX21" fmla="*/ 8467 w 321733"/>
                <a:gd name="connsiteY21" fmla="*/ 838200 h 846667"/>
                <a:gd name="connsiteX22" fmla="*/ 0 w 321733"/>
                <a:gd name="connsiteY22" fmla="*/ 846667 h 84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733" h="846667">
                  <a:moveTo>
                    <a:pt x="313267" y="0"/>
                  </a:moveTo>
                  <a:cubicBezTo>
                    <a:pt x="239107" y="57681"/>
                    <a:pt x="218934" y="38336"/>
                    <a:pt x="245533" y="127000"/>
                  </a:cubicBezTo>
                  <a:cubicBezTo>
                    <a:pt x="247827" y="134646"/>
                    <a:pt x="256822" y="138289"/>
                    <a:pt x="262467" y="143934"/>
                  </a:cubicBezTo>
                  <a:cubicBezTo>
                    <a:pt x="265289" y="152401"/>
                    <a:pt x="266341" y="161681"/>
                    <a:pt x="270933" y="169334"/>
                  </a:cubicBezTo>
                  <a:cubicBezTo>
                    <a:pt x="278975" y="182737"/>
                    <a:pt x="301732" y="195510"/>
                    <a:pt x="313267" y="203200"/>
                  </a:cubicBezTo>
                  <a:cubicBezTo>
                    <a:pt x="316089" y="211667"/>
                    <a:pt x="321733" y="219675"/>
                    <a:pt x="321733" y="228600"/>
                  </a:cubicBezTo>
                  <a:cubicBezTo>
                    <a:pt x="321733" y="253388"/>
                    <a:pt x="304568" y="287945"/>
                    <a:pt x="279400" y="296334"/>
                  </a:cubicBezTo>
                  <a:lnTo>
                    <a:pt x="203200" y="321734"/>
                  </a:lnTo>
                  <a:lnTo>
                    <a:pt x="177800" y="330200"/>
                  </a:lnTo>
                  <a:cubicBezTo>
                    <a:pt x="85352" y="391834"/>
                    <a:pt x="227872" y="300931"/>
                    <a:pt x="118533" y="355600"/>
                  </a:cubicBezTo>
                  <a:cubicBezTo>
                    <a:pt x="100330" y="364701"/>
                    <a:pt x="67733" y="389467"/>
                    <a:pt x="67733" y="389467"/>
                  </a:cubicBezTo>
                  <a:cubicBezTo>
                    <a:pt x="70555" y="403578"/>
                    <a:pt x="69211" y="419221"/>
                    <a:pt x="76200" y="431800"/>
                  </a:cubicBezTo>
                  <a:cubicBezTo>
                    <a:pt x="83953" y="445756"/>
                    <a:pt x="101211" y="452383"/>
                    <a:pt x="110067" y="465667"/>
                  </a:cubicBezTo>
                  <a:cubicBezTo>
                    <a:pt x="132644" y="499534"/>
                    <a:pt x="118533" y="485423"/>
                    <a:pt x="152400" y="508000"/>
                  </a:cubicBezTo>
                  <a:cubicBezTo>
                    <a:pt x="158044" y="524933"/>
                    <a:pt x="172833" y="541297"/>
                    <a:pt x="169333" y="558800"/>
                  </a:cubicBezTo>
                  <a:cubicBezTo>
                    <a:pt x="166511" y="572911"/>
                    <a:pt x="166536" y="587907"/>
                    <a:pt x="160867" y="601134"/>
                  </a:cubicBezTo>
                  <a:cubicBezTo>
                    <a:pt x="151847" y="622180"/>
                    <a:pt x="135602" y="618000"/>
                    <a:pt x="118533" y="626534"/>
                  </a:cubicBezTo>
                  <a:cubicBezTo>
                    <a:pt x="60064" y="655769"/>
                    <a:pt x="129749" y="634312"/>
                    <a:pt x="59267" y="651934"/>
                  </a:cubicBezTo>
                  <a:cubicBezTo>
                    <a:pt x="53622" y="657578"/>
                    <a:pt x="43215" y="660933"/>
                    <a:pt x="42333" y="668867"/>
                  </a:cubicBezTo>
                  <a:cubicBezTo>
                    <a:pt x="39090" y="698054"/>
                    <a:pt x="50290" y="726605"/>
                    <a:pt x="59267" y="753534"/>
                  </a:cubicBezTo>
                  <a:cubicBezTo>
                    <a:pt x="56445" y="773289"/>
                    <a:pt x="57111" y="793868"/>
                    <a:pt x="50800" y="812800"/>
                  </a:cubicBezTo>
                  <a:cubicBezTo>
                    <a:pt x="44184" y="832647"/>
                    <a:pt x="22850" y="831009"/>
                    <a:pt x="8467" y="838200"/>
                  </a:cubicBezTo>
                  <a:cubicBezTo>
                    <a:pt x="4897" y="839985"/>
                    <a:pt x="2822" y="843845"/>
                    <a:pt x="0" y="846667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2362209" y="1487652"/>
            <a:ext cx="743794" cy="3018169"/>
            <a:chOff x="3462678" y="1600211"/>
            <a:chExt cx="1020856" cy="4579628"/>
          </a:xfrm>
        </p:grpSpPr>
        <p:grpSp>
          <p:nvGrpSpPr>
            <p:cNvPr id="253" name="Group 252"/>
            <p:cNvGrpSpPr/>
            <p:nvPr/>
          </p:nvGrpSpPr>
          <p:grpSpPr>
            <a:xfrm rot="5400000">
              <a:off x="1651793" y="3411096"/>
              <a:ext cx="4579628" cy="957857"/>
              <a:chOff x="457200" y="4634114"/>
              <a:chExt cx="8427476" cy="957857"/>
            </a:xfrm>
          </p:grpSpPr>
          <p:sp>
            <p:nvSpPr>
              <p:cNvPr id="255" name="Freeform 254"/>
              <p:cNvSpPr/>
              <p:nvPr/>
            </p:nvSpPr>
            <p:spPr bwMode="auto">
              <a:xfrm>
                <a:off x="457200" y="4989507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6" name="Freeform 255"/>
              <p:cNvSpPr/>
              <p:nvPr/>
            </p:nvSpPr>
            <p:spPr bwMode="auto">
              <a:xfrm>
                <a:off x="2336799" y="4934159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7" name="Freeform 256"/>
              <p:cNvSpPr/>
              <p:nvPr/>
            </p:nvSpPr>
            <p:spPr bwMode="auto">
              <a:xfrm>
                <a:off x="4199466" y="4884608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 bwMode="auto">
              <a:xfrm>
                <a:off x="8043332" y="4635044"/>
                <a:ext cx="841344" cy="9144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4268966" y="4634114"/>
                <a:ext cx="1924244" cy="95785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60" name="Freeform 259"/>
              <p:cNvSpPr/>
              <p:nvPr/>
            </p:nvSpPr>
            <p:spPr bwMode="auto">
              <a:xfrm>
                <a:off x="4213166" y="4909015"/>
                <a:ext cx="3745817" cy="448734"/>
              </a:xfrm>
              <a:custGeom>
                <a:avLst/>
                <a:gdLst>
                  <a:gd name="connsiteX0" fmla="*/ 0 w 2133600"/>
                  <a:gd name="connsiteY0" fmla="*/ 0 h 448733"/>
                  <a:gd name="connsiteX1" fmla="*/ 76200 w 2133600"/>
                  <a:gd name="connsiteY1" fmla="*/ 16933 h 448733"/>
                  <a:gd name="connsiteX2" fmla="*/ 143933 w 2133600"/>
                  <a:gd name="connsiteY2" fmla="*/ 76200 h 448733"/>
                  <a:gd name="connsiteX3" fmla="*/ 160866 w 2133600"/>
                  <a:gd name="connsiteY3" fmla="*/ 101600 h 448733"/>
                  <a:gd name="connsiteX4" fmla="*/ 194733 w 2133600"/>
                  <a:gd name="connsiteY4" fmla="*/ 143933 h 448733"/>
                  <a:gd name="connsiteX5" fmla="*/ 203200 w 2133600"/>
                  <a:gd name="connsiteY5" fmla="*/ 169333 h 448733"/>
                  <a:gd name="connsiteX6" fmla="*/ 220133 w 2133600"/>
                  <a:gd name="connsiteY6" fmla="*/ 194733 h 448733"/>
                  <a:gd name="connsiteX7" fmla="*/ 270933 w 2133600"/>
                  <a:gd name="connsiteY7" fmla="*/ 220133 h 448733"/>
                  <a:gd name="connsiteX8" fmla="*/ 287866 w 2133600"/>
                  <a:gd name="connsiteY8" fmla="*/ 245533 h 448733"/>
                  <a:gd name="connsiteX9" fmla="*/ 321733 w 2133600"/>
                  <a:gd name="connsiteY9" fmla="*/ 279400 h 448733"/>
                  <a:gd name="connsiteX10" fmla="*/ 338666 w 2133600"/>
                  <a:gd name="connsiteY10" fmla="*/ 304800 h 448733"/>
                  <a:gd name="connsiteX11" fmla="*/ 364066 w 2133600"/>
                  <a:gd name="connsiteY11" fmla="*/ 313266 h 448733"/>
                  <a:gd name="connsiteX12" fmla="*/ 406400 w 2133600"/>
                  <a:gd name="connsiteY12" fmla="*/ 338666 h 448733"/>
                  <a:gd name="connsiteX13" fmla="*/ 448733 w 2133600"/>
                  <a:gd name="connsiteY13" fmla="*/ 364066 h 448733"/>
                  <a:gd name="connsiteX14" fmla="*/ 482600 w 2133600"/>
                  <a:gd name="connsiteY14" fmla="*/ 397933 h 448733"/>
                  <a:gd name="connsiteX15" fmla="*/ 533400 w 2133600"/>
                  <a:gd name="connsiteY15" fmla="*/ 414866 h 448733"/>
                  <a:gd name="connsiteX16" fmla="*/ 558800 w 2133600"/>
                  <a:gd name="connsiteY16" fmla="*/ 431800 h 448733"/>
                  <a:gd name="connsiteX17" fmla="*/ 609600 w 2133600"/>
                  <a:gd name="connsiteY17" fmla="*/ 448733 h 448733"/>
                  <a:gd name="connsiteX18" fmla="*/ 863600 w 2133600"/>
                  <a:gd name="connsiteY18" fmla="*/ 440266 h 448733"/>
                  <a:gd name="connsiteX19" fmla="*/ 965200 w 2133600"/>
                  <a:gd name="connsiteY19" fmla="*/ 423333 h 448733"/>
                  <a:gd name="connsiteX20" fmla="*/ 990600 w 2133600"/>
                  <a:gd name="connsiteY20" fmla="*/ 414866 h 448733"/>
                  <a:gd name="connsiteX21" fmla="*/ 1016000 w 2133600"/>
                  <a:gd name="connsiteY21" fmla="*/ 397933 h 448733"/>
                  <a:gd name="connsiteX22" fmla="*/ 1058333 w 2133600"/>
                  <a:gd name="connsiteY22" fmla="*/ 338666 h 448733"/>
                  <a:gd name="connsiteX23" fmla="*/ 1075266 w 2133600"/>
                  <a:gd name="connsiteY23" fmla="*/ 313266 h 448733"/>
                  <a:gd name="connsiteX24" fmla="*/ 1100666 w 2133600"/>
                  <a:gd name="connsiteY24" fmla="*/ 304800 h 448733"/>
                  <a:gd name="connsiteX25" fmla="*/ 1168400 w 2133600"/>
                  <a:gd name="connsiteY25" fmla="*/ 245533 h 448733"/>
                  <a:gd name="connsiteX26" fmla="*/ 1202266 w 2133600"/>
                  <a:gd name="connsiteY26" fmla="*/ 194733 h 448733"/>
                  <a:gd name="connsiteX27" fmla="*/ 1227666 w 2133600"/>
                  <a:gd name="connsiteY27" fmla="*/ 110066 h 448733"/>
                  <a:gd name="connsiteX28" fmla="*/ 1236133 w 2133600"/>
                  <a:gd name="connsiteY28" fmla="*/ 84666 h 448733"/>
                  <a:gd name="connsiteX29" fmla="*/ 1286933 w 2133600"/>
                  <a:gd name="connsiteY29" fmla="*/ 42333 h 448733"/>
                  <a:gd name="connsiteX30" fmla="*/ 1312333 w 2133600"/>
                  <a:gd name="connsiteY30" fmla="*/ 33866 h 448733"/>
                  <a:gd name="connsiteX31" fmla="*/ 1380066 w 2133600"/>
                  <a:gd name="connsiteY31" fmla="*/ 42333 h 448733"/>
                  <a:gd name="connsiteX32" fmla="*/ 1413933 w 2133600"/>
                  <a:gd name="connsiteY32" fmla="*/ 84666 h 448733"/>
                  <a:gd name="connsiteX33" fmla="*/ 1447800 w 2133600"/>
                  <a:gd name="connsiteY33" fmla="*/ 118533 h 448733"/>
                  <a:gd name="connsiteX34" fmla="*/ 1464733 w 2133600"/>
                  <a:gd name="connsiteY34" fmla="*/ 143933 h 448733"/>
                  <a:gd name="connsiteX35" fmla="*/ 1490133 w 2133600"/>
                  <a:gd name="connsiteY35" fmla="*/ 160866 h 448733"/>
                  <a:gd name="connsiteX36" fmla="*/ 1507066 w 2133600"/>
                  <a:gd name="connsiteY36" fmla="*/ 177800 h 448733"/>
                  <a:gd name="connsiteX37" fmla="*/ 1600200 w 2133600"/>
                  <a:gd name="connsiteY37" fmla="*/ 169333 h 448733"/>
                  <a:gd name="connsiteX38" fmla="*/ 1642533 w 2133600"/>
                  <a:gd name="connsiteY38" fmla="*/ 135466 h 448733"/>
                  <a:gd name="connsiteX39" fmla="*/ 1667933 w 2133600"/>
                  <a:gd name="connsiteY39" fmla="*/ 127000 h 448733"/>
                  <a:gd name="connsiteX40" fmla="*/ 1718733 w 2133600"/>
                  <a:gd name="connsiteY40" fmla="*/ 135466 h 448733"/>
                  <a:gd name="connsiteX41" fmla="*/ 1752600 w 2133600"/>
                  <a:gd name="connsiteY41" fmla="*/ 169333 h 448733"/>
                  <a:gd name="connsiteX42" fmla="*/ 1803400 w 2133600"/>
                  <a:gd name="connsiteY42" fmla="*/ 254000 h 448733"/>
                  <a:gd name="connsiteX43" fmla="*/ 1828800 w 2133600"/>
                  <a:gd name="connsiteY43" fmla="*/ 262466 h 448733"/>
                  <a:gd name="connsiteX44" fmla="*/ 1905000 w 2133600"/>
                  <a:gd name="connsiteY44" fmla="*/ 237066 h 448733"/>
                  <a:gd name="connsiteX45" fmla="*/ 1955800 w 2133600"/>
                  <a:gd name="connsiteY45" fmla="*/ 220133 h 448733"/>
                  <a:gd name="connsiteX46" fmla="*/ 1981200 w 2133600"/>
                  <a:gd name="connsiteY46" fmla="*/ 194733 h 448733"/>
                  <a:gd name="connsiteX47" fmla="*/ 2048933 w 2133600"/>
                  <a:gd name="connsiteY47" fmla="*/ 177800 h 448733"/>
                  <a:gd name="connsiteX48" fmla="*/ 2099733 w 2133600"/>
                  <a:gd name="connsiteY48" fmla="*/ 160866 h 448733"/>
                  <a:gd name="connsiteX49" fmla="*/ 2133600 w 2133600"/>
                  <a:gd name="connsiteY49" fmla="*/ 143933 h 448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133600" h="448733">
                    <a:moveTo>
                      <a:pt x="0" y="0"/>
                    </a:moveTo>
                    <a:cubicBezTo>
                      <a:pt x="25400" y="5644"/>
                      <a:pt x="51915" y="7593"/>
                      <a:pt x="76200" y="16933"/>
                    </a:cubicBezTo>
                    <a:cubicBezTo>
                      <a:pt x="90187" y="22313"/>
                      <a:pt x="137029" y="65844"/>
                      <a:pt x="143933" y="76200"/>
                    </a:cubicBezTo>
                    <a:cubicBezTo>
                      <a:pt x="149577" y="84667"/>
                      <a:pt x="154509" y="93654"/>
                      <a:pt x="160866" y="101600"/>
                    </a:cubicBezTo>
                    <a:cubicBezTo>
                      <a:pt x="181869" y="127853"/>
                      <a:pt x="177357" y="109182"/>
                      <a:pt x="194733" y="143933"/>
                    </a:cubicBezTo>
                    <a:cubicBezTo>
                      <a:pt x="198724" y="151915"/>
                      <a:pt x="199209" y="161351"/>
                      <a:pt x="203200" y="169333"/>
                    </a:cubicBezTo>
                    <a:cubicBezTo>
                      <a:pt x="207751" y="178434"/>
                      <a:pt x="212938" y="187538"/>
                      <a:pt x="220133" y="194733"/>
                    </a:cubicBezTo>
                    <a:cubicBezTo>
                      <a:pt x="236545" y="211145"/>
                      <a:pt x="250276" y="213247"/>
                      <a:pt x="270933" y="220133"/>
                    </a:cubicBezTo>
                    <a:cubicBezTo>
                      <a:pt x="276577" y="228600"/>
                      <a:pt x="281244" y="237807"/>
                      <a:pt x="287866" y="245533"/>
                    </a:cubicBezTo>
                    <a:cubicBezTo>
                      <a:pt x="298256" y="257655"/>
                      <a:pt x="312877" y="266116"/>
                      <a:pt x="321733" y="279400"/>
                    </a:cubicBezTo>
                    <a:cubicBezTo>
                      <a:pt x="327377" y="287867"/>
                      <a:pt x="330720" y="298443"/>
                      <a:pt x="338666" y="304800"/>
                    </a:cubicBezTo>
                    <a:cubicBezTo>
                      <a:pt x="345635" y="310375"/>
                      <a:pt x="355599" y="310444"/>
                      <a:pt x="364066" y="313266"/>
                    </a:cubicBezTo>
                    <a:cubicBezTo>
                      <a:pt x="406975" y="356175"/>
                      <a:pt x="351442" y="305691"/>
                      <a:pt x="406400" y="338666"/>
                    </a:cubicBezTo>
                    <a:cubicBezTo>
                      <a:pt x="464509" y="373532"/>
                      <a:pt x="376780" y="340083"/>
                      <a:pt x="448733" y="364066"/>
                    </a:cubicBezTo>
                    <a:cubicBezTo>
                      <a:pt x="460022" y="375355"/>
                      <a:pt x="467454" y="392884"/>
                      <a:pt x="482600" y="397933"/>
                    </a:cubicBezTo>
                    <a:lnTo>
                      <a:pt x="533400" y="414866"/>
                    </a:lnTo>
                    <a:cubicBezTo>
                      <a:pt x="541867" y="420511"/>
                      <a:pt x="549501" y="427667"/>
                      <a:pt x="558800" y="431800"/>
                    </a:cubicBezTo>
                    <a:cubicBezTo>
                      <a:pt x="575111" y="439049"/>
                      <a:pt x="609600" y="448733"/>
                      <a:pt x="609600" y="448733"/>
                    </a:cubicBezTo>
                    <a:lnTo>
                      <a:pt x="863600" y="440266"/>
                    </a:lnTo>
                    <a:cubicBezTo>
                      <a:pt x="901508" y="438271"/>
                      <a:pt x="930417" y="433271"/>
                      <a:pt x="965200" y="423333"/>
                    </a:cubicBezTo>
                    <a:cubicBezTo>
                      <a:pt x="973781" y="420881"/>
                      <a:pt x="982618" y="418857"/>
                      <a:pt x="990600" y="414866"/>
                    </a:cubicBezTo>
                    <a:cubicBezTo>
                      <a:pt x="999701" y="410315"/>
                      <a:pt x="1007533" y="403577"/>
                      <a:pt x="1016000" y="397933"/>
                    </a:cubicBezTo>
                    <a:cubicBezTo>
                      <a:pt x="1037000" y="334928"/>
                      <a:pt x="1004764" y="419021"/>
                      <a:pt x="1058333" y="338666"/>
                    </a:cubicBezTo>
                    <a:cubicBezTo>
                      <a:pt x="1063977" y="330199"/>
                      <a:pt x="1067320" y="319623"/>
                      <a:pt x="1075266" y="313266"/>
                    </a:cubicBezTo>
                    <a:cubicBezTo>
                      <a:pt x="1082235" y="307691"/>
                      <a:pt x="1092199" y="307622"/>
                      <a:pt x="1100666" y="304800"/>
                    </a:cubicBezTo>
                    <a:cubicBezTo>
                      <a:pt x="1150195" y="255271"/>
                      <a:pt x="1126395" y="273536"/>
                      <a:pt x="1168400" y="245533"/>
                    </a:cubicBezTo>
                    <a:cubicBezTo>
                      <a:pt x="1179689" y="228600"/>
                      <a:pt x="1197330" y="214477"/>
                      <a:pt x="1202266" y="194733"/>
                    </a:cubicBezTo>
                    <a:cubicBezTo>
                      <a:pt x="1215061" y="143553"/>
                      <a:pt x="1207055" y="171900"/>
                      <a:pt x="1227666" y="110066"/>
                    </a:cubicBezTo>
                    <a:cubicBezTo>
                      <a:pt x="1230488" y="101599"/>
                      <a:pt x="1229822" y="90977"/>
                      <a:pt x="1236133" y="84666"/>
                    </a:cubicBezTo>
                    <a:cubicBezTo>
                      <a:pt x="1254859" y="65940"/>
                      <a:pt x="1263357" y="54121"/>
                      <a:pt x="1286933" y="42333"/>
                    </a:cubicBezTo>
                    <a:cubicBezTo>
                      <a:pt x="1294915" y="38342"/>
                      <a:pt x="1303866" y="36688"/>
                      <a:pt x="1312333" y="33866"/>
                    </a:cubicBezTo>
                    <a:cubicBezTo>
                      <a:pt x="1334911" y="36688"/>
                      <a:pt x="1358114" y="36346"/>
                      <a:pt x="1380066" y="42333"/>
                    </a:cubicBezTo>
                    <a:cubicBezTo>
                      <a:pt x="1420329" y="53314"/>
                      <a:pt x="1395725" y="59175"/>
                      <a:pt x="1413933" y="84666"/>
                    </a:cubicBezTo>
                    <a:cubicBezTo>
                      <a:pt x="1423213" y="97657"/>
                      <a:pt x="1438944" y="105249"/>
                      <a:pt x="1447800" y="118533"/>
                    </a:cubicBezTo>
                    <a:cubicBezTo>
                      <a:pt x="1453444" y="127000"/>
                      <a:pt x="1457538" y="136738"/>
                      <a:pt x="1464733" y="143933"/>
                    </a:cubicBezTo>
                    <a:cubicBezTo>
                      <a:pt x="1471928" y="151128"/>
                      <a:pt x="1482187" y="154509"/>
                      <a:pt x="1490133" y="160866"/>
                    </a:cubicBezTo>
                    <a:cubicBezTo>
                      <a:pt x="1496366" y="165853"/>
                      <a:pt x="1501422" y="172155"/>
                      <a:pt x="1507066" y="177800"/>
                    </a:cubicBezTo>
                    <a:cubicBezTo>
                      <a:pt x="1538111" y="174978"/>
                      <a:pt x="1569719" y="175865"/>
                      <a:pt x="1600200" y="169333"/>
                    </a:cubicBezTo>
                    <a:cubicBezTo>
                      <a:pt x="1626563" y="163684"/>
                      <a:pt x="1622860" y="147270"/>
                      <a:pt x="1642533" y="135466"/>
                    </a:cubicBezTo>
                    <a:cubicBezTo>
                      <a:pt x="1650186" y="130874"/>
                      <a:pt x="1659466" y="129822"/>
                      <a:pt x="1667933" y="127000"/>
                    </a:cubicBezTo>
                    <a:cubicBezTo>
                      <a:pt x="1684866" y="129822"/>
                      <a:pt x="1703378" y="127789"/>
                      <a:pt x="1718733" y="135466"/>
                    </a:cubicBezTo>
                    <a:cubicBezTo>
                      <a:pt x="1733013" y="142606"/>
                      <a:pt x="1752600" y="169333"/>
                      <a:pt x="1752600" y="169333"/>
                    </a:cubicBezTo>
                    <a:cubicBezTo>
                      <a:pt x="1760893" y="185920"/>
                      <a:pt x="1791138" y="249913"/>
                      <a:pt x="1803400" y="254000"/>
                    </a:cubicBezTo>
                    <a:lnTo>
                      <a:pt x="1828800" y="262466"/>
                    </a:lnTo>
                    <a:cubicBezTo>
                      <a:pt x="1943197" y="243401"/>
                      <a:pt x="1833569" y="268814"/>
                      <a:pt x="1905000" y="237066"/>
                    </a:cubicBezTo>
                    <a:cubicBezTo>
                      <a:pt x="1921311" y="229817"/>
                      <a:pt x="1955800" y="220133"/>
                      <a:pt x="1955800" y="220133"/>
                    </a:cubicBezTo>
                    <a:cubicBezTo>
                      <a:pt x="1964267" y="211666"/>
                      <a:pt x="1970300" y="199688"/>
                      <a:pt x="1981200" y="194733"/>
                    </a:cubicBezTo>
                    <a:cubicBezTo>
                      <a:pt x="2002387" y="185103"/>
                      <a:pt x="2026855" y="185160"/>
                      <a:pt x="2048933" y="177800"/>
                    </a:cubicBezTo>
                    <a:lnTo>
                      <a:pt x="2099733" y="160866"/>
                    </a:lnTo>
                    <a:cubicBezTo>
                      <a:pt x="2128921" y="151137"/>
                      <a:pt x="2118822" y="158711"/>
                      <a:pt x="2133600" y="143933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61" name="Explosion 1 61"/>
              <p:cNvSpPr>
                <a:spLocks noChangeArrowheads="1"/>
              </p:cNvSpPr>
              <p:nvPr/>
            </p:nvSpPr>
            <p:spPr bwMode="auto">
              <a:xfrm>
                <a:off x="4201937" y="4947135"/>
                <a:ext cx="330837" cy="182880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  <p:sp>
          <p:nvSpPr>
            <p:cNvPr id="254" name="TextBox 253"/>
            <p:cNvSpPr txBox="1"/>
            <p:nvPr/>
          </p:nvSpPr>
          <p:spPr>
            <a:xfrm>
              <a:off x="3492934" y="5670024"/>
              <a:ext cx="990600" cy="4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6189985" y="1474842"/>
            <a:ext cx="785644" cy="3018169"/>
            <a:chOff x="2267090" y="2438401"/>
            <a:chExt cx="764996" cy="3076587"/>
          </a:xfrm>
        </p:grpSpPr>
        <p:sp>
          <p:nvSpPr>
            <p:cNvPr id="263" name="Freeform 262"/>
            <p:cNvSpPr/>
            <p:nvPr/>
          </p:nvSpPr>
          <p:spPr bwMode="auto">
            <a:xfrm rot="5400000">
              <a:off x="2207835" y="2628067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64" name="Freeform 263"/>
            <p:cNvSpPr/>
            <p:nvPr/>
          </p:nvSpPr>
          <p:spPr bwMode="auto">
            <a:xfrm rot="5400000">
              <a:off x="2247102" y="3314245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65" name="Freeform 264"/>
            <p:cNvSpPr/>
            <p:nvPr/>
          </p:nvSpPr>
          <p:spPr bwMode="auto">
            <a:xfrm rot="5400000">
              <a:off x="2282256" y="3994242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66" name="Freeform 265"/>
            <p:cNvSpPr/>
            <p:nvPr/>
          </p:nvSpPr>
          <p:spPr bwMode="auto">
            <a:xfrm rot="5400000">
              <a:off x="2321523" y="4680420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67" name="Oval 266"/>
            <p:cNvSpPr/>
            <p:nvPr/>
          </p:nvSpPr>
          <p:spPr bwMode="auto">
            <a:xfrm rot="5400000">
              <a:off x="2508797" y="5037054"/>
              <a:ext cx="307146" cy="64872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 rot="5400000">
              <a:off x="2251482" y="3003281"/>
              <a:ext cx="605029" cy="5105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69" name="Explosion 1 61"/>
            <p:cNvSpPr>
              <a:spLocks noChangeArrowheads="1"/>
            </p:cNvSpPr>
            <p:nvPr/>
          </p:nvSpPr>
          <p:spPr bwMode="auto">
            <a:xfrm rot="5400000">
              <a:off x="2371559" y="2812051"/>
              <a:ext cx="120777" cy="129744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 b="1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329304" y="5172497"/>
              <a:ext cx="702782" cy="313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  <p:sp>
          <p:nvSpPr>
            <p:cNvPr id="271" name="Freeform 270"/>
            <p:cNvSpPr/>
            <p:nvPr/>
          </p:nvSpPr>
          <p:spPr bwMode="auto">
            <a:xfrm>
              <a:off x="2267090" y="2914729"/>
              <a:ext cx="299289" cy="645033"/>
            </a:xfrm>
            <a:custGeom>
              <a:avLst/>
              <a:gdLst>
                <a:gd name="connsiteX0" fmla="*/ 211774 w 254107"/>
                <a:gd name="connsiteY0" fmla="*/ 0 h 694285"/>
                <a:gd name="connsiteX1" fmla="*/ 135574 w 254107"/>
                <a:gd name="connsiteY1" fmla="*/ 50800 h 694285"/>
                <a:gd name="connsiteX2" fmla="*/ 93240 w 254107"/>
                <a:gd name="connsiteY2" fmla="*/ 76200 h 694285"/>
                <a:gd name="connsiteX3" fmla="*/ 101707 w 254107"/>
                <a:gd name="connsiteY3" fmla="*/ 135466 h 694285"/>
                <a:gd name="connsiteX4" fmla="*/ 186374 w 254107"/>
                <a:gd name="connsiteY4" fmla="*/ 186266 h 694285"/>
                <a:gd name="connsiteX5" fmla="*/ 211774 w 254107"/>
                <a:gd name="connsiteY5" fmla="*/ 194733 h 694285"/>
                <a:gd name="connsiteX6" fmla="*/ 254107 w 254107"/>
                <a:gd name="connsiteY6" fmla="*/ 228600 h 694285"/>
                <a:gd name="connsiteX7" fmla="*/ 245640 w 254107"/>
                <a:gd name="connsiteY7" fmla="*/ 279400 h 694285"/>
                <a:gd name="connsiteX8" fmla="*/ 169440 w 254107"/>
                <a:gd name="connsiteY8" fmla="*/ 321733 h 694285"/>
                <a:gd name="connsiteX9" fmla="*/ 144040 w 254107"/>
                <a:gd name="connsiteY9" fmla="*/ 338666 h 694285"/>
                <a:gd name="connsiteX10" fmla="*/ 76307 w 254107"/>
                <a:gd name="connsiteY10" fmla="*/ 355600 h 694285"/>
                <a:gd name="connsiteX11" fmla="*/ 17040 w 254107"/>
                <a:gd name="connsiteY11" fmla="*/ 372533 h 694285"/>
                <a:gd name="connsiteX12" fmla="*/ 8574 w 254107"/>
                <a:gd name="connsiteY12" fmla="*/ 448733 h 694285"/>
                <a:gd name="connsiteX13" fmla="*/ 33974 w 254107"/>
                <a:gd name="connsiteY13" fmla="*/ 457200 h 694285"/>
                <a:gd name="connsiteX14" fmla="*/ 84774 w 254107"/>
                <a:gd name="connsiteY14" fmla="*/ 499533 h 694285"/>
                <a:gd name="connsiteX15" fmla="*/ 135574 w 254107"/>
                <a:gd name="connsiteY15" fmla="*/ 516466 h 694285"/>
                <a:gd name="connsiteX16" fmla="*/ 152507 w 254107"/>
                <a:gd name="connsiteY16" fmla="*/ 533400 h 694285"/>
                <a:gd name="connsiteX17" fmla="*/ 203307 w 254107"/>
                <a:gd name="connsiteY17" fmla="*/ 550333 h 694285"/>
                <a:gd name="connsiteX18" fmla="*/ 220240 w 254107"/>
                <a:gd name="connsiteY18" fmla="*/ 635000 h 694285"/>
                <a:gd name="connsiteX19" fmla="*/ 203307 w 254107"/>
                <a:gd name="connsiteY19" fmla="*/ 694266 h 69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107" h="694285">
                  <a:moveTo>
                    <a:pt x="211774" y="0"/>
                  </a:moveTo>
                  <a:cubicBezTo>
                    <a:pt x="186374" y="16933"/>
                    <a:pt x="161943" y="35418"/>
                    <a:pt x="135574" y="50800"/>
                  </a:cubicBezTo>
                  <a:cubicBezTo>
                    <a:pt x="82816" y="81575"/>
                    <a:pt x="134182" y="35258"/>
                    <a:pt x="93240" y="76200"/>
                  </a:cubicBezTo>
                  <a:cubicBezTo>
                    <a:pt x="96062" y="95955"/>
                    <a:pt x="93449" y="117299"/>
                    <a:pt x="101707" y="135466"/>
                  </a:cubicBezTo>
                  <a:cubicBezTo>
                    <a:pt x="118311" y="171993"/>
                    <a:pt x="153840" y="175421"/>
                    <a:pt x="186374" y="186266"/>
                  </a:cubicBezTo>
                  <a:cubicBezTo>
                    <a:pt x="194841" y="189088"/>
                    <a:pt x="204348" y="189783"/>
                    <a:pt x="211774" y="194733"/>
                  </a:cubicBezTo>
                  <a:cubicBezTo>
                    <a:pt x="243816" y="216094"/>
                    <a:pt x="229979" y="204471"/>
                    <a:pt x="254107" y="228600"/>
                  </a:cubicBezTo>
                  <a:cubicBezTo>
                    <a:pt x="251285" y="245533"/>
                    <a:pt x="255485" y="265336"/>
                    <a:pt x="245640" y="279400"/>
                  </a:cubicBezTo>
                  <a:cubicBezTo>
                    <a:pt x="216893" y="320467"/>
                    <a:pt x="201219" y="305843"/>
                    <a:pt x="169440" y="321733"/>
                  </a:cubicBezTo>
                  <a:cubicBezTo>
                    <a:pt x="160339" y="326284"/>
                    <a:pt x="153603" y="335189"/>
                    <a:pt x="144040" y="338666"/>
                  </a:cubicBezTo>
                  <a:cubicBezTo>
                    <a:pt x="122169" y="346619"/>
                    <a:pt x="98885" y="349956"/>
                    <a:pt x="76307" y="355600"/>
                  </a:cubicBezTo>
                  <a:cubicBezTo>
                    <a:pt x="33770" y="366234"/>
                    <a:pt x="53488" y="360383"/>
                    <a:pt x="17040" y="372533"/>
                  </a:cubicBezTo>
                  <a:cubicBezTo>
                    <a:pt x="11395" y="389467"/>
                    <a:pt x="-12593" y="427566"/>
                    <a:pt x="8574" y="448733"/>
                  </a:cubicBezTo>
                  <a:cubicBezTo>
                    <a:pt x="14885" y="455044"/>
                    <a:pt x="25507" y="454378"/>
                    <a:pt x="33974" y="457200"/>
                  </a:cubicBezTo>
                  <a:cubicBezTo>
                    <a:pt x="49925" y="473151"/>
                    <a:pt x="63556" y="490103"/>
                    <a:pt x="84774" y="499533"/>
                  </a:cubicBezTo>
                  <a:cubicBezTo>
                    <a:pt x="101085" y="506782"/>
                    <a:pt x="135574" y="516466"/>
                    <a:pt x="135574" y="516466"/>
                  </a:cubicBezTo>
                  <a:cubicBezTo>
                    <a:pt x="141218" y="522111"/>
                    <a:pt x="145367" y="529830"/>
                    <a:pt x="152507" y="533400"/>
                  </a:cubicBezTo>
                  <a:cubicBezTo>
                    <a:pt x="168472" y="541383"/>
                    <a:pt x="203307" y="550333"/>
                    <a:pt x="203307" y="550333"/>
                  </a:cubicBezTo>
                  <a:cubicBezTo>
                    <a:pt x="213734" y="581614"/>
                    <a:pt x="220240" y="596081"/>
                    <a:pt x="220240" y="635000"/>
                  </a:cubicBezTo>
                  <a:cubicBezTo>
                    <a:pt x="220240" y="697060"/>
                    <a:pt x="230476" y="694266"/>
                    <a:pt x="203307" y="694266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6958184" y="1474841"/>
            <a:ext cx="721749" cy="3018169"/>
            <a:chOff x="2862702" y="2438400"/>
            <a:chExt cx="702781" cy="3076587"/>
          </a:xfrm>
        </p:grpSpPr>
        <p:sp>
          <p:nvSpPr>
            <p:cNvPr id="273" name="Freeform 272"/>
            <p:cNvSpPr/>
            <p:nvPr/>
          </p:nvSpPr>
          <p:spPr bwMode="auto">
            <a:xfrm rot="5400000">
              <a:off x="2741231" y="2628066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4" name="Freeform 273"/>
            <p:cNvSpPr/>
            <p:nvPr/>
          </p:nvSpPr>
          <p:spPr bwMode="auto">
            <a:xfrm rot="5400000">
              <a:off x="2780498" y="3314244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5" name="Freeform 274"/>
            <p:cNvSpPr/>
            <p:nvPr/>
          </p:nvSpPr>
          <p:spPr bwMode="auto">
            <a:xfrm rot="5400000">
              <a:off x="2815652" y="3994241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6" name="Freeform 275"/>
            <p:cNvSpPr/>
            <p:nvPr/>
          </p:nvSpPr>
          <p:spPr bwMode="auto">
            <a:xfrm rot="5400000">
              <a:off x="2854919" y="4680419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7" name="Oval 276"/>
            <p:cNvSpPr/>
            <p:nvPr/>
          </p:nvSpPr>
          <p:spPr bwMode="auto">
            <a:xfrm rot="5400000">
              <a:off x="3042193" y="5037053"/>
              <a:ext cx="307146" cy="64872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 rot="5400000">
              <a:off x="2708455" y="2923085"/>
              <a:ext cx="893816" cy="55134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9" name="Explosion 1 61"/>
            <p:cNvSpPr>
              <a:spLocks noChangeArrowheads="1"/>
            </p:cNvSpPr>
            <p:nvPr/>
          </p:nvSpPr>
          <p:spPr bwMode="auto">
            <a:xfrm rot="5400000">
              <a:off x="3178679" y="2669391"/>
              <a:ext cx="120777" cy="129744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 b="1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862702" y="5172496"/>
              <a:ext cx="702781" cy="313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  <p:sp>
          <p:nvSpPr>
            <p:cNvPr id="281" name="Freeform 280"/>
            <p:cNvSpPr/>
            <p:nvPr/>
          </p:nvSpPr>
          <p:spPr bwMode="auto">
            <a:xfrm>
              <a:off x="2970164" y="2733092"/>
              <a:ext cx="243299" cy="931334"/>
            </a:xfrm>
            <a:custGeom>
              <a:avLst/>
              <a:gdLst>
                <a:gd name="connsiteX0" fmla="*/ 313267 w 321733"/>
                <a:gd name="connsiteY0" fmla="*/ 0 h 846667"/>
                <a:gd name="connsiteX1" fmla="*/ 245533 w 321733"/>
                <a:gd name="connsiteY1" fmla="*/ 127000 h 846667"/>
                <a:gd name="connsiteX2" fmla="*/ 262467 w 321733"/>
                <a:gd name="connsiteY2" fmla="*/ 143934 h 846667"/>
                <a:gd name="connsiteX3" fmla="*/ 270933 w 321733"/>
                <a:gd name="connsiteY3" fmla="*/ 169334 h 846667"/>
                <a:gd name="connsiteX4" fmla="*/ 313267 w 321733"/>
                <a:gd name="connsiteY4" fmla="*/ 203200 h 846667"/>
                <a:gd name="connsiteX5" fmla="*/ 321733 w 321733"/>
                <a:gd name="connsiteY5" fmla="*/ 228600 h 846667"/>
                <a:gd name="connsiteX6" fmla="*/ 279400 w 321733"/>
                <a:gd name="connsiteY6" fmla="*/ 296334 h 846667"/>
                <a:gd name="connsiteX7" fmla="*/ 203200 w 321733"/>
                <a:gd name="connsiteY7" fmla="*/ 321734 h 846667"/>
                <a:gd name="connsiteX8" fmla="*/ 177800 w 321733"/>
                <a:gd name="connsiteY8" fmla="*/ 330200 h 846667"/>
                <a:gd name="connsiteX9" fmla="*/ 118533 w 321733"/>
                <a:gd name="connsiteY9" fmla="*/ 355600 h 846667"/>
                <a:gd name="connsiteX10" fmla="*/ 67733 w 321733"/>
                <a:gd name="connsiteY10" fmla="*/ 389467 h 846667"/>
                <a:gd name="connsiteX11" fmla="*/ 76200 w 321733"/>
                <a:gd name="connsiteY11" fmla="*/ 431800 h 846667"/>
                <a:gd name="connsiteX12" fmla="*/ 110067 w 321733"/>
                <a:gd name="connsiteY12" fmla="*/ 465667 h 846667"/>
                <a:gd name="connsiteX13" fmla="*/ 152400 w 321733"/>
                <a:gd name="connsiteY13" fmla="*/ 508000 h 846667"/>
                <a:gd name="connsiteX14" fmla="*/ 169333 w 321733"/>
                <a:gd name="connsiteY14" fmla="*/ 558800 h 846667"/>
                <a:gd name="connsiteX15" fmla="*/ 160867 w 321733"/>
                <a:gd name="connsiteY15" fmla="*/ 601134 h 846667"/>
                <a:gd name="connsiteX16" fmla="*/ 118533 w 321733"/>
                <a:gd name="connsiteY16" fmla="*/ 626534 h 846667"/>
                <a:gd name="connsiteX17" fmla="*/ 59267 w 321733"/>
                <a:gd name="connsiteY17" fmla="*/ 651934 h 846667"/>
                <a:gd name="connsiteX18" fmla="*/ 42333 w 321733"/>
                <a:gd name="connsiteY18" fmla="*/ 668867 h 846667"/>
                <a:gd name="connsiteX19" fmla="*/ 59267 w 321733"/>
                <a:gd name="connsiteY19" fmla="*/ 753534 h 846667"/>
                <a:gd name="connsiteX20" fmla="*/ 50800 w 321733"/>
                <a:gd name="connsiteY20" fmla="*/ 812800 h 846667"/>
                <a:gd name="connsiteX21" fmla="*/ 8467 w 321733"/>
                <a:gd name="connsiteY21" fmla="*/ 838200 h 846667"/>
                <a:gd name="connsiteX22" fmla="*/ 0 w 321733"/>
                <a:gd name="connsiteY22" fmla="*/ 846667 h 84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1733" h="846667">
                  <a:moveTo>
                    <a:pt x="313267" y="0"/>
                  </a:moveTo>
                  <a:cubicBezTo>
                    <a:pt x="239107" y="57681"/>
                    <a:pt x="218934" y="38336"/>
                    <a:pt x="245533" y="127000"/>
                  </a:cubicBezTo>
                  <a:cubicBezTo>
                    <a:pt x="247827" y="134646"/>
                    <a:pt x="256822" y="138289"/>
                    <a:pt x="262467" y="143934"/>
                  </a:cubicBezTo>
                  <a:cubicBezTo>
                    <a:pt x="265289" y="152401"/>
                    <a:pt x="266341" y="161681"/>
                    <a:pt x="270933" y="169334"/>
                  </a:cubicBezTo>
                  <a:cubicBezTo>
                    <a:pt x="278975" y="182737"/>
                    <a:pt x="301732" y="195510"/>
                    <a:pt x="313267" y="203200"/>
                  </a:cubicBezTo>
                  <a:cubicBezTo>
                    <a:pt x="316089" y="211667"/>
                    <a:pt x="321733" y="219675"/>
                    <a:pt x="321733" y="228600"/>
                  </a:cubicBezTo>
                  <a:cubicBezTo>
                    <a:pt x="321733" y="253388"/>
                    <a:pt x="304568" y="287945"/>
                    <a:pt x="279400" y="296334"/>
                  </a:cubicBezTo>
                  <a:lnTo>
                    <a:pt x="203200" y="321734"/>
                  </a:lnTo>
                  <a:lnTo>
                    <a:pt x="177800" y="330200"/>
                  </a:lnTo>
                  <a:cubicBezTo>
                    <a:pt x="85352" y="391834"/>
                    <a:pt x="227872" y="300931"/>
                    <a:pt x="118533" y="355600"/>
                  </a:cubicBezTo>
                  <a:cubicBezTo>
                    <a:pt x="100330" y="364701"/>
                    <a:pt x="67733" y="389467"/>
                    <a:pt x="67733" y="389467"/>
                  </a:cubicBezTo>
                  <a:cubicBezTo>
                    <a:pt x="70555" y="403578"/>
                    <a:pt x="69211" y="419221"/>
                    <a:pt x="76200" y="431800"/>
                  </a:cubicBezTo>
                  <a:cubicBezTo>
                    <a:pt x="83953" y="445756"/>
                    <a:pt x="101211" y="452383"/>
                    <a:pt x="110067" y="465667"/>
                  </a:cubicBezTo>
                  <a:cubicBezTo>
                    <a:pt x="132644" y="499534"/>
                    <a:pt x="118533" y="485423"/>
                    <a:pt x="152400" y="508000"/>
                  </a:cubicBezTo>
                  <a:cubicBezTo>
                    <a:pt x="158044" y="524933"/>
                    <a:pt x="172833" y="541297"/>
                    <a:pt x="169333" y="558800"/>
                  </a:cubicBezTo>
                  <a:cubicBezTo>
                    <a:pt x="166511" y="572911"/>
                    <a:pt x="166536" y="587907"/>
                    <a:pt x="160867" y="601134"/>
                  </a:cubicBezTo>
                  <a:cubicBezTo>
                    <a:pt x="151847" y="622180"/>
                    <a:pt x="135602" y="618000"/>
                    <a:pt x="118533" y="626534"/>
                  </a:cubicBezTo>
                  <a:cubicBezTo>
                    <a:pt x="60064" y="655769"/>
                    <a:pt x="129749" y="634312"/>
                    <a:pt x="59267" y="651934"/>
                  </a:cubicBezTo>
                  <a:cubicBezTo>
                    <a:pt x="53622" y="657578"/>
                    <a:pt x="43215" y="660933"/>
                    <a:pt x="42333" y="668867"/>
                  </a:cubicBezTo>
                  <a:cubicBezTo>
                    <a:pt x="39090" y="698054"/>
                    <a:pt x="50290" y="726605"/>
                    <a:pt x="59267" y="753534"/>
                  </a:cubicBezTo>
                  <a:cubicBezTo>
                    <a:pt x="56445" y="773289"/>
                    <a:pt x="57111" y="793868"/>
                    <a:pt x="50800" y="812800"/>
                  </a:cubicBezTo>
                  <a:cubicBezTo>
                    <a:pt x="44184" y="832647"/>
                    <a:pt x="22850" y="831009"/>
                    <a:pt x="8467" y="838200"/>
                  </a:cubicBezTo>
                  <a:cubicBezTo>
                    <a:pt x="4897" y="839985"/>
                    <a:pt x="2822" y="843845"/>
                    <a:pt x="0" y="846667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7659373" y="1474841"/>
            <a:ext cx="721749" cy="3018169"/>
            <a:chOff x="2862702" y="2438400"/>
            <a:chExt cx="702781" cy="3076587"/>
          </a:xfrm>
        </p:grpSpPr>
        <p:sp>
          <p:nvSpPr>
            <p:cNvPr id="283" name="Freeform 282"/>
            <p:cNvSpPr/>
            <p:nvPr/>
          </p:nvSpPr>
          <p:spPr bwMode="auto">
            <a:xfrm rot="5400000">
              <a:off x="2741231" y="2628066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4" name="Freeform 283"/>
            <p:cNvSpPr/>
            <p:nvPr/>
          </p:nvSpPr>
          <p:spPr bwMode="auto">
            <a:xfrm rot="5400000">
              <a:off x="2780498" y="3314244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5" name="Freeform 284"/>
            <p:cNvSpPr/>
            <p:nvPr/>
          </p:nvSpPr>
          <p:spPr bwMode="auto">
            <a:xfrm rot="5400000">
              <a:off x="2815652" y="3994241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6" name="Freeform 285"/>
            <p:cNvSpPr/>
            <p:nvPr/>
          </p:nvSpPr>
          <p:spPr bwMode="auto">
            <a:xfrm rot="5400000">
              <a:off x="2854919" y="4680419"/>
              <a:ext cx="717088" cy="337756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7" name="Oval 286"/>
            <p:cNvSpPr/>
            <p:nvPr/>
          </p:nvSpPr>
          <p:spPr bwMode="auto">
            <a:xfrm rot="5400000">
              <a:off x="3042193" y="5037053"/>
              <a:ext cx="307146" cy="64872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 rot="5400000">
              <a:off x="2781986" y="3257895"/>
              <a:ext cx="660188" cy="4556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9" name="Explosion 1 61"/>
            <p:cNvSpPr>
              <a:spLocks noChangeArrowheads="1"/>
            </p:cNvSpPr>
            <p:nvPr/>
          </p:nvSpPr>
          <p:spPr bwMode="auto">
            <a:xfrm rot="5400000">
              <a:off x="3052109" y="3090616"/>
              <a:ext cx="120777" cy="129744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 b="1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862702" y="5172496"/>
              <a:ext cx="702781" cy="313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sp>
        <p:nvSpPr>
          <p:cNvPr id="291" name="Freeform 290"/>
          <p:cNvSpPr/>
          <p:nvPr/>
        </p:nvSpPr>
        <p:spPr bwMode="auto">
          <a:xfrm rot="5400000" flipV="1">
            <a:off x="7704194" y="2396639"/>
            <a:ext cx="594834" cy="264100"/>
          </a:xfrm>
          <a:custGeom>
            <a:avLst/>
            <a:gdLst>
              <a:gd name="connsiteX0" fmla="*/ 0 w 1541013"/>
              <a:gd name="connsiteY0" fmla="*/ 67734 h 313267"/>
              <a:gd name="connsiteX1" fmla="*/ 76200 w 1541013"/>
              <a:gd name="connsiteY1" fmla="*/ 8467 h 313267"/>
              <a:gd name="connsiteX2" fmla="*/ 101600 w 1541013"/>
              <a:gd name="connsiteY2" fmla="*/ 0 h 313267"/>
              <a:gd name="connsiteX3" fmla="*/ 194734 w 1541013"/>
              <a:gd name="connsiteY3" fmla="*/ 8467 h 313267"/>
              <a:gd name="connsiteX4" fmla="*/ 245534 w 1541013"/>
              <a:gd name="connsiteY4" fmla="*/ 25400 h 313267"/>
              <a:gd name="connsiteX5" fmla="*/ 270934 w 1541013"/>
              <a:gd name="connsiteY5" fmla="*/ 67734 h 313267"/>
              <a:gd name="connsiteX6" fmla="*/ 313267 w 1541013"/>
              <a:gd name="connsiteY6" fmla="*/ 118534 h 313267"/>
              <a:gd name="connsiteX7" fmla="*/ 338667 w 1541013"/>
              <a:gd name="connsiteY7" fmla="*/ 135467 h 313267"/>
              <a:gd name="connsiteX8" fmla="*/ 364067 w 1541013"/>
              <a:gd name="connsiteY8" fmla="*/ 160867 h 313267"/>
              <a:gd name="connsiteX9" fmla="*/ 389467 w 1541013"/>
              <a:gd name="connsiteY9" fmla="*/ 169334 h 313267"/>
              <a:gd name="connsiteX10" fmla="*/ 414867 w 1541013"/>
              <a:gd name="connsiteY10" fmla="*/ 186267 h 313267"/>
              <a:gd name="connsiteX11" fmla="*/ 465667 w 1541013"/>
              <a:gd name="connsiteY11" fmla="*/ 203200 h 313267"/>
              <a:gd name="connsiteX12" fmla="*/ 474134 w 1541013"/>
              <a:gd name="connsiteY12" fmla="*/ 228600 h 313267"/>
              <a:gd name="connsiteX13" fmla="*/ 567267 w 1541013"/>
              <a:gd name="connsiteY13" fmla="*/ 304800 h 313267"/>
              <a:gd name="connsiteX14" fmla="*/ 592667 w 1541013"/>
              <a:gd name="connsiteY14" fmla="*/ 313267 h 313267"/>
              <a:gd name="connsiteX15" fmla="*/ 702734 w 1541013"/>
              <a:gd name="connsiteY15" fmla="*/ 287867 h 313267"/>
              <a:gd name="connsiteX16" fmla="*/ 728134 w 1541013"/>
              <a:gd name="connsiteY16" fmla="*/ 270934 h 313267"/>
              <a:gd name="connsiteX17" fmla="*/ 804334 w 1541013"/>
              <a:gd name="connsiteY17" fmla="*/ 237067 h 313267"/>
              <a:gd name="connsiteX18" fmla="*/ 829734 w 1541013"/>
              <a:gd name="connsiteY18" fmla="*/ 186267 h 313267"/>
              <a:gd name="connsiteX19" fmla="*/ 846667 w 1541013"/>
              <a:gd name="connsiteY19" fmla="*/ 76200 h 313267"/>
              <a:gd name="connsiteX20" fmla="*/ 863600 w 1541013"/>
              <a:gd name="connsiteY20" fmla="*/ 50800 h 313267"/>
              <a:gd name="connsiteX21" fmla="*/ 880534 w 1541013"/>
              <a:gd name="connsiteY21" fmla="*/ 33867 h 313267"/>
              <a:gd name="connsiteX22" fmla="*/ 905934 w 1541013"/>
              <a:gd name="connsiteY22" fmla="*/ 25400 h 313267"/>
              <a:gd name="connsiteX23" fmla="*/ 1032934 w 1541013"/>
              <a:gd name="connsiteY23" fmla="*/ 33867 h 313267"/>
              <a:gd name="connsiteX24" fmla="*/ 1100667 w 1541013"/>
              <a:gd name="connsiteY24" fmla="*/ 93134 h 313267"/>
              <a:gd name="connsiteX25" fmla="*/ 1151467 w 1541013"/>
              <a:gd name="connsiteY25" fmla="*/ 118534 h 313267"/>
              <a:gd name="connsiteX26" fmla="*/ 1278467 w 1541013"/>
              <a:gd name="connsiteY26" fmla="*/ 101600 h 313267"/>
              <a:gd name="connsiteX27" fmla="*/ 1303867 w 1541013"/>
              <a:gd name="connsiteY27" fmla="*/ 84667 h 313267"/>
              <a:gd name="connsiteX28" fmla="*/ 1354667 w 1541013"/>
              <a:gd name="connsiteY28" fmla="*/ 67734 h 313267"/>
              <a:gd name="connsiteX29" fmla="*/ 1380067 w 1541013"/>
              <a:gd name="connsiteY29" fmla="*/ 59267 h 313267"/>
              <a:gd name="connsiteX30" fmla="*/ 1405467 w 1541013"/>
              <a:gd name="connsiteY30" fmla="*/ 50800 h 313267"/>
              <a:gd name="connsiteX31" fmla="*/ 1456267 w 1541013"/>
              <a:gd name="connsiteY31" fmla="*/ 59267 h 313267"/>
              <a:gd name="connsiteX32" fmla="*/ 1481667 w 1541013"/>
              <a:gd name="connsiteY32" fmla="*/ 67734 h 313267"/>
              <a:gd name="connsiteX33" fmla="*/ 1515534 w 1541013"/>
              <a:gd name="connsiteY33" fmla="*/ 101600 h 313267"/>
              <a:gd name="connsiteX34" fmla="*/ 1507067 w 1541013"/>
              <a:gd name="connsiteY34" fmla="*/ 93134 h 31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41013" h="313267">
                <a:moveTo>
                  <a:pt x="0" y="67734"/>
                </a:moveTo>
                <a:cubicBezTo>
                  <a:pt x="25400" y="47978"/>
                  <a:pt x="49426" y="26316"/>
                  <a:pt x="76200" y="8467"/>
                </a:cubicBezTo>
                <a:cubicBezTo>
                  <a:pt x="83626" y="3516"/>
                  <a:pt x="92675" y="0"/>
                  <a:pt x="101600" y="0"/>
                </a:cubicBezTo>
                <a:cubicBezTo>
                  <a:pt x="132773" y="0"/>
                  <a:pt x="163689" y="5645"/>
                  <a:pt x="194734" y="8467"/>
                </a:cubicBezTo>
                <a:cubicBezTo>
                  <a:pt x="211667" y="14111"/>
                  <a:pt x="239890" y="8467"/>
                  <a:pt x="245534" y="25400"/>
                </a:cubicBezTo>
                <a:cubicBezTo>
                  <a:pt x="260236" y="69510"/>
                  <a:pt x="244369" y="34528"/>
                  <a:pt x="270934" y="67734"/>
                </a:cubicBezTo>
                <a:cubicBezTo>
                  <a:pt x="297574" y="101034"/>
                  <a:pt x="277065" y="88366"/>
                  <a:pt x="313267" y="118534"/>
                </a:cubicBezTo>
                <a:cubicBezTo>
                  <a:pt x="321084" y="125048"/>
                  <a:pt x="330850" y="128953"/>
                  <a:pt x="338667" y="135467"/>
                </a:cubicBezTo>
                <a:cubicBezTo>
                  <a:pt x="347865" y="143132"/>
                  <a:pt x="354104" y="154225"/>
                  <a:pt x="364067" y="160867"/>
                </a:cubicBezTo>
                <a:cubicBezTo>
                  <a:pt x="371493" y="165818"/>
                  <a:pt x="381485" y="165343"/>
                  <a:pt x="389467" y="169334"/>
                </a:cubicBezTo>
                <a:cubicBezTo>
                  <a:pt x="398568" y="173885"/>
                  <a:pt x="405568" y="182134"/>
                  <a:pt x="414867" y="186267"/>
                </a:cubicBezTo>
                <a:cubicBezTo>
                  <a:pt x="431178" y="193516"/>
                  <a:pt x="465667" y="203200"/>
                  <a:pt x="465667" y="203200"/>
                </a:cubicBezTo>
                <a:cubicBezTo>
                  <a:pt x="468489" y="211667"/>
                  <a:pt x="468779" y="221460"/>
                  <a:pt x="474134" y="228600"/>
                </a:cubicBezTo>
                <a:cubicBezTo>
                  <a:pt x="489920" y="249648"/>
                  <a:pt x="541610" y="296247"/>
                  <a:pt x="567267" y="304800"/>
                </a:cubicBezTo>
                <a:lnTo>
                  <a:pt x="592667" y="313267"/>
                </a:lnTo>
                <a:cubicBezTo>
                  <a:pt x="619990" y="309364"/>
                  <a:pt x="677377" y="304771"/>
                  <a:pt x="702734" y="287867"/>
                </a:cubicBezTo>
                <a:cubicBezTo>
                  <a:pt x="711201" y="282223"/>
                  <a:pt x="718835" y="275067"/>
                  <a:pt x="728134" y="270934"/>
                </a:cubicBezTo>
                <a:cubicBezTo>
                  <a:pt x="818814" y="230631"/>
                  <a:pt x="746851" y="275388"/>
                  <a:pt x="804334" y="237067"/>
                </a:cubicBezTo>
                <a:cubicBezTo>
                  <a:pt x="817335" y="217565"/>
                  <a:pt x="825839" y="209635"/>
                  <a:pt x="829734" y="186267"/>
                </a:cubicBezTo>
                <a:cubicBezTo>
                  <a:pt x="832826" y="167717"/>
                  <a:pt x="835034" y="103344"/>
                  <a:pt x="846667" y="76200"/>
                </a:cubicBezTo>
                <a:cubicBezTo>
                  <a:pt x="850675" y="66847"/>
                  <a:pt x="857243" y="58746"/>
                  <a:pt x="863600" y="50800"/>
                </a:cubicBezTo>
                <a:cubicBezTo>
                  <a:pt x="868587" y="44567"/>
                  <a:pt x="873689" y="37974"/>
                  <a:pt x="880534" y="33867"/>
                </a:cubicBezTo>
                <a:cubicBezTo>
                  <a:pt x="888187" y="29275"/>
                  <a:pt x="897467" y="28222"/>
                  <a:pt x="905934" y="25400"/>
                </a:cubicBezTo>
                <a:cubicBezTo>
                  <a:pt x="948267" y="28222"/>
                  <a:pt x="991084" y="26892"/>
                  <a:pt x="1032934" y="33867"/>
                </a:cubicBezTo>
                <a:cubicBezTo>
                  <a:pt x="1049772" y="36673"/>
                  <a:pt x="1100494" y="93019"/>
                  <a:pt x="1100667" y="93134"/>
                </a:cubicBezTo>
                <a:cubicBezTo>
                  <a:pt x="1133493" y="115017"/>
                  <a:pt x="1116414" y="106849"/>
                  <a:pt x="1151467" y="118534"/>
                </a:cubicBezTo>
                <a:cubicBezTo>
                  <a:pt x="1165369" y="117270"/>
                  <a:pt x="1248261" y="114545"/>
                  <a:pt x="1278467" y="101600"/>
                </a:cubicBezTo>
                <a:cubicBezTo>
                  <a:pt x="1287820" y="97592"/>
                  <a:pt x="1294568" y="88800"/>
                  <a:pt x="1303867" y="84667"/>
                </a:cubicBezTo>
                <a:cubicBezTo>
                  <a:pt x="1320178" y="77418"/>
                  <a:pt x="1337734" y="73378"/>
                  <a:pt x="1354667" y="67734"/>
                </a:cubicBezTo>
                <a:lnTo>
                  <a:pt x="1380067" y="59267"/>
                </a:lnTo>
                <a:lnTo>
                  <a:pt x="1405467" y="50800"/>
                </a:lnTo>
                <a:cubicBezTo>
                  <a:pt x="1422400" y="53622"/>
                  <a:pt x="1439509" y="55543"/>
                  <a:pt x="1456267" y="59267"/>
                </a:cubicBezTo>
                <a:cubicBezTo>
                  <a:pt x="1464979" y="61203"/>
                  <a:pt x="1475356" y="61423"/>
                  <a:pt x="1481667" y="67734"/>
                </a:cubicBezTo>
                <a:cubicBezTo>
                  <a:pt x="1526821" y="112888"/>
                  <a:pt x="1447803" y="79025"/>
                  <a:pt x="1515534" y="101600"/>
                </a:cubicBezTo>
                <a:cubicBezTo>
                  <a:pt x="1551644" y="89564"/>
                  <a:pt x="1549859" y="93134"/>
                  <a:pt x="1507067" y="9313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2" name="Rectangle 291"/>
          <p:cNvSpPr/>
          <p:nvPr/>
        </p:nvSpPr>
        <p:spPr bwMode="auto">
          <a:xfrm>
            <a:off x="966173" y="1324389"/>
            <a:ext cx="1951745" cy="12934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3" name="Rectangle 292"/>
          <p:cNvSpPr/>
          <p:nvPr/>
        </p:nvSpPr>
        <p:spPr bwMode="auto">
          <a:xfrm>
            <a:off x="6895029" y="1295400"/>
            <a:ext cx="1486093" cy="3540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4" name="Rounded Rectangle 293"/>
          <p:cNvSpPr/>
          <p:nvPr/>
        </p:nvSpPr>
        <p:spPr bwMode="auto">
          <a:xfrm>
            <a:off x="6071005" y="1649497"/>
            <a:ext cx="2404980" cy="120595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5" name="Rounded Rectangle 294"/>
          <p:cNvSpPr/>
          <p:nvPr/>
        </p:nvSpPr>
        <p:spPr bwMode="auto">
          <a:xfrm>
            <a:off x="152400" y="2632237"/>
            <a:ext cx="2906494" cy="11286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6" name="Right Arrow 295"/>
          <p:cNvSpPr/>
          <p:nvPr/>
        </p:nvSpPr>
        <p:spPr bwMode="auto">
          <a:xfrm>
            <a:off x="1130682" y="2545991"/>
            <a:ext cx="621918" cy="18288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7" name="Right Arrow 296"/>
          <p:cNvSpPr/>
          <p:nvPr/>
        </p:nvSpPr>
        <p:spPr bwMode="auto">
          <a:xfrm>
            <a:off x="1840926" y="2545991"/>
            <a:ext cx="621918" cy="18288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8" name="Right Arrow 297"/>
          <p:cNvSpPr/>
          <p:nvPr/>
        </p:nvSpPr>
        <p:spPr bwMode="auto">
          <a:xfrm>
            <a:off x="411112" y="2545972"/>
            <a:ext cx="621918" cy="18288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9" name="Right Arrow 298"/>
          <p:cNvSpPr/>
          <p:nvPr/>
        </p:nvSpPr>
        <p:spPr bwMode="auto">
          <a:xfrm>
            <a:off x="7392633" y="1551059"/>
            <a:ext cx="621918" cy="18288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0" name="Right Arrow 299"/>
          <p:cNvSpPr/>
          <p:nvPr/>
        </p:nvSpPr>
        <p:spPr bwMode="auto">
          <a:xfrm>
            <a:off x="6673063" y="1551040"/>
            <a:ext cx="621918" cy="18288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1" name="Left-Right Arrow 300"/>
          <p:cNvSpPr/>
          <p:nvPr/>
        </p:nvSpPr>
        <p:spPr bwMode="auto">
          <a:xfrm>
            <a:off x="1395220" y="3131147"/>
            <a:ext cx="621918" cy="182880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2" name="Left-Right Arrow 301"/>
          <p:cNvSpPr/>
          <p:nvPr/>
        </p:nvSpPr>
        <p:spPr bwMode="auto">
          <a:xfrm>
            <a:off x="2162425" y="3131147"/>
            <a:ext cx="329937" cy="182880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3" name="Left-Right Arrow 302"/>
          <p:cNvSpPr/>
          <p:nvPr/>
        </p:nvSpPr>
        <p:spPr bwMode="auto">
          <a:xfrm>
            <a:off x="695114" y="3131128"/>
            <a:ext cx="513982" cy="182880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6" name="Left-Right Arrow 305"/>
          <p:cNvSpPr/>
          <p:nvPr/>
        </p:nvSpPr>
        <p:spPr bwMode="auto">
          <a:xfrm>
            <a:off x="2271555" y="3654465"/>
            <a:ext cx="399224" cy="182880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7" name="Left-Right Arrow 306"/>
          <p:cNvSpPr/>
          <p:nvPr/>
        </p:nvSpPr>
        <p:spPr bwMode="auto">
          <a:xfrm>
            <a:off x="7271091" y="2313059"/>
            <a:ext cx="621918" cy="182880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8" name="Left-Right Arrow 307"/>
          <p:cNvSpPr/>
          <p:nvPr/>
        </p:nvSpPr>
        <p:spPr bwMode="auto">
          <a:xfrm>
            <a:off x="6473887" y="2313040"/>
            <a:ext cx="621918" cy="182880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9" name="Rectangle 308"/>
          <p:cNvSpPr/>
          <p:nvPr/>
        </p:nvSpPr>
        <p:spPr bwMode="auto">
          <a:xfrm>
            <a:off x="6958184" y="2871823"/>
            <a:ext cx="1405505" cy="1879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0" name="Left-Right Arrow 309"/>
          <p:cNvSpPr/>
          <p:nvPr/>
        </p:nvSpPr>
        <p:spPr bwMode="auto">
          <a:xfrm>
            <a:off x="7343677" y="2758773"/>
            <a:ext cx="621918" cy="182880"/>
          </a:xfrm>
          <a:prstGeom prst="left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1" name="Left-Right Arrow 310"/>
          <p:cNvSpPr/>
          <p:nvPr/>
        </p:nvSpPr>
        <p:spPr bwMode="auto">
          <a:xfrm>
            <a:off x="6643750" y="2758754"/>
            <a:ext cx="565380" cy="182880"/>
          </a:xfrm>
          <a:prstGeom prst="left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2" name="Group 311"/>
          <p:cNvGrpSpPr/>
          <p:nvPr/>
        </p:nvGrpSpPr>
        <p:grpSpPr>
          <a:xfrm>
            <a:off x="5131493" y="1487646"/>
            <a:ext cx="888307" cy="3000768"/>
            <a:chOff x="2057400" y="1600203"/>
            <a:chExt cx="1219200" cy="4553224"/>
          </a:xfrm>
        </p:grpSpPr>
        <p:grpSp>
          <p:nvGrpSpPr>
            <p:cNvPr id="313" name="Group 312"/>
            <p:cNvGrpSpPr/>
            <p:nvPr/>
          </p:nvGrpSpPr>
          <p:grpSpPr>
            <a:xfrm rot="5400000">
              <a:off x="352288" y="3305315"/>
              <a:ext cx="4553224" cy="1143000"/>
              <a:chOff x="457200" y="3187243"/>
              <a:chExt cx="8432901" cy="1143000"/>
            </a:xfrm>
          </p:grpSpPr>
          <p:sp>
            <p:nvSpPr>
              <p:cNvPr id="315" name="Freeform 314"/>
              <p:cNvSpPr/>
              <p:nvPr/>
            </p:nvSpPr>
            <p:spPr bwMode="auto">
              <a:xfrm>
                <a:off x="457200" y="3541707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16" name="Freeform 315"/>
              <p:cNvSpPr/>
              <p:nvPr/>
            </p:nvSpPr>
            <p:spPr bwMode="auto">
              <a:xfrm>
                <a:off x="2336799" y="3486359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17" name="Freeform 316"/>
              <p:cNvSpPr/>
              <p:nvPr/>
            </p:nvSpPr>
            <p:spPr bwMode="auto">
              <a:xfrm>
                <a:off x="4199466" y="3436808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18" name="Freeform 317"/>
              <p:cNvSpPr/>
              <p:nvPr/>
            </p:nvSpPr>
            <p:spPr bwMode="auto">
              <a:xfrm>
                <a:off x="6079065" y="3381460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 bwMode="auto">
              <a:xfrm>
                <a:off x="8043333" y="3187243"/>
                <a:ext cx="846768" cy="91440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 bwMode="auto">
              <a:xfrm>
                <a:off x="3047067" y="3276600"/>
                <a:ext cx="1524934" cy="105364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21" name="Freeform 320"/>
              <p:cNvSpPr/>
              <p:nvPr/>
            </p:nvSpPr>
            <p:spPr bwMode="auto">
              <a:xfrm>
                <a:off x="3090333" y="3445933"/>
                <a:ext cx="1481667" cy="313267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22" name="Explosion 1 61"/>
              <p:cNvSpPr>
                <a:spLocks noChangeArrowheads="1"/>
              </p:cNvSpPr>
              <p:nvPr/>
            </p:nvSpPr>
            <p:spPr bwMode="auto">
              <a:xfrm>
                <a:off x="2877711" y="3386846"/>
                <a:ext cx="338707" cy="182880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  <p:sp>
          <p:nvSpPr>
            <p:cNvPr id="314" name="TextBox 313"/>
            <p:cNvSpPr txBox="1"/>
            <p:nvPr/>
          </p:nvSpPr>
          <p:spPr>
            <a:xfrm>
              <a:off x="2285999" y="5654993"/>
              <a:ext cx="990601" cy="4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4600071" y="1474845"/>
            <a:ext cx="721753" cy="3000768"/>
            <a:chOff x="2285999" y="1600207"/>
            <a:chExt cx="990601" cy="4553224"/>
          </a:xfrm>
        </p:grpSpPr>
        <p:grpSp>
          <p:nvGrpSpPr>
            <p:cNvPr id="324" name="Group 323"/>
            <p:cNvGrpSpPr/>
            <p:nvPr/>
          </p:nvGrpSpPr>
          <p:grpSpPr>
            <a:xfrm rot="5400000">
              <a:off x="466593" y="3419619"/>
              <a:ext cx="4553224" cy="914400"/>
              <a:chOff x="457200" y="3187243"/>
              <a:chExt cx="8432901" cy="914400"/>
            </a:xfrm>
          </p:grpSpPr>
          <p:sp>
            <p:nvSpPr>
              <p:cNvPr id="326" name="Freeform 325"/>
              <p:cNvSpPr/>
              <p:nvPr/>
            </p:nvSpPr>
            <p:spPr bwMode="auto">
              <a:xfrm>
                <a:off x="457200" y="3541707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27" name="Freeform 326"/>
              <p:cNvSpPr/>
              <p:nvPr/>
            </p:nvSpPr>
            <p:spPr bwMode="auto">
              <a:xfrm>
                <a:off x="2336799" y="3486359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28" name="Freeform 327"/>
              <p:cNvSpPr/>
              <p:nvPr/>
            </p:nvSpPr>
            <p:spPr bwMode="auto">
              <a:xfrm>
                <a:off x="4199466" y="3436808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29" name="Freeform 328"/>
              <p:cNvSpPr/>
              <p:nvPr/>
            </p:nvSpPr>
            <p:spPr bwMode="auto">
              <a:xfrm>
                <a:off x="6079065" y="3381460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30" name="Oval 329"/>
              <p:cNvSpPr/>
              <p:nvPr/>
            </p:nvSpPr>
            <p:spPr bwMode="auto">
              <a:xfrm>
                <a:off x="8043333" y="3187243"/>
                <a:ext cx="846768" cy="91440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 bwMode="auto">
              <a:xfrm>
                <a:off x="3467825" y="3286397"/>
                <a:ext cx="1845169" cy="79161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32" name="Explosion 1 61"/>
              <p:cNvSpPr>
                <a:spLocks noChangeArrowheads="1"/>
              </p:cNvSpPr>
              <p:nvPr/>
            </p:nvSpPr>
            <p:spPr bwMode="auto">
              <a:xfrm>
                <a:off x="3213564" y="3612147"/>
                <a:ext cx="338706" cy="182881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  <p:sp>
          <p:nvSpPr>
            <p:cNvPr id="325" name="TextBox 324"/>
            <p:cNvSpPr txBox="1"/>
            <p:nvPr/>
          </p:nvSpPr>
          <p:spPr>
            <a:xfrm>
              <a:off x="2285999" y="5654993"/>
              <a:ext cx="990601" cy="4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sp>
        <p:nvSpPr>
          <p:cNvPr id="333" name="Freeform 332"/>
          <p:cNvSpPr/>
          <p:nvPr/>
        </p:nvSpPr>
        <p:spPr bwMode="auto">
          <a:xfrm>
            <a:off x="4677192" y="2553622"/>
            <a:ext cx="212907" cy="638588"/>
          </a:xfrm>
          <a:custGeom>
            <a:avLst/>
            <a:gdLst>
              <a:gd name="connsiteX0" fmla="*/ 211774 w 254107"/>
              <a:gd name="connsiteY0" fmla="*/ 0 h 694285"/>
              <a:gd name="connsiteX1" fmla="*/ 135574 w 254107"/>
              <a:gd name="connsiteY1" fmla="*/ 50800 h 694285"/>
              <a:gd name="connsiteX2" fmla="*/ 93240 w 254107"/>
              <a:gd name="connsiteY2" fmla="*/ 76200 h 694285"/>
              <a:gd name="connsiteX3" fmla="*/ 101707 w 254107"/>
              <a:gd name="connsiteY3" fmla="*/ 135466 h 694285"/>
              <a:gd name="connsiteX4" fmla="*/ 186374 w 254107"/>
              <a:gd name="connsiteY4" fmla="*/ 186266 h 694285"/>
              <a:gd name="connsiteX5" fmla="*/ 211774 w 254107"/>
              <a:gd name="connsiteY5" fmla="*/ 194733 h 694285"/>
              <a:gd name="connsiteX6" fmla="*/ 254107 w 254107"/>
              <a:gd name="connsiteY6" fmla="*/ 228600 h 694285"/>
              <a:gd name="connsiteX7" fmla="*/ 245640 w 254107"/>
              <a:gd name="connsiteY7" fmla="*/ 279400 h 694285"/>
              <a:gd name="connsiteX8" fmla="*/ 169440 w 254107"/>
              <a:gd name="connsiteY8" fmla="*/ 321733 h 694285"/>
              <a:gd name="connsiteX9" fmla="*/ 144040 w 254107"/>
              <a:gd name="connsiteY9" fmla="*/ 338666 h 694285"/>
              <a:gd name="connsiteX10" fmla="*/ 76307 w 254107"/>
              <a:gd name="connsiteY10" fmla="*/ 355600 h 694285"/>
              <a:gd name="connsiteX11" fmla="*/ 17040 w 254107"/>
              <a:gd name="connsiteY11" fmla="*/ 372533 h 694285"/>
              <a:gd name="connsiteX12" fmla="*/ 8574 w 254107"/>
              <a:gd name="connsiteY12" fmla="*/ 448733 h 694285"/>
              <a:gd name="connsiteX13" fmla="*/ 33974 w 254107"/>
              <a:gd name="connsiteY13" fmla="*/ 457200 h 694285"/>
              <a:gd name="connsiteX14" fmla="*/ 84774 w 254107"/>
              <a:gd name="connsiteY14" fmla="*/ 499533 h 694285"/>
              <a:gd name="connsiteX15" fmla="*/ 135574 w 254107"/>
              <a:gd name="connsiteY15" fmla="*/ 516466 h 694285"/>
              <a:gd name="connsiteX16" fmla="*/ 152507 w 254107"/>
              <a:gd name="connsiteY16" fmla="*/ 533400 h 694285"/>
              <a:gd name="connsiteX17" fmla="*/ 203307 w 254107"/>
              <a:gd name="connsiteY17" fmla="*/ 550333 h 694285"/>
              <a:gd name="connsiteX18" fmla="*/ 220240 w 254107"/>
              <a:gd name="connsiteY18" fmla="*/ 635000 h 694285"/>
              <a:gd name="connsiteX19" fmla="*/ 203307 w 254107"/>
              <a:gd name="connsiteY19" fmla="*/ 694266 h 69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4107" h="694285">
                <a:moveTo>
                  <a:pt x="211774" y="0"/>
                </a:moveTo>
                <a:cubicBezTo>
                  <a:pt x="186374" y="16933"/>
                  <a:pt x="161943" y="35418"/>
                  <a:pt x="135574" y="50800"/>
                </a:cubicBezTo>
                <a:cubicBezTo>
                  <a:pt x="82816" y="81575"/>
                  <a:pt x="134182" y="35258"/>
                  <a:pt x="93240" y="76200"/>
                </a:cubicBezTo>
                <a:cubicBezTo>
                  <a:pt x="96062" y="95955"/>
                  <a:pt x="93449" y="117299"/>
                  <a:pt x="101707" y="135466"/>
                </a:cubicBezTo>
                <a:cubicBezTo>
                  <a:pt x="118311" y="171993"/>
                  <a:pt x="153840" y="175421"/>
                  <a:pt x="186374" y="186266"/>
                </a:cubicBezTo>
                <a:cubicBezTo>
                  <a:pt x="194841" y="189088"/>
                  <a:pt x="204348" y="189783"/>
                  <a:pt x="211774" y="194733"/>
                </a:cubicBezTo>
                <a:cubicBezTo>
                  <a:pt x="243816" y="216094"/>
                  <a:pt x="229979" y="204471"/>
                  <a:pt x="254107" y="228600"/>
                </a:cubicBezTo>
                <a:cubicBezTo>
                  <a:pt x="251285" y="245533"/>
                  <a:pt x="255485" y="265336"/>
                  <a:pt x="245640" y="279400"/>
                </a:cubicBezTo>
                <a:cubicBezTo>
                  <a:pt x="216893" y="320467"/>
                  <a:pt x="201219" y="305843"/>
                  <a:pt x="169440" y="321733"/>
                </a:cubicBezTo>
                <a:cubicBezTo>
                  <a:pt x="160339" y="326284"/>
                  <a:pt x="153603" y="335189"/>
                  <a:pt x="144040" y="338666"/>
                </a:cubicBezTo>
                <a:cubicBezTo>
                  <a:pt x="122169" y="346619"/>
                  <a:pt x="98885" y="349956"/>
                  <a:pt x="76307" y="355600"/>
                </a:cubicBezTo>
                <a:cubicBezTo>
                  <a:pt x="33770" y="366234"/>
                  <a:pt x="53488" y="360383"/>
                  <a:pt x="17040" y="372533"/>
                </a:cubicBezTo>
                <a:cubicBezTo>
                  <a:pt x="11395" y="389467"/>
                  <a:pt x="-12593" y="427566"/>
                  <a:pt x="8574" y="448733"/>
                </a:cubicBezTo>
                <a:cubicBezTo>
                  <a:pt x="14885" y="455044"/>
                  <a:pt x="25507" y="454378"/>
                  <a:pt x="33974" y="457200"/>
                </a:cubicBezTo>
                <a:cubicBezTo>
                  <a:pt x="49925" y="473151"/>
                  <a:pt x="63556" y="490103"/>
                  <a:pt x="84774" y="499533"/>
                </a:cubicBezTo>
                <a:cubicBezTo>
                  <a:pt x="101085" y="506782"/>
                  <a:pt x="135574" y="516466"/>
                  <a:pt x="135574" y="516466"/>
                </a:cubicBezTo>
                <a:cubicBezTo>
                  <a:pt x="141218" y="522111"/>
                  <a:pt x="145367" y="529830"/>
                  <a:pt x="152507" y="533400"/>
                </a:cubicBezTo>
                <a:cubicBezTo>
                  <a:pt x="168472" y="541383"/>
                  <a:pt x="203307" y="550333"/>
                  <a:pt x="203307" y="550333"/>
                </a:cubicBezTo>
                <a:cubicBezTo>
                  <a:pt x="213734" y="581614"/>
                  <a:pt x="220240" y="596081"/>
                  <a:pt x="220240" y="635000"/>
                </a:cubicBezTo>
                <a:cubicBezTo>
                  <a:pt x="220240" y="697060"/>
                  <a:pt x="230476" y="694266"/>
                  <a:pt x="203307" y="69426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3743514" y="1487646"/>
            <a:ext cx="888307" cy="3000768"/>
            <a:chOff x="2057400" y="1600203"/>
            <a:chExt cx="1219200" cy="4553224"/>
          </a:xfrm>
        </p:grpSpPr>
        <p:grpSp>
          <p:nvGrpSpPr>
            <p:cNvPr id="335" name="Group 334"/>
            <p:cNvGrpSpPr/>
            <p:nvPr/>
          </p:nvGrpSpPr>
          <p:grpSpPr>
            <a:xfrm rot="5400000">
              <a:off x="352288" y="3305315"/>
              <a:ext cx="4553224" cy="1143000"/>
              <a:chOff x="457200" y="3187243"/>
              <a:chExt cx="8432901" cy="1143000"/>
            </a:xfrm>
          </p:grpSpPr>
          <p:sp>
            <p:nvSpPr>
              <p:cNvPr id="337" name="Freeform 336"/>
              <p:cNvSpPr/>
              <p:nvPr/>
            </p:nvSpPr>
            <p:spPr bwMode="auto">
              <a:xfrm>
                <a:off x="457200" y="3541707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38" name="Freeform 337"/>
              <p:cNvSpPr/>
              <p:nvPr/>
            </p:nvSpPr>
            <p:spPr bwMode="auto">
              <a:xfrm>
                <a:off x="2336799" y="3486359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39" name="Freeform 338"/>
              <p:cNvSpPr/>
              <p:nvPr/>
            </p:nvSpPr>
            <p:spPr bwMode="auto">
              <a:xfrm>
                <a:off x="4199466" y="3436808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40" name="Freeform 339"/>
              <p:cNvSpPr/>
              <p:nvPr/>
            </p:nvSpPr>
            <p:spPr bwMode="auto">
              <a:xfrm>
                <a:off x="6079065" y="3381460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41" name="Oval 340"/>
              <p:cNvSpPr/>
              <p:nvPr/>
            </p:nvSpPr>
            <p:spPr bwMode="auto">
              <a:xfrm>
                <a:off x="8043333" y="3187243"/>
                <a:ext cx="846768" cy="91440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 bwMode="auto">
              <a:xfrm>
                <a:off x="3047067" y="3276600"/>
                <a:ext cx="1524934" cy="105364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43" name="Freeform 342"/>
              <p:cNvSpPr/>
              <p:nvPr/>
            </p:nvSpPr>
            <p:spPr bwMode="auto">
              <a:xfrm>
                <a:off x="3090333" y="3445933"/>
                <a:ext cx="1481667" cy="313267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44" name="Explosion 1 61"/>
              <p:cNvSpPr>
                <a:spLocks noChangeArrowheads="1"/>
              </p:cNvSpPr>
              <p:nvPr/>
            </p:nvSpPr>
            <p:spPr bwMode="auto">
              <a:xfrm>
                <a:off x="2877711" y="3386846"/>
                <a:ext cx="338707" cy="182880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  <p:sp>
          <p:nvSpPr>
            <p:cNvPr id="336" name="TextBox 335"/>
            <p:cNvSpPr txBox="1"/>
            <p:nvPr/>
          </p:nvSpPr>
          <p:spPr>
            <a:xfrm>
              <a:off x="2285999" y="5654993"/>
              <a:ext cx="990601" cy="4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3212092" y="1474845"/>
            <a:ext cx="721753" cy="3000768"/>
            <a:chOff x="2285999" y="1600207"/>
            <a:chExt cx="990601" cy="4553224"/>
          </a:xfrm>
        </p:grpSpPr>
        <p:grpSp>
          <p:nvGrpSpPr>
            <p:cNvPr id="346" name="Group 345"/>
            <p:cNvGrpSpPr/>
            <p:nvPr/>
          </p:nvGrpSpPr>
          <p:grpSpPr>
            <a:xfrm rot="5400000">
              <a:off x="466593" y="3419619"/>
              <a:ext cx="4553224" cy="914400"/>
              <a:chOff x="457200" y="3187243"/>
              <a:chExt cx="8432901" cy="914400"/>
            </a:xfrm>
          </p:grpSpPr>
          <p:sp>
            <p:nvSpPr>
              <p:cNvPr id="348" name="Freeform 347"/>
              <p:cNvSpPr/>
              <p:nvPr/>
            </p:nvSpPr>
            <p:spPr bwMode="auto">
              <a:xfrm>
                <a:off x="457200" y="3541707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49" name="Freeform 348"/>
              <p:cNvSpPr/>
              <p:nvPr/>
            </p:nvSpPr>
            <p:spPr bwMode="auto">
              <a:xfrm>
                <a:off x="2336799" y="3486359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50" name="Freeform 349"/>
              <p:cNvSpPr/>
              <p:nvPr/>
            </p:nvSpPr>
            <p:spPr bwMode="auto">
              <a:xfrm>
                <a:off x="4199466" y="3436808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51" name="Freeform 350"/>
              <p:cNvSpPr/>
              <p:nvPr/>
            </p:nvSpPr>
            <p:spPr bwMode="auto">
              <a:xfrm>
                <a:off x="6079065" y="3381460"/>
                <a:ext cx="1964267" cy="476081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 bwMode="auto">
              <a:xfrm>
                <a:off x="8043333" y="3187243"/>
                <a:ext cx="846768" cy="914400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3467825" y="3286397"/>
                <a:ext cx="1845170" cy="79161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54" name="Explosion 1 61"/>
              <p:cNvSpPr>
                <a:spLocks noChangeArrowheads="1"/>
              </p:cNvSpPr>
              <p:nvPr/>
            </p:nvSpPr>
            <p:spPr bwMode="auto">
              <a:xfrm>
                <a:off x="3213564" y="3612147"/>
                <a:ext cx="338706" cy="182881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  <p:sp>
          <p:nvSpPr>
            <p:cNvPr id="347" name="TextBox 346"/>
            <p:cNvSpPr txBox="1"/>
            <p:nvPr/>
          </p:nvSpPr>
          <p:spPr>
            <a:xfrm>
              <a:off x="2285999" y="5654993"/>
              <a:ext cx="990601" cy="4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Arial Narrow" pitchFamily="34" charset="0"/>
                </a:rPr>
                <a:t>Output</a:t>
              </a:r>
              <a:endParaRPr lang="en-US" sz="1200" b="1" dirty="0">
                <a:latin typeface="Arial Narrow" pitchFamily="34" charset="0"/>
              </a:endParaRPr>
            </a:p>
          </p:txBody>
        </p:sp>
      </p:grpSp>
      <p:sp>
        <p:nvSpPr>
          <p:cNvPr id="355" name="Freeform 354"/>
          <p:cNvSpPr/>
          <p:nvPr/>
        </p:nvSpPr>
        <p:spPr bwMode="auto">
          <a:xfrm>
            <a:off x="3257463" y="2509172"/>
            <a:ext cx="260965" cy="681102"/>
          </a:xfrm>
          <a:custGeom>
            <a:avLst/>
            <a:gdLst>
              <a:gd name="connsiteX0" fmla="*/ 211774 w 254107"/>
              <a:gd name="connsiteY0" fmla="*/ 0 h 694285"/>
              <a:gd name="connsiteX1" fmla="*/ 135574 w 254107"/>
              <a:gd name="connsiteY1" fmla="*/ 50800 h 694285"/>
              <a:gd name="connsiteX2" fmla="*/ 93240 w 254107"/>
              <a:gd name="connsiteY2" fmla="*/ 76200 h 694285"/>
              <a:gd name="connsiteX3" fmla="*/ 101707 w 254107"/>
              <a:gd name="connsiteY3" fmla="*/ 135466 h 694285"/>
              <a:gd name="connsiteX4" fmla="*/ 186374 w 254107"/>
              <a:gd name="connsiteY4" fmla="*/ 186266 h 694285"/>
              <a:gd name="connsiteX5" fmla="*/ 211774 w 254107"/>
              <a:gd name="connsiteY5" fmla="*/ 194733 h 694285"/>
              <a:gd name="connsiteX6" fmla="*/ 254107 w 254107"/>
              <a:gd name="connsiteY6" fmla="*/ 228600 h 694285"/>
              <a:gd name="connsiteX7" fmla="*/ 245640 w 254107"/>
              <a:gd name="connsiteY7" fmla="*/ 279400 h 694285"/>
              <a:gd name="connsiteX8" fmla="*/ 169440 w 254107"/>
              <a:gd name="connsiteY8" fmla="*/ 321733 h 694285"/>
              <a:gd name="connsiteX9" fmla="*/ 144040 w 254107"/>
              <a:gd name="connsiteY9" fmla="*/ 338666 h 694285"/>
              <a:gd name="connsiteX10" fmla="*/ 76307 w 254107"/>
              <a:gd name="connsiteY10" fmla="*/ 355600 h 694285"/>
              <a:gd name="connsiteX11" fmla="*/ 17040 w 254107"/>
              <a:gd name="connsiteY11" fmla="*/ 372533 h 694285"/>
              <a:gd name="connsiteX12" fmla="*/ 8574 w 254107"/>
              <a:gd name="connsiteY12" fmla="*/ 448733 h 694285"/>
              <a:gd name="connsiteX13" fmla="*/ 33974 w 254107"/>
              <a:gd name="connsiteY13" fmla="*/ 457200 h 694285"/>
              <a:gd name="connsiteX14" fmla="*/ 84774 w 254107"/>
              <a:gd name="connsiteY14" fmla="*/ 499533 h 694285"/>
              <a:gd name="connsiteX15" fmla="*/ 135574 w 254107"/>
              <a:gd name="connsiteY15" fmla="*/ 516466 h 694285"/>
              <a:gd name="connsiteX16" fmla="*/ 152507 w 254107"/>
              <a:gd name="connsiteY16" fmla="*/ 533400 h 694285"/>
              <a:gd name="connsiteX17" fmla="*/ 203307 w 254107"/>
              <a:gd name="connsiteY17" fmla="*/ 550333 h 694285"/>
              <a:gd name="connsiteX18" fmla="*/ 220240 w 254107"/>
              <a:gd name="connsiteY18" fmla="*/ 635000 h 694285"/>
              <a:gd name="connsiteX19" fmla="*/ 203307 w 254107"/>
              <a:gd name="connsiteY19" fmla="*/ 694266 h 69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4107" h="694285">
                <a:moveTo>
                  <a:pt x="211774" y="0"/>
                </a:moveTo>
                <a:cubicBezTo>
                  <a:pt x="186374" y="16933"/>
                  <a:pt x="161943" y="35418"/>
                  <a:pt x="135574" y="50800"/>
                </a:cubicBezTo>
                <a:cubicBezTo>
                  <a:pt x="82816" y="81575"/>
                  <a:pt x="134182" y="35258"/>
                  <a:pt x="93240" y="76200"/>
                </a:cubicBezTo>
                <a:cubicBezTo>
                  <a:pt x="96062" y="95955"/>
                  <a:pt x="93449" y="117299"/>
                  <a:pt x="101707" y="135466"/>
                </a:cubicBezTo>
                <a:cubicBezTo>
                  <a:pt x="118311" y="171993"/>
                  <a:pt x="153840" y="175421"/>
                  <a:pt x="186374" y="186266"/>
                </a:cubicBezTo>
                <a:cubicBezTo>
                  <a:pt x="194841" y="189088"/>
                  <a:pt x="204348" y="189783"/>
                  <a:pt x="211774" y="194733"/>
                </a:cubicBezTo>
                <a:cubicBezTo>
                  <a:pt x="243816" y="216094"/>
                  <a:pt x="229979" y="204471"/>
                  <a:pt x="254107" y="228600"/>
                </a:cubicBezTo>
                <a:cubicBezTo>
                  <a:pt x="251285" y="245533"/>
                  <a:pt x="255485" y="265336"/>
                  <a:pt x="245640" y="279400"/>
                </a:cubicBezTo>
                <a:cubicBezTo>
                  <a:pt x="216893" y="320467"/>
                  <a:pt x="201219" y="305843"/>
                  <a:pt x="169440" y="321733"/>
                </a:cubicBezTo>
                <a:cubicBezTo>
                  <a:pt x="160339" y="326284"/>
                  <a:pt x="153603" y="335189"/>
                  <a:pt x="144040" y="338666"/>
                </a:cubicBezTo>
                <a:cubicBezTo>
                  <a:pt x="122169" y="346619"/>
                  <a:pt x="98885" y="349956"/>
                  <a:pt x="76307" y="355600"/>
                </a:cubicBezTo>
                <a:cubicBezTo>
                  <a:pt x="33770" y="366234"/>
                  <a:pt x="53488" y="360383"/>
                  <a:pt x="17040" y="372533"/>
                </a:cubicBezTo>
                <a:cubicBezTo>
                  <a:pt x="11395" y="389467"/>
                  <a:pt x="-12593" y="427566"/>
                  <a:pt x="8574" y="448733"/>
                </a:cubicBezTo>
                <a:cubicBezTo>
                  <a:pt x="14885" y="455044"/>
                  <a:pt x="25507" y="454378"/>
                  <a:pt x="33974" y="457200"/>
                </a:cubicBezTo>
                <a:cubicBezTo>
                  <a:pt x="49925" y="473151"/>
                  <a:pt x="63556" y="490103"/>
                  <a:pt x="84774" y="499533"/>
                </a:cubicBezTo>
                <a:cubicBezTo>
                  <a:pt x="101085" y="506782"/>
                  <a:pt x="135574" y="516466"/>
                  <a:pt x="135574" y="516466"/>
                </a:cubicBezTo>
                <a:cubicBezTo>
                  <a:pt x="141218" y="522111"/>
                  <a:pt x="145367" y="529830"/>
                  <a:pt x="152507" y="533400"/>
                </a:cubicBezTo>
                <a:cubicBezTo>
                  <a:pt x="168472" y="541383"/>
                  <a:pt x="203307" y="550333"/>
                  <a:pt x="203307" y="550333"/>
                </a:cubicBezTo>
                <a:cubicBezTo>
                  <a:pt x="213734" y="581614"/>
                  <a:pt x="220240" y="596081"/>
                  <a:pt x="220240" y="635000"/>
                </a:cubicBezTo>
                <a:cubicBezTo>
                  <a:pt x="220240" y="697060"/>
                  <a:pt x="230476" y="694266"/>
                  <a:pt x="203307" y="694266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56" name="Rectangle 355"/>
          <p:cNvSpPr/>
          <p:nvPr/>
        </p:nvSpPr>
        <p:spPr bwMode="auto">
          <a:xfrm>
            <a:off x="3800648" y="1324388"/>
            <a:ext cx="2131260" cy="9791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57" name="Rounded Rectangle 356"/>
          <p:cNvSpPr/>
          <p:nvPr/>
        </p:nvSpPr>
        <p:spPr bwMode="auto">
          <a:xfrm>
            <a:off x="3212092" y="2293013"/>
            <a:ext cx="2752189" cy="956196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58" name="Right Arrow 357"/>
          <p:cNvSpPr/>
          <p:nvPr/>
        </p:nvSpPr>
        <p:spPr bwMode="auto">
          <a:xfrm>
            <a:off x="4363102" y="2217337"/>
            <a:ext cx="621918" cy="18288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59" name="Right Arrow 358"/>
          <p:cNvSpPr/>
          <p:nvPr/>
        </p:nvSpPr>
        <p:spPr bwMode="auto">
          <a:xfrm>
            <a:off x="5056094" y="2217337"/>
            <a:ext cx="621918" cy="18288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0" name="Right Arrow 359"/>
          <p:cNvSpPr/>
          <p:nvPr/>
        </p:nvSpPr>
        <p:spPr bwMode="auto">
          <a:xfrm>
            <a:off x="3643532" y="2217318"/>
            <a:ext cx="621918" cy="18288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1" name="Left-Right Arrow 360"/>
          <p:cNvSpPr/>
          <p:nvPr/>
        </p:nvSpPr>
        <p:spPr bwMode="auto">
          <a:xfrm>
            <a:off x="4406675" y="2663561"/>
            <a:ext cx="365760" cy="182880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2" name="Left-Right Arrow 361"/>
          <p:cNvSpPr/>
          <p:nvPr/>
        </p:nvSpPr>
        <p:spPr bwMode="auto">
          <a:xfrm>
            <a:off x="3566341" y="2663542"/>
            <a:ext cx="621918" cy="182880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3" name="Left-Right Arrow 362"/>
          <p:cNvSpPr/>
          <p:nvPr/>
        </p:nvSpPr>
        <p:spPr bwMode="auto">
          <a:xfrm>
            <a:off x="4968753" y="2663561"/>
            <a:ext cx="621918" cy="182880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4" name="Rectangle 363"/>
          <p:cNvSpPr/>
          <p:nvPr/>
        </p:nvSpPr>
        <p:spPr bwMode="auto">
          <a:xfrm>
            <a:off x="3913329" y="3273565"/>
            <a:ext cx="2095838" cy="12838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5" name="Left-Right Arrow 364"/>
          <p:cNvSpPr/>
          <p:nvPr/>
        </p:nvSpPr>
        <p:spPr bwMode="auto">
          <a:xfrm>
            <a:off x="3481515" y="3151241"/>
            <a:ext cx="565380" cy="182880"/>
          </a:xfrm>
          <a:prstGeom prst="left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6" name="Left-Right Arrow 365"/>
          <p:cNvSpPr/>
          <p:nvPr/>
        </p:nvSpPr>
        <p:spPr bwMode="auto">
          <a:xfrm>
            <a:off x="4844489" y="3151241"/>
            <a:ext cx="621918" cy="182880"/>
          </a:xfrm>
          <a:prstGeom prst="left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7" name="Left-Right Arrow 366"/>
          <p:cNvSpPr/>
          <p:nvPr/>
        </p:nvSpPr>
        <p:spPr bwMode="auto">
          <a:xfrm>
            <a:off x="4181442" y="3151260"/>
            <a:ext cx="621918" cy="182880"/>
          </a:xfrm>
          <a:prstGeom prst="left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83" name="Rectangle 382"/>
          <p:cNvSpPr/>
          <p:nvPr/>
        </p:nvSpPr>
        <p:spPr bwMode="auto">
          <a:xfrm>
            <a:off x="956703" y="3779520"/>
            <a:ext cx="1405505" cy="12934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4" name="Left-Right Arrow 303"/>
          <p:cNvSpPr/>
          <p:nvPr/>
        </p:nvSpPr>
        <p:spPr bwMode="auto">
          <a:xfrm>
            <a:off x="1530368" y="3663091"/>
            <a:ext cx="621918" cy="182880"/>
          </a:xfrm>
          <a:prstGeom prst="left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5" name="Left-Right Arrow 304"/>
          <p:cNvSpPr/>
          <p:nvPr/>
        </p:nvSpPr>
        <p:spPr bwMode="auto">
          <a:xfrm>
            <a:off x="830441" y="3663072"/>
            <a:ext cx="565380" cy="182880"/>
          </a:xfrm>
          <a:prstGeom prst="left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85" name="Content Placeholder 2"/>
          <p:cNvSpPr txBox="1">
            <a:spLocks/>
          </p:cNvSpPr>
          <p:nvPr/>
        </p:nvSpPr>
        <p:spPr bwMode="auto">
          <a:xfrm>
            <a:off x="304800" y="888405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  <a:noAutofit/>
          </a:bodyPr>
          <a:lstStyle>
            <a:lvl1pPr marL="342820" indent="-342820" algn="l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err="1" smtClean="0">
                <a:solidFill>
                  <a:srgbClr val="CC6600"/>
                </a:solidFill>
              </a:rPr>
              <a:t>GangES</a:t>
            </a:r>
            <a:r>
              <a:rPr lang="en-US" dirty="0" smtClean="0">
                <a:solidFill>
                  <a:srgbClr val="CC6600"/>
                </a:solidFill>
              </a:rPr>
              <a:t>:  Gang Error Simulator to speed up full error simulations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1800" dirty="0" smtClean="0"/>
          </a:p>
          <a:p>
            <a:pPr lvl="1"/>
            <a:endParaRPr lang="en-US" sz="1100" dirty="0" smtClean="0"/>
          </a:p>
          <a:p>
            <a:pPr lvl="1"/>
            <a:endParaRPr lang="en-US" sz="800" dirty="0" smtClean="0"/>
          </a:p>
          <a:p>
            <a:pPr marL="342820" lvl="1" indent="-342820">
              <a:spcBef>
                <a:spcPts val="1224"/>
              </a:spcBef>
              <a:buFontTx/>
              <a:buChar char="•"/>
            </a:pPr>
            <a:r>
              <a:rPr lang="en-US" dirty="0"/>
              <a:t>Challenges: identifying </a:t>
            </a:r>
            <a:r>
              <a:rPr lang="en-US" i="1" dirty="0"/>
              <a:t>when</a:t>
            </a:r>
            <a:r>
              <a:rPr lang="en-US" dirty="0"/>
              <a:t> and </a:t>
            </a:r>
            <a:r>
              <a:rPr lang="en-US" i="1" dirty="0"/>
              <a:t>what </a:t>
            </a:r>
            <a:r>
              <a:rPr lang="en-US" dirty="0"/>
              <a:t>to </a:t>
            </a:r>
            <a:r>
              <a:rPr lang="en-US" dirty="0" smtClean="0"/>
              <a:t>compare</a:t>
            </a:r>
            <a:endParaRPr lang="en-US" dirty="0"/>
          </a:p>
          <a:p>
            <a:pPr lvl="1"/>
            <a:r>
              <a:rPr lang="en-US" dirty="0" smtClean="0"/>
              <a:t>Leverage program structure</a:t>
            </a:r>
          </a:p>
          <a:p>
            <a:pPr marL="342820" lvl="1" indent="-342820">
              <a:spcBef>
                <a:spcPts val="1224"/>
              </a:spcBef>
              <a:buFontTx/>
              <a:buChar char="•"/>
            </a:pPr>
            <a:r>
              <a:rPr lang="en-US" dirty="0" smtClean="0">
                <a:solidFill>
                  <a:srgbClr val="CC6600"/>
                </a:solidFill>
                <a:sym typeface="Symbol" charset="2"/>
              </a:rPr>
              <a:t>Shorter simulations  F</a:t>
            </a:r>
            <a:r>
              <a:rPr lang="en-US" dirty="0" smtClean="0">
                <a:solidFill>
                  <a:srgbClr val="CC6600"/>
                </a:solidFill>
              </a:rPr>
              <a:t>aster results</a:t>
            </a:r>
          </a:p>
          <a:p>
            <a:pPr lvl="1"/>
            <a:r>
              <a:rPr lang="en-US" dirty="0" smtClean="0">
                <a:solidFill>
                  <a:srgbClr val="CC6600"/>
                </a:solidFill>
              </a:rPr>
              <a:t>57% wall-clock time savings over </a:t>
            </a:r>
            <a:r>
              <a:rPr lang="en-US" dirty="0" err="1" smtClean="0">
                <a:solidFill>
                  <a:srgbClr val="CC6600"/>
                </a:solidFill>
              </a:rPr>
              <a:t>Relyzer</a:t>
            </a:r>
            <a:r>
              <a:rPr lang="en-US" dirty="0" smtClean="0">
                <a:solidFill>
                  <a:srgbClr val="CC6600"/>
                </a:solidFill>
              </a:rPr>
              <a:t> for our workloads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38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we need error simulations at all?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Alternative is using program analysis for resiliency evaluation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lifetime, fan-out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Challenge: Hard to determine their accuracy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CC6600"/>
                </a:solidFill>
              </a:rPr>
              <a:t>Relyzer</a:t>
            </a:r>
            <a:r>
              <a:rPr lang="en-US" dirty="0" smtClean="0">
                <a:solidFill>
                  <a:srgbClr val="CC6600"/>
                </a:solidFill>
              </a:rPr>
              <a:t> + </a:t>
            </a:r>
            <a:r>
              <a:rPr lang="en-US" dirty="0" err="1" smtClean="0">
                <a:solidFill>
                  <a:srgbClr val="CC6600"/>
                </a:solidFill>
              </a:rPr>
              <a:t>GangES</a:t>
            </a:r>
            <a:r>
              <a:rPr lang="en-US" dirty="0" smtClean="0">
                <a:solidFill>
                  <a:srgbClr val="CC6600"/>
                </a:solidFill>
              </a:rPr>
              <a:t> enables evaluating program analyses based techniques</a:t>
            </a:r>
          </a:p>
          <a:p>
            <a:r>
              <a:rPr lang="en-US" dirty="0" smtClean="0"/>
              <a:t>Found </a:t>
            </a:r>
            <a:r>
              <a:rPr lang="en-US" dirty="0"/>
              <a:t>little correlation </a:t>
            </a:r>
            <a:r>
              <a:rPr lang="en-US" dirty="0" smtClean="0">
                <a:sym typeface="Symbol" charset="2"/>
              </a:rPr>
              <a:t> </a:t>
            </a:r>
            <a:r>
              <a:rPr lang="en-US" dirty="0" err="1"/>
              <a:t>Relyzer</a:t>
            </a:r>
            <a:r>
              <a:rPr lang="en-US" dirty="0"/>
              <a:t> + </a:t>
            </a:r>
            <a:r>
              <a:rPr lang="en-US" dirty="0" err="1" smtClean="0"/>
              <a:t>GangES</a:t>
            </a:r>
            <a:r>
              <a:rPr lang="en-US" dirty="0" smtClean="0"/>
              <a:t> is best alternative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7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and contributions</a:t>
            </a:r>
          </a:p>
          <a:p>
            <a:pPr>
              <a:lnSpc>
                <a:spcPct val="100000"/>
              </a:lnSpc>
            </a:pPr>
            <a:endParaRPr lang="en-US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rgbClr val="000099"/>
                </a:solidFill>
              </a:rPr>
              <a:t>GangES</a:t>
            </a:r>
            <a:r>
              <a:rPr lang="en-US" dirty="0" smtClean="0">
                <a:solidFill>
                  <a:srgbClr val="000099"/>
                </a:solidFill>
              </a:rPr>
              <a:t>: Gang Error Simulator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Design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Evaluation</a:t>
            </a:r>
          </a:p>
          <a:p>
            <a:pPr lvl="1">
              <a:lnSpc>
                <a:spcPct val="100000"/>
              </a:lnSpc>
            </a:pPr>
            <a:endParaRPr lang="en-US" sz="1000" dirty="0"/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000099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99"/>
                </a:solidFill>
              </a:rPr>
              <a:t>Evaluating program analysis based techniques</a:t>
            </a:r>
          </a:p>
          <a:p>
            <a:pPr>
              <a:lnSpc>
                <a:spcPct val="100000"/>
              </a:lnSpc>
            </a:pPr>
            <a:endParaRPr lang="en-US" sz="1000" dirty="0" smtClean="0">
              <a:solidFill>
                <a:srgbClr val="000099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Summary and future directions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Left Arrow 4"/>
          <p:cNvSpPr/>
          <p:nvPr/>
        </p:nvSpPr>
        <p:spPr bwMode="auto">
          <a:xfrm>
            <a:off x="5367130" y="1752600"/>
            <a:ext cx="1752600" cy="914400"/>
          </a:xfrm>
          <a:prstGeom prst="leftArrow">
            <a:avLst>
              <a:gd name="adj1" fmla="val 57619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Next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564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7403430" y="1992435"/>
            <a:ext cx="1006641" cy="4105416"/>
            <a:chOff x="7403430" y="1758076"/>
            <a:chExt cx="1006641" cy="4394215"/>
          </a:xfrm>
        </p:grpSpPr>
        <p:grpSp>
          <p:nvGrpSpPr>
            <p:cNvPr id="18" name="Group 17"/>
            <p:cNvGrpSpPr/>
            <p:nvPr/>
          </p:nvGrpSpPr>
          <p:grpSpPr>
            <a:xfrm>
              <a:off x="7403430" y="1758076"/>
              <a:ext cx="1006641" cy="4394215"/>
              <a:chOff x="2801169" y="2438400"/>
              <a:chExt cx="965317" cy="3116510"/>
            </a:xfrm>
          </p:grpSpPr>
          <p:sp>
            <p:nvSpPr>
              <p:cNvPr id="21" name="Freeform 20"/>
              <p:cNvSpPr/>
              <p:nvPr/>
            </p:nvSpPr>
            <p:spPr bwMode="auto">
              <a:xfrm rot="5400000">
                <a:off x="2741231" y="2628066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2" name="Freeform 21"/>
              <p:cNvSpPr/>
              <p:nvPr/>
            </p:nvSpPr>
            <p:spPr bwMode="auto">
              <a:xfrm rot="5400000">
                <a:off x="2780498" y="3314244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 bwMode="auto">
              <a:xfrm rot="5400000">
                <a:off x="2815652" y="3994241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 rot="5400000">
                <a:off x="2854919" y="4680419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 rot="5400000">
                <a:off x="3066065" y="4942944"/>
                <a:ext cx="347070" cy="87686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 rot="5400000">
                <a:off x="2781986" y="3257895"/>
                <a:ext cx="660188" cy="45566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7" name="Explosion 1 61"/>
              <p:cNvSpPr>
                <a:spLocks noChangeArrowheads="1"/>
              </p:cNvSpPr>
              <p:nvPr/>
            </p:nvSpPr>
            <p:spPr bwMode="auto">
              <a:xfrm rot="5400000">
                <a:off x="3052109" y="3090616"/>
                <a:ext cx="120777" cy="129744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828088" y="5206593"/>
                <a:ext cx="938398" cy="28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Output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</p:grpSp>
        <p:sp>
          <p:nvSpPr>
            <p:cNvPr id="19" name="Freeform 18"/>
            <p:cNvSpPr/>
            <p:nvPr/>
          </p:nvSpPr>
          <p:spPr bwMode="auto">
            <a:xfrm rot="5400000" flipV="1">
              <a:off x="7387641" y="3138656"/>
              <a:ext cx="854937" cy="268168"/>
            </a:xfrm>
            <a:custGeom>
              <a:avLst/>
              <a:gdLst>
                <a:gd name="connsiteX0" fmla="*/ 0 w 1541013"/>
                <a:gd name="connsiteY0" fmla="*/ 67734 h 313267"/>
                <a:gd name="connsiteX1" fmla="*/ 76200 w 1541013"/>
                <a:gd name="connsiteY1" fmla="*/ 8467 h 313267"/>
                <a:gd name="connsiteX2" fmla="*/ 101600 w 1541013"/>
                <a:gd name="connsiteY2" fmla="*/ 0 h 313267"/>
                <a:gd name="connsiteX3" fmla="*/ 194734 w 1541013"/>
                <a:gd name="connsiteY3" fmla="*/ 8467 h 313267"/>
                <a:gd name="connsiteX4" fmla="*/ 245534 w 1541013"/>
                <a:gd name="connsiteY4" fmla="*/ 25400 h 313267"/>
                <a:gd name="connsiteX5" fmla="*/ 270934 w 1541013"/>
                <a:gd name="connsiteY5" fmla="*/ 67734 h 313267"/>
                <a:gd name="connsiteX6" fmla="*/ 313267 w 1541013"/>
                <a:gd name="connsiteY6" fmla="*/ 118534 h 313267"/>
                <a:gd name="connsiteX7" fmla="*/ 338667 w 1541013"/>
                <a:gd name="connsiteY7" fmla="*/ 135467 h 313267"/>
                <a:gd name="connsiteX8" fmla="*/ 364067 w 1541013"/>
                <a:gd name="connsiteY8" fmla="*/ 160867 h 313267"/>
                <a:gd name="connsiteX9" fmla="*/ 389467 w 1541013"/>
                <a:gd name="connsiteY9" fmla="*/ 169334 h 313267"/>
                <a:gd name="connsiteX10" fmla="*/ 414867 w 1541013"/>
                <a:gd name="connsiteY10" fmla="*/ 186267 h 313267"/>
                <a:gd name="connsiteX11" fmla="*/ 465667 w 1541013"/>
                <a:gd name="connsiteY11" fmla="*/ 203200 h 313267"/>
                <a:gd name="connsiteX12" fmla="*/ 474134 w 1541013"/>
                <a:gd name="connsiteY12" fmla="*/ 228600 h 313267"/>
                <a:gd name="connsiteX13" fmla="*/ 567267 w 1541013"/>
                <a:gd name="connsiteY13" fmla="*/ 304800 h 313267"/>
                <a:gd name="connsiteX14" fmla="*/ 592667 w 1541013"/>
                <a:gd name="connsiteY14" fmla="*/ 313267 h 313267"/>
                <a:gd name="connsiteX15" fmla="*/ 702734 w 1541013"/>
                <a:gd name="connsiteY15" fmla="*/ 287867 h 313267"/>
                <a:gd name="connsiteX16" fmla="*/ 728134 w 1541013"/>
                <a:gd name="connsiteY16" fmla="*/ 270934 h 313267"/>
                <a:gd name="connsiteX17" fmla="*/ 804334 w 1541013"/>
                <a:gd name="connsiteY17" fmla="*/ 237067 h 313267"/>
                <a:gd name="connsiteX18" fmla="*/ 829734 w 1541013"/>
                <a:gd name="connsiteY18" fmla="*/ 186267 h 313267"/>
                <a:gd name="connsiteX19" fmla="*/ 846667 w 1541013"/>
                <a:gd name="connsiteY19" fmla="*/ 76200 h 313267"/>
                <a:gd name="connsiteX20" fmla="*/ 863600 w 1541013"/>
                <a:gd name="connsiteY20" fmla="*/ 50800 h 313267"/>
                <a:gd name="connsiteX21" fmla="*/ 880534 w 1541013"/>
                <a:gd name="connsiteY21" fmla="*/ 33867 h 313267"/>
                <a:gd name="connsiteX22" fmla="*/ 905934 w 1541013"/>
                <a:gd name="connsiteY22" fmla="*/ 25400 h 313267"/>
                <a:gd name="connsiteX23" fmla="*/ 1032934 w 1541013"/>
                <a:gd name="connsiteY23" fmla="*/ 33867 h 313267"/>
                <a:gd name="connsiteX24" fmla="*/ 1100667 w 1541013"/>
                <a:gd name="connsiteY24" fmla="*/ 93134 h 313267"/>
                <a:gd name="connsiteX25" fmla="*/ 1151467 w 1541013"/>
                <a:gd name="connsiteY25" fmla="*/ 118534 h 313267"/>
                <a:gd name="connsiteX26" fmla="*/ 1278467 w 1541013"/>
                <a:gd name="connsiteY26" fmla="*/ 101600 h 313267"/>
                <a:gd name="connsiteX27" fmla="*/ 1303867 w 1541013"/>
                <a:gd name="connsiteY27" fmla="*/ 84667 h 313267"/>
                <a:gd name="connsiteX28" fmla="*/ 1354667 w 1541013"/>
                <a:gd name="connsiteY28" fmla="*/ 67734 h 313267"/>
                <a:gd name="connsiteX29" fmla="*/ 1380067 w 1541013"/>
                <a:gd name="connsiteY29" fmla="*/ 59267 h 313267"/>
                <a:gd name="connsiteX30" fmla="*/ 1405467 w 1541013"/>
                <a:gd name="connsiteY30" fmla="*/ 50800 h 313267"/>
                <a:gd name="connsiteX31" fmla="*/ 1456267 w 1541013"/>
                <a:gd name="connsiteY31" fmla="*/ 59267 h 313267"/>
                <a:gd name="connsiteX32" fmla="*/ 1481667 w 1541013"/>
                <a:gd name="connsiteY32" fmla="*/ 67734 h 313267"/>
                <a:gd name="connsiteX33" fmla="*/ 1515534 w 1541013"/>
                <a:gd name="connsiteY33" fmla="*/ 101600 h 313267"/>
                <a:gd name="connsiteX34" fmla="*/ 1507067 w 1541013"/>
                <a:gd name="connsiteY34" fmla="*/ 93134 h 31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541013" h="313267">
                  <a:moveTo>
                    <a:pt x="0" y="67734"/>
                  </a:moveTo>
                  <a:cubicBezTo>
                    <a:pt x="25400" y="47978"/>
                    <a:pt x="49426" y="26316"/>
                    <a:pt x="76200" y="8467"/>
                  </a:cubicBezTo>
                  <a:cubicBezTo>
                    <a:pt x="83626" y="3516"/>
                    <a:pt x="92675" y="0"/>
                    <a:pt x="101600" y="0"/>
                  </a:cubicBezTo>
                  <a:cubicBezTo>
                    <a:pt x="132773" y="0"/>
                    <a:pt x="163689" y="5645"/>
                    <a:pt x="194734" y="8467"/>
                  </a:cubicBezTo>
                  <a:cubicBezTo>
                    <a:pt x="211667" y="14111"/>
                    <a:pt x="239890" y="8467"/>
                    <a:pt x="245534" y="25400"/>
                  </a:cubicBezTo>
                  <a:cubicBezTo>
                    <a:pt x="260236" y="69510"/>
                    <a:pt x="244369" y="34528"/>
                    <a:pt x="270934" y="67734"/>
                  </a:cubicBezTo>
                  <a:cubicBezTo>
                    <a:pt x="297574" y="101034"/>
                    <a:pt x="277065" y="88366"/>
                    <a:pt x="313267" y="118534"/>
                  </a:cubicBezTo>
                  <a:cubicBezTo>
                    <a:pt x="321084" y="125048"/>
                    <a:pt x="330850" y="128953"/>
                    <a:pt x="338667" y="135467"/>
                  </a:cubicBezTo>
                  <a:cubicBezTo>
                    <a:pt x="347865" y="143132"/>
                    <a:pt x="354104" y="154225"/>
                    <a:pt x="364067" y="160867"/>
                  </a:cubicBezTo>
                  <a:cubicBezTo>
                    <a:pt x="371493" y="165818"/>
                    <a:pt x="381485" y="165343"/>
                    <a:pt x="389467" y="169334"/>
                  </a:cubicBezTo>
                  <a:cubicBezTo>
                    <a:pt x="398568" y="173885"/>
                    <a:pt x="405568" y="182134"/>
                    <a:pt x="414867" y="186267"/>
                  </a:cubicBezTo>
                  <a:cubicBezTo>
                    <a:pt x="431178" y="193516"/>
                    <a:pt x="465667" y="203200"/>
                    <a:pt x="465667" y="203200"/>
                  </a:cubicBezTo>
                  <a:cubicBezTo>
                    <a:pt x="468489" y="211667"/>
                    <a:pt x="468779" y="221460"/>
                    <a:pt x="474134" y="228600"/>
                  </a:cubicBezTo>
                  <a:cubicBezTo>
                    <a:pt x="489920" y="249648"/>
                    <a:pt x="541610" y="296247"/>
                    <a:pt x="567267" y="304800"/>
                  </a:cubicBezTo>
                  <a:lnTo>
                    <a:pt x="592667" y="313267"/>
                  </a:lnTo>
                  <a:cubicBezTo>
                    <a:pt x="619990" y="309364"/>
                    <a:pt x="677377" y="304771"/>
                    <a:pt x="702734" y="287867"/>
                  </a:cubicBezTo>
                  <a:cubicBezTo>
                    <a:pt x="711201" y="282223"/>
                    <a:pt x="718835" y="275067"/>
                    <a:pt x="728134" y="270934"/>
                  </a:cubicBezTo>
                  <a:cubicBezTo>
                    <a:pt x="818814" y="230631"/>
                    <a:pt x="746851" y="275388"/>
                    <a:pt x="804334" y="237067"/>
                  </a:cubicBezTo>
                  <a:cubicBezTo>
                    <a:pt x="817335" y="217565"/>
                    <a:pt x="825839" y="209635"/>
                    <a:pt x="829734" y="186267"/>
                  </a:cubicBezTo>
                  <a:cubicBezTo>
                    <a:pt x="832826" y="167717"/>
                    <a:pt x="835034" y="103344"/>
                    <a:pt x="846667" y="76200"/>
                  </a:cubicBezTo>
                  <a:cubicBezTo>
                    <a:pt x="850675" y="66847"/>
                    <a:pt x="857243" y="58746"/>
                    <a:pt x="863600" y="50800"/>
                  </a:cubicBezTo>
                  <a:cubicBezTo>
                    <a:pt x="868587" y="44567"/>
                    <a:pt x="873689" y="37974"/>
                    <a:pt x="880534" y="33867"/>
                  </a:cubicBezTo>
                  <a:cubicBezTo>
                    <a:pt x="888187" y="29275"/>
                    <a:pt x="897467" y="28222"/>
                    <a:pt x="905934" y="25400"/>
                  </a:cubicBezTo>
                  <a:cubicBezTo>
                    <a:pt x="948267" y="28222"/>
                    <a:pt x="991084" y="26892"/>
                    <a:pt x="1032934" y="33867"/>
                  </a:cubicBezTo>
                  <a:cubicBezTo>
                    <a:pt x="1049772" y="36673"/>
                    <a:pt x="1100494" y="93019"/>
                    <a:pt x="1100667" y="93134"/>
                  </a:cubicBezTo>
                  <a:cubicBezTo>
                    <a:pt x="1133493" y="115017"/>
                    <a:pt x="1116414" y="106849"/>
                    <a:pt x="1151467" y="118534"/>
                  </a:cubicBezTo>
                  <a:cubicBezTo>
                    <a:pt x="1165369" y="117270"/>
                    <a:pt x="1248261" y="114545"/>
                    <a:pt x="1278467" y="101600"/>
                  </a:cubicBezTo>
                  <a:cubicBezTo>
                    <a:pt x="1287820" y="97592"/>
                    <a:pt x="1294568" y="88800"/>
                    <a:pt x="1303867" y="84667"/>
                  </a:cubicBezTo>
                  <a:cubicBezTo>
                    <a:pt x="1320178" y="77418"/>
                    <a:pt x="1337734" y="73378"/>
                    <a:pt x="1354667" y="67734"/>
                  </a:cubicBezTo>
                  <a:lnTo>
                    <a:pt x="1380067" y="59267"/>
                  </a:lnTo>
                  <a:lnTo>
                    <a:pt x="1405467" y="50800"/>
                  </a:lnTo>
                  <a:cubicBezTo>
                    <a:pt x="1422400" y="53622"/>
                    <a:pt x="1439509" y="55543"/>
                    <a:pt x="1456267" y="59267"/>
                  </a:cubicBezTo>
                  <a:cubicBezTo>
                    <a:pt x="1464979" y="61203"/>
                    <a:pt x="1475356" y="61423"/>
                    <a:pt x="1481667" y="67734"/>
                  </a:cubicBezTo>
                  <a:cubicBezTo>
                    <a:pt x="1526821" y="112888"/>
                    <a:pt x="1447803" y="79025"/>
                    <a:pt x="1515534" y="101600"/>
                  </a:cubicBezTo>
                  <a:cubicBezTo>
                    <a:pt x="1551644" y="89564"/>
                    <a:pt x="1549859" y="93134"/>
                    <a:pt x="1507067" y="93134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14400" y="1968306"/>
            <a:ext cx="1234439" cy="4075368"/>
            <a:chOff x="1127760" y="1456981"/>
            <a:chExt cx="1234439" cy="4362053"/>
          </a:xfrm>
        </p:grpSpPr>
        <p:grpSp>
          <p:nvGrpSpPr>
            <p:cNvPr id="7" name="Group 6"/>
            <p:cNvGrpSpPr/>
            <p:nvPr/>
          </p:nvGrpSpPr>
          <p:grpSpPr>
            <a:xfrm>
              <a:off x="1127760" y="1456981"/>
              <a:ext cx="1234439" cy="4362053"/>
              <a:chOff x="2193581" y="2438401"/>
              <a:chExt cx="1183761" cy="3093700"/>
            </a:xfrm>
          </p:grpSpPr>
          <p:sp>
            <p:nvSpPr>
              <p:cNvPr id="102" name="Freeform 101"/>
              <p:cNvSpPr/>
              <p:nvPr/>
            </p:nvSpPr>
            <p:spPr bwMode="auto">
              <a:xfrm rot="5400000">
                <a:off x="2207835" y="2628067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 bwMode="auto">
              <a:xfrm rot="5400000">
                <a:off x="2247102" y="3314245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 rot="5400000">
                <a:off x="2321523" y="4680420"/>
                <a:ext cx="717088" cy="337756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 bwMode="auto">
              <a:xfrm rot="5400000">
                <a:off x="2513725" y="4887697"/>
                <a:ext cx="324260" cy="964547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274587" y="5205167"/>
                <a:ext cx="1102755" cy="28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Output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</p:grpSp>
        <p:sp>
          <p:nvSpPr>
            <p:cNvPr id="121" name="Freeform 120"/>
            <p:cNvSpPr/>
            <p:nvPr/>
          </p:nvSpPr>
          <p:spPr bwMode="auto">
            <a:xfrm rot="5400000">
              <a:off x="1054200" y="3685817"/>
              <a:ext cx="1011079" cy="352215"/>
            </a:xfrm>
            <a:custGeom>
              <a:avLst/>
              <a:gdLst>
                <a:gd name="connsiteX0" fmla="*/ 0 w 1964267"/>
                <a:gd name="connsiteY0" fmla="*/ 521003 h 790664"/>
                <a:gd name="connsiteX1" fmla="*/ 719667 w 1964267"/>
                <a:gd name="connsiteY1" fmla="*/ 4536 h 790664"/>
                <a:gd name="connsiteX2" fmla="*/ 1346200 w 1964267"/>
                <a:gd name="connsiteY2" fmla="*/ 783470 h 790664"/>
                <a:gd name="connsiteX3" fmla="*/ 1964267 w 1964267"/>
                <a:gd name="connsiteY3" fmla="*/ 326270 h 79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267" h="790664">
                  <a:moveTo>
                    <a:pt x="0" y="521003"/>
                  </a:moveTo>
                  <a:cubicBezTo>
                    <a:pt x="247650" y="240897"/>
                    <a:pt x="495300" y="-39209"/>
                    <a:pt x="719667" y="4536"/>
                  </a:cubicBezTo>
                  <a:cubicBezTo>
                    <a:pt x="944034" y="48280"/>
                    <a:pt x="1138767" y="729848"/>
                    <a:pt x="1346200" y="783470"/>
                  </a:cubicBezTo>
                  <a:cubicBezTo>
                    <a:pt x="1553633" y="837092"/>
                    <a:pt x="1758950" y="581681"/>
                    <a:pt x="1964267" y="326270"/>
                  </a:cubicBezTo>
                </a:path>
              </a:pathLst>
            </a:cu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750414" y="853879"/>
            <a:ext cx="1261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Error-free</a:t>
            </a:r>
          </a:p>
          <a:p>
            <a:pPr algn="ctr"/>
            <a:r>
              <a:rPr lang="en-US" sz="2200" b="1" dirty="0" smtClean="0">
                <a:latin typeface="Arial Narrow" pitchFamily="34" charset="0"/>
              </a:rPr>
              <a:t>execution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648200" y="803701"/>
            <a:ext cx="2608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Arial Narrow" pitchFamily="34" charset="0"/>
              </a:rPr>
              <a:t>Erroneous executions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125" name="Right Brace 124"/>
          <p:cNvSpPr/>
          <p:nvPr/>
        </p:nvSpPr>
        <p:spPr bwMode="auto">
          <a:xfrm rot="16200000">
            <a:off x="5736506" y="-1474904"/>
            <a:ext cx="337992" cy="5562598"/>
          </a:xfrm>
          <a:prstGeom prst="rightBrace">
            <a:avLst>
              <a:gd name="adj1" fmla="val 4412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3352799" y="2017446"/>
            <a:ext cx="1219201" cy="4082045"/>
            <a:chOff x="3352799" y="1783087"/>
            <a:chExt cx="1219201" cy="4369200"/>
          </a:xfrm>
        </p:grpSpPr>
        <p:grpSp>
          <p:nvGrpSpPr>
            <p:cNvPr id="56" name="Group 55"/>
            <p:cNvGrpSpPr/>
            <p:nvPr/>
          </p:nvGrpSpPr>
          <p:grpSpPr>
            <a:xfrm rot="5400000">
              <a:off x="1663500" y="3472386"/>
              <a:ext cx="4369200" cy="990602"/>
              <a:chOff x="457200" y="2991261"/>
              <a:chExt cx="8542951" cy="1338972"/>
            </a:xfrm>
          </p:grpSpPr>
          <p:sp>
            <p:nvSpPr>
              <p:cNvPr id="58" name="Freeform 57"/>
              <p:cNvSpPr/>
              <p:nvPr/>
            </p:nvSpPr>
            <p:spPr bwMode="auto">
              <a:xfrm>
                <a:off x="457200" y="3541697"/>
                <a:ext cx="1964265" cy="476080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2336798" y="3486350"/>
                <a:ext cx="1964264" cy="476080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>
                <a:off x="4199463" y="3436799"/>
                <a:ext cx="1964264" cy="476080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6079059" y="3381450"/>
                <a:ext cx="1964264" cy="476080"/>
              </a:xfrm>
              <a:custGeom>
                <a:avLst/>
                <a:gdLst>
                  <a:gd name="connsiteX0" fmla="*/ 0 w 1964267"/>
                  <a:gd name="connsiteY0" fmla="*/ 521003 h 790664"/>
                  <a:gd name="connsiteX1" fmla="*/ 719667 w 1964267"/>
                  <a:gd name="connsiteY1" fmla="*/ 4536 h 790664"/>
                  <a:gd name="connsiteX2" fmla="*/ 1346200 w 1964267"/>
                  <a:gd name="connsiteY2" fmla="*/ 783470 h 790664"/>
                  <a:gd name="connsiteX3" fmla="*/ 1964267 w 1964267"/>
                  <a:gd name="connsiteY3" fmla="*/ 326270 h 7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4267" h="790664">
                    <a:moveTo>
                      <a:pt x="0" y="521003"/>
                    </a:moveTo>
                    <a:cubicBezTo>
                      <a:pt x="247650" y="240897"/>
                      <a:pt x="495300" y="-39209"/>
                      <a:pt x="719667" y="4536"/>
                    </a:cubicBezTo>
                    <a:cubicBezTo>
                      <a:pt x="944034" y="48280"/>
                      <a:pt x="1138767" y="729848"/>
                      <a:pt x="1346200" y="783470"/>
                    </a:cubicBezTo>
                    <a:cubicBezTo>
                      <a:pt x="1553633" y="837092"/>
                      <a:pt x="1758950" y="581681"/>
                      <a:pt x="1964267" y="326270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8043318" y="2991261"/>
                <a:ext cx="956833" cy="1235972"/>
              </a:xfrm>
              <a:prstGeom prst="ellipse">
                <a:avLst/>
              </a:prstGeom>
              <a:solidFill>
                <a:srgbClr val="92D050"/>
              </a:solidFill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047064" y="3276593"/>
                <a:ext cx="1524932" cy="10536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 bwMode="auto">
              <a:xfrm>
                <a:off x="3090332" y="3445926"/>
                <a:ext cx="1481666" cy="313266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65" name="Explosion 1 61"/>
              <p:cNvSpPr>
                <a:spLocks noChangeArrowheads="1"/>
              </p:cNvSpPr>
              <p:nvPr/>
            </p:nvSpPr>
            <p:spPr bwMode="auto">
              <a:xfrm>
                <a:off x="2877711" y="3386846"/>
                <a:ext cx="338707" cy="182879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/>
                <a:endParaRPr lang="en-US" sz="2400" b="1"/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3422035" y="5671825"/>
              <a:ext cx="1149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Output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298355" y="1941245"/>
            <a:ext cx="1497163" cy="3233622"/>
            <a:chOff x="5298355" y="1706887"/>
            <a:chExt cx="1497163" cy="3461094"/>
          </a:xfrm>
        </p:grpSpPr>
        <p:grpSp>
          <p:nvGrpSpPr>
            <p:cNvPr id="127" name="Group 126"/>
            <p:cNvGrpSpPr/>
            <p:nvPr/>
          </p:nvGrpSpPr>
          <p:grpSpPr>
            <a:xfrm>
              <a:off x="5609214" y="1706887"/>
              <a:ext cx="585659" cy="2920835"/>
              <a:chOff x="4975468" y="1478287"/>
              <a:chExt cx="585659" cy="2920835"/>
            </a:xfrm>
          </p:grpSpPr>
          <p:grpSp>
            <p:nvGrpSpPr>
              <p:cNvPr id="66" name="Group 65"/>
              <p:cNvGrpSpPr/>
              <p:nvPr/>
            </p:nvGrpSpPr>
            <p:grpSpPr>
              <a:xfrm rot="5400000">
                <a:off x="4026577" y="2427178"/>
                <a:ext cx="2483442" cy="585659"/>
                <a:chOff x="457200" y="3286397"/>
                <a:chExt cx="4855794" cy="791618"/>
              </a:xfrm>
            </p:grpSpPr>
            <p:sp>
              <p:nvSpPr>
                <p:cNvPr id="68" name="Freeform 67"/>
                <p:cNvSpPr/>
                <p:nvPr/>
              </p:nvSpPr>
              <p:spPr bwMode="auto">
                <a:xfrm>
                  <a:off x="457200" y="3541707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69" name="Freeform 68"/>
                <p:cNvSpPr/>
                <p:nvPr/>
              </p:nvSpPr>
              <p:spPr bwMode="auto">
                <a:xfrm>
                  <a:off x="2336799" y="3486359"/>
                  <a:ext cx="1964267" cy="476081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3467825" y="3286397"/>
                  <a:ext cx="1845169" cy="79161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74" name="Explosion 1 61"/>
                <p:cNvSpPr>
                  <a:spLocks noChangeArrowheads="1"/>
                </p:cNvSpPr>
                <p:nvPr/>
              </p:nvSpPr>
              <p:spPr bwMode="auto">
                <a:xfrm>
                  <a:off x="3213564" y="3612147"/>
                  <a:ext cx="338706" cy="182881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</p:grpSp>
          <p:sp>
            <p:nvSpPr>
              <p:cNvPr id="12" name="Freeform 11"/>
              <p:cNvSpPr/>
              <p:nvPr/>
            </p:nvSpPr>
            <p:spPr bwMode="auto">
              <a:xfrm>
                <a:off x="5036292" y="2998294"/>
                <a:ext cx="283838" cy="1400828"/>
              </a:xfrm>
              <a:custGeom>
                <a:avLst/>
                <a:gdLst>
                  <a:gd name="connsiteX0" fmla="*/ 211774 w 254107"/>
                  <a:gd name="connsiteY0" fmla="*/ 0 h 694285"/>
                  <a:gd name="connsiteX1" fmla="*/ 135574 w 254107"/>
                  <a:gd name="connsiteY1" fmla="*/ 50800 h 694285"/>
                  <a:gd name="connsiteX2" fmla="*/ 93240 w 254107"/>
                  <a:gd name="connsiteY2" fmla="*/ 76200 h 694285"/>
                  <a:gd name="connsiteX3" fmla="*/ 101707 w 254107"/>
                  <a:gd name="connsiteY3" fmla="*/ 135466 h 694285"/>
                  <a:gd name="connsiteX4" fmla="*/ 186374 w 254107"/>
                  <a:gd name="connsiteY4" fmla="*/ 186266 h 694285"/>
                  <a:gd name="connsiteX5" fmla="*/ 211774 w 254107"/>
                  <a:gd name="connsiteY5" fmla="*/ 194733 h 694285"/>
                  <a:gd name="connsiteX6" fmla="*/ 254107 w 254107"/>
                  <a:gd name="connsiteY6" fmla="*/ 228600 h 694285"/>
                  <a:gd name="connsiteX7" fmla="*/ 245640 w 254107"/>
                  <a:gd name="connsiteY7" fmla="*/ 279400 h 694285"/>
                  <a:gd name="connsiteX8" fmla="*/ 169440 w 254107"/>
                  <a:gd name="connsiteY8" fmla="*/ 321733 h 694285"/>
                  <a:gd name="connsiteX9" fmla="*/ 144040 w 254107"/>
                  <a:gd name="connsiteY9" fmla="*/ 338666 h 694285"/>
                  <a:gd name="connsiteX10" fmla="*/ 76307 w 254107"/>
                  <a:gd name="connsiteY10" fmla="*/ 355600 h 694285"/>
                  <a:gd name="connsiteX11" fmla="*/ 17040 w 254107"/>
                  <a:gd name="connsiteY11" fmla="*/ 372533 h 694285"/>
                  <a:gd name="connsiteX12" fmla="*/ 8574 w 254107"/>
                  <a:gd name="connsiteY12" fmla="*/ 448733 h 694285"/>
                  <a:gd name="connsiteX13" fmla="*/ 33974 w 254107"/>
                  <a:gd name="connsiteY13" fmla="*/ 457200 h 694285"/>
                  <a:gd name="connsiteX14" fmla="*/ 84774 w 254107"/>
                  <a:gd name="connsiteY14" fmla="*/ 499533 h 694285"/>
                  <a:gd name="connsiteX15" fmla="*/ 135574 w 254107"/>
                  <a:gd name="connsiteY15" fmla="*/ 516466 h 694285"/>
                  <a:gd name="connsiteX16" fmla="*/ 152507 w 254107"/>
                  <a:gd name="connsiteY16" fmla="*/ 533400 h 694285"/>
                  <a:gd name="connsiteX17" fmla="*/ 203307 w 254107"/>
                  <a:gd name="connsiteY17" fmla="*/ 550333 h 694285"/>
                  <a:gd name="connsiteX18" fmla="*/ 220240 w 254107"/>
                  <a:gd name="connsiteY18" fmla="*/ 635000 h 694285"/>
                  <a:gd name="connsiteX19" fmla="*/ 203307 w 254107"/>
                  <a:gd name="connsiteY19" fmla="*/ 694266 h 69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4107" h="694285">
                    <a:moveTo>
                      <a:pt x="211774" y="0"/>
                    </a:moveTo>
                    <a:cubicBezTo>
                      <a:pt x="186374" y="16933"/>
                      <a:pt x="161943" y="35418"/>
                      <a:pt x="135574" y="50800"/>
                    </a:cubicBezTo>
                    <a:cubicBezTo>
                      <a:pt x="82816" y="81575"/>
                      <a:pt x="134182" y="35258"/>
                      <a:pt x="93240" y="76200"/>
                    </a:cubicBezTo>
                    <a:cubicBezTo>
                      <a:pt x="96062" y="95955"/>
                      <a:pt x="93449" y="117299"/>
                      <a:pt x="101707" y="135466"/>
                    </a:cubicBezTo>
                    <a:cubicBezTo>
                      <a:pt x="118311" y="171993"/>
                      <a:pt x="153840" y="175421"/>
                      <a:pt x="186374" y="186266"/>
                    </a:cubicBezTo>
                    <a:cubicBezTo>
                      <a:pt x="194841" y="189088"/>
                      <a:pt x="204348" y="189783"/>
                      <a:pt x="211774" y="194733"/>
                    </a:cubicBezTo>
                    <a:cubicBezTo>
                      <a:pt x="243816" y="216094"/>
                      <a:pt x="229979" y="204471"/>
                      <a:pt x="254107" y="228600"/>
                    </a:cubicBezTo>
                    <a:cubicBezTo>
                      <a:pt x="251285" y="245533"/>
                      <a:pt x="255485" y="265336"/>
                      <a:pt x="245640" y="279400"/>
                    </a:cubicBezTo>
                    <a:cubicBezTo>
                      <a:pt x="216893" y="320467"/>
                      <a:pt x="201219" y="305843"/>
                      <a:pt x="169440" y="321733"/>
                    </a:cubicBezTo>
                    <a:cubicBezTo>
                      <a:pt x="160339" y="326284"/>
                      <a:pt x="153603" y="335189"/>
                      <a:pt x="144040" y="338666"/>
                    </a:cubicBezTo>
                    <a:cubicBezTo>
                      <a:pt x="122169" y="346619"/>
                      <a:pt x="98885" y="349956"/>
                      <a:pt x="76307" y="355600"/>
                    </a:cubicBezTo>
                    <a:cubicBezTo>
                      <a:pt x="33770" y="366234"/>
                      <a:pt x="53488" y="360383"/>
                      <a:pt x="17040" y="372533"/>
                    </a:cubicBezTo>
                    <a:cubicBezTo>
                      <a:pt x="11395" y="389467"/>
                      <a:pt x="-12593" y="427566"/>
                      <a:pt x="8574" y="448733"/>
                    </a:cubicBezTo>
                    <a:cubicBezTo>
                      <a:pt x="14885" y="455044"/>
                      <a:pt x="25507" y="454378"/>
                      <a:pt x="33974" y="457200"/>
                    </a:cubicBezTo>
                    <a:cubicBezTo>
                      <a:pt x="49925" y="473151"/>
                      <a:pt x="63556" y="490103"/>
                      <a:pt x="84774" y="499533"/>
                    </a:cubicBezTo>
                    <a:cubicBezTo>
                      <a:pt x="101085" y="506782"/>
                      <a:pt x="135574" y="516466"/>
                      <a:pt x="135574" y="516466"/>
                    </a:cubicBezTo>
                    <a:cubicBezTo>
                      <a:pt x="141218" y="522111"/>
                      <a:pt x="145367" y="529830"/>
                      <a:pt x="152507" y="533400"/>
                    </a:cubicBezTo>
                    <a:cubicBezTo>
                      <a:pt x="168472" y="541383"/>
                      <a:pt x="203307" y="550333"/>
                      <a:pt x="203307" y="550333"/>
                    </a:cubicBezTo>
                    <a:cubicBezTo>
                      <a:pt x="213734" y="581614"/>
                      <a:pt x="220240" y="596081"/>
                      <a:pt x="220240" y="635000"/>
                    </a:cubicBezTo>
                    <a:cubicBezTo>
                      <a:pt x="220240" y="697060"/>
                      <a:pt x="230476" y="694266"/>
                      <a:pt x="203307" y="694266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128" name="Explosion 1 127"/>
            <p:cNvSpPr>
              <a:spLocks noChangeArrowheads="1"/>
            </p:cNvSpPr>
            <p:nvPr/>
          </p:nvSpPr>
          <p:spPr bwMode="auto">
            <a:xfrm>
              <a:off x="5298355" y="4413336"/>
              <a:ext cx="1497163" cy="754645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 eaLnBrk="0" hangingPunct="0"/>
              <a:endParaRPr lang="en-US" sz="1400" b="1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428818" y="4605992"/>
              <a:ext cx="1236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 dirty="0"/>
                <a:t>Detection</a:t>
              </a:r>
            </a:p>
          </p:txBody>
        </p:sp>
      </p:grpSp>
      <p:cxnSp>
        <p:nvCxnSpPr>
          <p:cNvPr id="130" name="Straight Arrow Connector 129"/>
          <p:cNvCxnSpPr>
            <a:endCxn id="62" idx="4"/>
          </p:cNvCxnSpPr>
          <p:nvPr/>
        </p:nvCxnSpPr>
        <p:spPr bwMode="auto">
          <a:xfrm>
            <a:off x="1920241" y="5870891"/>
            <a:ext cx="1508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cxnSp>
      <p:grpSp>
        <p:nvGrpSpPr>
          <p:cNvPr id="133" name="Group 132"/>
          <p:cNvGrpSpPr/>
          <p:nvPr/>
        </p:nvGrpSpPr>
        <p:grpSpPr>
          <a:xfrm rot="16200000">
            <a:off x="4254442" y="3176536"/>
            <a:ext cx="796345" cy="6566581"/>
            <a:chOff x="-448992" y="3290154"/>
            <a:chExt cx="690292" cy="2273665"/>
          </a:xfrm>
        </p:grpSpPr>
        <p:cxnSp>
          <p:nvCxnSpPr>
            <p:cNvPr id="134" name="Curved Connector 133"/>
            <p:cNvCxnSpPr/>
            <p:nvPr/>
          </p:nvCxnSpPr>
          <p:spPr bwMode="auto">
            <a:xfrm rot="10800000" flipV="1">
              <a:off x="228600" y="3290154"/>
              <a:ext cx="12700" cy="2273665"/>
            </a:xfrm>
            <a:prstGeom prst="curvedConnector3">
              <a:avLst>
                <a:gd name="adj1" fmla="val 3358764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 rot="5400000">
              <a:off x="-283690" y="4183758"/>
              <a:ext cx="1310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574580" y="1295400"/>
            <a:ext cx="2082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Silent Data </a:t>
            </a:r>
          </a:p>
          <a:p>
            <a:pPr algn="ctr"/>
            <a:r>
              <a:rPr lang="en-US" sz="2200" b="1" dirty="0" smtClean="0">
                <a:latin typeface="Arial Narrow" pitchFamily="34" charset="0"/>
              </a:rPr>
              <a:t>Corruption (SDC)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147594" y="1447800"/>
            <a:ext cx="12362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Detection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226793" y="1447800"/>
            <a:ext cx="10310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Masked</a:t>
            </a:r>
          </a:p>
        </p:txBody>
      </p:sp>
    </p:spTree>
    <p:extLst>
      <p:ext uri="{BB962C8B-B14F-4D97-AF65-F5344CB8AC3E}">
        <p14:creationId xmlns:p14="http://schemas.microsoft.com/office/powerpoint/2010/main" val="12007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 animBg="1"/>
      <p:bldP spid="136" grpId="0"/>
      <p:bldP spid="141" grpId="0"/>
      <p:bldP spid="1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Error Simulations are Time Consuming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618984"/>
          </a:xfrm>
        </p:spPr>
        <p:txBody>
          <a:bodyPr/>
          <a:lstStyle/>
          <a:p>
            <a:r>
              <a:rPr lang="en-US" dirty="0"/>
              <a:t>Simulating several errors to application completion can be slow</a:t>
            </a:r>
          </a:p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439338" y="3041568"/>
            <a:ext cx="1048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. . . </a:t>
            </a:r>
            <a:endParaRPr lang="en-US" sz="4000" b="1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609600" y="1322837"/>
            <a:ext cx="2133600" cy="4306579"/>
            <a:chOff x="609600" y="1322837"/>
            <a:chExt cx="2133600" cy="4306579"/>
          </a:xfrm>
        </p:grpSpPr>
        <p:sp>
          <p:nvSpPr>
            <p:cNvPr id="5" name="TextBox 4"/>
            <p:cNvSpPr txBox="1"/>
            <p:nvPr/>
          </p:nvSpPr>
          <p:spPr>
            <a:xfrm>
              <a:off x="1731269" y="1322837"/>
              <a:ext cx="859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System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State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752600" y="210392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905000" y="2184408"/>
              <a:ext cx="152400" cy="15177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752600" y="2514600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905000" y="2595087"/>
              <a:ext cx="304800" cy="11843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752600" y="2942121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752600" y="3352800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1919287" y="3384557"/>
              <a:ext cx="415894" cy="246867"/>
            </a:xfrm>
            <a:custGeom>
              <a:avLst/>
              <a:gdLst>
                <a:gd name="connsiteX0" fmla="*/ 57150 w 415894"/>
                <a:gd name="connsiteY0" fmla="*/ 0 h 246867"/>
                <a:gd name="connsiteX1" fmla="*/ 57150 w 415894"/>
                <a:gd name="connsiteY1" fmla="*/ 0 h 246867"/>
                <a:gd name="connsiteX2" fmla="*/ 214312 w 415894"/>
                <a:gd name="connsiteY2" fmla="*/ 14287 h 246867"/>
                <a:gd name="connsiteX3" fmla="*/ 357187 w 415894"/>
                <a:gd name="connsiteY3" fmla="*/ 28575 h 246867"/>
                <a:gd name="connsiteX4" fmla="*/ 385762 w 415894"/>
                <a:gd name="connsiteY4" fmla="*/ 71437 h 246867"/>
                <a:gd name="connsiteX5" fmla="*/ 385762 w 415894"/>
                <a:gd name="connsiteY5" fmla="*/ 242887 h 246867"/>
                <a:gd name="connsiteX6" fmla="*/ 185737 w 415894"/>
                <a:gd name="connsiteY6" fmla="*/ 214312 h 246867"/>
                <a:gd name="connsiteX7" fmla="*/ 142875 w 415894"/>
                <a:gd name="connsiteY7" fmla="*/ 142875 h 246867"/>
                <a:gd name="connsiteX8" fmla="*/ 0 w 415894"/>
                <a:gd name="connsiteY8" fmla="*/ 85725 h 246867"/>
                <a:gd name="connsiteX9" fmla="*/ 57150 w 415894"/>
                <a:gd name="connsiteY9" fmla="*/ 0 h 24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5894" h="246867">
                  <a:moveTo>
                    <a:pt x="57150" y="0"/>
                  </a:moveTo>
                  <a:lnTo>
                    <a:pt x="57150" y="0"/>
                  </a:lnTo>
                  <a:lnTo>
                    <a:pt x="214312" y="14287"/>
                  </a:lnTo>
                  <a:cubicBezTo>
                    <a:pt x="261959" y="18825"/>
                    <a:pt x="311781" y="13440"/>
                    <a:pt x="357187" y="28575"/>
                  </a:cubicBezTo>
                  <a:cubicBezTo>
                    <a:pt x="373477" y="34005"/>
                    <a:pt x="376237" y="57150"/>
                    <a:pt x="385762" y="71437"/>
                  </a:cubicBezTo>
                  <a:cubicBezTo>
                    <a:pt x="419503" y="206400"/>
                    <a:pt x="431900" y="150611"/>
                    <a:pt x="385762" y="242887"/>
                  </a:cubicBezTo>
                  <a:cubicBezTo>
                    <a:pt x="319087" y="233362"/>
                    <a:pt x="220389" y="272066"/>
                    <a:pt x="185737" y="214312"/>
                  </a:cubicBezTo>
                  <a:cubicBezTo>
                    <a:pt x="171450" y="190500"/>
                    <a:pt x="160947" y="163959"/>
                    <a:pt x="142875" y="142875"/>
                  </a:cubicBezTo>
                  <a:cubicBezTo>
                    <a:pt x="111865" y="106697"/>
                    <a:pt x="34342" y="95537"/>
                    <a:pt x="0" y="85725"/>
                  </a:cubicBezTo>
                  <a:cubicBezTo>
                    <a:pt x="16375" y="3845"/>
                    <a:pt x="-7434" y="25147"/>
                    <a:pt x="57150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2019300" y="3028229"/>
              <a:ext cx="204108" cy="146954"/>
            </a:xfrm>
            <a:custGeom>
              <a:avLst/>
              <a:gdLst>
                <a:gd name="connsiteX0" fmla="*/ 14288 w 204108"/>
                <a:gd name="connsiteY0" fmla="*/ 721 h 146954"/>
                <a:gd name="connsiteX1" fmla="*/ 14288 w 204108"/>
                <a:gd name="connsiteY1" fmla="*/ 721 h 146954"/>
                <a:gd name="connsiteX2" fmla="*/ 157163 w 204108"/>
                <a:gd name="connsiteY2" fmla="*/ 15009 h 146954"/>
                <a:gd name="connsiteX3" fmla="*/ 171450 w 204108"/>
                <a:gd name="connsiteY3" fmla="*/ 100734 h 146954"/>
                <a:gd name="connsiteX4" fmla="*/ 200025 w 204108"/>
                <a:gd name="connsiteY4" fmla="*/ 143596 h 146954"/>
                <a:gd name="connsiteX5" fmla="*/ 42863 w 204108"/>
                <a:gd name="connsiteY5" fmla="*/ 129309 h 146954"/>
                <a:gd name="connsiteX6" fmla="*/ 0 w 204108"/>
                <a:gd name="connsiteY6" fmla="*/ 43584 h 146954"/>
                <a:gd name="connsiteX7" fmla="*/ 14288 w 204108"/>
                <a:gd name="connsiteY7" fmla="*/ 721 h 14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108" h="146954">
                  <a:moveTo>
                    <a:pt x="14288" y="721"/>
                  </a:moveTo>
                  <a:lnTo>
                    <a:pt x="14288" y="721"/>
                  </a:lnTo>
                  <a:cubicBezTo>
                    <a:pt x="61913" y="5484"/>
                    <a:pt x="116783" y="-10687"/>
                    <a:pt x="157163" y="15009"/>
                  </a:cubicBezTo>
                  <a:cubicBezTo>
                    <a:pt x="181603" y="30562"/>
                    <a:pt x="162289" y="73251"/>
                    <a:pt x="171450" y="100734"/>
                  </a:cubicBezTo>
                  <a:cubicBezTo>
                    <a:pt x="176880" y="117024"/>
                    <a:pt x="216787" y="139871"/>
                    <a:pt x="200025" y="143596"/>
                  </a:cubicBezTo>
                  <a:cubicBezTo>
                    <a:pt x="148674" y="155007"/>
                    <a:pt x="95250" y="134071"/>
                    <a:pt x="42863" y="129309"/>
                  </a:cubicBezTo>
                  <a:cubicBezTo>
                    <a:pt x="28417" y="107640"/>
                    <a:pt x="0" y="73158"/>
                    <a:pt x="0" y="43584"/>
                  </a:cubicBezTo>
                  <a:cubicBezTo>
                    <a:pt x="0" y="28523"/>
                    <a:pt x="11907" y="7865"/>
                    <a:pt x="14288" y="721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52600" y="4876800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2105025" y="4921933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2099703" y="3785335"/>
              <a:ext cx="177769" cy="862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defRPr/>
              </a:pPr>
              <a:r>
                <a:rPr lang="en-US" sz="3200" b="1" dirty="0" smtClean="0">
                  <a:latin typeface="+mj-lt"/>
                </a:rPr>
                <a:t>..</a:t>
              </a:r>
            </a:p>
            <a:p>
              <a:pPr>
                <a:lnSpc>
                  <a:spcPct val="50000"/>
                </a:lnSpc>
                <a:defRPr/>
              </a:pPr>
              <a:r>
                <a:rPr lang="en-US" sz="3200" b="1" dirty="0">
                  <a:latin typeface="+mj-lt"/>
                </a:rPr>
                <a:t>.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609600" y="1524000"/>
              <a:ext cx="1006641" cy="4105416"/>
              <a:chOff x="7403430" y="1758076"/>
              <a:chExt cx="1006641" cy="4394215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7403430" y="1758076"/>
                <a:ext cx="1006641" cy="4394215"/>
                <a:chOff x="2801169" y="2438400"/>
                <a:chExt cx="965317" cy="3116510"/>
              </a:xfrm>
            </p:grpSpPr>
            <p:sp>
              <p:nvSpPr>
                <p:cNvPr id="118" name="Freeform 117"/>
                <p:cNvSpPr/>
                <p:nvPr/>
              </p:nvSpPr>
              <p:spPr bwMode="auto">
                <a:xfrm rot="5400000">
                  <a:off x="2741231" y="2628066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19" name="Freeform 118"/>
                <p:cNvSpPr/>
                <p:nvPr/>
              </p:nvSpPr>
              <p:spPr bwMode="auto">
                <a:xfrm rot="5400000">
                  <a:off x="2780498" y="3314244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0" name="Freeform 119"/>
                <p:cNvSpPr/>
                <p:nvPr/>
              </p:nvSpPr>
              <p:spPr bwMode="auto">
                <a:xfrm rot="5400000">
                  <a:off x="2815652" y="3994241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 bwMode="auto">
                <a:xfrm rot="5400000">
                  <a:off x="2854919" y="4680419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2" name="Oval 121"/>
                <p:cNvSpPr/>
                <p:nvPr/>
              </p:nvSpPr>
              <p:spPr bwMode="auto">
                <a:xfrm rot="5400000">
                  <a:off x="3066065" y="4942944"/>
                  <a:ext cx="347070" cy="876862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 rot="5400000">
                  <a:off x="2595867" y="3071776"/>
                  <a:ext cx="1032427" cy="45566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24" name="Explosion 1 61"/>
                <p:cNvSpPr>
                  <a:spLocks noChangeArrowheads="1"/>
                </p:cNvSpPr>
                <p:nvPr/>
              </p:nvSpPr>
              <p:spPr bwMode="auto">
                <a:xfrm rot="5400000">
                  <a:off x="3179210" y="2671684"/>
                  <a:ext cx="120777" cy="129744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828088" y="5206593"/>
                  <a:ext cx="938398" cy="28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Arial Narrow" pitchFamily="34" charset="0"/>
                    </a:rPr>
                    <a:t>Output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  <p:sp>
            <p:nvSpPr>
              <p:cNvPr id="117" name="Freeform 116"/>
              <p:cNvSpPr/>
              <p:nvPr/>
            </p:nvSpPr>
            <p:spPr bwMode="auto">
              <a:xfrm rot="5400000" flipV="1">
                <a:off x="7099388" y="2867722"/>
                <a:ext cx="1414123" cy="250850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3298960" y="1356195"/>
            <a:ext cx="2111240" cy="4257181"/>
            <a:chOff x="3298960" y="1356195"/>
            <a:chExt cx="2111240" cy="4257181"/>
          </a:xfrm>
        </p:grpSpPr>
        <p:sp>
          <p:nvSpPr>
            <p:cNvPr id="44" name="Rectangle 43"/>
            <p:cNvSpPr/>
            <p:nvPr/>
          </p:nvSpPr>
          <p:spPr bwMode="auto">
            <a:xfrm>
              <a:off x="4365877" y="2517360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4518277" y="2597847"/>
              <a:ext cx="152400" cy="15177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365877" y="3355560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4689506" y="3387317"/>
              <a:ext cx="415894" cy="246867"/>
            </a:xfrm>
            <a:custGeom>
              <a:avLst/>
              <a:gdLst>
                <a:gd name="connsiteX0" fmla="*/ 57150 w 415894"/>
                <a:gd name="connsiteY0" fmla="*/ 0 h 246867"/>
                <a:gd name="connsiteX1" fmla="*/ 57150 w 415894"/>
                <a:gd name="connsiteY1" fmla="*/ 0 h 246867"/>
                <a:gd name="connsiteX2" fmla="*/ 214312 w 415894"/>
                <a:gd name="connsiteY2" fmla="*/ 14287 h 246867"/>
                <a:gd name="connsiteX3" fmla="*/ 357187 w 415894"/>
                <a:gd name="connsiteY3" fmla="*/ 28575 h 246867"/>
                <a:gd name="connsiteX4" fmla="*/ 385762 w 415894"/>
                <a:gd name="connsiteY4" fmla="*/ 71437 h 246867"/>
                <a:gd name="connsiteX5" fmla="*/ 385762 w 415894"/>
                <a:gd name="connsiteY5" fmla="*/ 242887 h 246867"/>
                <a:gd name="connsiteX6" fmla="*/ 185737 w 415894"/>
                <a:gd name="connsiteY6" fmla="*/ 214312 h 246867"/>
                <a:gd name="connsiteX7" fmla="*/ 142875 w 415894"/>
                <a:gd name="connsiteY7" fmla="*/ 142875 h 246867"/>
                <a:gd name="connsiteX8" fmla="*/ 0 w 415894"/>
                <a:gd name="connsiteY8" fmla="*/ 85725 h 246867"/>
                <a:gd name="connsiteX9" fmla="*/ 57150 w 415894"/>
                <a:gd name="connsiteY9" fmla="*/ 0 h 24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5894" h="246867">
                  <a:moveTo>
                    <a:pt x="57150" y="0"/>
                  </a:moveTo>
                  <a:lnTo>
                    <a:pt x="57150" y="0"/>
                  </a:lnTo>
                  <a:lnTo>
                    <a:pt x="214312" y="14287"/>
                  </a:lnTo>
                  <a:cubicBezTo>
                    <a:pt x="261959" y="18825"/>
                    <a:pt x="311781" y="13440"/>
                    <a:pt x="357187" y="28575"/>
                  </a:cubicBezTo>
                  <a:cubicBezTo>
                    <a:pt x="373477" y="34005"/>
                    <a:pt x="376237" y="57150"/>
                    <a:pt x="385762" y="71437"/>
                  </a:cubicBezTo>
                  <a:cubicBezTo>
                    <a:pt x="419503" y="206400"/>
                    <a:pt x="431900" y="150611"/>
                    <a:pt x="385762" y="242887"/>
                  </a:cubicBezTo>
                  <a:cubicBezTo>
                    <a:pt x="319087" y="233362"/>
                    <a:pt x="220389" y="272066"/>
                    <a:pt x="185737" y="214312"/>
                  </a:cubicBezTo>
                  <a:cubicBezTo>
                    <a:pt x="171450" y="190500"/>
                    <a:pt x="160947" y="163959"/>
                    <a:pt x="142875" y="142875"/>
                  </a:cubicBezTo>
                  <a:cubicBezTo>
                    <a:pt x="111865" y="106697"/>
                    <a:pt x="34342" y="95537"/>
                    <a:pt x="0" y="85725"/>
                  </a:cubicBezTo>
                  <a:cubicBezTo>
                    <a:pt x="16375" y="3845"/>
                    <a:pt x="-7434" y="25147"/>
                    <a:pt x="57150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365877" y="2941224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4718302" y="2986357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22069" y="1356195"/>
              <a:ext cx="859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System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State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3298960" y="1507960"/>
              <a:ext cx="1016262" cy="4105416"/>
              <a:chOff x="7393810" y="1758076"/>
              <a:chExt cx="1016262" cy="4394215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7393810" y="1758076"/>
                <a:ext cx="1016262" cy="4394215"/>
                <a:chOff x="2791943" y="2438400"/>
                <a:chExt cx="974543" cy="3116510"/>
              </a:xfrm>
            </p:grpSpPr>
            <p:sp>
              <p:nvSpPr>
                <p:cNvPr id="129" name="Freeform 128"/>
                <p:cNvSpPr/>
                <p:nvPr/>
              </p:nvSpPr>
              <p:spPr bwMode="auto">
                <a:xfrm rot="5400000">
                  <a:off x="2741231" y="2628066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0" name="Freeform 129"/>
                <p:cNvSpPr/>
                <p:nvPr/>
              </p:nvSpPr>
              <p:spPr bwMode="auto">
                <a:xfrm rot="5400000">
                  <a:off x="2780498" y="3314244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1" name="Freeform 130"/>
                <p:cNvSpPr/>
                <p:nvPr/>
              </p:nvSpPr>
              <p:spPr bwMode="auto">
                <a:xfrm rot="5400000">
                  <a:off x="2815652" y="3994241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2" name="Freeform 131"/>
                <p:cNvSpPr/>
                <p:nvPr/>
              </p:nvSpPr>
              <p:spPr bwMode="auto">
                <a:xfrm rot="5400000">
                  <a:off x="2854919" y="4680419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3" name="Oval 132"/>
                <p:cNvSpPr/>
                <p:nvPr/>
              </p:nvSpPr>
              <p:spPr bwMode="auto">
                <a:xfrm rot="5400000">
                  <a:off x="3066065" y="4942944"/>
                  <a:ext cx="347070" cy="876862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 rot="5400000">
                  <a:off x="2884454" y="3022244"/>
                  <a:ext cx="701065" cy="886087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35" name="Explosion 1 61"/>
                <p:cNvSpPr>
                  <a:spLocks noChangeArrowheads="1"/>
                </p:cNvSpPr>
                <p:nvPr/>
              </p:nvSpPr>
              <p:spPr bwMode="auto">
                <a:xfrm rot="5400000">
                  <a:off x="2935380" y="2999318"/>
                  <a:ext cx="120777" cy="129744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828088" y="5206593"/>
                  <a:ext cx="938398" cy="28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Arial Narrow" pitchFamily="34" charset="0"/>
                    </a:rPr>
                    <a:t>Output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  <p:sp>
            <p:nvSpPr>
              <p:cNvPr id="128" name="Freeform 127"/>
              <p:cNvSpPr/>
              <p:nvPr/>
            </p:nvSpPr>
            <p:spPr bwMode="auto">
              <a:xfrm rot="5400000" flipV="1">
                <a:off x="7260076" y="2923091"/>
                <a:ext cx="1101811" cy="452425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162" name="Rectangle 161"/>
            <p:cNvSpPr/>
            <p:nvPr/>
          </p:nvSpPr>
          <p:spPr bwMode="auto">
            <a:xfrm>
              <a:off x="4419600" y="4885425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3" name="Freeform 162"/>
            <p:cNvSpPr/>
            <p:nvPr/>
          </p:nvSpPr>
          <p:spPr bwMode="auto">
            <a:xfrm>
              <a:off x="4772025" y="4930558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 bwMode="auto">
            <a:xfrm>
              <a:off x="4766703" y="3793960"/>
              <a:ext cx="177769" cy="862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defRPr/>
              </a:pPr>
              <a:r>
                <a:rPr lang="en-US" sz="3200" b="1" dirty="0" smtClean="0">
                  <a:latin typeface="+mj-lt"/>
                </a:rPr>
                <a:t>..</a:t>
              </a:r>
            </a:p>
            <a:p>
              <a:pPr>
                <a:lnSpc>
                  <a:spcPct val="50000"/>
                </a:lnSpc>
                <a:defRPr/>
              </a:pPr>
              <a:r>
                <a:rPr lang="en-US" sz="3200" b="1" dirty="0">
                  <a:latin typeface="+mj-lt"/>
                </a:rPr>
                <a:t>.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527537" y="1295400"/>
            <a:ext cx="2171295" cy="4343400"/>
            <a:chOff x="6527537" y="1295400"/>
            <a:chExt cx="2171295" cy="4343400"/>
          </a:xfrm>
        </p:grpSpPr>
        <p:sp>
          <p:nvSpPr>
            <p:cNvPr id="80" name="Rectangle 79"/>
            <p:cNvSpPr/>
            <p:nvPr/>
          </p:nvSpPr>
          <p:spPr bwMode="auto">
            <a:xfrm>
              <a:off x="7696200" y="2111945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848600" y="2187521"/>
              <a:ext cx="304800" cy="156687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7696200" y="2522624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848599" y="2603110"/>
              <a:ext cx="430181" cy="16495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7696200" y="2950145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7696200" y="3360824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7862886" y="3392582"/>
              <a:ext cx="415893" cy="213683"/>
            </a:xfrm>
            <a:custGeom>
              <a:avLst/>
              <a:gdLst>
                <a:gd name="connsiteX0" fmla="*/ 57150 w 415894"/>
                <a:gd name="connsiteY0" fmla="*/ 0 h 246867"/>
                <a:gd name="connsiteX1" fmla="*/ 57150 w 415894"/>
                <a:gd name="connsiteY1" fmla="*/ 0 h 246867"/>
                <a:gd name="connsiteX2" fmla="*/ 214312 w 415894"/>
                <a:gd name="connsiteY2" fmla="*/ 14287 h 246867"/>
                <a:gd name="connsiteX3" fmla="*/ 357187 w 415894"/>
                <a:gd name="connsiteY3" fmla="*/ 28575 h 246867"/>
                <a:gd name="connsiteX4" fmla="*/ 385762 w 415894"/>
                <a:gd name="connsiteY4" fmla="*/ 71437 h 246867"/>
                <a:gd name="connsiteX5" fmla="*/ 385762 w 415894"/>
                <a:gd name="connsiteY5" fmla="*/ 242887 h 246867"/>
                <a:gd name="connsiteX6" fmla="*/ 185737 w 415894"/>
                <a:gd name="connsiteY6" fmla="*/ 214312 h 246867"/>
                <a:gd name="connsiteX7" fmla="*/ 142875 w 415894"/>
                <a:gd name="connsiteY7" fmla="*/ 142875 h 246867"/>
                <a:gd name="connsiteX8" fmla="*/ 0 w 415894"/>
                <a:gd name="connsiteY8" fmla="*/ 85725 h 246867"/>
                <a:gd name="connsiteX9" fmla="*/ 57150 w 415894"/>
                <a:gd name="connsiteY9" fmla="*/ 0 h 24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5894" h="246867">
                  <a:moveTo>
                    <a:pt x="57150" y="0"/>
                  </a:moveTo>
                  <a:lnTo>
                    <a:pt x="57150" y="0"/>
                  </a:lnTo>
                  <a:lnTo>
                    <a:pt x="214312" y="14287"/>
                  </a:lnTo>
                  <a:cubicBezTo>
                    <a:pt x="261959" y="18825"/>
                    <a:pt x="311781" y="13440"/>
                    <a:pt x="357187" y="28575"/>
                  </a:cubicBezTo>
                  <a:cubicBezTo>
                    <a:pt x="373477" y="34005"/>
                    <a:pt x="376237" y="57150"/>
                    <a:pt x="385762" y="71437"/>
                  </a:cubicBezTo>
                  <a:cubicBezTo>
                    <a:pt x="419503" y="206400"/>
                    <a:pt x="431900" y="150611"/>
                    <a:pt x="385762" y="242887"/>
                  </a:cubicBezTo>
                  <a:cubicBezTo>
                    <a:pt x="319087" y="233362"/>
                    <a:pt x="220389" y="272066"/>
                    <a:pt x="185737" y="214312"/>
                  </a:cubicBezTo>
                  <a:cubicBezTo>
                    <a:pt x="171450" y="190500"/>
                    <a:pt x="160947" y="163959"/>
                    <a:pt x="142875" y="142875"/>
                  </a:cubicBezTo>
                  <a:cubicBezTo>
                    <a:pt x="111865" y="106697"/>
                    <a:pt x="34342" y="95537"/>
                    <a:pt x="0" y="85725"/>
                  </a:cubicBezTo>
                  <a:cubicBezTo>
                    <a:pt x="16375" y="3845"/>
                    <a:pt x="-7434" y="25147"/>
                    <a:pt x="57150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7962900" y="3026345"/>
              <a:ext cx="315880" cy="156862"/>
            </a:xfrm>
            <a:custGeom>
              <a:avLst/>
              <a:gdLst>
                <a:gd name="connsiteX0" fmla="*/ 14288 w 204108"/>
                <a:gd name="connsiteY0" fmla="*/ 721 h 146954"/>
                <a:gd name="connsiteX1" fmla="*/ 14288 w 204108"/>
                <a:gd name="connsiteY1" fmla="*/ 721 h 146954"/>
                <a:gd name="connsiteX2" fmla="*/ 157163 w 204108"/>
                <a:gd name="connsiteY2" fmla="*/ 15009 h 146954"/>
                <a:gd name="connsiteX3" fmla="*/ 171450 w 204108"/>
                <a:gd name="connsiteY3" fmla="*/ 100734 h 146954"/>
                <a:gd name="connsiteX4" fmla="*/ 200025 w 204108"/>
                <a:gd name="connsiteY4" fmla="*/ 143596 h 146954"/>
                <a:gd name="connsiteX5" fmla="*/ 42863 w 204108"/>
                <a:gd name="connsiteY5" fmla="*/ 129309 h 146954"/>
                <a:gd name="connsiteX6" fmla="*/ 0 w 204108"/>
                <a:gd name="connsiteY6" fmla="*/ 43584 h 146954"/>
                <a:gd name="connsiteX7" fmla="*/ 14288 w 204108"/>
                <a:gd name="connsiteY7" fmla="*/ 721 h 14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108" h="146954">
                  <a:moveTo>
                    <a:pt x="14288" y="721"/>
                  </a:moveTo>
                  <a:lnTo>
                    <a:pt x="14288" y="721"/>
                  </a:lnTo>
                  <a:cubicBezTo>
                    <a:pt x="61913" y="5484"/>
                    <a:pt x="116783" y="-10687"/>
                    <a:pt x="157163" y="15009"/>
                  </a:cubicBezTo>
                  <a:cubicBezTo>
                    <a:pt x="181603" y="30562"/>
                    <a:pt x="162289" y="73251"/>
                    <a:pt x="171450" y="100734"/>
                  </a:cubicBezTo>
                  <a:cubicBezTo>
                    <a:pt x="176880" y="117024"/>
                    <a:pt x="216787" y="139871"/>
                    <a:pt x="200025" y="143596"/>
                  </a:cubicBezTo>
                  <a:cubicBezTo>
                    <a:pt x="148674" y="155007"/>
                    <a:pt x="95250" y="134071"/>
                    <a:pt x="42863" y="129309"/>
                  </a:cubicBezTo>
                  <a:cubicBezTo>
                    <a:pt x="28417" y="107640"/>
                    <a:pt x="0" y="73158"/>
                    <a:pt x="0" y="43584"/>
                  </a:cubicBezTo>
                  <a:cubicBezTo>
                    <a:pt x="0" y="28523"/>
                    <a:pt x="11907" y="7865"/>
                    <a:pt x="14288" y="721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51069" y="1295400"/>
              <a:ext cx="859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System</a:t>
              </a:r>
            </a:p>
            <a:p>
              <a:pPr algn="ctr"/>
              <a:r>
                <a:rPr lang="en-US" b="1" dirty="0">
                  <a:latin typeface="Arial Narrow" panose="020B0606020202030204" pitchFamily="34" charset="0"/>
                </a:rPr>
                <a:t>State</a:t>
              </a: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6527537" y="1533384"/>
              <a:ext cx="1016263" cy="4105416"/>
              <a:chOff x="7393809" y="1758076"/>
              <a:chExt cx="1016263" cy="4394215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7393809" y="1758076"/>
                <a:ext cx="1016263" cy="4394215"/>
                <a:chOff x="2791942" y="2438400"/>
                <a:chExt cx="974544" cy="3116510"/>
              </a:xfrm>
            </p:grpSpPr>
            <p:sp>
              <p:nvSpPr>
                <p:cNvPr id="140" name="Freeform 139"/>
                <p:cNvSpPr/>
                <p:nvPr/>
              </p:nvSpPr>
              <p:spPr bwMode="auto">
                <a:xfrm rot="5400000">
                  <a:off x="2741231" y="2628066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1" name="Freeform 140"/>
                <p:cNvSpPr/>
                <p:nvPr/>
              </p:nvSpPr>
              <p:spPr bwMode="auto">
                <a:xfrm rot="5400000">
                  <a:off x="2780498" y="3314244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2" name="Freeform 141"/>
                <p:cNvSpPr/>
                <p:nvPr/>
              </p:nvSpPr>
              <p:spPr bwMode="auto">
                <a:xfrm rot="5400000">
                  <a:off x="2815652" y="3994241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3" name="Freeform 142"/>
                <p:cNvSpPr/>
                <p:nvPr/>
              </p:nvSpPr>
              <p:spPr bwMode="auto">
                <a:xfrm rot="5400000">
                  <a:off x="2854919" y="4680419"/>
                  <a:ext cx="717088" cy="337756"/>
                </a:xfrm>
                <a:custGeom>
                  <a:avLst/>
                  <a:gdLst>
                    <a:gd name="connsiteX0" fmla="*/ 0 w 1964267"/>
                    <a:gd name="connsiteY0" fmla="*/ 521003 h 790664"/>
                    <a:gd name="connsiteX1" fmla="*/ 719667 w 1964267"/>
                    <a:gd name="connsiteY1" fmla="*/ 4536 h 790664"/>
                    <a:gd name="connsiteX2" fmla="*/ 1346200 w 1964267"/>
                    <a:gd name="connsiteY2" fmla="*/ 783470 h 790664"/>
                    <a:gd name="connsiteX3" fmla="*/ 1964267 w 1964267"/>
                    <a:gd name="connsiteY3" fmla="*/ 326270 h 7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4267" h="790664">
                      <a:moveTo>
                        <a:pt x="0" y="521003"/>
                      </a:moveTo>
                      <a:cubicBezTo>
                        <a:pt x="247650" y="240897"/>
                        <a:pt x="495300" y="-39209"/>
                        <a:pt x="719667" y="4536"/>
                      </a:cubicBezTo>
                      <a:cubicBezTo>
                        <a:pt x="944034" y="48280"/>
                        <a:pt x="1138767" y="729848"/>
                        <a:pt x="1346200" y="783470"/>
                      </a:cubicBezTo>
                      <a:cubicBezTo>
                        <a:pt x="1553633" y="837092"/>
                        <a:pt x="1758950" y="581681"/>
                        <a:pt x="1964267" y="32627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 bwMode="auto">
                <a:xfrm rot="5400000">
                  <a:off x="3066065" y="4942944"/>
                  <a:ext cx="347070" cy="876862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 bwMode="auto">
                <a:xfrm rot="5400000">
                  <a:off x="2695354" y="2833145"/>
                  <a:ext cx="1079264" cy="886087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146" name="Explosion 1 61"/>
                <p:cNvSpPr>
                  <a:spLocks noChangeArrowheads="1"/>
                </p:cNvSpPr>
                <p:nvPr/>
              </p:nvSpPr>
              <p:spPr bwMode="auto">
                <a:xfrm rot="5400000">
                  <a:off x="3131600" y="2671684"/>
                  <a:ext cx="120777" cy="129744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0" hangingPunct="0"/>
                  <a:endParaRPr lang="en-US" sz="2400" b="1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828088" y="5206593"/>
                  <a:ext cx="938398" cy="28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Arial Narrow" pitchFamily="34" charset="0"/>
                    </a:rPr>
                    <a:t>Output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</p:grpSp>
          <p:sp>
            <p:nvSpPr>
              <p:cNvPr id="139" name="Freeform 138"/>
              <p:cNvSpPr/>
              <p:nvPr/>
            </p:nvSpPr>
            <p:spPr bwMode="auto">
              <a:xfrm rot="5400000" flipV="1">
                <a:off x="7099123" y="2762138"/>
                <a:ext cx="1455267" cy="420875"/>
              </a:xfrm>
              <a:custGeom>
                <a:avLst/>
                <a:gdLst>
                  <a:gd name="connsiteX0" fmla="*/ 0 w 1541013"/>
                  <a:gd name="connsiteY0" fmla="*/ 67734 h 313267"/>
                  <a:gd name="connsiteX1" fmla="*/ 76200 w 1541013"/>
                  <a:gd name="connsiteY1" fmla="*/ 8467 h 313267"/>
                  <a:gd name="connsiteX2" fmla="*/ 101600 w 1541013"/>
                  <a:gd name="connsiteY2" fmla="*/ 0 h 313267"/>
                  <a:gd name="connsiteX3" fmla="*/ 194734 w 1541013"/>
                  <a:gd name="connsiteY3" fmla="*/ 8467 h 313267"/>
                  <a:gd name="connsiteX4" fmla="*/ 245534 w 1541013"/>
                  <a:gd name="connsiteY4" fmla="*/ 25400 h 313267"/>
                  <a:gd name="connsiteX5" fmla="*/ 270934 w 1541013"/>
                  <a:gd name="connsiteY5" fmla="*/ 67734 h 313267"/>
                  <a:gd name="connsiteX6" fmla="*/ 313267 w 1541013"/>
                  <a:gd name="connsiteY6" fmla="*/ 118534 h 313267"/>
                  <a:gd name="connsiteX7" fmla="*/ 338667 w 1541013"/>
                  <a:gd name="connsiteY7" fmla="*/ 135467 h 313267"/>
                  <a:gd name="connsiteX8" fmla="*/ 364067 w 1541013"/>
                  <a:gd name="connsiteY8" fmla="*/ 160867 h 313267"/>
                  <a:gd name="connsiteX9" fmla="*/ 389467 w 1541013"/>
                  <a:gd name="connsiteY9" fmla="*/ 169334 h 313267"/>
                  <a:gd name="connsiteX10" fmla="*/ 414867 w 1541013"/>
                  <a:gd name="connsiteY10" fmla="*/ 186267 h 313267"/>
                  <a:gd name="connsiteX11" fmla="*/ 465667 w 1541013"/>
                  <a:gd name="connsiteY11" fmla="*/ 203200 h 313267"/>
                  <a:gd name="connsiteX12" fmla="*/ 474134 w 1541013"/>
                  <a:gd name="connsiteY12" fmla="*/ 228600 h 313267"/>
                  <a:gd name="connsiteX13" fmla="*/ 567267 w 1541013"/>
                  <a:gd name="connsiteY13" fmla="*/ 304800 h 313267"/>
                  <a:gd name="connsiteX14" fmla="*/ 592667 w 1541013"/>
                  <a:gd name="connsiteY14" fmla="*/ 313267 h 313267"/>
                  <a:gd name="connsiteX15" fmla="*/ 702734 w 1541013"/>
                  <a:gd name="connsiteY15" fmla="*/ 287867 h 313267"/>
                  <a:gd name="connsiteX16" fmla="*/ 728134 w 1541013"/>
                  <a:gd name="connsiteY16" fmla="*/ 270934 h 313267"/>
                  <a:gd name="connsiteX17" fmla="*/ 804334 w 1541013"/>
                  <a:gd name="connsiteY17" fmla="*/ 237067 h 313267"/>
                  <a:gd name="connsiteX18" fmla="*/ 829734 w 1541013"/>
                  <a:gd name="connsiteY18" fmla="*/ 186267 h 313267"/>
                  <a:gd name="connsiteX19" fmla="*/ 846667 w 1541013"/>
                  <a:gd name="connsiteY19" fmla="*/ 76200 h 313267"/>
                  <a:gd name="connsiteX20" fmla="*/ 863600 w 1541013"/>
                  <a:gd name="connsiteY20" fmla="*/ 50800 h 313267"/>
                  <a:gd name="connsiteX21" fmla="*/ 880534 w 1541013"/>
                  <a:gd name="connsiteY21" fmla="*/ 33867 h 313267"/>
                  <a:gd name="connsiteX22" fmla="*/ 905934 w 1541013"/>
                  <a:gd name="connsiteY22" fmla="*/ 25400 h 313267"/>
                  <a:gd name="connsiteX23" fmla="*/ 1032934 w 1541013"/>
                  <a:gd name="connsiteY23" fmla="*/ 33867 h 313267"/>
                  <a:gd name="connsiteX24" fmla="*/ 1100667 w 1541013"/>
                  <a:gd name="connsiteY24" fmla="*/ 93134 h 313267"/>
                  <a:gd name="connsiteX25" fmla="*/ 1151467 w 1541013"/>
                  <a:gd name="connsiteY25" fmla="*/ 118534 h 313267"/>
                  <a:gd name="connsiteX26" fmla="*/ 1278467 w 1541013"/>
                  <a:gd name="connsiteY26" fmla="*/ 101600 h 313267"/>
                  <a:gd name="connsiteX27" fmla="*/ 1303867 w 1541013"/>
                  <a:gd name="connsiteY27" fmla="*/ 84667 h 313267"/>
                  <a:gd name="connsiteX28" fmla="*/ 1354667 w 1541013"/>
                  <a:gd name="connsiteY28" fmla="*/ 67734 h 313267"/>
                  <a:gd name="connsiteX29" fmla="*/ 1380067 w 1541013"/>
                  <a:gd name="connsiteY29" fmla="*/ 59267 h 313267"/>
                  <a:gd name="connsiteX30" fmla="*/ 1405467 w 1541013"/>
                  <a:gd name="connsiteY30" fmla="*/ 50800 h 313267"/>
                  <a:gd name="connsiteX31" fmla="*/ 1456267 w 1541013"/>
                  <a:gd name="connsiteY31" fmla="*/ 59267 h 313267"/>
                  <a:gd name="connsiteX32" fmla="*/ 1481667 w 1541013"/>
                  <a:gd name="connsiteY32" fmla="*/ 67734 h 313267"/>
                  <a:gd name="connsiteX33" fmla="*/ 1515534 w 1541013"/>
                  <a:gd name="connsiteY33" fmla="*/ 101600 h 313267"/>
                  <a:gd name="connsiteX34" fmla="*/ 1507067 w 1541013"/>
                  <a:gd name="connsiteY34" fmla="*/ 93134 h 31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541013" h="313267">
                    <a:moveTo>
                      <a:pt x="0" y="67734"/>
                    </a:moveTo>
                    <a:cubicBezTo>
                      <a:pt x="25400" y="47978"/>
                      <a:pt x="49426" y="26316"/>
                      <a:pt x="76200" y="8467"/>
                    </a:cubicBezTo>
                    <a:cubicBezTo>
                      <a:pt x="83626" y="3516"/>
                      <a:pt x="92675" y="0"/>
                      <a:pt x="101600" y="0"/>
                    </a:cubicBezTo>
                    <a:cubicBezTo>
                      <a:pt x="132773" y="0"/>
                      <a:pt x="163689" y="5645"/>
                      <a:pt x="194734" y="8467"/>
                    </a:cubicBezTo>
                    <a:cubicBezTo>
                      <a:pt x="211667" y="14111"/>
                      <a:pt x="239890" y="8467"/>
                      <a:pt x="245534" y="25400"/>
                    </a:cubicBezTo>
                    <a:cubicBezTo>
                      <a:pt x="260236" y="69510"/>
                      <a:pt x="244369" y="34528"/>
                      <a:pt x="270934" y="67734"/>
                    </a:cubicBezTo>
                    <a:cubicBezTo>
                      <a:pt x="297574" y="101034"/>
                      <a:pt x="277065" y="88366"/>
                      <a:pt x="313267" y="118534"/>
                    </a:cubicBezTo>
                    <a:cubicBezTo>
                      <a:pt x="321084" y="125048"/>
                      <a:pt x="330850" y="128953"/>
                      <a:pt x="338667" y="135467"/>
                    </a:cubicBezTo>
                    <a:cubicBezTo>
                      <a:pt x="347865" y="143132"/>
                      <a:pt x="354104" y="154225"/>
                      <a:pt x="364067" y="160867"/>
                    </a:cubicBezTo>
                    <a:cubicBezTo>
                      <a:pt x="371493" y="165818"/>
                      <a:pt x="381485" y="165343"/>
                      <a:pt x="389467" y="169334"/>
                    </a:cubicBezTo>
                    <a:cubicBezTo>
                      <a:pt x="398568" y="173885"/>
                      <a:pt x="405568" y="182134"/>
                      <a:pt x="414867" y="186267"/>
                    </a:cubicBezTo>
                    <a:cubicBezTo>
                      <a:pt x="431178" y="193516"/>
                      <a:pt x="465667" y="203200"/>
                      <a:pt x="465667" y="203200"/>
                    </a:cubicBezTo>
                    <a:cubicBezTo>
                      <a:pt x="468489" y="211667"/>
                      <a:pt x="468779" y="221460"/>
                      <a:pt x="474134" y="228600"/>
                    </a:cubicBezTo>
                    <a:cubicBezTo>
                      <a:pt x="489920" y="249648"/>
                      <a:pt x="541610" y="296247"/>
                      <a:pt x="567267" y="304800"/>
                    </a:cubicBezTo>
                    <a:lnTo>
                      <a:pt x="592667" y="313267"/>
                    </a:lnTo>
                    <a:cubicBezTo>
                      <a:pt x="619990" y="309364"/>
                      <a:pt x="677377" y="304771"/>
                      <a:pt x="702734" y="287867"/>
                    </a:cubicBezTo>
                    <a:cubicBezTo>
                      <a:pt x="711201" y="282223"/>
                      <a:pt x="718835" y="275067"/>
                      <a:pt x="728134" y="270934"/>
                    </a:cubicBezTo>
                    <a:cubicBezTo>
                      <a:pt x="818814" y="230631"/>
                      <a:pt x="746851" y="275388"/>
                      <a:pt x="804334" y="237067"/>
                    </a:cubicBezTo>
                    <a:cubicBezTo>
                      <a:pt x="817335" y="217565"/>
                      <a:pt x="825839" y="209635"/>
                      <a:pt x="829734" y="186267"/>
                    </a:cubicBezTo>
                    <a:cubicBezTo>
                      <a:pt x="832826" y="167717"/>
                      <a:pt x="835034" y="103344"/>
                      <a:pt x="846667" y="76200"/>
                    </a:cubicBezTo>
                    <a:cubicBezTo>
                      <a:pt x="850675" y="66847"/>
                      <a:pt x="857243" y="58746"/>
                      <a:pt x="863600" y="50800"/>
                    </a:cubicBezTo>
                    <a:cubicBezTo>
                      <a:pt x="868587" y="44567"/>
                      <a:pt x="873689" y="37974"/>
                      <a:pt x="880534" y="33867"/>
                    </a:cubicBezTo>
                    <a:cubicBezTo>
                      <a:pt x="888187" y="29275"/>
                      <a:pt x="897467" y="28222"/>
                      <a:pt x="905934" y="25400"/>
                    </a:cubicBezTo>
                    <a:cubicBezTo>
                      <a:pt x="948267" y="28222"/>
                      <a:pt x="991084" y="26892"/>
                      <a:pt x="1032934" y="33867"/>
                    </a:cubicBezTo>
                    <a:cubicBezTo>
                      <a:pt x="1049772" y="36673"/>
                      <a:pt x="1100494" y="93019"/>
                      <a:pt x="1100667" y="93134"/>
                    </a:cubicBezTo>
                    <a:cubicBezTo>
                      <a:pt x="1133493" y="115017"/>
                      <a:pt x="1116414" y="106849"/>
                      <a:pt x="1151467" y="118534"/>
                    </a:cubicBezTo>
                    <a:cubicBezTo>
                      <a:pt x="1165369" y="117270"/>
                      <a:pt x="1248261" y="114545"/>
                      <a:pt x="1278467" y="101600"/>
                    </a:cubicBezTo>
                    <a:cubicBezTo>
                      <a:pt x="1287820" y="97592"/>
                      <a:pt x="1294568" y="88800"/>
                      <a:pt x="1303867" y="84667"/>
                    </a:cubicBezTo>
                    <a:cubicBezTo>
                      <a:pt x="1320178" y="77418"/>
                      <a:pt x="1337734" y="73378"/>
                      <a:pt x="1354667" y="67734"/>
                    </a:cubicBezTo>
                    <a:lnTo>
                      <a:pt x="1380067" y="59267"/>
                    </a:lnTo>
                    <a:lnTo>
                      <a:pt x="1405467" y="50800"/>
                    </a:lnTo>
                    <a:cubicBezTo>
                      <a:pt x="1422400" y="53622"/>
                      <a:pt x="1439509" y="55543"/>
                      <a:pt x="1456267" y="59267"/>
                    </a:cubicBezTo>
                    <a:cubicBezTo>
                      <a:pt x="1464979" y="61203"/>
                      <a:pt x="1475356" y="61423"/>
                      <a:pt x="1481667" y="67734"/>
                    </a:cubicBezTo>
                    <a:cubicBezTo>
                      <a:pt x="1526821" y="112888"/>
                      <a:pt x="1447803" y="79025"/>
                      <a:pt x="1515534" y="101600"/>
                    </a:cubicBezTo>
                    <a:cubicBezTo>
                      <a:pt x="1551644" y="89564"/>
                      <a:pt x="1549859" y="93134"/>
                      <a:pt x="1507067" y="93134"/>
                    </a:cubicBezTo>
                  </a:path>
                </a:pathLst>
              </a:custGeom>
              <a:noFill/>
              <a:ln w="3810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 bwMode="auto">
            <a:xfrm>
              <a:off x="7708232" y="4889433"/>
              <a:ext cx="990600" cy="3048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6" name="Freeform 165"/>
            <p:cNvSpPr/>
            <p:nvPr/>
          </p:nvSpPr>
          <p:spPr bwMode="auto">
            <a:xfrm>
              <a:off x="8060657" y="4934566"/>
              <a:ext cx="172447" cy="220983"/>
            </a:xfrm>
            <a:custGeom>
              <a:avLst/>
              <a:gdLst>
                <a:gd name="connsiteX0" fmla="*/ 0 w 172447"/>
                <a:gd name="connsiteY0" fmla="*/ 116792 h 220983"/>
                <a:gd name="connsiteX1" fmla="*/ 0 w 172447"/>
                <a:gd name="connsiteY1" fmla="*/ 116792 h 220983"/>
                <a:gd name="connsiteX2" fmla="*/ 128588 w 172447"/>
                <a:gd name="connsiteY2" fmla="*/ 16780 h 220983"/>
                <a:gd name="connsiteX3" fmla="*/ 157163 w 172447"/>
                <a:gd name="connsiteY3" fmla="*/ 59642 h 220983"/>
                <a:gd name="connsiteX4" fmla="*/ 157163 w 172447"/>
                <a:gd name="connsiteY4" fmla="*/ 216805 h 220983"/>
                <a:gd name="connsiteX5" fmla="*/ 85725 w 172447"/>
                <a:gd name="connsiteY5" fmla="*/ 202517 h 220983"/>
                <a:gd name="connsiteX6" fmla="*/ 42863 w 172447"/>
                <a:gd name="connsiteY6" fmla="*/ 173942 h 220983"/>
                <a:gd name="connsiteX7" fmla="*/ 0 w 172447"/>
                <a:gd name="connsiteY7" fmla="*/ 116792 h 22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47" h="220983">
                  <a:moveTo>
                    <a:pt x="0" y="116792"/>
                  </a:moveTo>
                  <a:lnTo>
                    <a:pt x="0" y="116792"/>
                  </a:lnTo>
                  <a:cubicBezTo>
                    <a:pt x="39475" y="53632"/>
                    <a:pt x="46368" y="-38033"/>
                    <a:pt x="128588" y="16780"/>
                  </a:cubicBezTo>
                  <a:cubicBezTo>
                    <a:pt x="142875" y="26305"/>
                    <a:pt x="147638" y="45355"/>
                    <a:pt x="157163" y="59642"/>
                  </a:cubicBezTo>
                  <a:cubicBezTo>
                    <a:pt x="159959" y="76417"/>
                    <a:pt x="190111" y="194840"/>
                    <a:pt x="157163" y="216805"/>
                  </a:cubicBezTo>
                  <a:cubicBezTo>
                    <a:pt x="136957" y="230275"/>
                    <a:pt x="109538" y="207280"/>
                    <a:pt x="85725" y="202517"/>
                  </a:cubicBezTo>
                  <a:cubicBezTo>
                    <a:pt x="71438" y="192992"/>
                    <a:pt x="53590" y="187350"/>
                    <a:pt x="42863" y="173942"/>
                  </a:cubicBezTo>
                  <a:cubicBezTo>
                    <a:pt x="4959" y="126562"/>
                    <a:pt x="7144" y="126317"/>
                    <a:pt x="0" y="116792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 bwMode="auto">
            <a:xfrm>
              <a:off x="8055335" y="3797968"/>
              <a:ext cx="177769" cy="862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defRPr/>
              </a:pPr>
              <a:r>
                <a:rPr lang="en-US" sz="3200" b="1" dirty="0" smtClean="0">
                  <a:latin typeface="+mj-lt"/>
                </a:rPr>
                <a:t>..</a:t>
              </a:r>
            </a:p>
            <a:p>
              <a:pPr>
                <a:lnSpc>
                  <a:spcPct val="50000"/>
                </a:lnSpc>
                <a:defRPr/>
              </a:pPr>
              <a:r>
                <a:rPr lang="en-US" sz="3200" b="1" dirty="0">
                  <a:latin typeface="+mj-lt"/>
                </a:rPr>
                <a:t>.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53075" y="1332131"/>
            <a:ext cx="2489491" cy="4373080"/>
            <a:chOff x="228600" y="1037121"/>
            <a:chExt cx="2738440" cy="4373080"/>
          </a:xfrm>
        </p:grpSpPr>
        <p:sp>
          <p:nvSpPr>
            <p:cNvPr id="175" name="Rectangle 174"/>
            <p:cNvSpPr/>
            <p:nvPr/>
          </p:nvSpPr>
          <p:spPr bwMode="auto">
            <a:xfrm>
              <a:off x="228600" y="1801259"/>
              <a:ext cx="1524000" cy="36089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671640" y="1037121"/>
              <a:ext cx="1295400" cy="43730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000376" y="1332131"/>
            <a:ext cx="2489491" cy="4539767"/>
            <a:chOff x="228600" y="870433"/>
            <a:chExt cx="2738440" cy="4539767"/>
          </a:xfrm>
        </p:grpSpPr>
        <p:sp>
          <p:nvSpPr>
            <p:cNvPr id="178" name="Rectangle 177"/>
            <p:cNvSpPr/>
            <p:nvPr/>
          </p:nvSpPr>
          <p:spPr bwMode="auto">
            <a:xfrm>
              <a:off x="228600" y="1951521"/>
              <a:ext cx="1524000" cy="34586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1671640" y="870433"/>
              <a:ext cx="1295400" cy="45397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6310312" y="1332132"/>
            <a:ext cx="2489491" cy="4373078"/>
            <a:chOff x="228600" y="1219201"/>
            <a:chExt cx="2738440" cy="4191000"/>
          </a:xfrm>
        </p:grpSpPr>
        <p:sp>
          <p:nvSpPr>
            <p:cNvPr id="181" name="Rectangle 180"/>
            <p:cNvSpPr/>
            <p:nvPr/>
          </p:nvSpPr>
          <p:spPr bwMode="auto">
            <a:xfrm>
              <a:off x="228600" y="1951521"/>
              <a:ext cx="1524000" cy="34586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671640" y="1219201"/>
              <a:ext cx="1295400" cy="419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18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1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00104 0.6479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-0.00105 0.64792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00105 0.64792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6.8|5.3|9.6|16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28.6|6.9|8.3|8|4.3|7.1|19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3|5.6|6.2|12|13.2|6.8|6.7|1.4|3.1|11.8|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9.7|3.4|9.4|4.2|18.6|1.1|2.6|4.6|7.6|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8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|8.7|21|3.7|3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|16|21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0.2|14.7|12.4|13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7.6|18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2.8|18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0.2|14.7|12.4|1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6.2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8|16.7|23.6|14.9|11|3.3|6.9|8.3|9.8|8.5"/>
</p:tagLst>
</file>

<file path=ppt/theme/theme1.xml><?xml version="1.0" encoding="utf-8"?>
<a:theme xmlns:a="http://schemas.openxmlformats.org/drawingml/2006/main" name="SWAT-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SWAT-Theme</Template>
  <TotalTime>25290</TotalTime>
  <Words>1747</Words>
  <Application>Microsoft Office PowerPoint</Application>
  <PresentationFormat>On-screen Show (4:3)</PresentationFormat>
  <Paragraphs>631</Paragraphs>
  <Slides>38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SWAT-Theme</vt:lpstr>
      <vt:lpstr>PowerPoint Presentation</vt:lpstr>
      <vt:lpstr>Motivation</vt:lpstr>
      <vt:lpstr>State-of-the-art to Reduce Number of Simulations</vt:lpstr>
      <vt:lpstr>Contributions (1/2)</vt:lpstr>
      <vt:lpstr>Contributions (1/2)</vt:lpstr>
      <vt:lpstr>Contributions (2/2)</vt:lpstr>
      <vt:lpstr>Outline</vt:lpstr>
      <vt:lpstr>Error Outcomes</vt:lpstr>
      <vt:lpstr>Full Error Simulations are Time Consuming</vt:lpstr>
      <vt:lpstr>Full Error Simulations are Time Consuming</vt:lpstr>
      <vt:lpstr>Ganging Error Simulations </vt:lpstr>
      <vt:lpstr>Ganging Error Simulations </vt:lpstr>
      <vt:lpstr>Identifying Comparison Points </vt:lpstr>
      <vt:lpstr>Identifying State to Compare </vt:lpstr>
      <vt:lpstr>Identifying State to Compare </vt:lpstr>
      <vt:lpstr>Gang Error Simulation Algorithm</vt:lpstr>
      <vt:lpstr>Gang Error Simulation Algorithm</vt:lpstr>
      <vt:lpstr>Methodology for GangES</vt:lpstr>
      <vt:lpstr>Efficacy of GangES: Wall Clock Time Savings</vt:lpstr>
      <vt:lpstr>Savings from Equalized Simulations</vt:lpstr>
      <vt:lpstr>Outline</vt:lpstr>
      <vt:lpstr>Evaluating Program Analysis Based Techniques</vt:lpstr>
      <vt:lpstr>Evaluation Methodology</vt:lpstr>
      <vt:lpstr>Results: Simple Metrics are Non-trivial</vt:lpstr>
      <vt:lpstr>Summary and Future Directions</vt:lpstr>
      <vt:lpstr>PowerPoint Presentation</vt:lpstr>
      <vt:lpstr>Backup</vt:lpstr>
      <vt:lpstr>Relyzer vs. GangES</vt:lpstr>
      <vt:lpstr>SWAT: A Low-Cost Reliability Solution</vt:lpstr>
      <vt:lpstr>Significance of Comparing Live Processor State</vt:lpstr>
      <vt:lpstr>Efficacy of GangES:  </vt:lpstr>
      <vt:lpstr>Why remaining?</vt:lpstr>
      <vt:lpstr>Relyzer: Application Reliability Analyzer</vt:lpstr>
      <vt:lpstr>Pruning Results</vt:lpstr>
      <vt:lpstr>Approach: Fast Simulation Framework</vt:lpstr>
      <vt:lpstr>Results: Simple Metrics are Non-trivial</vt:lpstr>
      <vt:lpstr>Application Resiliency Evaluation Alternatives </vt:lpstr>
      <vt:lpstr>Results: Simple Metrics are Non-trivial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</dc:creator>
  <cp:lastModifiedBy>Siva Hari</cp:lastModifiedBy>
  <cp:revision>2719</cp:revision>
  <cp:lastPrinted>2012-08-15T20:21:14Z</cp:lastPrinted>
  <dcterms:created xsi:type="dcterms:W3CDTF">2006-08-16T00:00:00Z</dcterms:created>
  <dcterms:modified xsi:type="dcterms:W3CDTF">2014-06-16T18:59:03Z</dcterms:modified>
</cp:coreProperties>
</file>