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FBD44-7AE7-4FB7-983E-DE0DABBB0EF2}" type="datetimeFigureOut">
              <a:rPr lang="en-US" smtClean="0"/>
              <a:t>2/10/2010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F8F8A-6258-44C7-83FC-B5D8CB2A3D9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AEBE30-4115-4C00-9E03-17B248DA0B06}" type="slidenum">
              <a:rPr lang="en-US"/>
              <a:pPr/>
              <a:t>1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Out-of-bound detectors, rr for app-aware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No new scheme, but lay foundation for future work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 would like to mention two pieces of recent work that I was involved in.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While detection and diagnosis assume single threaded enironment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791202" y="4504730"/>
            <a:ext cx="2413001" cy="1519238"/>
            <a:chOff x="3648" y="3072"/>
            <a:chExt cx="1520" cy="957"/>
          </a:xfrm>
        </p:grpSpPr>
        <p:sp>
          <p:nvSpPr>
            <p:cNvPr id="15405" name="AutoShape 8"/>
            <p:cNvSpPr>
              <a:spLocks noChangeArrowheads="1"/>
            </p:cNvSpPr>
            <p:nvPr/>
          </p:nvSpPr>
          <p:spPr bwMode="auto">
            <a:xfrm>
              <a:off x="3648" y="3072"/>
              <a:ext cx="816" cy="28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725" y="3360"/>
              <a:ext cx="1443" cy="669"/>
              <a:chOff x="3725" y="3408"/>
              <a:chExt cx="1443" cy="669"/>
            </a:xfrm>
          </p:grpSpPr>
          <p:sp>
            <p:nvSpPr>
              <p:cNvPr id="15407" name="Text Box 10"/>
              <p:cNvSpPr txBox="1">
                <a:spLocks noChangeArrowheads="1"/>
              </p:cNvSpPr>
              <p:nvPr/>
            </p:nvSpPr>
            <p:spPr bwMode="auto">
              <a:xfrm>
                <a:off x="3725" y="3650"/>
                <a:ext cx="1443" cy="427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342900" indent="-342900" algn="ctr">
                  <a:buFont typeface="Arial" charset="0"/>
                  <a:buNone/>
                </a:pPr>
                <a:r>
                  <a:rPr lang="en-US" sz="2000" b="1" dirty="0"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en-US" sz="2000" b="1" dirty="0" smtClean="0">
                    <a:latin typeface="Arial" pitchFamily="34" charset="0"/>
                    <a:cs typeface="Arial" pitchFamily="34" charset="0"/>
                  </a:rPr>
                  <a:t>n-situ diagnosis </a:t>
                </a:r>
                <a:endParaRPr lang="en-US" sz="2000" b="1" dirty="0">
                  <a:latin typeface="Arial" pitchFamily="34" charset="0"/>
                  <a:cs typeface="Arial" pitchFamily="34" charset="0"/>
                </a:endParaRPr>
              </a:p>
              <a:p>
                <a:pPr marL="342900" indent="-342900" algn="ctr">
                  <a:buFont typeface="Arial" charset="0"/>
                  <a:buNone/>
                </a:pPr>
                <a:r>
                  <a:rPr lang="en-US" sz="1800" b="1" dirty="0" smtClean="0">
                    <a:latin typeface="Arial" pitchFamily="34" charset="0"/>
                    <a:cs typeface="Arial" pitchFamily="34" charset="0"/>
                  </a:rPr>
                  <a:t>[DSN’08</a:t>
                </a:r>
                <a:r>
                  <a:rPr lang="en-US" sz="1800" b="1" dirty="0">
                    <a:latin typeface="Arial" pitchFamily="34" charset="0"/>
                    <a:cs typeface="Arial" pitchFamily="34" charset="0"/>
                  </a:rPr>
                  <a:t>]</a:t>
                </a:r>
              </a:p>
            </p:txBody>
          </p:sp>
          <p:sp>
            <p:nvSpPr>
              <p:cNvPr id="15408" name="Line 11"/>
              <p:cNvSpPr>
                <a:spLocks noChangeShapeType="1"/>
              </p:cNvSpPr>
              <p:nvPr/>
            </p:nvSpPr>
            <p:spPr bwMode="auto">
              <a:xfrm>
                <a:off x="4032" y="3408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2362200" y="893167"/>
            <a:ext cx="5029200" cy="3657600"/>
            <a:chOff x="1488" y="749"/>
            <a:chExt cx="3168" cy="2304"/>
          </a:xfrm>
        </p:grpSpPr>
        <p:sp>
          <p:nvSpPr>
            <p:cNvPr id="15402" name="AutoShape 13"/>
            <p:cNvSpPr>
              <a:spLocks noChangeArrowheads="1"/>
            </p:cNvSpPr>
            <p:nvPr/>
          </p:nvSpPr>
          <p:spPr bwMode="auto">
            <a:xfrm>
              <a:off x="2688" y="1757"/>
              <a:ext cx="768" cy="129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403" name="Line 14"/>
            <p:cNvSpPr>
              <a:spLocks noChangeShapeType="1"/>
            </p:cNvSpPr>
            <p:nvPr/>
          </p:nvSpPr>
          <p:spPr bwMode="auto">
            <a:xfrm>
              <a:off x="3072" y="1146"/>
              <a:ext cx="0" cy="63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404" name="Text Box 15"/>
            <p:cNvSpPr txBox="1">
              <a:spLocks noChangeArrowheads="1"/>
            </p:cNvSpPr>
            <p:nvPr/>
          </p:nvSpPr>
          <p:spPr bwMode="auto">
            <a:xfrm>
              <a:off x="1488" y="749"/>
              <a:ext cx="3168" cy="427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 algn="ctr">
                <a:buFont typeface="Arial" charset="0"/>
                <a:buNone/>
              </a:pP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Very low-cost detectors, 99% coverage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  <a:p>
              <a:pPr marL="342900" indent="-342900" algn="ctr">
                <a:buFont typeface="Arial" charset="0"/>
                <a:buNone/>
              </a:pPr>
              <a:r>
                <a:rPr lang="en-US" sz="1800" b="1" dirty="0" smtClean="0">
                  <a:latin typeface="Arial" pitchFamily="34" charset="0"/>
                  <a:cs typeface="Arial" pitchFamily="34" charset="0"/>
                </a:rPr>
                <a:t>[ASPLOS’08, DSN’08</a:t>
              </a:r>
              <a:r>
                <a:rPr lang="en-US" sz="1800" b="1" dirty="0">
                  <a:latin typeface="Arial" pitchFamily="34" charset="0"/>
                  <a:cs typeface="Arial" pitchFamily="34" charset="0"/>
                </a:rPr>
                <a:t>]</a:t>
              </a:r>
            </a:p>
          </p:txBody>
        </p:sp>
      </p:grpSp>
      <p:sp>
        <p:nvSpPr>
          <p:cNvPr id="15366" name="Text Box 16"/>
          <p:cNvSpPr txBox="1">
            <a:spLocks noChangeArrowheads="1"/>
          </p:cNvSpPr>
          <p:nvPr/>
        </p:nvSpPr>
        <p:spPr bwMode="auto">
          <a:xfrm>
            <a:off x="5835650" y="4519018"/>
            <a:ext cx="1276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Diagnosis</a:t>
            </a:r>
          </a:p>
        </p:txBody>
      </p:sp>
      <p:sp>
        <p:nvSpPr>
          <p:cNvPr id="15367" name="Oval 17"/>
          <p:cNvSpPr>
            <a:spLocks noChangeArrowheads="1"/>
          </p:cNvSpPr>
          <p:nvPr/>
        </p:nvSpPr>
        <p:spPr bwMode="auto">
          <a:xfrm>
            <a:off x="533400" y="2294930"/>
            <a:ext cx="457200" cy="13716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368" name="Freeform 18"/>
          <p:cNvSpPr>
            <a:spLocks/>
          </p:cNvSpPr>
          <p:nvPr/>
        </p:nvSpPr>
        <p:spPr bwMode="auto">
          <a:xfrm>
            <a:off x="914400" y="2980730"/>
            <a:ext cx="1981200" cy="228600"/>
          </a:xfrm>
          <a:custGeom>
            <a:avLst/>
            <a:gdLst>
              <a:gd name="T0" fmla="*/ 0 w 720"/>
              <a:gd name="T1" fmla="*/ 8 h 152"/>
              <a:gd name="T2" fmla="*/ 144 w 720"/>
              <a:gd name="T3" fmla="*/ 152 h 152"/>
              <a:gd name="T4" fmla="*/ 288 w 720"/>
              <a:gd name="T5" fmla="*/ 8 h 152"/>
              <a:gd name="T6" fmla="*/ 432 w 720"/>
              <a:gd name="T7" fmla="*/ 152 h 152"/>
              <a:gd name="T8" fmla="*/ 576 w 720"/>
              <a:gd name="T9" fmla="*/ 8 h 152"/>
              <a:gd name="T10" fmla="*/ 720 w 720"/>
              <a:gd name="T11" fmla="*/ 104 h 1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20"/>
              <a:gd name="T19" fmla="*/ 0 h 152"/>
              <a:gd name="T20" fmla="*/ 720 w 720"/>
              <a:gd name="T21" fmla="*/ 152 h 1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20" h="152">
                <a:moveTo>
                  <a:pt x="0" y="8"/>
                </a:moveTo>
                <a:cubicBezTo>
                  <a:pt x="48" y="80"/>
                  <a:pt x="96" y="152"/>
                  <a:pt x="144" y="152"/>
                </a:cubicBezTo>
                <a:cubicBezTo>
                  <a:pt x="192" y="152"/>
                  <a:pt x="240" y="8"/>
                  <a:pt x="288" y="8"/>
                </a:cubicBezTo>
                <a:cubicBezTo>
                  <a:pt x="336" y="8"/>
                  <a:pt x="384" y="152"/>
                  <a:pt x="432" y="152"/>
                </a:cubicBezTo>
                <a:cubicBezTo>
                  <a:pt x="480" y="152"/>
                  <a:pt x="528" y="16"/>
                  <a:pt x="576" y="8"/>
                </a:cubicBezTo>
                <a:cubicBezTo>
                  <a:pt x="624" y="0"/>
                  <a:pt x="672" y="52"/>
                  <a:pt x="720" y="104"/>
                </a:cubicBezTo>
              </a:path>
            </a:pathLst>
          </a:custGeom>
          <a:noFill/>
          <a:ln w="5080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369" name="Freeform 19"/>
          <p:cNvSpPr>
            <a:spLocks/>
          </p:cNvSpPr>
          <p:nvPr/>
        </p:nvSpPr>
        <p:spPr bwMode="auto">
          <a:xfrm>
            <a:off x="2895600" y="2904530"/>
            <a:ext cx="1828800" cy="381000"/>
          </a:xfrm>
          <a:custGeom>
            <a:avLst/>
            <a:gdLst>
              <a:gd name="T0" fmla="*/ 0 w 891"/>
              <a:gd name="T1" fmla="*/ 135 h 190"/>
              <a:gd name="T2" fmla="*/ 36 w 891"/>
              <a:gd name="T3" fmla="*/ 54 h 190"/>
              <a:gd name="T4" fmla="*/ 72 w 891"/>
              <a:gd name="T5" fmla="*/ 63 h 190"/>
              <a:gd name="T6" fmla="*/ 126 w 891"/>
              <a:gd name="T7" fmla="*/ 99 h 190"/>
              <a:gd name="T8" fmla="*/ 135 w 891"/>
              <a:gd name="T9" fmla="*/ 180 h 190"/>
              <a:gd name="T10" fmla="*/ 171 w 891"/>
              <a:gd name="T11" fmla="*/ 171 h 190"/>
              <a:gd name="T12" fmla="*/ 189 w 891"/>
              <a:gd name="T13" fmla="*/ 108 h 190"/>
              <a:gd name="T14" fmla="*/ 243 w 891"/>
              <a:gd name="T15" fmla="*/ 36 h 190"/>
              <a:gd name="T16" fmla="*/ 261 w 891"/>
              <a:gd name="T17" fmla="*/ 72 h 190"/>
              <a:gd name="T18" fmla="*/ 288 w 891"/>
              <a:gd name="T19" fmla="*/ 99 h 190"/>
              <a:gd name="T20" fmla="*/ 342 w 891"/>
              <a:gd name="T21" fmla="*/ 180 h 190"/>
              <a:gd name="T22" fmla="*/ 423 w 891"/>
              <a:gd name="T23" fmla="*/ 63 h 190"/>
              <a:gd name="T24" fmla="*/ 432 w 891"/>
              <a:gd name="T25" fmla="*/ 36 h 190"/>
              <a:gd name="T26" fmla="*/ 486 w 891"/>
              <a:gd name="T27" fmla="*/ 0 h 190"/>
              <a:gd name="T28" fmla="*/ 522 w 891"/>
              <a:gd name="T29" fmla="*/ 9 h 190"/>
              <a:gd name="T30" fmla="*/ 540 w 891"/>
              <a:gd name="T31" fmla="*/ 36 h 190"/>
              <a:gd name="T32" fmla="*/ 612 w 891"/>
              <a:gd name="T33" fmla="*/ 99 h 190"/>
              <a:gd name="T34" fmla="*/ 639 w 891"/>
              <a:gd name="T35" fmla="*/ 90 h 190"/>
              <a:gd name="T36" fmla="*/ 657 w 891"/>
              <a:gd name="T37" fmla="*/ 63 h 190"/>
              <a:gd name="T38" fmla="*/ 738 w 891"/>
              <a:gd name="T39" fmla="*/ 72 h 190"/>
              <a:gd name="T40" fmla="*/ 828 w 891"/>
              <a:gd name="T41" fmla="*/ 99 h 190"/>
              <a:gd name="T42" fmla="*/ 891 w 891"/>
              <a:gd name="T43" fmla="*/ 45 h 19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891"/>
              <a:gd name="T67" fmla="*/ 0 h 190"/>
              <a:gd name="T68" fmla="*/ 891 w 891"/>
              <a:gd name="T69" fmla="*/ 190 h 19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891" h="190">
                <a:moveTo>
                  <a:pt x="0" y="135"/>
                </a:moveTo>
                <a:cubicBezTo>
                  <a:pt x="21" y="71"/>
                  <a:pt x="7" y="97"/>
                  <a:pt x="36" y="54"/>
                </a:cubicBezTo>
                <a:cubicBezTo>
                  <a:pt x="48" y="57"/>
                  <a:pt x="61" y="57"/>
                  <a:pt x="72" y="63"/>
                </a:cubicBezTo>
                <a:cubicBezTo>
                  <a:pt x="91" y="73"/>
                  <a:pt x="126" y="99"/>
                  <a:pt x="126" y="99"/>
                </a:cubicBezTo>
                <a:cubicBezTo>
                  <a:pt x="129" y="126"/>
                  <a:pt x="121" y="157"/>
                  <a:pt x="135" y="180"/>
                </a:cubicBezTo>
                <a:cubicBezTo>
                  <a:pt x="142" y="190"/>
                  <a:pt x="161" y="179"/>
                  <a:pt x="171" y="171"/>
                </a:cubicBezTo>
                <a:cubicBezTo>
                  <a:pt x="188" y="157"/>
                  <a:pt x="183" y="129"/>
                  <a:pt x="189" y="108"/>
                </a:cubicBezTo>
                <a:cubicBezTo>
                  <a:pt x="199" y="72"/>
                  <a:pt x="212" y="56"/>
                  <a:pt x="243" y="36"/>
                </a:cubicBezTo>
                <a:cubicBezTo>
                  <a:pt x="249" y="48"/>
                  <a:pt x="253" y="61"/>
                  <a:pt x="261" y="72"/>
                </a:cubicBezTo>
                <a:cubicBezTo>
                  <a:pt x="268" y="82"/>
                  <a:pt x="282" y="88"/>
                  <a:pt x="288" y="99"/>
                </a:cubicBezTo>
                <a:cubicBezTo>
                  <a:pt x="314" y="144"/>
                  <a:pt x="288" y="144"/>
                  <a:pt x="342" y="180"/>
                </a:cubicBezTo>
                <a:cubicBezTo>
                  <a:pt x="385" y="152"/>
                  <a:pt x="401" y="108"/>
                  <a:pt x="423" y="63"/>
                </a:cubicBezTo>
                <a:cubicBezTo>
                  <a:pt x="427" y="55"/>
                  <a:pt x="425" y="43"/>
                  <a:pt x="432" y="36"/>
                </a:cubicBezTo>
                <a:cubicBezTo>
                  <a:pt x="447" y="21"/>
                  <a:pt x="486" y="0"/>
                  <a:pt x="486" y="0"/>
                </a:cubicBezTo>
                <a:cubicBezTo>
                  <a:pt x="498" y="3"/>
                  <a:pt x="512" y="2"/>
                  <a:pt x="522" y="9"/>
                </a:cubicBezTo>
                <a:cubicBezTo>
                  <a:pt x="531" y="15"/>
                  <a:pt x="533" y="28"/>
                  <a:pt x="540" y="36"/>
                </a:cubicBezTo>
                <a:cubicBezTo>
                  <a:pt x="563" y="63"/>
                  <a:pt x="579" y="88"/>
                  <a:pt x="612" y="99"/>
                </a:cubicBezTo>
                <a:cubicBezTo>
                  <a:pt x="621" y="96"/>
                  <a:pt x="632" y="96"/>
                  <a:pt x="639" y="90"/>
                </a:cubicBezTo>
                <a:cubicBezTo>
                  <a:pt x="647" y="83"/>
                  <a:pt x="646" y="65"/>
                  <a:pt x="657" y="63"/>
                </a:cubicBezTo>
                <a:cubicBezTo>
                  <a:pt x="684" y="58"/>
                  <a:pt x="711" y="69"/>
                  <a:pt x="738" y="72"/>
                </a:cubicBezTo>
                <a:cubicBezTo>
                  <a:pt x="756" y="125"/>
                  <a:pt x="783" y="110"/>
                  <a:pt x="828" y="99"/>
                </a:cubicBezTo>
                <a:cubicBezTo>
                  <a:pt x="852" y="63"/>
                  <a:pt x="863" y="73"/>
                  <a:pt x="891" y="45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370" name="Line 20"/>
          <p:cNvSpPr>
            <a:spLocks noChangeShapeType="1"/>
          </p:cNvSpPr>
          <p:nvPr/>
        </p:nvSpPr>
        <p:spPr bwMode="auto">
          <a:xfrm rot="5400000" flipV="1">
            <a:off x="2008187" y="3487143"/>
            <a:ext cx="409575" cy="6350"/>
          </a:xfrm>
          <a:prstGeom prst="line">
            <a:avLst/>
          </a:prstGeom>
          <a:noFill/>
          <a:ln w="50800">
            <a:solidFill>
              <a:srgbClr val="80008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371" name="Text Box 21"/>
          <p:cNvSpPr txBox="1">
            <a:spLocks noChangeArrowheads="1"/>
          </p:cNvSpPr>
          <p:nvPr/>
        </p:nvSpPr>
        <p:spPr bwMode="auto">
          <a:xfrm>
            <a:off x="1828800" y="374273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Fault</a:t>
            </a:r>
          </a:p>
        </p:txBody>
      </p:sp>
      <p:sp>
        <p:nvSpPr>
          <p:cNvPr id="15372" name="Line 22"/>
          <p:cNvSpPr>
            <a:spLocks noChangeShapeType="1"/>
          </p:cNvSpPr>
          <p:nvPr/>
        </p:nvSpPr>
        <p:spPr bwMode="auto">
          <a:xfrm rot="5400000" flipV="1">
            <a:off x="2693987" y="3487143"/>
            <a:ext cx="409575" cy="635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373" name="Text Box 23"/>
          <p:cNvSpPr txBox="1">
            <a:spLocks noChangeArrowheads="1"/>
          </p:cNvSpPr>
          <p:nvPr/>
        </p:nvSpPr>
        <p:spPr bwMode="auto">
          <a:xfrm>
            <a:off x="2508250" y="3742730"/>
            <a:ext cx="742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Error</a:t>
            </a:r>
          </a:p>
        </p:txBody>
      </p:sp>
      <p:sp>
        <p:nvSpPr>
          <p:cNvPr id="15374" name="AutoShape 24"/>
          <p:cNvSpPr>
            <a:spLocks noChangeArrowheads="1"/>
          </p:cNvSpPr>
          <p:nvPr/>
        </p:nvSpPr>
        <p:spPr bwMode="auto">
          <a:xfrm>
            <a:off x="4572000" y="2752130"/>
            <a:ext cx="685800" cy="609600"/>
          </a:xfrm>
          <a:prstGeom prst="irregularSeal1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375" name="Line 25"/>
          <p:cNvSpPr>
            <a:spLocks noChangeShapeType="1"/>
          </p:cNvSpPr>
          <p:nvPr/>
        </p:nvSpPr>
        <p:spPr bwMode="auto">
          <a:xfrm rot="5400000" flipV="1">
            <a:off x="4681537" y="3487143"/>
            <a:ext cx="409575" cy="635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376" name="Text Box 26"/>
          <p:cNvSpPr txBox="1">
            <a:spLocks noChangeArrowheads="1"/>
          </p:cNvSpPr>
          <p:nvPr/>
        </p:nvSpPr>
        <p:spPr bwMode="auto">
          <a:xfrm>
            <a:off x="4254500" y="3742730"/>
            <a:ext cx="1225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Symptom</a:t>
            </a:r>
          </a:p>
          <a:p>
            <a:pPr algn="ctr"/>
            <a:r>
              <a:rPr lang="en-US" sz="1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detected</a:t>
            </a:r>
          </a:p>
        </p:txBody>
      </p:sp>
      <p:sp>
        <p:nvSpPr>
          <p:cNvPr id="15377" name="Line 27"/>
          <p:cNvSpPr>
            <a:spLocks noChangeShapeType="1"/>
          </p:cNvSpPr>
          <p:nvPr/>
        </p:nvSpPr>
        <p:spPr bwMode="auto">
          <a:xfrm>
            <a:off x="5410200" y="4428530"/>
            <a:ext cx="381000" cy="219075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378" name="Text Box 28"/>
          <p:cNvSpPr txBox="1">
            <a:spLocks noChangeArrowheads="1"/>
          </p:cNvSpPr>
          <p:nvPr/>
        </p:nvSpPr>
        <p:spPr bwMode="auto">
          <a:xfrm>
            <a:off x="5791200" y="374808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Recovery</a:t>
            </a:r>
          </a:p>
        </p:txBody>
      </p:sp>
      <p:sp>
        <p:nvSpPr>
          <p:cNvPr id="15379" name="Line 29"/>
          <p:cNvSpPr>
            <a:spLocks noChangeShapeType="1"/>
          </p:cNvSpPr>
          <p:nvPr/>
        </p:nvSpPr>
        <p:spPr bwMode="auto">
          <a:xfrm rot="5400000" flipV="1">
            <a:off x="6046788" y="3525837"/>
            <a:ext cx="561975" cy="635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380" name="Freeform 30"/>
          <p:cNvSpPr>
            <a:spLocks/>
          </p:cNvSpPr>
          <p:nvPr/>
        </p:nvSpPr>
        <p:spPr bwMode="auto">
          <a:xfrm flipV="1">
            <a:off x="6267450" y="2980730"/>
            <a:ext cx="1447800" cy="228600"/>
          </a:xfrm>
          <a:custGeom>
            <a:avLst/>
            <a:gdLst>
              <a:gd name="T0" fmla="*/ 0 w 720"/>
              <a:gd name="T1" fmla="*/ 8 h 152"/>
              <a:gd name="T2" fmla="*/ 144 w 720"/>
              <a:gd name="T3" fmla="*/ 152 h 152"/>
              <a:gd name="T4" fmla="*/ 288 w 720"/>
              <a:gd name="T5" fmla="*/ 8 h 152"/>
              <a:gd name="T6" fmla="*/ 432 w 720"/>
              <a:gd name="T7" fmla="*/ 152 h 152"/>
              <a:gd name="T8" fmla="*/ 576 w 720"/>
              <a:gd name="T9" fmla="*/ 8 h 152"/>
              <a:gd name="T10" fmla="*/ 720 w 720"/>
              <a:gd name="T11" fmla="*/ 104 h 1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20"/>
              <a:gd name="T19" fmla="*/ 0 h 152"/>
              <a:gd name="T20" fmla="*/ 720 w 720"/>
              <a:gd name="T21" fmla="*/ 152 h 1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20" h="152">
                <a:moveTo>
                  <a:pt x="0" y="8"/>
                </a:moveTo>
                <a:cubicBezTo>
                  <a:pt x="48" y="80"/>
                  <a:pt x="96" y="152"/>
                  <a:pt x="144" y="152"/>
                </a:cubicBezTo>
                <a:cubicBezTo>
                  <a:pt x="192" y="152"/>
                  <a:pt x="240" y="8"/>
                  <a:pt x="288" y="8"/>
                </a:cubicBezTo>
                <a:cubicBezTo>
                  <a:pt x="336" y="8"/>
                  <a:pt x="384" y="152"/>
                  <a:pt x="432" y="152"/>
                </a:cubicBezTo>
                <a:cubicBezTo>
                  <a:pt x="480" y="152"/>
                  <a:pt x="528" y="16"/>
                  <a:pt x="576" y="8"/>
                </a:cubicBezTo>
                <a:cubicBezTo>
                  <a:pt x="624" y="0"/>
                  <a:pt x="672" y="52"/>
                  <a:pt x="720" y="104"/>
                </a:cubicBezTo>
              </a:path>
            </a:pathLst>
          </a:custGeom>
          <a:noFill/>
          <a:ln w="5080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381" name="Line 31"/>
          <p:cNvSpPr>
            <a:spLocks noChangeShapeType="1"/>
          </p:cNvSpPr>
          <p:nvPr/>
        </p:nvSpPr>
        <p:spPr bwMode="auto">
          <a:xfrm>
            <a:off x="7086600" y="4733330"/>
            <a:ext cx="4572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382" name="Text Box 32"/>
          <p:cNvSpPr txBox="1">
            <a:spLocks noChangeArrowheads="1"/>
          </p:cNvSpPr>
          <p:nvPr/>
        </p:nvSpPr>
        <p:spPr bwMode="auto">
          <a:xfrm>
            <a:off x="7486650" y="4519018"/>
            <a:ext cx="895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Repair</a:t>
            </a:r>
          </a:p>
        </p:txBody>
      </p:sp>
      <p:sp>
        <p:nvSpPr>
          <p:cNvPr id="15383" name="Line 33"/>
          <p:cNvSpPr>
            <a:spLocks noChangeShapeType="1"/>
          </p:cNvSpPr>
          <p:nvPr/>
        </p:nvSpPr>
        <p:spPr bwMode="auto">
          <a:xfrm rot="-5400000">
            <a:off x="6134100" y="4314230"/>
            <a:ext cx="3810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384" name="Text Box 34"/>
          <p:cNvSpPr txBox="1">
            <a:spLocks noChangeArrowheads="1"/>
          </p:cNvSpPr>
          <p:nvPr/>
        </p:nvSpPr>
        <p:spPr bwMode="auto">
          <a:xfrm>
            <a:off x="152400" y="1837730"/>
            <a:ext cx="1428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Arial" pitchFamily="34" charset="0"/>
                <a:cs typeface="Arial" pitchFamily="34" charset="0"/>
              </a:rPr>
              <a:t>Checkpoint</a:t>
            </a:r>
          </a:p>
        </p:txBody>
      </p:sp>
      <p:sp>
        <p:nvSpPr>
          <p:cNvPr id="15385" name="Oval 35"/>
          <p:cNvSpPr>
            <a:spLocks noChangeArrowheads="1"/>
          </p:cNvSpPr>
          <p:nvPr/>
        </p:nvSpPr>
        <p:spPr bwMode="auto">
          <a:xfrm>
            <a:off x="7715250" y="2280643"/>
            <a:ext cx="457200" cy="13716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386" name="Text Box 36"/>
          <p:cNvSpPr txBox="1">
            <a:spLocks noChangeArrowheads="1"/>
          </p:cNvSpPr>
          <p:nvPr/>
        </p:nvSpPr>
        <p:spPr bwMode="auto">
          <a:xfrm>
            <a:off x="7258050" y="1837730"/>
            <a:ext cx="1428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Arial" pitchFamily="34" charset="0"/>
                <a:cs typeface="Arial" pitchFamily="34" charset="0"/>
              </a:rPr>
              <a:t>Checkpoint</a:t>
            </a: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67341" y="3209331"/>
            <a:ext cx="3109260" cy="2019301"/>
            <a:chOff x="64" y="2304"/>
            <a:chExt cx="2081" cy="1272"/>
          </a:xfrm>
        </p:grpSpPr>
        <p:sp>
          <p:nvSpPr>
            <p:cNvPr id="15397" name="Text Box 4"/>
            <p:cNvSpPr txBox="1">
              <a:spLocks noChangeArrowheads="1"/>
            </p:cNvSpPr>
            <p:nvPr/>
          </p:nvSpPr>
          <p:spPr bwMode="auto">
            <a:xfrm>
              <a:off x="64" y="3149"/>
              <a:ext cx="2081" cy="427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buFont typeface="Arial" charset="0"/>
                <a:buNone/>
              </a:pP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Accurate </a:t>
              </a:r>
              <a:r>
                <a:rPr lang="en-US" sz="2000" b="1" dirty="0">
                  <a:latin typeface="Arial" pitchFamily="34" charset="0"/>
                  <a:cs typeface="Arial" pitchFamily="34" charset="0"/>
                </a:rPr>
                <a:t>fault modeling</a:t>
              </a:r>
            </a:p>
            <a:p>
              <a:pPr marL="342900" indent="-342900" algn="ctr">
                <a:buFont typeface="Arial" charset="0"/>
                <a:buNone/>
              </a:pPr>
              <a:r>
                <a:rPr lang="en-US" sz="1800" b="1" dirty="0" smtClean="0">
                  <a:latin typeface="Arial" pitchFamily="34" charset="0"/>
                  <a:cs typeface="Arial" pitchFamily="34" charset="0"/>
                </a:rPr>
                <a:t>[HPCA’09</a:t>
              </a:r>
              <a:r>
                <a:rPr lang="en-US" sz="1800" b="1" dirty="0">
                  <a:latin typeface="Arial" pitchFamily="34" charset="0"/>
                  <a:cs typeface="Arial" pitchFamily="34" charset="0"/>
                </a:rPr>
                <a:t>] </a:t>
              </a:r>
            </a:p>
          </p:txBody>
        </p:sp>
        <p:sp>
          <p:nvSpPr>
            <p:cNvPr id="15398" name="AutoShape 5"/>
            <p:cNvSpPr>
              <a:spLocks noChangeArrowheads="1"/>
            </p:cNvSpPr>
            <p:nvPr/>
          </p:nvSpPr>
          <p:spPr bwMode="auto">
            <a:xfrm>
              <a:off x="1152" y="2304"/>
              <a:ext cx="480" cy="62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399" name="Line 6"/>
            <p:cNvSpPr>
              <a:spLocks noChangeShapeType="1"/>
            </p:cNvSpPr>
            <p:nvPr/>
          </p:nvSpPr>
          <p:spPr bwMode="auto">
            <a:xfrm flipV="1">
              <a:off x="864" y="2928"/>
              <a:ext cx="432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193925" y="4580930"/>
            <a:ext cx="3597275" cy="1516063"/>
            <a:chOff x="1382" y="3168"/>
            <a:chExt cx="2266" cy="955"/>
          </a:xfrm>
        </p:grpSpPr>
        <p:sp>
          <p:nvSpPr>
            <p:cNvPr id="15394" name="Text Box 38"/>
            <p:cNvSpPr txBox="1">
              <a:spLocks noChangeArrowheads="1"/>
            </p:cNvSpPr>
            <p:nvPr/>
          </p:nvSpPr>
          <p:spPr bwMode="auto">
            <a:xfrm>
              <a:off x="1382" y="3696"/>
              <a:ext cx="2074" cy="427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buFont typeface="Arial" charset="0"/>
                <a:buNone/>
              </a:pPr>
              <a:r>
                <a:rPr lang="en-US" sz="2000" b="1" dirty="0">
                  <a:latin typeface="Arial" pitchFamily="34" charset="0"/>
                  <a:cs typeface="Arial" pitchFamily="34" charset="0"/>
                </a:rPr>
                <a:t>M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ultithreaded  </a:t>
              </a:r>
              <a:r>
                <a:rPr lang="en-US" sz="2000" b="1" dirty="0">
                  <a:latin typeface="Arial" pitchFamily="34" charset="0"/>
                  <a:cs typeface="Arial" pitchFamily="34" charset="0"/>
                </a:rPr>
                <a:t>workloads </a:t>
              </a:r>
              <a:endParaRPr lang="en-US" sz="2000" b="1" dirty="0" smtClean="0">
                <a:latin typeface="Arial" pitchFamily="34" charset="0"/>
                <a:cs typeface="Arial" pitchFamily="34" charset="0"/>
              </a:endParaRPr>
            </a:p>
            <a:p>
              <a:pPr marL="342900" indent="-342900" algn="ctr">
                <a:buFont typeface="Arial" charset="0"/>
                <a:buNone/>
              </a:pPr>
              <a:r>
                <a:rPr lang="en-US" sz="1800" b="1" dirty="0" smtClean="0">
                  <a:latin typeface="Arial" pitchFamily="34" charset="0"/>
                  <a:cs typeface="Arial" pitchFamily="34" charset="0"/>
                </a:rPr>
                <a:t>[MICRO’09</a:t>
              </a:r>
              <a:r>
                <a:rPr lang="en-US" sz="1800" b="1" dirty="0">
                  <a:latin typeface="Arial" pitchFamily="34" charset="0"/>
                  <a:cs typeface="Arial" pitchFamily="34" charset="0"/>
                </a:rPr>
                <a:t>]</a:t>
              </a:r>
            </a:p>
          </p:txBody>
        </p:sp>
        <p:sp>
          <p:nvSpPr>
            <p:cNvPr id="15395" name="Line 39"/>
            <p:cNvSpPr>
              <a:spLocks noChangeShapeType="1"/>
            </p:cNvSpPr>
            <p:nvPr/>
          </p:nvSpPr>
          <p:spPr bwMode="auto">
            <a:xfrm flipV="1">
              <a:off x="2496" y="3168"/>
              <a:ext cx="480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396" name="Line 40"/>
            <p:cNvSpPr>
              <a:spLocks noChangeShapeType="1"/>
            </p:cNvSpPr>
            <p:nvPr/>
          </p:nvSpPr>
          <p:spPr bwMode="auto">
            <a:xfrm flipV="1">
              <a:off x="2496" y="3360"/>
              <a:ext cx="1152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Tm="34275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7|11.6|45.8|22.8|36.7|34.6|1.3|12.9|3.4|44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78</Words>
  <Application>Microsoft Office PowerPoint</Application>
  <PresentationFormat>On-screen Show (4:3)</PresentationFormat>
  <Paragraphs>25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siva</dc:creator>
  <cp:lastModifiedBy>siva</cp:lastModifiedBy>
  <cp:revision>3</cp:revision>
  <dcterms:created xsi:type="dcterms:W3CDTF">2006-08-16T00:00:00Z</dcterms:created>
  <dcterms:modified xsi:type="dcterms:W3CDTF">2010-02-10T20:44:36Z</dcterms:modified>
</cp:coreProperties>
</file>