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RAJA SINGHA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363C445-2F0D-4C31-812D-7BC33A0DFCD0}">
  <a:tblStyle styleId="{5363C445-2F0D-4C31-812D-7BC33A0DFCD0}"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0DFC59D-9688-433C-859E-5FBB0B0EC5EA}"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2-15T14:39:03.516">
    <p:pos x="6000" y="0"/>
    <p:text>https://docs.google.com/spreadsheets/d/1REx6ImA9V9U791fd0pm3ucbLC8hefjiu8AF3NhiqJFM/edit#gid=0</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9198ff0a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9198ff0a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b76f2f09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b76f2f09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b76f2f09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b76f2f09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b76f2f09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b76f2f09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b76f2f09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b76f2f09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9198ff0a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9198ff0a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a58bce2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a58bce2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a58bce29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a58bce29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91885413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91885413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b76f2f0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b76f2f0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6b6f6f390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6b6f6f390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b76f2f09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b76f2f09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b76f2f09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b76f2f09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b76f2f09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b76f2f09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9188541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9188541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91885413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91885413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b71568a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b71568a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b71568a7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b71568a7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b71568a7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b71568a7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91885413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91885413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91885413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91885413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b6f6f390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b6f6f390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b6928c32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b6928c32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6b6f6f390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6b6f6f390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791885413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791885413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6b9214bf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6b9214bf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6b9214bf4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6b9214bf4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b515905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b515905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6b9214bf4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6b9214bf4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6b9214bf4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6b9214bf4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6c52733c64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6c52733c64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6c52733c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6c52733c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b6f6f390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b6f6f390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6c52733c6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6c52733c6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6c52733c6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6c52733c6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6c52733c6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6c52733c6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6b9214bf4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6b9214bf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6b9214bf4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6b9214bf4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6b9214bf4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6b9214bf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6b9214bf4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6b9214bf4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7b5159056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7b5159056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7b5159056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7b5159056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7b5159056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7b5159056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9198ff0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9198ff0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7b5159056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7b5159056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6bb29bc7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6bb29bc7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7b5159056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7b5159056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6b9214bf4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6b9214bf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9198ff0a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9198ff0a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9198ff0a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9198ff0a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9198ff0a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9198ff0a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9198ff0a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9198ff0a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comments" Target="../comments/commen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doi.org/10.1007/s40430-017-0928-0"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01000" y="192875"/>
            <a:ext cx="8742000" cy="75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solidFill>
                  <a:srgbClr val="FFFF00"/>
                </a:solidFill>
                <a:latin typeface="Times New Roman"/>
                <a:ea typeface="Times New Roman"/>
                <a:cs typeface="Times New Roman"/>
                <a:sym typeface="Times New Roman"/>
              </a:rPr>
              <a:t>Expert system for manufacturing process</a:t>
            </a:r>
            <a:endParaRPr sz="4000">
              <a:solidFill>
                <a:srgbClr val="FFFF00"/>
              </a:solidFill>
              <a:latin typeface="Times New Roman"/>
              <a:ea typeface="Times New Roman"/>
              <a:cs typeface="Times New Roman"/>
              <a:sym typeface="Times New Roman"/>
            </a:endParaRPr>
          </a:p>
        </p:txBody>
      </p:sp>
      <p:sp>
        <p:nvSpPr>
          <p:cNvPr id="55" name="Google Shape;55;p13"/>
          <p:cNvSpPr txBox="1"/>
          <p:nvPr>
            <p:ph idx="1" type="subTitle"/>
          </p:nvPr>
        </p:nvSpPr>
        <p:spPr>
          <a:xfrm>
            <a:off x="3509700" y="944975"/>
            <a:ext cx="2124600" cy="4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FFFFF"/>
                </a:solidFill>
                <a:latin typeface="Calibri"/>
                <a:ea typeface="Calibri"/>
                <a:cs typeface="Calibri"/>
                <a:sym typeface="Calibri"/>
              </a:rPr>
              <a:t>B.Tech Project</a:t>
            </a:r>
            <a:endParaRPr sz="2200">
              <a:solidFill>
                <a:srgbClr val="FFFFFF"/>
              </a:solidFill>
              <a:latin typeface="Calibri"/>
              <a:ea typeface="Calibri"/>
              <a:cs typeface="Calibri"/>
              <a:sym typeface="Calibri"/>
            </a:endParaRPr>
          </a:p>
        </p:txBody>
      </p:sp>
      <p:sp>
        <p:nvSpPr>
          <p:cNvPr id="56" name="Google Shape;56;p13"/>
          <p:cNvSpPr txBox="1"/>
          <p:nvPr/>
        </p:nvSpPr>
        <p:spPr>
          <a:xfrm>
            <a:off x="421600" y="2288450"/>
            <a:ext cx="3809400" cy="184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FFF00"/>
                </a:solidFill>
                <a:latin typeface="Calibri"/>
                <a:ea typeface="Calibri"/>
                <a:cs typeface="Calibri"/>
                <a:sym typeface="Calibri"/>
              </a:rPr>
              <a:t>Team Member</a:t>
            </a:r>
            <a:endParaRPr sz="2000">
              <a:solidFill>
                <a:srgbClr val="FFFF00"/>
              </a:solidFill>
              <a:latin typeface="Calibri"/>
              <a:ea typeface="Calibri"/>
              <a:cs typeface="Calibri"/>
              <a:sym typeface="Calibri"/>
            </a:endParaRPr>
          </a:p>
          <a:p>
            <a:pPr indent="0" lvl="0" marL="0" rtl="0" algn="l">
              <a:spcBef>
                <a:spcPts val="0"/>
              </a:spcBef>
              <a:spcAft>
                <a:spcPts val="0"/>
              </a:spcAft>
              <a:buNone/>
            </a:pPr>
            <a:r>
              <a:t/>
            </a:r>
            <a:endParaRPr sz="1800">
              <a:solidFill>
                <a:srgbClr val="FFFFFF"/>
              </a:solidFill>
              <a:latin typeface="Calibri"/>
              <a:ea typeface="Calibri"/>
              <a:cs typeface="Calibri"/>
              <a:sym typeface="Calibri"/>
            </a:endParaRPr>
          </a:p>
          <a:p>
            <a:pPr indent="-342900" lvl="0" marL="457200" rtl="0" algn="l">
              <a:spcBef>
                <a:spcPts val="0"/>
              </a:spcBef>
              <a:spcAft>
                <a:spcPts val="0"/>
              </a:spcAft>
              <a:buClr>
                <a:srgbClr val="FFFFFF"/>
              </a:buClr>
              <a:buSzPts val="1800"/>
              <a:buFont typeface="Calibri"/>
              <a:buChar char="●"/>
            </a:pPr>
            <a:r>
              <a:rPr lang="en" sz="1800">
                <a:solidFill>
                  <a:srgbClr val="FFFFFF"/>
                </a:solidFill>
                <a:latin typeface="Calibri"/>
                <a:ea typeface="Calibri"/>
                <a:cs typeface="Calibri"/>
                <a:sym typeface="Calibri"/>
              </a:rPr>
              <a:t>Abhishek Upadhyay  (16ucs013)</a:t>
            </a:r>
            <a:endParaRPr sz="1800">
              <a:solidFill>
                <a:srgbClr val="FFFFFF"/>
              </a:solidFill>
              <a:latin typeface="Calibri"/>
              <a:ea typeface="Calibri"/>
              <a:cs typeface="Calibri"/>
              <a:sym typeface="Calibri"/>
            </a:endParaRPr>
          </a:p>
          <a:p>
            <a:pPr indent="-342900" lvl="0" marL="457200" rtl="0" algn="l">
              <a:spcBef>
                <a:spcPts val="0"/>
              </a:spcBef>
              <a:spcAft>
                <a:spcPts val="0"/>
              </a:spcAft>
              <a:buClr>
                <a:srgbClr val="FFFFFF"/>
              </a:buClr>
              <a:buSzPts val="1800"/>
              <a:buFont typeface="Calibri"/>
              <a:buChar char="●"/>
            </a:pPr>
            <a:r>
              <a:rPr lang="en" sz="1800">
                <a:solidFill>
                  <a:srgbClr val="FFFFFF"/>
                </a:solidFill>
                <a:latin typeface="Calibri"/>
                <a:ea typeface="Calibri"/>
                <a:cs typeface="Calibri"/>
                <a:sym typeface="Calibri"/>
              </a:rPr>
              <a:t>Ashish Gupta	           (16ucs048)</a:t>
            </a:r>
            <a:endParaRPr sz="1800">
              <a:solidFill>
                <a:srgbClr val="FFFFFF"/>
              </a:solidFill>
              <a:latin typeface="Calibri"/>
              <a:ea typeface="Calibri"/>
              <a:cs typeface="Calibri"/>
              <a:sym typeface="Calibri"/>
            </a:endParaRPr>
          </a:p>
          <a:p>
            <a:pPr indent="-342900" lvl="0" marL="457200" rtl="0" algn="l">
              <a:spcBef>
                <a:spcPts val="0"/>
              </a:spcBef>
              <a:spcAft>
                <a:spcPts val="0"/>
              </a:spcAft>
              <a:buClr>
                <a:srgbClr val="FFFFFF"/>
              </a:buClr>
              <a:buSzPts val="1800"/>
              <a:buFont typeface="Calibri"/>
              <a:buChar char="●"/>
            </a:pPr>
            <a:r>
              <a:rPr lang="en" sz="1800">
                <a:solidFill>
                  <a:srgbClr val="FFFFFF"/>
                </a:solidFill>
                <a:latin typeface="Calibri"/>
                <a:ea typeface="Calibri"/>
                <a:cs typeface="Calibri"/>
                <a:sym typeface="Calibri"/>
              </a:rPr>
              <a:t>Nimish Gupta	           (16ucs119)</a:t>
            </a:r>
            <a:endParaRPr sz="1800">
              <a:solidFill>
                <a:srgbClr val="FFFFFF"/>
              </a:solidFill>
              <a:latin typeface="Calibri"/>
              <a:ea typeface="Calibri"/>
              <a:cs typeface="Calibri"/>
              <a:sym typeface="Calibri"/>
            </a:endParaRPr>
          </a:p>
          <a:p>
            <a:pPr indent="-342900" lvl="0" marL="457200" rtl="0" algn="l">
              <a:spcBef>
                <a:spcPts val="0"/>
              </a:spcBef>
              <a:spcAft>
                <a:spcPts val="0"/>
              </a:spcAft>
              <a:buClr>
                <a:srgbClr val="FFFFFF"/>
              </a:buClr>
              <a:buSzPts val="1800"/>
              <a:buFont typeface="Calibri"/>
              <a:buChar char="●"/>
            </a:pPr>
            <a:r>
              <a:rPr lang="en" sz="1800">
                <a:solidFill>
                  <a:srgbClr val="FFFFFF"/>
                </a:solidFill>
                <a:latin typeface="Calibri"/>
                <a:ea typeface="Calibri"/>
                <a:cs typeface="Calibri"/>
                <a:sym typeface="Calibri"/>
              </a:rPr>
              <a:t>Raja Singhal	           (16ucs151)</a:t>
            </a:r>
            <a:endParaRPr sz="1800">
              <a:solidFill>
                <a:srgbClr val="FFFFFF"/>
              </a:solidFill>
              <a:latin typeface="Calibri"/>
              <a:ea typeface="Calibri"/>
              <a:cs typeface="Calibri"/>
              <a:sym typeface="Calibri"/>
            </a:endParaRPr>
          </a:p>
        </p:txBody>
      </p:sp>
      <p:sp>
        <p:nvSpPr>
          <p:cNvPr id="57" name="Google Shape;57;p13"/>
          <p:cNvSpPr txBox="1"/>
          <p:nvPr/>
        </p:nvSpPr>
        <p:spPr>
          <a:xfrm>
            <a:off x="6226200" y="2288450"/>
            <a:ext cx="2716800" cy="123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FFF00"/>
                </a:solidFill>
                <a:latin typeface="Calibri"/>
                <a:ea typeface="Calibri"/>
                <a:cs typeface="Calibri"/>
                <a:sym typeface="Calibri"/>
              </a:rPr>
              <a:t>Mentors</a:t>
            </a:r>
            <a:endParaRPr sz="2000">
              <a:solidFill>
                <a:srgbClr val="FFFF00"/>
              </a:solidFill>
              <a:latin typeface="Calibri"/>
              <a:ea typeface="Calibri"/>
              <a:cs typeface="Calibri"/>
              <a:sym typeface="Calibri"/>
            </a:endParaRPr>
          </a:p>
          <a:p>
            <a:pPr indent="0" lvl="0" marL="0" rtl="0" algn="ctr">
              <a:spcBef>
                <a:spcPts val="0"/>
              </a:spcBef>
              <a:spcAft>
                <a:spcPts val="0"/>
              </a:spcAft>
              <a:buNone/>
            </a:pPr>
            <a:r>
              <a:t/>
            </a:r>
            <a:endParaRPr sz="1800">
              <a:solidFill>
                <a:srgbClr val="FFFF00"/>
              </a:solidFill>
              <a:latin typeface="Calibri"/>
              <a:ea typeface="Calibri"/>
              <a:cs typeface="Calibri"/>
              <a:sym typeface="Calibri"/>
            </a:endParaRPr>
          </a:p>
          <a:p>
            <a:pPr indent="-342900" lvl="0" marL="457200" rtl="0" algn="l">
              <a:spcBef>
                <a:spcPts val="0"/>
              </a:spcBef>
              <a:spcAft>
                <a:spcPts val="0"/>
              </a:spcAft>
              <a:buClr>
                <a:srgbClr val="FFFFFF"/>
              </a:buClr>
              <a:buSzPts val="1800"/>
              <a:buFont typeface="Calibri"/>
              <a:buChar char="●"/>
            </a:pPr>
            <a:r>
              <a:rPr lang="en" sz="1800">
                <a:solidFill>
                  <a:srgbClr val="FFFFFF"/>
                </a:solidFill>
                <a:latin typeface="Calibri"/>
                <a:ea typeface="Calibri"/>
                <a:cs typeface="Calibri"/>
                <a:sym typeface="Calibri"/>
              </a:rPr>
              <a:t>Dr. Bharavi Mishra</a:t>
            </a:r>
            <a:endParaRPr sz="1800">
              <a:solidFill>
                <a:srgbClr val="FFFFFF"/>
              </a:solidFill>
              <a:latin typeface="Calibri"/>
              <a:ea typeface="Calibri"/>
              <a:cs typeface="Calibri"/>
              <a:sym typeface="Calibri"/>
            </a:endParaRPr>
          </a:p>
          <a:p>
            <a:pPr indent="-342900" lvl="0" marL="457200" rtl="0" algn="l">
              <a:spcBef>
                <a:spcPts val="0"/>
              </a:spcBef>
              <a:spcAft>
                <a:spcPts val="0"/>
              </a:spcAft>
              <a:buClr>
                <a:srgbClr val="FFFFFF"/>
              </a:buClr>
              <a:buSzPts val="1800"/>
              <a:buFont typeface="Calibri"/>
              <a:buChar char="●"/>
            </a:pPr>
            <a:r>
              <a:rPr lang="en" sz="1800">
                <a:solidFill>
                  <a:srgbClr val="FFFFFF"/>
                </a:solidFill>
                <a:latin typeface="Calibri"/>
                <a:ea typeface="Calibri"/>
                <a:cs typeface="Calibri"/>
                <a:sym typeface="Calibri"/>
              </a:rPr>
              <a:t>Dr. Manoj Kumar</a:t>
            </a:r>
            <a:endParaRPr sz="1800">
              <a:solidFill>
                <a:srgbClr val="FFFFFF"/>
              </a:solidFill>
              <a:latin typeface="Calibri"/>
              <a:ea typeface="Calibri"/>
              <a:cs typeface="Calibri"/>
              <a:sym typeface="Calibri"/>
            </a:endParaRPr>
          </a:p>
        </p:txBody>
      </p:sp>
      <p:sp>
        <p:nvSpPr>
          <p:cNvPr id="58" name="Google Shape;58;p13"/>
          <p:cNvSpPr txBox="1"/>
          <p:nvPr/>
        </p:nvSpPr>
        <p:spPr>
          <a:xfrm>
            <a:off x="7359300" y="4546300"/>
            <a:ext cx="1443900" cy="3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13 Dec </a:t>
            </a:r>
            <a:r>
              <a:rPr lang="en">
                <a:solidFill>
                  <a:srgbClr val="FFFFFF"/>
                </a:solidFill>
              </a:rPr>
              <a:t>2019</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31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00"/>
                </a:solidFill>
                <a:latin typeface="Times New Roman"/>
                <a:ea typeface="Times New Roman"/>
                <a:cs typeface="Times New Roman"/>
                <a:sym typeface="Times New Roman"/>
              </a:rPr>
              <a:t>Input / Output Parameters For Our System</a:t>
            </a:r>
            <a:endParaRPr sz="3800">
              <a:solidFill>
                <a:srgbClr val="FFFF00"/>
              </a:solidFill>
              <a:latin typeface="Times New Roman"/>
              <a:ea typeface="Times New Roman"/>
              <a:cs typeface="Times New Roman"/>
              <a:sym typeface="Times New Roman"/>
            </a:endParaRPr>
          </a:p>
          <a:p>
            <a:pPr indent="0" lvl="0" marL="0" rtl="0" algn="l">
              <a:spcBef>
                <a:spcPts val="0"/>
              </a:spcBef>
              <a:spcAft>
                <a:spcPts val="0"/>
              </a:spcAft>
              <a:buNone/>
            </a:pPr>
            <a:r>
              <a:t/>
            </a:r>
            <a:endParaRPr sz="3800">
              <a:solidFill>
                <a:srgbClr val="FFFF00"/>
              </a:solidFill>
              <a:latin typeface="Times New Roman"/>
              <a:ea typeface="Times New Roman"/>
              <a:cs typeface="Times New Roman"/>
              <a:sym typeface="Times New Roman"/>
            </a:endParaRPr>
          </a:p>
        </p:txBody>
      </p:sp>
      <p:sp>
        <p:nvSpPr>
          <p:cNvPr id="119" name="Google Shape;119;p22"/>
          <p:cNvSpPr txBox="1"/>
          <p:nvPr>
            <p:ph idx="1" type="body"/>
          </p:nvPr>
        </p:nvSpPr>
        <p:spPr>
          <a:xfrm>
            <a:off x="311700" y="1152475"/>
            <a:ext cx="48114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Georgia"/>
              <a:buChar char="●"/>
            </a:pPr>
            <a:r>
              <a:rPr b="1" lang="en">
                <a:solidFill>
                  <a:srgbClr val="FFFFFF"/>
                </a:solidFill>
                <a:latin typeface="Calibri"/>
                <a:ea typeface="Calibri"/>
                <a:cs typeface="Calibri"/>
                <a:sym typeface="Calibri"/>
              </a:rPr>
              <a:t>Input parameters:</a:t>
            </a:r>
            <a:r>
              <a:rPr lang="en">
                <a:solidFill>
                  <a:srgbClr val="FFFFFF"/>
                </a:solidFill>
                <a:latin typeface="Calibri"/>
                <a:ea typeface="Calibri"/>
                <a:cs typeface="Calibri"/>
                <a:sym typeface="Calibri"/>
              </a:rPr>
              <a:t> </a:t>
            </a:r>
            <a:endParaRPr>
              <a:solidFill>
                <a:srgbClr val="FFFFFF"/>
              </a:solidFill>
              <a:latin typeface="Calibri"/>
              <a:ea typeface="Calibri"/>
              <a:cs typeface="Calibri"/>
              <a:sym typeface="Calibri"/>
            </a:endParaRPr>
          </a:p>
          <a:p>
            <a:pPr indent="-342900" lvl="1" marL="1371600" rtl="0" algn="l">
              <a:spcBef>
                <a:spcPts val="0"/>
              </a:spcBef>
              <a:spcAft>
                <a:spcPts val="0"/>
              </a:spcAft>
              <a:buClr>
                <a:srgbClr val="FFFFFF"/>
              </a:buClr>
              <a:buSzPts val="1800"/>
              <a:buFont typeface="Calibri"/>
              <a:buChar char="○"/>
            </a:pPr>
            <a:r>
              <a:rPr lang="en" sz="1800">
                <a:solidFill>
                  <a:srgbClr val="FFFFFF"/>
                </a:solidFill>
                <a:latin typeface="Calibri"/>
                <a:ea typeface="Calibri"/>
                <a:cs typeface="Calibri"/>
                <a:sym typeface="Calibri"/>
              </a:rPr>
              <a:t>Bead-width </a:t>
            </a:r>
            <a:endParaRPr sz="1800">
              <a:solidFill>
                <a:srgbClr val="FFFFFF"/>
              </a:solidFill>
              <a:latin typeface="Calibri"/>
              <a:ea typeface="Calibri"/>
              <a:cs typeface="Calibri"/>
              <a:sym typeface="Calibri"/>
            </a:endParaRPr>
          </a:p>
          <a:p>
            <a:pPr indent="-342900" lvl="1" marL="1371600" rtl="0" algn="l">
              <a:spcBef>
                <a:spcPts val="0"/>
              </a:spcBef>
              <a:spcAft>
                <a:spcPts val="0"/>
              </a:spcAft>
              <a:buClr>
                <a:srgbClr val="FFFFFF"/>
              </a:buClr>
              <a:buSzPts val="1800"/>
              <a:buFont typeface="Calibri"/>
              <a:buChar char="○"/>
            </a:pPr>
            <a:r>
              <a:rPr lang="en" sz="1800">
                <a:solidFill>
                  <a:srgbClr val="FFFFFF"/>
                </a:solidFill>
                <a:latin typeface="Calibri"/>
                <a:ea typeface="Calibri"/>
                <a:cs typeface="Calibri"/>
                <a:sym typeface="Calibri"/>
              </a:rPr>
              <a:t>Reinforcement height </a:t>
            </a:r>
            <a:endParaRPr sz="1800">
              <a:solidFill>
                <a:srgbClr val="FFFFFF"/>
              </a:solidFill>
              <a:latin typeface="Calibri"/>
              <a:ea typeface="Calibri"/>
              <a:cs typeface="Calibri"/>
              <a:sym typeface="Calibri"/>
            </a:endParaRPr>
          </a:p>
          <a:p>
            <a:pPr indent="-342900" lvl="1" marL="1371600" rtl="0" algn="l">
              <a:spcBef>
                <a:spcPts val="0"/>
              </a:spcBef>
              <a:spcAft>
                <a:spcPts val="0"/>
              </a:spcAft>
              <a:buClr>
                <a:srgbClr val="FFFFFF"/>
              </a:buClr>
              <a:buSzPts val="1800"/>
              <a:buFont typeface="Calibri"/>
              <a:buChar char="○"/>
            </a:pPr>
            <a:r>
              <a:rPr lang="en" sz="1800">
                <a:solidFill>
                  <a:srgbClr val="FFFFFF"/>
                </a:solidFill>
                <a:latin typeface="Calibri"/>
                <a:ea typeface="Calibri"/>
                <a:cs typeface="Calibri"/>
                <a:sym typeface="Calibri"/>
              </a:rPr>
              <a:t>Penetration</a:t>
            </a:r>
            <a:endParaRPr sz="1800">
              <a:solidFill>
                <a:srgbClr val="FFFFFF"/>
              </a:solidFill>
              <a:latin typeface="Calibri"/>
              <a:ea typeface="Calibri"/>
              <a:cs typeface="Calibri"/>
              <a:sym typeface="Calibri"/>
            </a:endParaRPr>
          </a:p>
          <a:p>
            <a:pPr indent="-342900" lvl="0" marL="457200" rtl="0" algn="l">
              <a:spcBef>
                <a:spcPts val="0"/>
              </a:spcBef>
              <a:spcAft>
                <a:spcPts val="0"/>
              </a:spcAft>
              <a:buClr>
                <a:srgbClr val="FFFFFF"/>
              </a:buClr>
              <a:buSzPts val="1800"/>
              <a:buFont typeface="Georgia"/>
              <a:buChar char="●"/>
            </a:pPr>
            <a:r>
              <a:rPr b="1" lang="en">
                <a:solidFill>
                  <a:srgbClr val="FFFFFF"/>
                </a:solidFill>
                <a:latin typeface="Calibri"/>
                <a:ea typeface="Calibri"/>
                <a:cs typeface="Calibri"/>
                <a:sym typeface="Calibri"/>
              </a:rPr>
              <a:t>Output parameters:</a:t>
            </a:r>
            <a:r>
              <a:rPr lang="en">
                <a:solidFill>
                  <a:srgbClr val="FFFFFF"/>
                </a:solidFill>
                <a:latin typeface="Calibri"/>
                <a:ea typeface="Calibri"/>
                <a:cs typeface="Calibri"/>
                <a:sym typeface="Calibri"/>
              </a:rPr>
              <a:t> </a:t>
            </a:r>
            <a:endParaRPr>
              <a:solidFill>
                <a:srgbClr val="FFFFFF"/>
              </a:solidFill>
              <a:latin typeface="Calibri"/>
              <a:ea typeface="Calibri"/>
              <a:cs typeface="Calibri"/>
              <a:sym typeface="Calibri"/>
            </a:endParaRPr>
          </a:p>
          <a:p>
            <a:pPr indent="-342900" lvl="1" marL="1371600" rtl="0" algn="l">
              <a:spcBef>
                <a:spcPts val="0"/>
              </a:spcBef>
              <a:spcAft>
                <a:spcPts val="0"/>
              </a:spcAft>
              <a:buClr>
                <a:srgbClr val="FFFFFF"/>
              </a:buClr>
              <a:buSzPts val="1800"/>
              <a:buFont typeface="Calibri"/>
              <a:buChar char="○"/>
            </a:pPr>
            <a:r>
              <a:rPr lang="en" sz="1800">
                <a:solidFill>
                  <a:srgbClr val="FFFFFF"/>
                </a:solidFill>
                <a:latin typeface="Calibri"/>
                <a:ea typeface="Calibri"/>
                <a:cs typeface="Calibri"/>
                <a:sym typeface="Calibri"/>
              </a:rPr>
              <a:t>Voltage </a:t>
            </a:r>
            <a:endParaRPr sz="1800">
              <a:solidFill>
                <a:srgbClr val="FFFFFF"/>
              </a:solidFill>
              <a:latin typeface="Calibri"/>
              <a:ea typeface="Calibri"/>
              <a:cs typeface="Calibri"/>
              <a:sym typeface="Calibri"/>
            </a:endParaRPr>
          </a:p>
          <a:p>
            <a:pPr indent="-342900" lvl="1" marL="1371600" rtl="0" algn="l">
              <a:spcBef>
                <a:spcPts val="0"/>
              </a:spcBef>
              <a:spcAft>
                <a:spcPts val="0"/>
              </a:spcAft>
              <a:buClr>
                <a:srgbClr val="FFFFFF"/>
              </a:buClr>
              <a:buSzPts val="1800"/>
              <a:buFont typeface="Calibri"/>
              <a:buChar char="○"/>
            </a:pPr>
            <a:r>
              <a:rPr lang="en" sz="1800">
                <a:solidFill>
                  <a:srgbClr val="FFFFFF"/>
                </a:solidFill>
                <a:latin typeface="Calibri"/>
                <a:ea typeface="Calibri"/>
                <a:cs typeface="Calibri"/>
                <a:sym typeface="Calibri"/>
              </a:rPr>
              <a:t>Wire feed rate </a:t>
            </a:r>
            <a:endParaRPr sz="1800">
              <a:solidFill>
                <a:srgbClr val="FFFFFF"/>
              </a:solidFill>
              <a:latin typeface="Calibri"/>
              <a:ea typeface="Calibri"/>
              <a:cs typeface="Calibri"/>
              <a:sym typeface="Calibri"/>
            </a:endParaRPr>
          </a:p>
          <a:p>
            <a:pPr indent="-342900" lvl="1" marL="1371600" rtl="0" algn="l">
              <a:spcBef>
                <a:spcPts val="0"/>
              </a:spcBef>
              <a:spcAft>
                <a:spcPts val="0"/>
              </a:spcAft>
              <a:buClr>
                <a:srgbClr val="FFFFFF"/>
              </a:buClr>
              <a:buSzPts val="1800"/>
              <a:buFont typeface="Calibri"/>
              <a:buChar char="○"/>
            </a:pPr>
            <a:r>
              <a:rPr lang="en" sz="1800">
                <a:solidFill>
                  <a:srgbClr val="FFFFFF"/>
                </a:solidFill>
                <a:latin typeface="Calibri"/>
                <a:ea typeface="Calibri"/>
                <a:cs typeface="Calibri"/>
                <a:sym typeface="Calibri"/>
              </a:rPr>
              <a:t>Welding speed</a:t>
            </a:r>
            <a:endParaRPr sz="1800">
              <a:solidFill>
                <a:srgbClr val="FFFFFF"/>
              </a:solidFill>
              <a:latin typeface="Calibri"/>
              <a:ea typeface="Calibri"/>
              <a:cs typeface="Calibri"/>
              <a:sym typeface="Calibri"/>
            </a:endParaRPr>
          </a:p>
          <a:p>
            <a:pPr indent="-342900" lvl="1" marL="1371600" rtl="0" algn="l">
              <a:spcBef>
                <a:spcPts val="0"/>
              </a:spcBef>
              <a:spcAft>
                <a:spcPts val="0"/>
              </a:spcAft>
              <a:buClr>
                <a:srgbClr val="FFFFFF"/>
              </a:buClr>
              <a:buSzPts val="1800"/>
              <a:buFont typeface="Calibri"/>
              <a:buChar char="○"/>
            </a:pPr>
            <a:r>
              <a:rPr lang="en" sz="1800">
                <a:solidFill>
                  <a:srgbClr val="FFFFFF"/>
                </a:solidFill>
                <a:latin typeface="Calibri"/>
                <a:ea typeface="Calibri"/>
                <a:cs typeface="Calibri"/>
                <a:sym typeface="Calibri"/>
              </a:rPr>
              <a:t>Nozzle to plate distance</a:t>
            </a:r>
            <a:endParaRPr sz="1800">
              <a:solidFill>
                <a:srgbClr val="FFFFFF"/>
              </a:solidFill>
              <a:latin typeface="Calibri"/>
              <a:ea typeface="Calibri"/>
              <a:cs typeface="Calibri"/>
              <a:sym typeface="Calibri"/>
            </a:endParaRPr>
          </a:p>
          <a:p>
            <a:pPr indent="0" lvl="0" marL="0" rtl="0" algn="l">
              <a:spcBef>
                <a:spcPts val="1600"/>
              </a:spcBef>
              <a:spcAft>
                <a:spcPts val="0"/>
              </a:spcAft>
              <a:buNone/>
            </a:pPr>
            <a:r>
              <a:t/>
            </a:r>
            <a:endParaRPr>
              <a:solidFill>
                <a:srgbClr val="FFFFFF"/>
              </a:solidFill>
              <a:latin typeface="Calibri"/>
              <a:ea typeface="Calibri"/>
              <a:cs typeface="Calibri"/>
              <a:sym typeface="Calibri"/>
            </a:endParaRPr>
          </a:p>
          <a:p>
            <a:pPr indent="0" lvl="0" marL="0" rtl="0" algn="l">
              <a:spcBef>
                <a:spcPts val="1600"/>
              </a:spcBef>
              <a:spcAft>
                <a:spcPts val="1600"/>
              </a:spcAft>
              <a:buNone/>
            </a:pPr>
            <a:r>
              <a:t/>
            </a:r>
            <a:endParaRPr>
              <a:solidFill>
                <a:srgbClr val="FFFFFF"/>
              </a:solidFill>
              <a:latin typeface="Calibri"/>
              <a:ea typeface="Calibri"/>
              <a:cs typeface="Calibri"/>
              <a:sym typeface="Calibri"/>
            </a:endParaRPr>
          </a:p>
        </p:txBody>
      </p:sp>
      <p:sp>
        <p:nvSpPr>
          <p:cNvPr id="120" name="Google Shape;12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1" name="Google Shape;121;p22"/>
          <p:cNvPicPr preferRelativeResize="0"/>
          <p:nvPr/>
        </p:nvPicPr>
        <p:blipFill>
          <a:blip r:embed="rId3">
            <a:alphaModFix/>
          </a:blip>
          <a:stretch>
            <a:fillRect/>
          </a:stretch>
        </p:blipFill>
        <p:spPr>
          <a:xfrm>
            <a:off x="4320100" y="1775137"/>
            <a:ext cx="4632976" cy="1705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273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00"/>
                </a:solidFill>
                <a:latin typeface="Times New Roman"/>
                <a:ea typeface="Times New Roman"/>
                <a:cs typeface="Times New Roman"/>
                <a:sym typeface="Times New Roman"/>
              </a:rPr>
              <a:t>Input Parameters</a:t>
            </a:r>
            <a:endParaRPr sz="4000">
              <a:solidFill>
                <a:srgbClr val="FFFF00"/>
              </a:solidFill>
              <a:latin typeface="Times New Roman"/>
              <a:ea typeface="Times New Roman"/>
              <a:cs typeface="Times New Roman"/>
              <a:sym typeface="Times New Roman"/>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00"/>
                </a:solidFill>
                <a:latin typeface="Calibri"/>
                <a:ea typeface="Calibri"/>
                <a:cs typeface="Calibri"/>
                <a:sym typeface="Calibri"/>
              </a:rPr>
              <a:t>Bead width</a:t>
            </a:r>
            <a:endParaRPr sz="2000">
              <a:solidFill>
                <a:srgbClr val="FFFF00"/>
              </a:solidFill>
              <a:latin typeface="Calibri"/>
              <a:ea typeface="Calibri"/>
              <a:cs typeface="Calibri"/>
              <a:sym typeface="Calibri"/>
            </a:endParaRPr>
          </a:p>
          <a:p>
            <a:pPr indent="-342900" lvl="0" marL="457200" rtl="0" algn="l">
              <a:spcBef>
                <a:spcPts val="1600"/>
              </a:spcBef>
              <a:spcAft>
                <a:spcPts val="0"/>
              </a:spcAft>
              <a:buClr>
                <a:srgbClr val="FFFFFF"/>
              </a:buClr>
              <a:buSzPts val="1800"/>
              <a:buFont typeface="Calibri"/>
              <a:buChar char="●"/>
            </a:pPr>
            <a:r>
              <a:rPr lang="en">
                <a:solidFill>
                  <a:srgbClr val="FFFFFF"/>
                </a:solidFill>
                <a:latin typeface="Calibri"/>
                <a:ea typeface="Calibri"/>
                <a:cs typeface="Calibri"/>
                <a:sym typeface="Calibri"/>
              </a:rPr>
              <a:t>It is the maximum width of deposited weld metal.</a:t>
            </a:r>
            <a:endParaRPr>
              <a:solidFill>
                <a:srgbClr val="FFFFFF"/>
              </a:solidFill>
              <a:latin typeface="Calibri"/>
              <a:ea typeface="Calibri"/>
              <a:cs typeface="Calibri"/>
              <a:sym typeface="Calibri"/>
            </a:endParaRPr>
          </a:p>
          <a:p>
            <a:pPr indent="-342900" lvl="0" marL="457200" rtl="0" algn="l">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It is directly proportional to the arc current, welding voltage, and inversely proportional to the welding speed.</a:t>
            </a:r>
            <a:endParaRPr>
              <a:solidFill>
                <a:srgbClr val="FFFFFF"/>
              </a:solidFill>
              <a:latin typeface="Calibri"/>
              <a:ea typeface="Calibri"/>
              <a:cs typeface="Calibri"/>
              <a:sym typeface="Calibri"/>
            </a:endParaRPr>
          </a:p>
          <a:p>
            <a:pPr indent="0" lvl="0" marL="0" rtl="0" algn="l">
              <a:spcBef>
                <a:spcPts val="1600"/>
              </a:spcBef>
              <a:spcAft>
                <a:spcPts val="0"/>
              </a:spcAft>
              <a:buNone/>
            </a:pPr>
            <a:r>
              <a:rPr lang="en" sz="2000">
                <a:solidFill>
                  <a:srgbClr val="FFFF00"/>
                </a:solidFill>
                <a:latin typeface="Calibri"/>
                <a:ea typeface="Calibri"/>
                <a:cs typeface="Calibri"/>
                <a:sym typeface="Calibri"/>
              </a:rPr>
              <a:t>Reinforcement Height</a:t>
            </a:r>
            <a:endParaRPr sz="2000">
              <a:solidFill>
                <a:srgbClr val="FFFF00"/>
              </a:solidFill>
              <a:latin typeface="Calibri"/>
              <a:ea typeface="Calibri"/>
              <a:cs typeface="Calibri"/>
              <a:sym typeface="Calibri"/>
            </a:endParaRPr>
          </a:p>
          <a:p>
            <a:pPr indent="-342900" lvl="0" marL="457200" rtl="0" algn="l">
              <a:spcBef>
                <a:spcPts val="1600"/>
              </a:spcBef>
              <a:spcAft>
                <a:spcPts val="0"/>
              </a:spcAft>
              <a:buClr>
                <a:srgbClr val="FFFFFF"/>
              </a:buClr>
              <a:buSzPts val="1800"/>
              <a:buFont typeface="Calibri"/>
              <a:buChar char="●"/>
            </a:pPr>
            <a:r>
              <a:rPr lang="en">
                <a:solidFill>
                  <a:srgbClr val="FFFFFF"/>
                </a:solidFill>
                <a:latin typeface="Calibri"/>
                <a:ea typeface="Calibri"/>
                <a:cs typeface="Calibri"/>
                <a:sym typeface="Calibri"/>
              </a:rPr>
              <a:t>It is the bead height above the surface of the plate. </a:t>
            </a:r>
            <a:endParaRPr>
              <a:solidFill>
                <a:srgbClr val="FFFFFF"/>
              </a:solidFill>
              <a:latin typeface="Calibri"/>
              <a:ea typeface="Calibri"/>
              <a:cs typeface="Calibri"/>
              <a:sym typeface="Calibri"/>
            </a:endParaRPr>
          </a:p>
          <a:p>
            <a:pPr indent="-342900" lvl="0" marL="457200" rtl="0" algn="l">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Reinforcement is inversely proportional to welding voltage.</a:t>
            </a:r>
            <a:endParaRPr>
              <a:solidFill>
                <a:srgbClr val="FFFFFF"/>
              </a:solidFill>
              <a:latin typeface="Calibri"/>
              <a:ea typeface="Calibri"/>
              <a:cs typeface="Calibri"/>
              <a:sym typeface="Calibri"/>
            </a:endParaRPr>
          </a:p>
        </p:txBody>
      </p:sp>
      <p:sp>
        <p:nvSpPr>
          <p:cNvPr id="128" name="Google Shape;12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8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00"/>
                </a:solidFill>
                <a:latin typeface="Calibri"/>
                <a:ea typeface="Calibri"/>
                <a:cs typeface="Calibri"/>
                <a:sym typeface="Calibri"/>
              </a:rPr>
              <a:t>Penetration</a:t>
            </a:r>
            <a:endParaRPr sz="2000">
              <a:solidFill>
                <a:srgbClr val="FFFF00"/>
              </a:solidFill>
              <a:latin typeface="Calibri"/>
              <a:ea typeface="Calibri"/>
              <a:cs typeface="Calibri"/>
              <a:sym typeface="Calibri"/>
            </a:endParaRPr>
          </a:p>
        </p:txBody>
      </p:sp>
      <p:sp>
        <p:nvSpPr>
          <p:cNvPr id="134" name="Google Shape;134;p24"/>
          <p:cNvSpPr txBox="1"/>
          <p:nvPr>
            <p:ph idx="1" type="body"/>
          </p:nvPr>
        </p:nvSpPr>
        <p:spPr>
          <a:xfrm>
            <a:off x="311700" y="10581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Penetration is the maximum distance from the surface of the base plate to the depth of fusion.</a:t>
            </a:r>
            <a:endParaRPr>
              <a:solidFill>
                <a:srgbClr val="FFFFFF"/>
              </a:solidFill>
              <a:latin typeface="Calibri"/>
              <a:ea typeface="Calibri"/>
              <a:cs typeface="Calibri"/>
              <a:sym typeface="Calibri"/>
            </a:endParaRPr>
          </a:p>
          <a:p>
            <a:pPr indent="-342900" lvl="0" marL="457200" rtl="0" algn="l">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Penetration is directly proportional to the welding current and inversely proportional to the welding speed.</a:t>
            </a:r>
            <a:endParaRPr>
              <a:solidFill>
                <a:srgbClr val="FFFFFF"/>
              </a:solidFill>
              <a:latin typeface="Calibri"/>
              <a:ea typeface="Calibri"/>
              <a:cs typeface="Calibri"/>
              <a:sym typeface="Calibri"/>
            </a:endParaRPr>
          </a:p>
          <a:p>
            <a:pPr indent="0" lvl="0" marL="0" rtl="0" algn="l">
              <a:spcBef>
                <a:spcPts val="1600"/>
              </a:spcBef>
              <a:spcAft>
                <a:spcPts val="1600"/>
              </a:spcAft>
              <a:buNone/>
            </a:pPr>
            <a:r>
              <a:t/>
            </a:r>
            <a:endParaRPr>
              <a:solidFill>
                <a:srgbClr val="FFFFFF"/>
              </a:solidFill>
              <a:latin typeface="Calibri"/>
              <a:ea typeface="Calibri"/>
              <a:cs typeface="Calibri"/>
              <a:sym typeface="Calibri"/>
            </a:endParaRPr>
          </a:p>
        </p:txBody>
      </p:sp>
      <p:sp>
        <p:nvSpPr>
          <p:cNvPr id="135" name="Google Shape;135;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298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00"/>
                </a:solidFill>
                <a:latin typeface="Times New Roman"/>
                <a:ea typeface="Times New Roman"/>
                <a:cs typeface="Times New Roman"/>
                <a:sym typeface="Times New Roman"/>
              </a:rPr>
              <a:t>Output Parameters</a:t>
            </a:r>
            <a:endParaRPr sz="4000">
              <a:solidFill>
                <a:srgbClr val="FFFF00"/>
              </a:solidFill>
              <a:latin typeface="Times New Roman"/>
              <a:ea typeface="Times New Roman"/>
              <a:cs typeface="Times New Roman"/>
              <a:sym typeface="Times New Roman"/>
            </a:endParaRPr>
          </a:p>
        </p:txBody>
      </p:sp>
      <p:sp>
        <p:nvSpPr>
          <p:cNvPr id="141" name="Google Shape;141;p25"/>
          <p:cNvSpPr txBox="1"/>
          <p:nvPr>
            <p:ph idx="1" type="body"/>
          </p:nvPr>
        </p:nvSpPr>
        <p:spPr>
          <a:xfrm>
            <a:off x="311700" y="1152475"/>
            <a:ext cx="8520600" cy="351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00"/>
                </a:solidFill>
                <a:latin typeface="Calibri"/>
                <a:ea typeface="Calibri"/>
                <a:cs typeface="Calibri"/>
                <a:sym typeface="Calibri"/>
              </a:rPr>
              <a:t>Voltage:</a:t>
            </a:r>
            <a:endParaRPr>
              <a:solidFill>
                <a:srgbClr val="FFFF00"/>
              </a:solidFill>
              <a:latin typeface="Calibri"/>
              <a:ea typeface="Calibri"/>
              <a:cs typeface="Calibri"/>
              <a:sym typeface="Calibri"/>
            </a:endParaRPr>
          </a:p>
          <a:p>
            <a:pPr indent="-342900" lvl="0" marL="457200" rtl="0" algn="l">
              <a:lnSpc>
                <a:spcPct val="100000"/>
              </a:lnSpc>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The voltage is a deciding factor for the shape of the weld bead cross- section.</a:t>
            </a:r>
            <a:endParaRPr>
              <a:solidFill>
                <a:srgbClr val="FFFFFF"/>
              </a:solidFill>
              <a:latin typeface="Calibri"/>
              <a:ea typeface="Calibri"/>
              <a:cs typeface="Calibri"/>
              <a:sym typeface="Calibri"/>
            </a:endParaRPr>
          </a:p>
          <a:p>
            <a:pPr indent="0" lvl="0" marL="0" rtl="0" algn="l">
              <a:spcBef>
                <a:spcPts val="1600"/>
              </a:spcBef>
              <a:spcAft>
                <a:spcPts val="0"/>
              </a:spcAft>
              <a:buNone/>
            </a:pPr>
            <a:r>
              <a:rPr lang="en">
                <a:solidFill>
                  <a:srgbClr val="FFFF00"/>
                </a:solidFill>
                <a:latin typeface="Calibri"/>
                <a:ea typeface="Calibri"/>
                <a:cs typeface="Calibri"/>
                <a:sym typeface="Calibri"/>
              </a:rPr>
              <a:t>Wire Feed Rate:</a:t>
            </a:r>
            <a:endParaRPr>
              <a:solidFill>
                <a:srgbClr val="FFFF00"/>
              </a:solidFill>
              <a:latin typeface="Calibri"/>
              <a:ea typeface="Calibri"/>
              <a:cs typeface="Calibri"/>
              <a:sym typeface="Calibri"/>
            </a:endParaRPr>
          </a:p>
          <a:p>
            <a:pPr indent="-342900" lvl="0" marL="457200" rtl="0" algn="l">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The rate at which the welding metal shaped in wire form is feeding into welding machine. </a:t>
            </a:r>
            <a:endParaRPr>
              <a:solidFill>
                <a:srgbClr val="FFFFFF"/>
              </a:solidFill>
              <a:latin typeface="Calibri"/>
              <a:ea typeface="Calibri"/>
              <a:cs typeface="Calibri"/>
              <a:sym typeface="Calibri"/>
            </a:endParaRPr>
          </a:p>
          <a:p>
            <a:pPr indent="0" lvl="0" marL="0" rtl="0" algn="l">
              <a:spcBef>
                <a:spcPts val="1600"/>
              </a:spcBef>
              <a:spcAft>
                <a:spcPts val="0"/>
              </a:spcAft>
              <a:buNone/>
            </a:pPr>
            <a:r>
              <a:rPr lang="en" sz="2000">
                <a:solidFill>
                  <a:srgbClr val="FFFF00"/>
                </a:solidFill>
                <a:latin typeface="Calibri"/>
                <a:ea typeface="Calibri"/>
                <a:cs typeface="Calibri"/>
                <a:sym typeface="Calibri"/>
              </a:rPr>
              <a:t>Nozzle to plate distance:</a:t>
            </a:r>
            <a:endParaRPr sz="2000">
              <a:solidFill>
                <a:srgbClr val="FFFF00"/>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The NTPD influences the development of the weld pool by changing the arc length and welding current.</a:t>
            </a:r>
            <a:endParaRPr>
              <a:solidFill>
                <a:schemeClr val="dk1"/>
              </a:solidFill>
              <a:latin typeface="Calibri"/>
              <a:ea typeface="Calibri"/>
              <a:cs typeface="Calibri"/>
              <a:sym typeface="Calibri"/>
            </a:endParaRPr>
          </a:p>
          <a:p>
            <a:pPr indent="0" lvl="0" marL="0" rtl="0" algn="l">
              <a:spcBef>
                <a:spcPts val="1600"/>
              </a:spcBef>
              <a:spcAft>
                <a:spcPts val="0"/>
              </a:spcAft>
              <a:buNone/>
            </a:pPr>
            <a:r>
              <a:t/>
            </a:r>
            <a:endParaRPr>
              <a:solidFill>
                <a:srgbClr val="FFFFFF"/>
              </a:solidFill>
              <a:latin typeface="Calibri"/>
              <a:ea typeface="Calibri"/>
              <a:cs typeface="Calibri"/>
              <a:sym typeface="Calibri"/>
            </a:endParaRPr>
          </a:p>
          <a:p>
            <a:pPr indent="0" lvl="0" marL="457200" rtl="0" algn="l">
              <a:spcBef>
                <a:spcPts val="1600"/>
              </a:spcBef>
              <a:spcAft>
                <a:spcPts val="1600"/>
              </a:spcAft>
              <a:buNone/>
            </a:pPr>
            <a:r>
              <a:t/>
            </a:r>
            <a:endParaRPr>
              <a:solidFill>
                <a:srgbClr val="FFFFFF"/>
              </a:solidFill>
              <a:latin typeface="Calibri"/>
              <a:ea typeface="Calibri"/>
              <a:cs typeface="Calibri"/>
              <a:sym typeface="Calibri"/>
            </a:endParaRPr>
          </a:p>
        </p:txBody>
      </p:sp>
      <p:sp>
        <p:nvSpPr>
          <p:cNvPr id="142" name="Google Shape;142;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idx="1" type="body"/>
          </p:nvPr>
        </p:nvSpPr>
        <p:spPr>
          <a:xfrm>
            <a:off x="311700" y="534175"/>
            <a:ext cx="8520600" cy="403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FFFF00"/>
                </a:solidFill>
                <a:latin typeface="Calibri"/>
                <a:ea typeface="Calibri"/>
                <a:cs typeface="Calibri"/>
                <a:sym typeface="Calibri"/>
              </a:rPr>
              <a:t>Welding Speed:</a:t>
            </a:r>
            <a:endParaRPr sz="2000">
              <a:solidFill>
                <a:srgbClr val="FFFFFF"/>
              </a:solidFill>
              <a:latin typeface="Calibri"/>
              <a:ea typeface="Calibri"/>
              <a:cs typeface="Calibri"/>
              <a:sym typeface="Calibri"/>
            </a:endParaRPr>
          </a:p>
          <a:p>
            <a:pPr indent="-342900" lvl="0" marL="457200" rtl="0" algn="l">
              <a:spcBef>
                <a:spcPts val="1000"/>
              </a:spcBef>
              <a:spcAft>
                <a:spcPts val="0"/>
              </a:spcAft>
              <a:buClr>
                <a:srgbClr val="FFFFFF"/>
              </a:buClr>
              <a:buSzPts val="1800"/>
              <a:buFont typeface="Calibri"/>
              <a:buChar char="●"/>
            </a:pPr>
            <a:r>
              <a:rPr lang="en">
                <a:solidFill>
                  <a:srgbClr val="FFFFFF"/>
                </a:solidFill>
                <a:latin typeface="Calibri"/>
                <a:ea typeface="Calibri"/>
                <a:cs typeface="Calibri"/>
                <a:sym typeface="Calibri"/>
              </a:rPr>
              <a:t>It is the rate at which the arc moves along the joint to be welded and influences the heat input per unit length of the weld.</a:t>
            </a:r>
            <a:endParaRPr>
              <a:solidFill>
                <a:srgbClr val="FFFFFF"/>
              </a:solidFill>
              <a:latin typeface="Calibri"/>
              <a:ea typeface="Calibri"/>
              <a:cs typeface="Calibri"/>
              <a:sym typeface="Calibri"/>
            </a:endParaRPr>
          </a:p>
          <a:p>
            <a:pPr indent="-342900" lvl="0" marL="457200" rtl="0" algn="l">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Increased welding speed results in uneven bead shape.</a:t>
            </a:r>
            <a:endParaRPr>
              <a:solidFill>
                <a:srgbClr val="FFFFFF"/>
              </a:solidFill>
              <a:latin typeface="Calibri"/>
              <a:ea typeface="Calibri"/>
              <a:cs typeface="Calibri"/>
              <a:sym typeface="Calibri"/>
            </a:endParaRPr>
          </a:p>
          <a:p>
            <a:pPr indent="-342900" lvl="0" marL="457200" rtl="0" algn="l">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Slow welding speed facilitates escape of gases from the molten metal, thereby reducing porosity.</a:t>
            </a:r>
            <a:endParaRPr>
              <a:solidFill>
                <a:srgbClr val="FFFFFF"/>
              </a:solidFill>
              <a:latin typeface="Calibri"/>
              <a:ea typeface="Calibri"/>
              <a:cs typeface="Calibri"/>
              <a:sym typeface="Calibri"/>
            </a:endParaRPr>
          </a:p>
          <a:p>
            <a:pPr indent="0" lvl="0" marL="0" rtl="0" algn="l">
              <a:spcBef>
                <a:spcPts val="1600"/>
              </a:spcBef>
              <a:spcAft>
                <a:spcPts val="1600"/>
              </a:spcAft>
              <a:buNone/>
            </a:pPr>
            <a:r>
              <a:t/>
            </a:r>
            <a:endParaRPr>
              <a:solidFill>
                <a:srgbClr val="FFFFFF"/>
              </a:solidFill>
              <a:latin typeface="Calibri"/>
              <a:ea typeface="Calibri"/>
              <a:cs typeface="Calibri"/>
              <a:sym typeface="Calibri"/>
            </a:endParaRPr>
          </a:p>
        </p:txBody>
      </p:sp>
      <p:sp>
        <p:nvSpPr>
          <p:cNvPr id="148" name="Google Shape;148;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4" name="Google Shape;154;p27"/>
          <p:cNvPicPr preferRelativeResize="0"/>
          <p:nvPr/>
        </p:nvPicPr>
        <p:blipFill rotWithShape="1">
          <a:blip r:embed="rId3">
            <a:alphaModFix/>
          </a:blip>
          <a:srcRect b="11900" l="25321" r="9718" t="33484"/>
          <a:stretch/>
        </p:blipFill>
        <p:spPr>
          <a:xfrm>
            <a:off x="1078425" y="1063325"/>
            <a:ext cx="6987151" cy="3993500"/>
          </a:xfrm>
          <a:prstGeom prst="rect">
            <a:avLst/>
          </a:prstGeom>
          <a:noFill/>
          <a:ln>
            <a:noFill/>
          </a:ln>
        </p:spPr>
      </p:pic>
      <p:sp>
        <p:nvSpPr>
          <p:cNvPr id="155" name="Google Shape;155;p27"/>
          <p:cNvSpPr txBox="1"/>
          <p:nvPr/>
        </p:nvSpPr>
        <p:spPr>
          <a:xfrm>
            <a:off x="1929300" y="192750"/>
            <a:ext cx="5285400" cy="56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FFFF00"/>
                </a:solidFill>
                <a:latin typeface="Times New Roman"/>
                <a:ea typeface="Times New Roman"/>
                <a:cs typeface="Times New Roman"/>
                <a:sym typeface="Times New Roman"/>
              </a:rPr>
              <a:t>Height vs Travel speed</a:t>
            </a:r>
            <a:endParaRPr sz="4000">
              <a:solidFill>
                <a:srgbClr val="FFFF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1" name="Google Shape;161;p28"/>
          <p:cNvPicPr preferRelativeResize="0"/>
          <p:nvPr/>
        </p:nvPicPr>
        <p:blipFill rotWithShape="1">
          <a:blip r:embed="rId3">
            <a:alphaModFix/>
          </a:blip>
          <a:srcRect b="19849" l="32530" r="26243" t="39070"/>
          <a:stretch/>
        </p:blipFill>
        <p:spPr>
          <a:xfrm>
            <a:off x="1444000" y="1037538"/>
            <a:ext cx="6256000" cy="3940875"/>
          </a:xfrm>
          <a:prstGeom prst="rect">
            <a:avLst/>
          </a:prstGeom>
          <a:noFill/>
          <a:ln>
            <a:noFill/>
          </a:ln>
        </p:spPr>
      </p:pic>
      <p:sp>
        <p:nvSpPr>
          <p:cNvPr id="162" name="Google Shape;162;p28"/>
          <p:cNvSpPr txBox="1"/>
          <p:nvPr/>
        </p:nvSpPr>
        <p:spPr>
          <a:xfrm>
            <a:off x="1178550" y="192750"/>
            <a:ext cx="6786900" cy="56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FFFF00"/>
                </a:solidFill>
                <a:latin typeface="Times New Roman"/>
                <a:ea typeface="Times New Roman"/>
                <a:cs typeface="Times New Roman"/>
                <a:sym typeface="Times New Roman"/>
              </a:rPr>
              <a:t>Bead Width</a:t>
            </a:r>
            <a:r>
              <a:rPr lang="en" sz="4000">
                <a:solidFill>
                  <a:srgbClr val="FFFF00"/>
                </a:solidFill>
                <a:latin typeface="Times New Roman"/>
                <a:ea typeface="Times New Roman"/>
                <a:cs typeface="Times New Roman"/>
                <a:sym typeface="Times New Roman"/>
              </a:rPr>
              <a:t> vs Travel speed</a:t>
            </a:r>
            <a:endParaRPr sz="4000">
              <a:solidFill>
                <a:srgbClr val="FFFF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8" name="Google Shape;168;p29"/>
          <p:cNvPicPr preferRelativeResize="0"/>
          <p:nvPr/>
        </p:nvPicPr>
        <p:blipFill rotWithShape="1">
          <a:blip r:embed="rId3">
            <a:alphaModFix/>
          </a:blip>
          <a:srcRect b="20533" l="33077" r="24339" t="34258"/>
          <a:stretch/>
        </p:blipFill>
        <p:spPr>
          <a:xfrm>
            <a:off x="1597900" y="1065225"/>
            <a:ext cx="5948199" cy="3903974"/>
          </a:xfrm>
          <a:prstGeom prst="rect">
            <a:avLst/>
          </a:prstGeom>
          <a:noFill/>
          <a:ln>
            <a:noFill/>
          </a:ln>
        </p:spPr>
      </p:pic>
      <p:sp>
        <p:nvSpPr>
          <p:cNvPr id="169" name="Google Shape;169;p29"/>
          <p:cNvSpPr txBox="1"/>
          <p:nvPr/>
        </p:nvSpPr>
        <p:spPr>
          <a:xfrm>
            <a:off x="1335750" y="162325"/>
            <a:ext cx="6472500" cy="56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FFFF00"/>
                </a:solidFill>
                <a:latin typeface="Times New Roman"/>
                <a:ea typeface="Times New Roman"/>
                <a:cs typeface="Times New Roman"/>
                <a:sym typeface="Times New Roman"/>
              </a:rPr>
              <a:t>Penetration </a:t>
            </a:r>
            <a:r>
              <a:rPr lang="en" sz="4000">
                <a:solidFill>
                  <a:srgbClr val="FFFF00"/>
                </a:solidFill>
                <a:latin typeface="Times New Roman"/>
                <a:ea typeface="Times New Roman"/>
                <a:cs typeface="Times New Roman"/>
                <a:sym typeface="Times New Roman"/>
              </a:rPr>
              <a:t>vs Travel speed</a:t>
            </a:r>
            <a:endParaRPr sz="4000">
              <a:solidFill>
                <a:srgbClr val="FFFF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1973700" y="2064050"/>
            <a:ext cx="5196600" cy="72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00"/>
                </a:solidFill>
                <a:latin typeface="Times New Roman"/>
                <a:ea typeface="Times New Roman"/>
                <a:cs typeface="Times New Roman"/>
                <a:sym typeface="Times New Roman"/>
              </a:rPr>
              <a:t>Model selection process </a:t>
            </a:r>
            <a:endParaRPr sz="4000">
              <a:solidFill>
                <a:srgbClr val="FFFF00"/>
              </a:solidFill>
              <a:latin typeface="Times New Roman"/>
              <a:ea typeface="Times New Roman"/>
              <a:cs typeface="Times New Roman"/>
              <a:sym typeface="Times New Roman"/>
            </a:endParaRPr>
          </a:p>
        </p:txBody>
      </p:sp>
      <p:sp>
        <p:nvSpPr>
          <p:cNvPr id="175" name="Google Shape;175;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230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00"/>
                </a:solidFill>
                <a:latin typeface="Times New Roman"/>
                <a:ea typeface="Times New Roman"/>
                <a:cs typeface="Times New Roman"/>
                <a:sym typeface="Times New Roman"/>
              </a:rPr>
              <a:t>Regression</a:t>
            </a:r>
            <a:endParaRPr sz="4000">
              <a:solidFill>
                <a:srgbClr val="FFFF00"/>
              </a:solidFill>
              <a:latin typeface="Times New Roman"/>
              <a:ea typeface="Times New Roman"/>
              <a:cs typeface="Times New Roman"/>
              <a:sym typeface="Times New Roman"/>
            </a:endParaRPr>
          </a:p>
        </p:txBody>
      </p:sp>
      <p:sp>
        <p:nvSpPr>
          <p:cNvPr id="181" name="Google Shape;181;p31"/>
          <p:cNvSpPr txBox="1"/>
          <p:nvPr>
            <p:ph idx="1" type="body"/>
          </p:nvPr>
        </p:nvSpPr>
        <p:spPr>
          <a:xfrm>
            <a:off x="311700" y="1118075"/>
            <a:ext cx="8520600" cy="378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It is used to predict values in a </a:t>
            </a:r>
            <a:r>
              <a:rPr lang="en">
                <a:solidFill>
                  <a:srgbClr val="FFFF00"/>
                </a:solidFill>
                <a:latin typeface="Calibri"/>
                <a:ea typeface="Calibri"/>
                <a:cs typeface="Calibri"/>
                <a:sym typeface="Calibri"/>
              </a:rPr>
              <a:t>one to one mapping</a:t>
            </a:r>
            <a:r>
              <a:rPr lang="en">
                <a:solidFill>
                  <a:srgbClr val="FFFFFF"/>
                </a:solidFill>
                <a:latin typeface="Calibri"/>
                <a:ea typeface="Calibri"/>
                <a:cs typeface="Calibri"/>
                <a:sym typeface="Calibri"/>
              </a:rPr>
              <a:t>. It is a deterministic model.</a:t>
            </a:r>
            <a:endParaRPr>
              <a:solidFill>
                <a:srgbClr val="FFFFFF"/>
              </a:solidFill>
              <a:latin typeface="Calibri"/>
              <a:ea typeface="Calibri"/>
              <a:cs typeface="Calibri"/>
              <a:sym typeface="Calibri"/>
            </a:endParaRPr>
          </a:p>
          <a:p>
            <a:pPr indent="-342900" lvl="0" marL="457200" rtl="0" algn="l">
              <a:spcBef>
                <a:spcPts val="1000"/>
              </a:spcBef>
              <a:spcAft>
                <a:spcPts val="0"/>
              </a:spcAft>
              <a:buClr>
                <a:srgbClr val="FFFFFF"/>
              </a:buClr>
              <a:buSzPts val="1800"/>
              <a:buFont typeface="Calibri"/>
              <a:buChar char="●"/>
            </a:pPr>
            <a:r>
              <a:rPr lang="en">
                <a:solidFill>
                  <a:srgbClr val="FFFFFF"/>
                </a:solidFill>
                <a:latin typeface="Calibri"/>
                <a:ea typeface="Calibri"/>
                <a:cs typeface="Calibri"/>
                <a:sym typeface="Calibri"/>
              </a:rPr>
              <a:t>Some of its types are Linear regression(Y=a+bX) or polynomial </a:t>
            </a:r>
            <a:r>
              <a:rPr lang="en">
                <a:solidFill>
                  <a:srgbClr val="FFFFFF"/>
                </a:solidFill>
                <a:latin typeface="Calibri"/>
                <a:ea typeface="Calibri"/>
                <a:cs typeface="Calibri"/>
                <a:sym typeface="Calibri"/>
              </a:rPr>
              <a:t>regression						    etc.</a:t>
            </a:r>
            <a:endParaRPr>
              <a:solidFill>
                <a:srgbClr val="FFFFFF"/>
              </a:solidFill>
              <a:latin typeface="Calibri"/>
              <a:ea typeface="Calibri"/>
              <a:cs typeface="Calibri"/>
              <a:sym typeface="Calibri"/>
            </a:endParaRPr>
          </a:p>
          <a:p>
            <a:pPr indent="-342900" lvl="0" marL="457200" rtl="0" algn="l">
              <a:spcBef>
                <a:spcPts val="1000"/>
              </a:spcBef>
              <a:spcAft>
                <a:spcPts val="0"/>
              </a:spcAft>
              <a:buClr>
                <a:srgbClr val="FFFFFF"/>
              </a:buClr>
              <a:buSzPts val="1800"/>
              <a:buFont typeface="Calibri"/>
              <a:buChar char="●"/>
            </a:pPr>
            <a:r>
              <a:rPr lang="en">
                <a:solidFill>
                  <a:srgbClr val="FFFFFF"/>
                </a:solidFill>
                <a:latin typeface="Calibri"/>
                <a:ea typeface="Calibri"/>
                <a:cs typeface="Calibri"/>
                <a:sym typeface="Calibri"/>
              </a:rPr>
              <a:t>For our model we need probabilistic method to predict data because it is more accurate and efficient as compare to the deterministic approach that’s why we used </a:t>
            </a:r>
            <a:r>
              <a:rPr lang="en">
                <a:solidFill>
                  <a:srgbClr val="FFFF00"/>
                </a:solidFill>
                <a:latin typeface="Calibri"/>
                <a:ea typeface="Calibri"/>
                <a:cs typeface="Calibri"/>
                <a:sym typeface="Calibri"/>
              </a:rPr>
              <a:t>neural networks</a:t>
            </a:r>
            <a:r>
              <a:rPr lang="en">
                <a:solidFill>
                  <a:srgbClr val="FFFFFF"/>
                </a:solidFill>
                <a:latin typeface="Calibri"/>
                <a:ea typeface="Calibri"/>
                <a:cs typeface="Calibri"/>
                <a:sym typeface="Calibri"/>
              </a:rPr>
              <a:t> in our model.</a:t>
            </a:r>
            <a:endParaRPr>
              <a:solidFill>
                <a:srgbClr val="FFFFFF"/>
              </a:solidFill>
              <a:latin typeface="Calibri"/>
              <a:ea typeface="Calibri"/>
              <a:cs typeface="Calibri"/>
              <a:sym typeface="Calibri"/>
            </a:endParaRPr>
          </a:p>
          <a:p>
            <a:pPr indent="-342900" lvl="0" marL="457200" rtl="0" algn="l">
              <a:spcBef>
                <a:spcPts val="1000"/>
              </a:spcBef>
              <a:spcAft>
                <a:spcPts val="0"/>
              </a:spcAft>
              <a:buClr>
                <a:srgbClr val="FFFFFF"/>
              </a:buClr>
              <a:buSzPts val="1800"/>
              <a:buFont typeface="Calibri"/>
              <a:buChar char="●"/>
            </a:pPr>
            <a:r>
              <a:rPr lang="en">
                <a:solidFill>
                  <a:srgbClr val="FFFFFF"/>
                </a:solidFill>
                <a:latin typeface="Calibri"/>
                <a:ea typeface="Calibri"/>
                <a:cs typeface="Calibri"/>
                <a:sym typeface="Calibri"/>
              </a:rPr>
              <a:t>We have also used regression in dummy data generation which will be explained in the slides below.</a:t>
            </a:r>
            <a:r>
              <a:rPr lang="en">
                <a:solidFill>
                  <a:srgbClr val="FFFFFF"/>
                </a:solidFill>
                <a:latin typeface="Calibri"/>
                <a:ea typeface="Calibri"/>
                <a:cs typeface="Calibri"/>
                <a:sym typeface="Calibri"/>
              </a:rPr>
              <a:t> </a:t>
            </a:r>
            <a:endParaRPr>
              <a:solidFill>
                <a:srgbClr val="FFFFFF"/>
              </a:solidFill>
              <a:latin typeface="Calibri"/>
              <a:ea typeface="Calibri"/>
              <a:cs typeface="Calibri"/>
              <a:sym typeface="Calibri"/>
            </a:endParaRPr>
          </a:p>
        </p:txBody>
      </p:sp>
      <p:sp>
        <p:nvSpPr>
          <p:cNvPr id="182" name="Google Shape;182;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3" name="Google Shape;183;p31"/>
          <p:cNvPicPr preferRelativeResize="0"/>
          <p:nvPr/>
        </p:nvPicPr>
        <p:blipFill>
          <a:blip r:embed="rId3">
            <a:alphaModFix/>
          </a:blip>
          <a:stretch>
            <a:fillRect/>
          </a:stretch>
        </p:blipFill>
        <p:spPr>
          <a:xfrm>
            <a:off x="893800" y="1988063"/>
            <a:ext cx="1478975" cy="254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98075"/>
            <a:ext cx="8520600" cy="7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00"/>
                </a:solidFill>
                <a:latin typeface="Times New Roman"/>
                <a:ea typeface="Times New Roman"/>
                <a:cs typeface="Times New Roman"/>
                <a:sym typeface="Times New Roman"/>
              </a:rPr>
              <a:t>Outline</a:t>
            </a:r>
            <a:endParaRPr sz="4000">
              <a:solidFill>
                <a:srgbClr val="FFFF00"/>
              </a:solidFill>
              <a:latin typeface="Times New Roman"/>
              <a:ea typeface="Times New Roman"/>
              <a:cs typeface="Times New Roman"/>
              <a:sym typeface="Times New Roman"/>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OBJECTIVE</a:t>
            </a:r>
            <a:endParaRPr>
              <a:solidFill>
                <a:srgbClr val="FFFFFF"/>
              </a:solidFill>
              <a:latin typeface="Calibri"/>
              <a:ea typeface="Calibri"/>
              <a:cs typeface="Calibri"/>
              <a:sym typeface="Calibri"/>
            </a:endParaRPr>
          </a:p>
          <a:p>
            <a:pPr indent="-342900" lvl="0" marL="457200" rtl="0" algn="l">
              <a:lnSpc>
                <a:spcPct val="115000"/>
              </a:lnSpc>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INTRODUCTION</a:t>
            </a:r>
            <a:endParaRPr>
              <a:solidFill>
                <a:srgbClr val="FFFFFF"/>
              </a:solidFill>
              <a:latin typeface="Calibri"/>
              <a:ea typeface="Calibri"/>
              <a:cs typeface="Calibri"/>
              <a:sym typeface="Calibri"/>
            </a:endParaRPr>
          </a:p>
          <a:p>
            <a:pPr indent="-342900" lvl="0" marL="457200" rtl="0" algn="l">
              <a:lnSpc>
                <a:spcPct val="115000"/>
              </a:lnSpc>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SUBMERGED ARC WELDING</a:t>
            </a:r>
            <a:endParaRPr>
              <a:solidFill>
                <a:srgbClr val="FFFFFF"/>
              </a:solidFill>
              <a:latin typeface="Calibri"/>
              <a:ea typeface="Calibri"/>
              <a:cs typeface="Calibri"/>
              <a:sym typeface="Calibri"/>
            </a:endParaRPr>
          </a:p>
          <a:p>
            <a:pPr indent="-342900" lvl="0" marL="457200" rtl="0" algn="l">
              <a:lnSpc>
                <a:spcPct val="115000"/>
              </a:lnSpc>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PROBLEM &amp; CURRENT SCENARIO </a:t>
            </a:r>
            <a:endParaRPr>
              <a:solidFill>
                <a:srgbClr val="FFFFFF"/>
              </a:solidFill>
              <a:latin typeface="Calibri"/>
              <a:ea typeface="Calibri"/>
              <a:cs typeface="Calibri"/>
              <a:sym typeface="Calibri"/>
            </a:endParaRPr>
          </a:p>
          <a:p>
            <a:pPr indent="-342900" lvl="0" marL="457200" rtl="0" algn="l">
              <a:lnSpc>
                <a:spcPct val="115000"/>
              </a:lnSpc>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SOLUTION</a:t>
            </a:r>
            <a:endParaRPr>
              <a:solidFill>
                <a:srgbClr val="FFFFFF"/>
              </a:solidFill>
              <a:latin typeface="Calibri"/>
              <a:ea typeface="Calibri"/>
              <a:cs typeface="Calibri"/>
              <a:sym typeface="Calibri"/>
            </a:endParaRPr>
          </a:p>
          <a:p>
            <a:pPr indent="-342900" lvl="0" marL="457200" rtl="0" algn="l">
              <a:lnSpc>
                <a:spcPct val="115000"/>
              </a:lnSpc>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DATASET COLLECTION (</a:t>
            </a:r>
            <a:r>
              <a:rPr lang="en">
                <a:solidFill>
                  <a:schemeClr val="dk1"/>
                </a:solidFill>
                <a:latin typeface="Calibri"/>
                <a:ea typeface="Calibri"/>
                <a:cs typeface="Calibri"/>
                <a:sym typeface="Calibri"/>
              </a:rPr>
              <a:t>VERSION 1.O)</a:t>
            </a:r>
            <a:endParaRPr>
              <a:solidFill>
                <a:srgbClr val="FFFFFF"/>
              </a:solidFill>
              <a:latin typeface="Calibri"/>
              <a:ea typeface="Calibri"/>
              <a:cs typeface="Calibri"/>
              <a:sym typeface="Calibri"/>
            </a:endParaRPr>
          </a:p>
          <a:p>
            <a:pPr indent="-342900" lvl="0" marL="457200" rtl="0" algn="l">
              <a:lnSpc>
                <a:spcPct val="115000"/>
              </a:lnSpc>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MODEL SELECTION &amp; IMPLEMENTATION</a:t>
            </a:r>
            <a:endParaRPr>
              <a:solidFill>
                <a:srgbClr val="FFFFFF"/>
              </a:solidFill>
              <a:latin typeface="Calibri"/>
              <a:ea typeface="Calibri"/>
              <a:cs typeface="Calibri"/>
              <a:sym typeface="Calibri"/>
            </a:endParaRPr>
          </a:p>
          <a:p>
            <a:pPr indent="-342900" lvl="0" marL="457200" rtl="0" algn="l">
              <a:lnSpc>
                <a:spcPct val="115000"/>
              </a:lnSpc>
              <a:spcBef>
                <a:spcPts val="0"/>
              </a:spcBef>
              <a:spcAft>
                <a:spcPts val="0"/>
              </a:spcAft>
              <a:buClr>
                <a:srgbClr val="FFFF00"/>
              </a:buClr>
              <a:buSzPts val="1800"/>
              <a:buFont typeface="Calibri"/>
              <a:buChar char="●"/>
            </a:pPr>
            <a:r>
              <a:rPr lang="en">
                <a:solidFill>
                  <a:srgbClr val="FFFF00"/>
                </a:solidFill>
                <a:latin typeface="Calibri"/>
                <a:ea typeface="Calibri"/>
                <a:cs typeface="Calibri"/>
                <a:sym typeface="Calibri"/>
              </a:rPr>
              <a:t>UPDATION IN </a:t>
            </a:r>
            <a:r>
              <a:rPr lang="en">
                <a:solidFill>
                  <a:srgbClr val="FFFF00"/>
                </a:solidFill>
                <a:latin typeface="Calibri"/>
                <a:ea typeface="Calibri"/>
                <a:cs typeface="Calibri"/>
                <a:sym typeface="Calibri"/>
              </a:rPr>
              <a:t>PREVIOUS</a:t>
            </a:r>
            <a:r>
              <a:rPr lang="en">
                <a:solidFill>
                  <a:srgbClr val="FFFF00"/>
                </a:solidFill>
                <a:latin typeface="Calibri"/>
                <a:ea typeface="Calibri"/>
                <a:cs typeface="Calibri"/>
                <a:sym typeface="Calibri"/>
              </a:rPr>
              <a:t> WORK</a:t>
            </a:r>
            <a:endParaRPr>
              <a:solidFill>
                <a:srgbClr val="FFFF00"/>
              </a:solidFill>
              <a:latin typeface="Calibri"/>
              <a:ea typeface="Calibri"/>
              <a:cs typeface="Calibri"/>
              <a:sym typeface="Calibri"/>
            </a:endParaRPr>
          </a:p>
          <a:p>
            <a:pPr indent="-342900" lvl="0" marL="457200" rtl="0" algn="l">
              <a:lnSpc>
                <a:spcPct val="115000"/>
              </a:lnSpc>
              <a:spcBef>
                <a:spcPts val="0"/>
              </a:spcBef>
              <a:spcAft>
                <a:spcPts val="0"/>
              </a:spcAft>
              <a:buClr>
                <a:srgbClr val="FFFF00"/>
              </a:buClr>
              <a:buSzPts val="1800"/>
              <a:buFont typeface="Calibri"/>
              <a:buChar char="●"/>
            </a:pPr>
            <a:r>
              <a:rPr lang="en">
                <a:solidFill>
                  <a:srgbClr val="FFFF00"/>
                </a:solidFill>
                <a:latin typeface="Calibri"/>
                <a:ea typeface="Calibri"/>
                <a:cs typeface="Calibri"/>
                <a:sym typeface="Calibri"/>
              </a:rPr>
              <a:t>DATASET COLLECTION (</a:t>
            </a:r>
            <a:r>
              <a:rPr lang="en">
                <a:solidFill>
                  <a:srgbClr val="FFFF00"/>
                </a:solidFill>
                <a:latin typeface="Calibri"/>
                <a:ea typeface="Calibri"/>
                <a:cs typeface="Calibri"/>
                <a:sym typeface="Calibri"/>
              </a:rPr>
              <a:t>VERSION 2.O)</a:t>
            </a:r>
            <a:endParaRPr>
              <a:solidFill>
                <a:srgbClr val="FFFF00"/>
              </a:solidFill>
              <a:latin typeface="Calibri"/>
              <a:ea typeface="Calibri"/>
              <a:cs typeface="Calibri"/>
              <a:sym typeface="Calibri"/>
            </a:endParaRPr>
          </a:p>
          <a:p>
            <a:pPr indent="-342900" lvl="0" marL="457200" rtl="0" algn="l">
              <a:lnSpc>
                <a:spcPct val="115000"/>
              </a:lnSpc>
              <a:spcBef>
                <a:spcPts val="0"/>
              </a:spcBef>
              <a:spcAft>
                <a:spcPts val="0"/>
              </a:spcAft>
              <a:buClr>
                <a:srgbClr val="FFFF00"/>
              </a:buClr>
              <a:buSzPts val="1800"/>
              <a:buFont typeface="Calibri"/>
              <a:buChar char="●"/>
            </a:pPr>
            <a:r>
              <a:rPr lang="en">
                <a:solidFill>
                  <a:srgbClr val="FFFF00"/>
                </a:solidFill>
                <a:latin typeface="Calibri"/>
                <a:ea typeface="Calibri"/>
                <a:cs typeface="Calibri"/>
                <a:sym typeface="Calibri"/>
              </a:rPr>
              <a:t>FINAL RESULTS &amp; CONCLUSIONS</a:t>
            </a:r>
            <a:endParaRPr>
              <a:solidFill>
                <a:srgbClr val="FFFF00"/>
              </a:solidFill>
              <a:latin typeface="Calibri"/>
              <a:ea typeface="Calibri"/>
              <a:cs typeface="Calibri"/>
              <a:sym typeface="Calibri"/>
            </a:endParaRPr>
          </a:p>
          <a:p>
            <a:pPr indent="-342900" lvl="0" marL="457200" rtl="0" algn="l">
              <a:lnSpc>
                <a:spcPct val="115000"/>
              </a:lnSpc>
              <a:spcBef>
                <a:spcPts val="0"/>
              </a:spcBef>
              <a:spcAft>
                <a:spcPts val="0"/>
              </a:spcAft>
              <a:buClr>
                <a:srgbClr val="FFFF00"/>
              </a:buClr>
              <a:buSzPts val="1800"/>
              <a:buFont typeface="Calibri"/>
              <a:buChar char="●"/>
            </a:pPr>
            <a:r>
              <a:rPr lang="en">
                <a:solidFill>
                  <a:srgbClr val="FFFF00"/>
                </a:solidFill>
                <a:latin typeface="Calibri"/>
                <a:ea typeface="Calibri"/>
                <a:cs typeface="Calibri"/>
                <a:sym typeface="Calibri"/>
              </a:rPr>
              <a:t>FUTURE IMPROVEMENTS </a:t>
            </a:r>
            <a:endParaRPr>
              <a:solidFill>
                <a:srgbClr val="FFFF00"/>
              </a:solidFill>
              <a:latin typeface="Calibri"/>
              <a:ea typeface="Calibri"/>
              <a:cs typeface="Calibri"/>
              <a:sym typeface="Calibri"/>
            </a:endParaRPr>
          </a:p>
          <a:p>
            <a:pPr indent="0" lvl="0" marL="0" rtl="0" algn="l">
              <a:spcBef>
                <a:spcPts val="1600"/>
              </a:spcBef>
              <a:spcAft>
                <a:spcPts val="1600"/>
              </a:spcAft>
              <a:buNone/>
            </a:pPr>
            <a:r>
              <a:t/>
            </a:r>
            <a:endParaRPr>
              <a:solidFill>
                <a:srgbClr val="FFFFFF"/>
              </a:solidFill>
              <a:latin typeface="Calibri"/>
              <a:ea typeface="Calibri"/>
              <a:cs typeface="Calibri"/>
              <a:sym typeface="Calibri"/>
            </a:endParaRPr>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350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00"/>
                </a:solidFill>
                <a:latin typeface="Times New Roman"/>
                <a:ea typeface="Times New Roman"/>
                <a:cs typeface="Times New Roman"/>
                <a:sym typeface="Times New Roman"/>
              </a:rPr>
              <a:t>RNN</a:t>
            </a:r>
            <a:endParaRPr sz="4000">
              <a:solidFill>
                <a:srgbClr val="FFFF00"/>
              </a:solidFill>
              <a:latin typeface="Times New Roman"/>
              <a:ea typeface="Times New Roman"/>
              <a:cs typeface="Times New Roman"/>
              <a:sym typeface="Times New Roman"/>
            </a:endParaRPr>
          </a:p>
        </p:txBody>
      </p:sp>
      <p:sp>
        <p:nvSpPr>
          <p:cNvPr id="189" name="Google Shape;18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The </a:t>
            </a:r>
            <a:r>
              <a:rPr lang="en">
                <a:solidFill>
                  <a:srgbClr val="FFFFFF"/>
                </a:solidFill>
                <a:latin typeface="Calibri"/>
                <a:ea typeface="Calibri"/>
                <a:cs typeface="Calibri"/>
                <a:sym typeface="Calibri"/>
              </a:rPr>
              <a:t>Recurrent</a:t>
            </a:r>
            <a:r>
              <a:rPr lang="en">
                <a:solidFill>
                  <a:srgbClr val="FFFFFF"/>
                </a:solidFill>
                <a:latin typeface="Calibri"/>
                <a:ea typeface="Calibri"/>
                <a:cs typeface="Calibri"/>
                <a:sym typeface="Calibri"/>
              </a:rPr>
              <a:t> Neural Network(RNN) is basically used for text generation, text and speech recognition.</a:t>
            </a:r>
            <a:endParaRPr>
              <a:solidFill>
                <a:srgbClr val="FFFFFF"/>
              </a:solidFill>
              <a:latin typeface="Calibri"/>
              <a:ea typeface="Calibri"/>
              <a:cs typeface="Calibri"/>
              <a:sym typeface="Calibri"/>
            </a:endParaRPr>
          </a:p>
          <a:p>
            <a:pPr indent="-342900" lvl="0" marL="457200" rtl="0" algn="l">
              <a:spcBef>
                <a:spcPts val="1000"/>
              </a:spcBef>
              <a:spcAft>
                <a:spcPts val="0"/>
              </a:spcAft>
              <a:buClr>
                <a:srgbClr val="FFFFFF"/>
              </a:buClr>
              <a:buSzPts val="1800"/>
              <a:buFont typeface="Calibri"/>
              <a:buChar char="●"/>
            </a:pPr>
            <a:r>
              <a:rPr lang="en">
                <a:solidFill>
                  <a:srgbClr val="FFFFFF"/>
                </a:solidFill>
                <a:latin typeface="Calibri"/>
                <a:ea typeface="Calibri"/>
                <a:cs typeface="Calibri"/>
                <a:sym typeface="Calibri"/>
              </a:rPr>
              <a:t>It is also used for natural language processing (NLP).</a:t>
            </a:r>
            <a:endParaRPr>
              <a:solidFill>
                <a:srgbClr val="FFFFFF"/>
              </a:solidFill>
              <a:latin typeface="Calibri"/>
              <a:ea typeface="Calibri"/>
              <a:cs typeface="Calibri"/>
              <a:sym typeface="Calibri"/>
            </a:endParaRPr>
          </a:p>
          <a:p>
            <a:pPr indent="-342900" lvl="0" marL="457200" rtl="0" algn="l">
              <a:spcBef>
                <a:spcPts val="1000"/>
              </a:spcBef>
              <a:spcAft>
                <a:spcPts val="0"/>
              </a:spcAft>
              <a:buClr>
                <a:srgbClr val="FFFFFF"/>
              </a:buClr>
              <a:buSzPts val="1800"/>
              <a:buFont typeface="Calibri"/>
              <a:buChar char="●"/>
            </a:pPr>
            <a:r>
              <a:rPr lang="en">
                <a:solidFill>
                  <a:srgbClr val="FFFFFF"/>
                </a:solidFill>
                <a:latin typeface="Calibri"/>
                <a:ea typeface="Calibri"/>
                <a:cs typeface="Calibri"/>
                <a:sym typeface="Calibri"/>
              </a:rPr>
              <a:t>We have applied this neural network to train our model but accuracy of the data that is generated is low because In our model we are basically dealing with numerical input and output values thats why this model is less suitable for our model.</a:t>
            </a:r>
            <a:endParaRPr>
              <a:solidFill>
                <a:srgbClr val="FFFFFF"/>
              </a:solidFill>
              <a:latin typeface="Calibri"/>
              <a:ea typeface="Calibri"/>
              <a:cs typeface="Calibri"/>
              <a:sym typeface="Calibri"/>
            </a:endParaRPr>
          </a:p>
        </p:txBody>
      </p:sp>
      <p:sp>
        <p:nvSpPr>
          <p:cNvPr id="190" name="Google Shape;19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350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00"/>
                </a:solidFill>
                <a:latin typeface="Times New Roman"/>
                <a:ea typeface="Times New Roman"/>
                <a:cs typeface="Times New Roman"/>
                <a:sym typeface="Times New Roman"/>
              </a:rPr>
              <a:t>CNN</a:t>
            </a:r>
            <a:endParaRPr sz="4000">
              <a:solidFill>
                <a:srgbClr val="FFFF00"/>
              </a:solidFill>
              <a:latin typeface="Times New Roman"/>
              <a:ea typeface="Times New Roman"/>
              <a:cs typeface="Times New Roman"/>
              <a:sym typeface="Times New Roman"/>
            </a:endParaRPr>
          </a:p>
        </p:txBody>
      </p:sp>
      <p:sp>
        <p:nvSpPr>
          <p:cNvPr id="196" name="Google Shape;19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In neural networks, Convolutional neural network (ConvNets or CNNs) is one of the main categories to do </a:t>
            </a:r>
            <a:r>
              <a:rPr lang="en">
                <a:solidFill>
                  <a:srgbClr val="FFFF00"/>
                </a:solidFill>
                <a:latin typeface="Calibri"/>
                <a:ea typeface="Calibri"/>
                <a:cs typeface="Calibri"/>
                <a:sym typeface="Calibri"/>
              </a:rPr>
              <a:t>images recognition</a:t>
            </a:r>
            <a:r>
              <a:rPr lang="en">
                <a:solidFill>
                  <a:srgbClr val="FFFFFF"/>
                </a:solidFill>
                <a:latin typeface="Calibri"/>
                <a:ea typeface="Calibri"/>
                <a:cs typeface="Calibri"/>
                <a:sym typeface="Calibri"/>
              </a:rPr>
              <a:t>, images classifications. Objects detections, recognition faces etc, are some of the areas where CNNs are widely used.</a:t>
            </a:r>
            <a:endParaRPr>
              <a:solidFill>
                <a:srgbClr val="FFFFFF"/>
              </a:solidFill>
              <a:latin typeface="Calibri"/>
              <a:ea typeface="Calibri"/>
              <a:cs typeface="Calibri"/>
              <a:sym typeface="Calibri"/>
            </a:endParaRPr>
          </a:p>
          <a:p>
            <a:pPr indent="-342900" lvl="0" marL="457200" rtl="0" algn="l">
              <a:spcBef>
                <a:spcPts val="1000"/>
              </a:spcBef>
              <a:spcAft>
                <a:spcPts val="0"/>
              </a:spcAft>
              <a:buClr>
                <a:srgbClr val="FFFFFF"/>
              </a:buClr>
              <a:buSzPts val="1800"/>
              <a:buFont typeface="Calibri"/>
              <a:buChar char="●"/>
            </a:pPr>
            <a:r>
              <a:rPr lang="en">
                <a:solidFill>
                  <a:srgbClr val="FFFFFF"/>
                </a:solidFill>
                <a:latin typeface="Calibri"/>
                <a:ea typeface="Calibri"/>
                <a:cs typeface="Calibri"/>
                <a:sym typeface="Calibri"/>
              </a:rPr>
              <a:t>In our model we are not dealing with any image recognition so this model is less suitable for our model.</a:t>
            </a:r>
            <a:endParaRPr>
              <a:solidFill>
                <a:srgbClr val="FFFFFF"/>
              </a:solidFill>
              <a:latin typeface="Calibri"/>
              <a:ea typeface="Calibri"/>
              <a:cs typeface="Calibri"/>
              <a:sym typeface="Calibri"/>
            </a:endParaRPr>
          </a:p>
        </p:txBody>
      </p:sp>
      <p:sp>
        <p:nvSpPr>
          <p:cNvPr id="197" name="Google Shape;197;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21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00"/>
                </a:solidFill>
                <a:latin typeface="Times New Roman"/>
                <a:ea typeface="Times New Roman"/>
                <a:cs typeface="Times New Roman"/>
                <a:sym typeface="Times New Roman"/>
              </a:rPr>
              <a:t>ANN</a:t>
            </a:r>
            <a:endParaRPr sz="4000">
              <a:solidFill>
                <a:srgbClr val="FFFF00"/>
              </a:solidFill>
              <a:latin typeface="Times New Roman"/>
              <a:ea typeface="Times New Roman"/>
              <a:cs typeface="Times New Roman"/>
              <a:sym typeface="Times New Roman"/>
            </a:endParaRPr>
          </a:p>
        </p:txBody>
      </p:sp>
      <p:sp>
        <p:nvSpPr>
          <p:cNvPr id="203" name="Google Shape;203;p34"/>
          <p:cNvSpPr txBox="1"/>
          <p:nvPr>
            <p:ph idx="1" type="body"/>
          </p:nvPr>
        </p:nvSpPr>
        <p:spPr>
          <a:xfrm>
            <a:off x="311700" y="1152475"/>
            <a:ext cx="8520600" cy="39045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We select</a:t>
            </a:r>
            <a:r>
              <a:rPr lang="en">
                <a:solidFill>
                  <a:srgbClr val="FFFFFF"/>
                </a:solidFill>
                <a:latin typeface="Calibri"/>
                <a:ea typeface="Calibri"/>
                <a:cs typeface="Calibri"/>
                <a:sym typeface="Calibri"/>
              </a:rPr>
              <a:t>ed</a:t>
            </a:r>
            <a:r>
              <a:rPr lang="en">
                <a:solidFill>
                  <a:srgbClr val="FFFFFF"/>
                </a:solidFill>
                <a:latin typeface="Calibri"/>
                <a:ea typeface="Calibri"/>
                <a:cs typeface="Calibri"/>
                <a:sym typeface="Calibri"/>
              </a:rPr>
              <a:t> </a:t>
            </a:r>
            <a:r>
              <a:rPr lang="en">
                <a:solidFill>
                  <a:srgbClr val="FFFF00"/>
                </a:solidFill>
                <a:latin typeface="Calibri"/>
                <a:ea typeface="Calibri"/>
                <a:cs typeface="Calibri"/>
                <a:sym typeface="Calibri"/>
              </a:rPr>
              <a:t>Artificial neural network </a:t>
            </a:r>
            <a:r>
              <a:rPr lang="en">
                <a:solidFill>
                  <a:srgbClr val="FFFFFF"/>
                </a:solidFill>
                <a:latin typeface="Calibri"/>
                <a:ea typeface="Calibri"/>
                <a:cs typeface="Calibri"/>
                <a:sym typeface="Calibri"/>
              </a:rPr>
              <a:t>(ANN) as our prediction model, for this welding process.</a:t>
            </a:r>
            <a:endParaRPr>
              <a:solidFill>
                <a:srgbClr val="FFFFFF"/>
              </a:solidFill>
              <a:latin typeface="Calibri"/>
              <a:ea typeface="Calibri"/>
              <a:cs typeface="Calibri"/>
              <a:sym typeface="Calibri"/>
            </a:endParaRPr>
          </a:p>
          <a:p>
            <a:pPr indent="-342900" lvl="0" marL="457200" rtl="0" algn="just">
              <a:spcBef>
                <a:spcPts val="1000"/>
              </a:spcBef>
              <a:spcAft>
                <a:spcPts val="0"/>
              </a:spcAft>
              <a:buClr>
                <a:srgbClr val="FFFFFF"/>
              </a:buClr>
              <a:buSzPts val="1800"/>
              <a:buFont typeface="Calibri"/>
              <a:buChar char="●"/>
            </a:pPr>
            <a:r>
              <a:rPr lang="en">
                <a:solidFill>
                  <a:srgbClr val="FFFFFF"/>
                </a:solidFill>
                <a:latin typeface="Calibri"/>
                <a:ea typeface="Calibri"/>
                <a:cs typeface="Calibri"/>
                <a:sym typeface="Calibri"/>
              </a:rPr>
              <a:t>We use keras neural-network library for ANN implementation. We use this because of its user-friendly, modular, and extensible features.</a:t>
            </a:r>
            <a:endParaRPr>
              <a:solidFill>
                <a:srgbClr val="FFFFFF"/>
              </a:solidFill>
              <a:latin typeface="Calibri"/>
              <a:ea typeface="Calibri"/>
              <a:cs typeface="Calibri"/>
              <a:sym typeface="Calibri"/>
            </a:endParaRPr>
          </a:p>
          <a:p>
            <a:pPr indent="-342900" lvl="0" marL="457200" rtl="0" algn="just">
              <a:spcBef>
                <a:spcPts val="1000"/>
              </a:spcBef>
              <a:spcAft>
                <a:spcPts val="0"/>
              </a:spcAft>
              <a:buClr>
                <a:srgbClr val="FFFFFF"/>
              </a:buClr>
              <a:buSzPts val="1800"/>
              <a:buFont typeface="Calibri"/>
              <a:buChar char="●"/>
            </a:pPr>
            <a:r>
              <a:rPr lang="en">
                <a:solidFill>
                  <a:srgbClr val="FFFFFF"/>
                </a:solidFill>
                <a:latin typeface="Calibri"/>
                <a:ea typeface="Calibri"/>
                <a:cs typeface="Calibri"/>
                <a:sym typeface="Calibri"/>
              </a:rPr>
              <a:t>ANN consists of many interconnected processors known as neurons that are simple processors which operate in parallel.</a:t>
            </a:r>
            <a:endParaRPr>
              <a:solidFill>
                <a:srgbClr val="FFFFFF"/>
              </a:solidFill>
              <a:latin typeface="Calibri"/>
              <a:ea typeface="Calibri"/>
              <a:cs typeface="Calibri"/>
              <a:sym typeface="Calibri"/>
            </a:endParaRPr>
          </a:p>
          <a:p>
            <a:pPr indent="-342900" lvl="0" marL="457200" rtl="0" algn="just">
              <a:spcBef>
                <a:spcPts val="1000"/>
              </a:spcBef>
              <a:spcAft>
                <a:spcPts val="0"/>
              </a:spcAft>
              <a:buClr>
                <a:srgbClr val="FFFFFF"/>
              </a:buClr>
              <a:buSzPts val="1800"/>
              <a:buFont typeface="Calibri"/>
              <a:buChar char="●"/>
            </a:pPr>
            <a:r>
              <a:rPr lang="en">
                <a:solidFill>
                  <a:srgbClr val="FFFFFF"/>
                </a:solidFill>
                <a:latin typeface="Calibri"/>
                <a:ea typeface="Calibri"/>
                <a:cs typeface="Calibri"/>
                <a:sym typeface="Calibri"/>
              </a:rPr>
              <a:t>Every neuron is connected with other neuron through a connection link. </a:t>
            </a:r>
            <a:endParaRPr>
              <a:solidFill>
                <a:srgbClr val="FFFFFF"/>
              </a:solidFill>
              <a:latin typeface="Calibri"/>
              <a:ea typeface="Calibri"/>
              <a:cs typeface="Calibri"/>
              <a:sym typeface="Calibri"/>
            </a:endParaRPr>
          </a:p>
          <a:p>
            <a:pPr indent="-342900" lvl="0" marL="457200" rtl="0" algn="just">
              <a:spcBef>
                <a:spcPts val="1000"/>
              </a:spcBef>
              <a:spcAft>
                <a:spcPts val="0"/>
              </a:spcAft>
              <a:buClr>
                <a:srgbClr val="FFFFFF"/>
              </a:buClr>
              <a:buSzPts val="1800"/>
              <a:buFont typeface="Calibri"/>
              <a:buChar char="●"/>
            </a:pPr>
            <a:r>
              <a:rPr lang="en">
                <a:solidFill>
                  <a:srgbClr val="FFFFFF"/>
                </a:solidFill>
                <a:latin typeface="Calibri"/>
                <a:ea typeface="Calibri"/>
                <a:cs typeface="Calibri"/>
                <a:sym typeface="Calibri"/>
              </a:rPr>
              <a:t>Each connection link is associated with a weight that has information about the input </a:t>
            </a:r>
            <a:r>
              <a:rPr lang="en">
                <a:solidFill>
                  <a:srgbClr val="FFFFFF"/>
                </a:solidFill>
                <a:latin typeface="Calibri"/>
                <a:ea typeface="Calibri"/>
                <a:cs typeface="Calibri"/>
                <a:sym typeface="Calibri"/>
              </a:rPr>
              <a:t>signal. </a:t>
            </a:r>
            <a:endParaRPr>
              <a:solidFill>
                <a:srgbClr val="FFFFFF"/>
              </a:solidFill>
              <a:latin typeface="Calibri"/>
              <a:ea typeface="Calibri"/>
              <a:cs typeface="Calibri"/>
              <a:sym typeface="Calibri"/>
            </a:endParaRPr>
          </a:p>
        </p:txBody>
      </p:sp>
      <p:sp>
        <p:nvSpPr>
          <p:cNvPr id="204" name="Google Shape;204;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0" name="Google Shape;210;p35"/>
          <p:cNvSpPr/>
          <p:nvPr/>
        </p:nvSpPr>
        <p:spPr>
          <a:xfrm>
            <a:off x="6206550" y="1649100"/>
            <a:ext cx="589200" cy="45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FF0000"/>
              </a:solidFill>
              <a:highlight>
                <a:srgbClr val="FF0000"/>
              </a:highlight>
            </a:endParaRPr>
          </a:p>
        </p:txBody>
      </p:sp>
      <p:pic>
        <p:nvPicPr>
          <p:cNvPr id="211" name="Google Shape;211;p35"/>
          <p:cNvPicPr preferRelativeResize="0"/>
          <p:nvPr/>
        </p:nvPicPr>
        <p:blipFill>
          <a:blip r:embed="rId3">
            <a:alphaModFix/>
          </a:blip>
          <a:stretch>
            <a:fillRect/>
          </a:stretch>
        </p:blipFill>
        <p:spPr>
          <a:xfrm>
            <a:off x="6158400" y="3681700"/>
            <a:ext cx="685500" cy="450001"/>
          </a:xfrm>
          <a:prstGeom prst="rect">
            <a:avLst/>
          </a:prstGeom>
          <a:noFill/>
          <a:ln>
            <a:noFill/>
          </a:ln>
        </p:spPr>
      </p:pic>
      <p:sp>
        <p:nvSpPr>
          <p:cNvPr id="212" name="Google Shape;212;p35"/>
          <p:cNvSpPr txBox="1"/>
          <p:nvPr/>
        </p:nvSpPr>
        <p:spPr>
          <a:xfrm>
            <a:off x="125975" y="1543050"/>
            <a:ext cx="6080700" cy="34527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rgbClr val="FFFFFF"/>
              </a:buClr>
              <a:buSzPts val="2300"/>
              <a:buFont typeface="Calibri"/>
              <a:buChar char="●"/>
            </a:pPr>
            <a:r>
              <a:rPr lang="en" sz="2300">
                <a:solidFill>
                  <a:srgbClr val="FFFFFF"/>
                </a:solidFill>
                <a:latin typeface="Calibri"/>
                <a:ea typeface="Calibri"/>
                <a:cs typeface="Calibri"/>
                <a:sym typeface="Calibri"/>
              </a:rPr>
              <a:t>Regression</a:t>
            </a:r>
            <a:endParaRPr sz="2300">
              <a:solidFill>
                <a:srgbClr val="FFFFFF"/>
              </a:solidFill>
              <a:latin typeface="Calibri"/>
              <a:ea typeface="Calibri"/>
              <a:cs typeface="Calibri"/>
              <a:sym typeface="Calibri"/>
            </a:endParaRPr>
          </a:p>
          <a:p>
            <a:pPr indent="0" lvl="0" marL="457200" rtl="0" algn="l">
              <a:spcBef>
                <a:spcPts val="0"/>
              </a:spcBef>
              <a:spcAft>
                <a:spcPts val="0"/>
              </a:spcAft>
              <a:buNone/>
            </a:pPr>
            <a:r>
              <a:t/>
            </a:r>
            <a:endParaRPr sz="2300">
              <a:solidFill>
                <a:srgbClr val="FFFFFF"/>
              </a:solidFill>
              <a:latin typeface="Calibri"/>
              <a:ea typeface="Calibri"/>
              <a:cs typeface="Calibri"/>
              <a:sym typeface="Calibri"/>
            </a:endParaRPr>
          </a:p>
          <a:p>
            <a:pPr indent="-374650" lvl="0" marL="457200" rtl="0" algn="l">
              <a:spcBef>
                <a:spcPts val="0"/>
              </a:spcBef>
              <a:spcAft>
                <a:spcPts val="0"/>
              </a:spcAft>
              <a:buClr>
                <a:srgbClr val="FFFFFF"/>
              </a:buClr>
              <a:buSzPts val="2300"/>
              <a:buFont typeface="Calibri"/>
              <a:buChar char="●"/>
            </a:pPr>
            <a:r>
              <a:rPr lang="en" sz="2300">
                <a:solidFill>
                  <a:srgbClr val="FFFFFF"/>
                </a:solidFill>
                <a:latin typeface="Calibri"/>
                <a:ea typeface="Calibri"/>
                <a:cs typeface="Calibri"/>
                <a:sym typeface="Calibri"/>
              </a:rPr>
              <a:t>RNN (primarily used for NLP)</a:t>
            </a:r>
            <a:endParaRPr sz="2300">
              <a:solidFill>
                <a:srgbClr val="FFFFFF"/>
              </a:solidFill>
              <a:latin typeface="Calibri"/>
              <a:ea typeface="Calibri"/>
              <a:cs typeface="Calibri"/>
              <a:sym typeface="Calibri"/>
            </a:endParaRPr>
          </a:p>
          <a:p>
            <a:pPr indent="0" lvl="0" marL="457200" rtl="0" algn="l">
              <a:spcBef>
                <a:spcPts val="0"/>
              </a:spcBef>
              <a:spcAft>
                <a:spcPts val="0"/>
              </a:spcAft>
              <a:buNone/>
            </a:pPr>
            <a:r>
              <a:t/>
            </a:r>
            <a:endParaRPr sz="2300">
              <a:solidFill>
                <a:srgbClr val="FFFFFF"/>
              </a:solidFill>
              <a:latin typeface="Calibri"/>
              <a:ea typeface="Calibri"/>
              <a:cs typeface="Calibri"/>
              <a:sym typeface="Calibri"/>
            </a:endParaRPr>
          </a:p>
          <a:p>
            <a:pPr indent="-374650" lvl="0" marL="457200" rtl="0" algn="l">
              <a:spcBef>
                <a:spcPts val="0"/>
              </a:spcBef>
              <a:spcAft>
                <a:spcPts val="0"/>
              </a:spcAft>
              <a:buClr>
                <a:srgbClr val="FFFFFF"/>
              </a:buClr>
              <a:buSzPts val="2300"/>
              <a:buFont typeface="Calibri"/>
              <a:buChar char="●"/>
            </a:pPr>
            <a:r>
              <a:rPr lang="en" sz="2300">
                <a:solidFill>
                  <a:srgbClr val="FFFFFF"/>
                </a:solidFill>
                <a:latin typeface="Calibri"/>
                <a:ea typeface="Calibri"/>
                <a:cs typeface="Calibri"/>
                <a:sym typeface="Calibri"/>
              </a:rPr>
              <a:t>CNN (primarily used for Image processing)</a:t>
            </a:r>
            <a:endParaRPr sz="2300">
              <a:solidFill>
                <a:srgbClr val="FFFFFF"/>
              </a:solidFill>
              <a:latin typeface="Calibri"/>
              <a:ea typeface="Calibri"/>
              <a:cs typeface="Calibri"/>
              <a:sym typeface="Calibri"/>
            </a:endParaRPr>
          </a:p>
          <a:p>
            <a:pPr indent="0" lvl="0" marL="457200" rtl="0" algn="l">
              <a:spcBef>
                <a:spcPts val="0"/>
              </a:spcBef>
              <a:spcAft>
                <a:spcPts val="0"/>
              </a:spcAft>
              <a:buNone/>
            </a:pPr>
            <a:r>
              <a:t/>
            </a:r>
            <a:endParaRPr sz="2300">
              <a:solidFill>
                <a:srgbClr val="FFFFFF"/>
              </a:solidFill>
              <a:latin typeface="Calibri"/>
              <a:ea typeface="Calibri"/>
              <a:cs typeface="Calibri"/>
              <a:sym typeface="Calibri"/>
            </a:endParaRPr>
          </a:p>
          <a:p>
            <a:pPr indent="-374650" lvl="0" marL="457200" rtl="0" algn="l">
              <a:spcBef>
                <a:spcPts val="0"/>
              </a:spcBef>
              <a:spcAft>
                <a:spcPts val="0"/>
              </a:spcAft>
              <a:buClr>
                <a:srgbClr val="FFFFFF"/>
              </a:buClr>
              <a:buSzPts val="2300"/>
              <a:buFont typeface="Calibri"/>
              <a:buChar char="●"/>
            </a:pPr>
            <a:r>
              <a:rPr lang="en" sz="2300">
                <a:solidFill>
                  <a:srgbClr val="FFFFFF"/>
                </a:solidFill>
                <a:latin typeface="Calibri"/>
                <a:ea typeface="Calibri"/>
                <a:cs typeface="Calibri"/>
                <a:sym typeface="Calibri"/>
              </a:rPr>
              <a:t>ANN</a:t>
            </a:r>
            <a:endParaRPr sz="2300">
              <a:solidFill>
                <a:srgbClr val="FFFFFF"/>
              </a:solidFill>
              <a:latin typeface="Calibri"/>
              <a:ea typeface="Calibri"/>
              <a:cs typeface="Calibri"/>
              <a:sym typeface="Calibri"/>
            </a:endParaRPr>
          </a:p>
        </p:txBody>
      </p:sp>
      <p:sp>
        <p:nvSpPr>
          <p:cNvPr id="213" name="Google Shape;213;p35"/>
          <p:cNvSpPr txBox="1"/>
          <p:nvPr/>
        </p:nvSpPr>
        <p:spPr>
          <a:xfrm>
            <a:off x="351925" y="299750"/>
            <a:ext cx="5936700" cy="6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00"/>
                </a:solidFill>
                <a:latin typeface="Times New Roman"/>
                <a:ea typeface="Times New Roman"/>
                <a:cs typeface="Times New Roman"/>
                <a:sym typeface="Times New Roman"/>
              </a:rPr>
              <a:t>Choosing a correct model </a:t>
            </a:r>
            <a:endParaRPr sz="4000">
              <a:solidFill>
                <a:srgbClr val="FFFF00"/>
              </a:solidFill>
              <a:latin typeface="Times New Roman"/>
              <a:ea typeface="Times New Roman"/>
              <a:cs typeface="Times New Roman"/>
              <a:sym typeface="Times New Roman"/>
            </a:endParaRPr>
          </a:p>
        </p:txBody>
      </p:sp>
      <p:sp>
        <p:nvSpPr>
          <p:cNvPr id="214" name="Google Shape;214;p35"/>
          <p:cNvSpPr/>
          <p:nvPr/>
        </p:nvSpPr>
        <p:spPr>
          <a:xfrm>
            <a:off x="6206550" y="2346750"/>
            <a:ext cx="589200" cy="45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FF0000"/>
              </a:solidFill>
              <a:highlight>
                <a:srgbClr val="FF0000"/>
              </a:highlight>
            </a:endParaRPr>
          </a:p>
        </p:txBody>
      </p:sp>
      <p:sp>
        <p:nvSpPr>
          <p:cNvPr id="215" name="Google Shape;215;p35"/>
          <p:cNvSpPr/>
          <p:nvPr/>
        </p:nvSpPr>
        <p:spPr>
          <a:xfrm>
            <a:off x="6206550" y="3044400"/>
            <a:ext cx="589200" cy="45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FF0000"/>
              </a:solidFill>
              <a:highlight>
                <a:srgbClr val="FF0000"/>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311700" y="39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00"/>
                </a:solidFill>
                <a:latin typeface="Times New Roman"/>
                <a:ea typeface="Times New Roman"/>
                <a:cs typeface="Times New Roman"/>
                <a:sym typeface="Times New Roman"/>
              </a:rPr>
              <a:t>Why we use ANN?</a:t>
            </a:r>
            <a:endParaRPr sz="4000">
              <a:solidFill>
                <a:srgbClr val="FFFF00"/>
              </a:solidFill>
              <a:latin typeface="Times New Roman"/>
              <a:ea typeface="Times New Roman"/>
              <a:cs typeface="Times New Roman"/>
              <a:sym typeface="Times New Roman"/>
            </a:endParaRPr>
          </a:p>
          <a:p>
            <a:pPr indent="0" lvl="0" marL="0" rtl="0" algn="l">
              <a:spcBef>
                <a:spcPts val="0"/>
              </a:spcBef>
              <a:spcAft>
                <a:spcPts val="0"/>
              </a:spcAft>
              <a:buNone/>
            </a:pPr>
            <a:r>
              <a:t/>
            </a:r>
            <a:endParaRPr sz="4000">
              <a:latin typeface="Times New Roman"/>
              <a:ea typeface="Times New Roman"/>
              <a:cs typeface="Times New Roman"/>
              <a:sym typeface="Times New Roman"/>
            </a:endParaRPr>
          </a:p>
        </p:txBody>
      </p:sp>
      <p:sp>
        <p:nvSpPr>
          <p:cNvPr id="221" name="Google Shape;221;p36"/>
          <p:cNvSpPr txBox="1"/>
          <p:nvPr>
            <p:ph idx="1" type="body"/>
          </p:nvPr>
        </p:nvSpPr>
        <p:spPr>
          <a:xfrm>
            <a:off x="311700" y="1417075"/>
            <a:ext cx="8520600" cy="31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latin typeface="Calibri"/>
                <a:ea typeface="Calibri"/>
                <a:cs typeface="Calibri"/>
                <a:sym typeface="Calibri"/>
              </a:rPr>
              <a:t>Because we have: </a:t>
            </a:r>
            <a:endParaRPr sz="2200">
              <a:solidFill>
                <a:srgbClr val="FFFFFF"/>
              </a:solidFill>
              <a:latin typeface="Calibri"/>
              <a:ea typeface="Calibri"/>
              <a:cs typeface="Calibri"/>
              <a:sym typeface="Calibri"/>
            </a:endParaRPr>
          </a:p>
          <a:p>
            <a:pPr indent="-368300" lvl="0" marL="914400" rtl="0" algn="l">
              <a:spcBef>
                <a:spcPts val="1600"/>
              </a:spcBef>
              <a:spcAft>
                <a:spcPts val="0"/>
              </a:spcAft>
              <a:buClr>
                <a:srgbClr val="FFFFFF"/>
              </a:buClr>
              <a:buSzPts val="2200"/>
              <a:buFont typeface="Calibri"/>
              <a:buChar char="●"/>
            </a:pPr>
            <a:r>
              <a:rPr lang="en" sz="2200">
                <a:solidFill>
                  <a:srgbClr val="FFFFFF"/>
                </a:solidFill>
                <a:latin typeface="Calibri"/>
                <a:ea typeface="Calibri"/>
                <a:cs typeface="Calibri"/>
                <a:sym typeface="Calibri"/>
              </a:rPr>
              <a:t>Non-linear relationship in our dataset.</a:t>
            </a:r>
            <a:endParaRPr sz="2200">
              <a:solidFill>
                <a:srgbClr val="FFFFFF"/>
              </a:solidFill>
              <a:latin typeface="Calibri"/>
              <a:ea typeface="Calibri"/>
              <a:cs typeface="Calibri"/>
              <a:sym typeface="Calibri"/>
            </a:endParaRPr>
          </a:p>
          <a:p>
            <a:pPr indent="-368300" lvl="0" marL="914400" rtl="0" algn="l">
              <a:spcBef>
                <a:spcPts val="0"/>
              </a:spcBef>
              <a:spcAft>
                <a:spcPts val="0"/>
              </a:spcAft>
              <a:buClr>
                <a:srgbClr val="FFFFFF"/>
              </a:buClr>
              <a:buSzPts val="2200"/>
              <a:buFont typeface="Calibri"/>
              <a:buChar char="●"/>
            </a:pPr>
            <a:r>
              <a:rPr lang="en" sz="2200">
                <a:solidFill>
                  <a:srgbClr val="FFFFFF"/>
                </a:solidFill>
                <a:latin typeface="Calibri"/>
                <a:ea typeface="Calibri"/>
                <a:cs typeface="Calibri"/>
                <a:sym typeface="Calibri"/>
              </a:rPr>
              <a:t>Many to many (Multiple output for multiple inputs)</a:t>
            </a:r>
            <a:endParaRPr sz="2200">
              <a:solidFill>
                <a:srgbClr val="FFFFFF"/>
              </a:solidFill>
              <a:latin typeface="Calibri"/>
              <a:ea typeface="Calibri"/>
              <a:cs typeface="Calibri"/>
              <a:sym typeface="Calibri"/>
            </a:endParaRPr>
          </a:p>
          <a:p>
            <a:pPr indent="-368300" lvl="0" marL="914400" rtl="0" algn="l">
              <a:spcBef>
                <a:spcPts val="0"/>
              </a:spcBef>
              <a:spcAft>
                <a:spcPts val="0"/>
              </a:spcAft>
              <a:buClr>
                <a:srgbClr val="FFFFFF"/>
              </a:buClr>
              <a:buSzPts val="2200"/>
              <a:buFont typeface="Calibri"/>
              <a:buChar char="●"/>
            </a:pPr>
            <a:r>
              <a:rPr lang="en" sz="2200">
                <a:solidFill>
                  <a:srgbClr val="FFFFFF"/>
                </a:solidFill>
                <a:latin typeface="Calibri"/>
                <a:ea typeface="Calibri"/>
                <a:cs typeface="Calibri"/>
                <a:sym typeface="Calibri"/>
              </a:rPr>
              <a:t>ANN is good for Numerical value prediction.</a:t>
            </a:r>
            <a:endParaRPr sz="2200">
              <a:solidFill>
                <a:srgbClr val="FFFFFF"/>
              </a:solidFill>
              <a:latin typeface="Calibri"/>
              <a:ea typeface="Calibri"/>
              <a:cs typeface="Calibri"/>
              <a:sym typeface="Calibri"/>
            </a:endParaRPr>
          </a:p>
          <a:p>
            <a:pPr indent="0" lvl="0" marL="0" rtl="0" algn="l">
              <a:spcBef>
                <a:spcPts val="1600"/>
              </a:spcBef>
              <a:spcAft>
                <a:spcPts val="0"/>
              </a:spcAft>
              <a:buNone/>
            </a:pPr>
            <a:r>
              <a:rPr lang="en" sz="2200">
                <a:solidFill>
                  <a:srgbClr val="FFFFFF"/>
                </a:solidFill>
                <a:latin typeface="Calibri"/>
                <a:ea typeface="Calibri"/>
                <a:cs typeface="Calibri"/>
                <a:sym typeface="Calibri"/>
              </a:rPr>
              <a:t>In ANN w</a:t>
            </a:r>
            <a:r>
              <a:rPr lang="en" sz="2200">
                <a:solidFill>
                  <a:srgbClr val="FFFFFF"/>
                </a:solidFill>
                <a:latin typeface="Calibri"/>
                <a:ea typeface="Calibri"/>
                <a:cs typeface="Calibri"/>
                <a:sym typeface="Calibri"/>
              </a:rPr>
              <a:t>e used </a:t>
            </a:r>
            <a:r>
              <a:rPr lang="en" sz="2200">
                <a:solidFill>
                  <a:srgbClr val="FFFF00"/>
                </a:solidFill>
                <a:latin typeface="Calibri"/>
                <a:ea typeface="Calibri"/>
                <a:cs typeface="Calibri"/>
                <a:sym typeface="Calibri"/>
              </a:rPr>
              <a:t>keras </a:t>
            </a:r>
            <a:r>
              <a:rPr lang="en" sz="2200">
                <a:solidFill>
                  <a:srgbClr val="FFFFFF"/>
                </a:solidFill>
                <a:latin typeface="Calibri"/>
                <a:ea typeface="Calibri"/>
                <a:cs typeface="Calibri"/>
                <a:sym typeface="Calibri"/>
              </a:rPr>
              <a:t>library for ANN implementation.</a:t>
            </a:r>
            <a:endParaRPr sz="2200">
              <a:solidFill>
                <a:srgbClr val="FFFFFF"/>
              </a:solidFill>
              <a:latin typeface="Calibri"/>
              <a:ea typeface="Calibri"/>
              <a:cs typeface="Calibri"/>
              <a:sym typeface="Calibri"/>
            </a:endParaRPr>
          </a:p>
          <a:p>
            <a:pPr indent="0" lvl="0" marL="0" rtl="0" algn="l">
              <a:spcBef>
                <a:spcPts val="1600"/>
              </a:spcBef>
              <a:spcAft>
                <a:spcPts val="1600"/>
              </a:spcAft>
              <a:buNone/>
            </a:pPr>
            <a:r>
              <a:t/>
            </a:r>
            <a:endParaRPr sz="2200">
              <a:solidFill>
                <a:srgbClr val="FFFF00"/>
              </a:solidFill>
              <a:latin typeface="Calibri"/>
              <a:ea typeface="Calibri"/>
              <a:cs typeface="Calibri"/>
              <a:sym typeface="Calibri"/>
            </a:endParaRPr>
          </a:p>
        </p:txBody>
      </p:sp>
      <p:sp>
        <p:nvSpPr>
          <p:cNvPr id="222" name="Google Shape;222;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11700" y="39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00"/>
                </a:solidFill>
                <a:latin typeface="Times New Roman"/>
                <a:ea typeface="Times New Roman"/>
                <a:cs typeface="Times New Roman"/>
                <a:sym typeface="Times New Roman"/>
              </a:rPr>
              <a:t>Error or loss function</a:t>
            </a:r>
            <a:endParaRPr sz="4000">
              <a:latin typeface="Times New Roman"/>
              <a:ea typeface="Times New Roman"/>
              <a:cs typeface="Times New Roman"/>
              <a:sym typeface="Times New Roman"/>
            </a:endParaRPr>
          </a:p>
        </p:txBody>
      </p:sp>
      <p:sp>
        <p:nvSpPr>
          <p:cNvPr id="228" name="Google Shape;228;p37"/>
          <p:cNvSpPr txBox="1"/>
          <p:nvPr>
            <p:ph idx="1" type="body"/>
          </p:nvPr>
        </p:nvSpPr>
        <p:spPr>
          <a:xfrm>
            <a:off x="311700" y="1417075"/>
            <a:ext cx="8520600" cy="315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Error is calculated as the </a:t>
            </a:r>
            <a:r>
              <a:rPr lang="en">
                <a:solidFill>
                  <a:srgbClr val="FFFF00"/>
                </a:solidFill>
                <a:latin typeface="Calibri"/>
                <a:ea typeface="Calibri"/>
                <a:cs typeface="Calibri"/>
                <a:sym typeface="Calibri"/>
              </a:rPr>
              <a:t>difference between actual output and predicted output</a:t>
            </a:r>
            <a:r>
              <a:rPr lang="en">
                <a:solidFill>
                  <a:srgbClr val="FFFFFF"/>
                </a:solidFill>
                <a:latin typeface="Calibri"/>
                <a:ea typeface="Calibri"/>
                <a:cs typeface="Calibri"/>
                <a:sym typeface="Calibri"/>
              </a:rPr>
              <a:t>, model learns by loss function.</a:t>
            </a:r>
            <a:endParaRPr>
              <a:solidFill>
                <a:srgbClr val="FFFFFF"/>
              </a:solidFill>
              <a:latin typeface="Calibri"/>
              <a:ea typeface="Calibri"/>
              <a:cs typeface="Calibri"/>
              <a:sym typeface="Calibri"/>
            </a:endParaRPr>
          </a:p>
          <a:p>
            <a:pPr indent="-342900" lvl="0" marL="457200" rtl="0" algn="l">
              <a:spcBef>
                <a:spcPts val="1000"/>
              </a:spcBef>
              <a:spcAft>
                <a:spcPts val="0"/>
              </a:spcAft>
              <a:buClr>
                <a:srgbClr val="FFFFFF"/>
              </a:buClr>
              <a:buSzPts val="1800"/>
              <a:buFont typeface="Calibri"/>
              <a:buChar char="●"/>
            </a:pPr>
            <a:r>
              <a:rPr lang="en">
                <a:solidFill>
                  <a:srgbClr val="FFFFFF"/>
                </a:solidFill>
                <a:latin typeface="Calibri"/>
                <a:ea typeface="Calibri"/>
                <a:cs typeface="Calibri"/>
                <a:sym typeface="Calibri"/>
              </a:rPr>
              <a:t>We need to minimize the error for more accurate predictions. It is done by Back Propagation.</a:t>
            </a:r>
            <a:endParaRPr>
              <a:solidFill>
                <a:srgbClr val="FFFFFF"/>
              </a:solidFill>
              <a:latin typeface="Calibri"/>
              <a:ea typeface="Calibri"/>
              <a:cs typeface="Calibri"/>
              <a:sym typeface="Calibri"/>
            </a:endParaRPr>
          </a:p>
          <a:p>
            <a:pPr indent="-342900" lvl="0" marL="457200" rtl="0" algn="l">
              <a:spcBef>
                <a:spcPts val="1000"/>
              </a:spcBef>
              <a:spcAft>
                <a:spcPts val="0"/>
              </a:spcAft>
              <a:buClr>
                <a:srgbClr val="FFFFFF"/>
              </a:buClr>
              <a:buSzPts val="1800"/>
              <a:buFont typeface="Calibri"/>
              <a:buChar char="●"/>
            </a:pPr>
            <a:r>
              <a:rPr lang="en">
                <a:solidFill>
                  <a:srgbClr val="FFFFFF"/>
                </a:solidFill>
                <a:latin typeface="Calibri"/>
                <a:ea typeface="Calibri"/>
                <a:cs typeface="Calibri"/>
                <a:sym typeface="Calibri"/>
              </a:rPr>
              <a:t>The current error is propagated backwards to previous layer, where weights are modified.</a:t>
            </a:r>
            <a:endParaRPr>
              <a:solidFill>
                <a:srgbClr val="FFFFFF"/>
              </a:solidFill>
              <a:latin typeface="Calibri"/>
              <a:ea typeface="Calibri"/>
              <a:cs typeface="Calibri"/>
              <a:sym typeface="Calibri"/>
            </a:endParaRPr>
          </a:p>
          <a:p>
            <a:pPr indent="-342900" lvl="0" marL="457200" rtl="0" algn="l">
              <a:spcBef>
                <a:spcPts val="1000"/>
              </a:spcBef>
              <a:spcAft>
                <a:spcPts val="0"/>
              </a:spcAft>
              <a:buClr>
                <a:srgbClr val="FFFFFF"/>
              </a:buClr>
              <a:buSzPts val="1800"/>
              <a:buFont typeface="Calibri"/>
              <a:buChar char="●"/>
            </a:pPr>
            <a:r>
              <a:rPr lang="en">
                <a:solidFill>
                  <a:srgbClr val="FFFFFF"/>
                </a:solidFill>
                <a:latin typeface="Calibri"/>
                <a:ea typeface="Calibri"/>
                <a:cs typeface="Calibri"/>
                <a:sym typeface="Calibri"/>
              </a:rPr>
              <a:t>Weights are modified using function called Optimization Function.</a:t>
            </a:r>
            <a:endParaRPr>
              <a:solidFill>
                <a:srgbClr val="FFFFFF"/>
              </a:solidFill>
              <a:latin typeface="Calibri"/>
              <a:ea typeface="Calibri"/>
              <a:cs typeface="Calibri"/>
              <a:sym typeface="Calibri"/>
            </a:endParaRPr>
          </a:p>
          <a:p>
            <a:pPr indent="-342900" lvl="0" marL="457200" rtl="0" algn="l">
              <a:spcBef>
                <a:spcPts val="1000"/>
              </a:spcBef>
              <a:spcAft>
                <a:spcPts val="0"/>
              </a:spcAft>
              <a:buClr>
                <a:srgbClr val="FFFFFF"/>
              </a:buClr>
              <a:buSzPts val="1800"/>
              <a:buFont typeface="Calibri"/>
              <a:buChar char="●"/>
            </a:pPr>
            <a:r>
              <a:rPr lang="en">
                <a:solidFill>
                  <a:srgbClr val="FFFFFF"/>
                </a:solidFill>
                <a:latin typeface="Calibri"/>
                <a:ea typeface="Calibri"/>
                <a:cs typeface="Calibri"/>
                <a:sym typeface="Calibri"/>
              </a:rPr>
              <a:t>We use MSE (Mean square error) as error function in the model.</a:t>
            </a:r>
            <a:endParaRPr>
              <a:solidFill>
                <a:srgbClr val="FFFFFF"/>
              </a:solidFill>
              <a:latin typeface="Calibri"/>
              <a:ea typeface="Calibri"/>
              <a:cs typeface="Calibri"/>
              <a:sym typeface="Calibri"/>
            </a:endParaRPr>
          </a:p>
        </p:txBody>
      </p:sp>
      <p:sp>
        <p:nvSpPr>
          <p:cNvPr id="229" name="Google Shape;229;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311700" y="39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00"/>
                </a:solidFill>
                <a:latin typeface="Times New Roman"/>
                <a:ea typeface="Times New Roman"/>
                <a:cs typeface="Times New Roman"/>
                <a:sym typeface="Times New Roman"/>
              </a:rPr>
              <a:t>Optimization Function</a:t>
            </a:r>
            <a:endParaRPr sz="4000">
              <a:latin typeface="Times New Roman"/>
              <a:ea typeface="Times New Roman"/>
              <a:cs typeface="Times New Roman"/>
              <a:sym typeface="Times New Roman"/>
            </a:endParaRPr>
          </a:p>
        </p:txBody>
      </p:sp>
      <p:sp>
        <p:nvSpPr>
          <p:cNvPr id="235" name="Google Shape;235;p38"/>
          <p:cNvSpPr txBox="1"/>
          <p:nvPr>
            <p:ph idx="1" type="body"/>
          </p:nvPr>
        </p:nvSpPr>
        <p:spPr>
          <a:xfrm>
            <a:off x="311700" y="1417075"/>
            <a:ext cx="8520600" cy="324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Optimization algorithms helps us to minimize (or maximize) an Error function.</a:t>
            </a:r>
            <a:endParaRPr>
              <a:solidFill>
                <a:srgbClr val="FFFFFF"/>
              </a:solidFill>
              <a:latin typeface="Calibri"/>
              <a:ea typeface="Calibri"/>
              <a:cs typeface="Calibri"/>
              <a:sym typeface="Calibri"/>
            </a:endParaRPr>
          </a:p>
          <a:p>
            <a:pPr indent="-342900" lvl="0" marL="457200" rtl="0" algn="l">
              <a:spcBef>
                <a:spcPts val="1000"/>
              </a:spcBef>
              <a:spcAft>
                <a:spcPts val="0"/>
              </a:spcAft>
              <a:buClr>
                <a:srgbClr val="FFFFFF"/>
              </a:buClr>
              <a:buSzPts val="1800"/>
              <a:buFont typeface="Calibri"/>
              <a:buChar char="●"/>
            </a:pPr>
            <a:r>
              <a:rPr lang="en">
                <a:solidFill>
                  <a:srgbClr val="FFFFFF"/>
                </a:solidFill>
                <a:latin typeface="Calibri"/>
                <a:ea typeface="Calibri"/>
                <a:cs typeface="Calibri"/>
                <a:sym typeface="Calibri"/>
              </a:rPr>
              <a:t>It is used to update weight, which will reduce the error of the model.</a:t>
            </a:r>
            <a:endParaRPr>
              <a:solidFill>
                <a:srgbClr val="FFFFFF"/>
              </a:solidFill>
              <a:latin typeface="Calibri"/>
              <a:ea typeface="Calibri"/>
              <a:cs typeface="Calibri"/>
              <a:sym typeface="Calibri"/>
            </a:endParaRPr>
          </a:p>
          <a:p>
            <a:pPr indent="-342900" lvl="0" marL="457200" rtl="0" algn="l">
              <a:spcBef>
                <a:spcPts val="1000"/>
              </a:spcBef>
              <a:spcAft>
                <a:spcPts val="0"/>
              </a:spcAft>
              <a:buClr>
                <a:srgbClr val="FFFFFF"/>
              </a:buClr>
              <a:buSzPts val="1800"/>
              <a:buFont typeface="Calibri"/>
              <a:buChar char="●"/>
            </a:pPr>
            <a:r>
              <a:rPr lang="en">
                <a:solidFill>
                  <a:srgbClr val="FFFFFF"/>
                </a:solidFill>
                <a:latin typeface="Calibri"/>
                <a:ea typeface="Calibri"/>
                <a:cs typeface="Calibri"/>
                <a:sym typeface="Calibri"/>
              </a:rPr>
              <a:t>We’ve  used </a:t>
            </a:r>
            <a:r>
              <a:rPr lang="en">
                <a:solidFill>
                  <a:srgbClr val="FFFF00"/>
                </a:solidFill>
                <a:latin typeface="Calibri"/>
                <a:ea typeface="Calibri"/>
                <a:cs typeface="Calibri"/>
                <a:sym typeface="Calibri"/>
              </a:rPr>
              <a:t>Adam</a:t>
            </a:r>
            <a:r>
              <a:rPr lang="en">
                <a:solidFill>
                  <a:srgbClr val="FFFFFF"/>
                </a:solidFill>
                <a:latin typeface="Calibri"/>
                <a:ea typeface="Calibri"/>
                <a:cs typeface="Calibri"/>
                <a:sym typeface="Calibri"/>
              </a:rPr>
              <a:t>, (Adaptive Moment Estimation)</a:t>
            </a:r>
            <a:endParaRPr>
              <a:solidFill>
                <a:srgbClr val="FFFFFF"/>
              </a:solidFill>
              <a:latin typeface="Calibri"/>
              <a:ea typeface="Calibri"/>
              <a:cs typeface="Calibri"/>
              <a:sym typeface="Calibri"/>
            </a:endParaRPr>
          </a:p>
        </p:txBody>
      </p:sp>
      <p:sp>
        <p:nvSpPr>
          <p:cNvPr id="236" name="Google Shape;236;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311700" y="39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00"/>
                </a:solidFill>
                <a:latin typeface="Times New Roman"/>
                <a:ea typeface="Times New Roman"/>
                <a:cs typeface="Times New Roman"/>
                <a:sym typeface="Times New Roman"/>
              </a:rPr>
              <a:t>Activation Function</a:t>
            </a:r>
            <a:endParaRPr sz="4000">
              <a:latin typeface="Times New Roman"/>
              <a:ea typeface="Times New Roman"/>
              <a:cs typeface="Times New Roman"/>
              <a:sym typeface="Times New Roman"/>
            </a:endParaRPr>
          </a:p>
        </p:txBody>
      </p:sp>
      <p:sp>
        <p:nvSpPr>
          <p:cNvPr id="242" name="Google Shape;242;p39"/>
          <p:cNvSpPr txBox="1"/>
          <p:nvPr>
            <p:ph idx="1" type="body"/>
          </p:nvPr>
        </p:nvSpPr>
        <p:spPr>
          <a:xfrm>
            <a:off x="311700" y="1417075"/>
            <a:ext cx="8520600" cy="315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Activation function decides whether a neuron should be activated or not.</a:t>
            </a:r>
            <a:endParaRPr>
              <a:solidFill>
                <a:srgbClr val="FFFFFF"/>
              </a:solidFill>
              <a:latin typeface="Calibri"/>
              <a:ea typeface="Calibri"/>
              <a:cs typeface="Calibri"/>
              <a:sym typeface="Calibri"/>
            </a:endParaRPr>
          </a:p>
          <a:p>
            <a:pPr indent="-342900" lvl="0" marL="457200" rtl="0" algn="l">
              <a:spcBef>
                <a:spcPts val="1000"/>
              </a:spcBef>
              <a:spcAft>
                <a:spcPts val="0"/>
              </a:spcAft>
              <a:buClr>
                <a:srgbClr val="FFFFFF"/>
              </a:buClr>
              <a:buSzPts val="1800"/>
              <a:buFont typeface="Calibri"/>
              <a:buChar char="●"/>
            </a:pPr>
            <a:r>
              <a:rPr lang="en">
                <a:solidFill>
                  <a:srgbClr val="FFFFFF"/>
                </a:solidFill>
                <a:latin typeface="Calibri"/>
                <a:ea typeface="Calibri"/>
                <a:cs typeface="Calibri"/>
                <a:sym typeface="Calibri"/>
              </a:rPr>
              <a:t>Activation function decides whether a neuron is activated or not.</a:t>
            </a:r>
            <a:endParaRPr>
              <a:solidFill>
                <a:srgbClr val="FFFFFF"/>
              </a:solidFill>
              <a:latin typeface="Calibri"/>
              <a:ea typeface="Calibri"/>
              <a:cs typeface="Calibri"/>
              <a:sym typeface="Calibri"/>
            </a:endParaRPr>
          </a:p>
          <a:p>
            <a:pPr indent="-342900" lvl="0" marL="457200" rtl="0" algn="l">
              <a:spcBef>
                <a:spcPts val="1000"/>
              </a:spcBef>
              <a:spcAft>
                <a:spcPts val="0"/>
              </a:spcAft>
              <a:buClr>
                <a:srgbClr val="FFFFFF"/>
              </a:buClr>
              <a:buSzPts val="1800"/>
              <a:buFont typeface="Calibri"/>
              <a:buChar char="●"/>
            </a:pPr>
            <a:r>
              <a:rPr lang="en">
                <a:solidFill>
                  <a:srgbClr val="FFFFFF"/>
                </a:solidFill>
                <a:latin typeface="Calibri"/>
                <a:ea typeface="Calibri"/>
                <a:cs typeface="Calibri"/>
                <a:sym typeface="Calibri"/>
              </a:rPr>
              <a:t>The purpose of the activation function is to introduce non-linearity into the output of a neuron.</a:t>
            </a:r>
            <a:endParaRPr>
              <a:solidFill>
                <a:srgbClr val="FFFFFF"/>
              </a:solidFill>
              <a:latin typeface="Calibri"/>
              <a:ea typeface="Calibri"/>
              <a:cs typeface="Calibri"/>
              <a:sym typeface="Calibri"/>
            </a:endParaRPr>
          </a:p>
          <a:p>
            <a:pPr indent="-342900" lvl="0" marL="457200" rtl="0" algn="l">
              <a:spcBef>
                <a:spcPts val="1000"/>
              </a:spcBef>
              <a:spcAft>
                <a:spcPts val="0"/>
              </a:spcAft>
              <a:buClr>
                <a:srgbClr val="FFFFFF"/>
              </a:buClr>
              <a:buSzPts val="1800"/>
              <a:buFont typeface="Calibri"/>
              <a:buChar char="●"/>
            </a:pPr>
            <a:r>
              <a:rPr lang="en">
                <a:solidFill>
                  <a:srgbClr val="FFFFFF"/>
                </a:solidFill>
                <a:latin typeface="Calibri"/>
                <a:ea typeface="Calibri"/>
                <a:cs typeface="Calibri"/>
                <a:sym typeface="Calibri"/>
              </a:rPr>
              <a:t>We use </a:t>
            </a:r>
            <a:r>
              <a:rPr lang="en">
                <a:solidFill>
                  <a:srgbClr val="FFFF00"/>
                </a:solidFill>
                <a:latin typeface="Calibri"/>
                <a:ea typeface="Calibri"/>
                <a:cs typeface="Calibri"/>
                <a:sym typeface="Calibri"/>
              </a:rPr>
              <a:t>ReLU </a:t>
            </a:r>
            <a:r>
              <a:rPr lang="en">
                <a:solidFill>
                  <a:srgbClr val="FFFFFF"/>
                </a:solidFill>
                <a:latin typeface="Calibri"/>
                <a:ea typeface="Calibri"/>
                <a:cs typeface="Calibri"/>
                <a:sym typeface="Calibri"/>
              </a:rPr>
              <a:t>as a activation function for this model.</a:t>
            </a:r>
            <a:endParaRPr>
              <a:solidFill>
                <a:srgbClr val="FFFFFF"/>
              </a:solidFill>
              <a:latin typeface="Calibri"/>
              <a:ea typeface="Calibri"/>
              <a:cs typeface="Calibri"/>
              <a:sym typeface="Calibri"/>
            </a:endParaRPr>
          </a:p>
        </p:txBody>
      </p:sp>
      <p:sp>
        <p:nvSpPr>
          <p:cNvPr id="243" name="Google Shape;243;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9" name="Google Shape;249;p40"/>
          <p:cNvPicPr preferRelativeResize="0"/>
          <p:nvPr/>
        </p:nvPicPr>
        <p:blipFill>
          <a:blip r:embed="rId3">
            <a:alphaModFix/>
          </a:blip>
          <a:stretch>
            <a:fillRect/>
          </a:stretch>
        </p:blipFill>
        <p:spPr>
          <a:xfrm>
            <a:off x="714800" y="115750"/>
            <a:ext cx="7714376" cy="49119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5" name="Google Shape;255;p41"/>
          <p:cNvPicPr preferRelativeResize="0"/>
          <p:nvPr/>
        </p:nvPicPr>
        <p:blipFill rotWithShape="1">
          <a:blip r:embed="rId3">
            <a:alphaModFix/>
          </a:blip>
          <a:srcRect b="0" l="0" r="0" t="23342"/>
          <a:stretch/>
        </p:blipFill>
        <p:spPr>
          <a:xfrm>
            <a:off x="87050" y="1116075"/>
            <a:ext cx="8969899" cy="3751425"/>
          </a:xfrm>
          <a:prstGeom prst="rect">
            <a:avLst/>
          </a:prstGeom>
          <a:noFill/>
          <a:ln>
            <a:noFill/>
          </a:ln>
        </p:spPr>
      </p:pic>
      <p:sp>
        <p:nvSpPr>
          <p:cNvPr id="256" name="Google Shape;256;p41"/>
          <p:cNvSpPr txBox="1"/>
          <p:nvPr/>
        </p:nvSpPr>
        <p:spPr>
          <a:xfrm>
            <a:off x="631325" y="222825"/>
            <a:ext cx="4762800" cy="6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00"/>
                </a:solidFill>
                <a:latin typeface="Georgia"/>
                <a:ea typeface="Georgia"/>
                <a:cs typeface="Georgia"/>
                <a:sym typeface="Georgia"/>
              </a:rPr>
              <a:t>Process diagram for ANN:-</a:t>
            </a:r>
            <a:endParaRPr sz="3000">
              <a:solidFill>
                <a:srgbClr val="FFFF00"/>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00"/>
                </a:solidFill>
                <a:latin typeface="Times New Roman"/>
                <a:ea typeface="Times New Roman"/>
                <a:cs typeface="Times New Roman"/>
                <a:sym typeface="Times New Roman"/>
              </a:rPr>
              <a:t>Objective</a:t>
            </a:r>
            <a:endParaRPr sz="4000">
              <a:solidFill>
                <a:srgbClr val="FFFF00"/>
              </a:solidFill>
              <a:latin typeface="Times New Roman"/>
              <a:ea typeface="Times New Roman"/>
              <a:cs typeface="Times New Roman"/>
              <a:sym typeface="Times New Roman"/>
            </a:endParaRPr>
          </a:p>
        </p:txBody>
      </p:sp>
      <p:sp>
        <p:nvSpPr>
          <p:cNvPr id="71" name="Google Shape;71;p15"/>
          <p:cNvSpPr txBox="1"/>
          <p:nvPr>
            <p:ph idx="1" type="body"/>
          </p:nvPr>
        </p:nvSpPr>
        <p:spPr>
          <a:xfrm>
            <a:off x="311700" y="1387925"/>
            <a:ext cx="8520600" cy="17766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Clr>
                <a:srgbClr val="FFFFFF"/>
              </a:buClr>
              <a:buSzPts val="2000"/>
              <a:buFont typeface="Calibri"/>
              <a:buChar char="●"/>
            </a:pPr>
            <a:r>
              <a:rPr lang="en" sz="2000">
                <a:solidFill>
                  <a:srgbClr val="FFFFFF"/>
                </a:solidFill>
                <a:latin typeface="Calibri"/>
                <a:ea typeface="Calibri"/>
                <a:cs typeface="Calibri"/>
                <a:sym typeface="Calibri"/>
              </a:rPr>
              <a:t>Design an expert system for manufacturing in the field of welding, such that the </a:t>
            </a:r>
            <a:r>
              <a:rPr lang="en" sz="2000">
                <a:solidFill>
                  <a:srgbClr val="FFFF00"/>
                </a:solidFill>
                <a:latin typeface="Calibri"/>
                <a:ea typeface="Calibri"/>
                <a:cs typeface="Calibri"/>
                <a:sym typeface="Calibri"/>
              </a:rPr>
              <a:t>efficiency</a:t>
            </a:r>
            <a:r>
              <a:rPr lang="en" sz="2000">
                <a:solidFill>
                  <a:srgbClr val="FFFFFF"/>
                </a:solidFill>
                <a:latin typeface="Calibri"/>
                <a:ea typeface="Calibri"/>
                <a:cs typeface="Calibri"/>
                <a:sym typeface="Calibri"/>
              </a:rPr>
              <a:t> of process will increase.</a:t>
            </a:r>
            <a:endParaRPr sz="2000">
              <a:solidFill>
                <a:srgbClr val="FFFFFF"/>
              </a:solidFill>
              <a:latin typeface="Calibri"/>
              <a:ea typeface="Calibri"/>
              <a:cs typeface="Calibri"/>
              <a:sym typeface="Calibri"/>
            </a:endParaRPr>
          </a:p>
          <a:p>
            <a:pPr indent="-355600" lvl="0" marL="457200" rtl="0" algn="just">
              <a:spcBef>
                <a:spcPts val="1000"/>
              </a:spcBef>
              <a:spcAft>
                <a:spcPts val="0"/>
              </a:spcAft>
              <a:buClr>
                <a:srgbClr val="FFFFFF"/>
              </a:buClr>
              <a:buSzPts val="2000"/>
              <a:buFont typeface="Calibri"/>
              <a:buChar char="●"/>
            </a:pPr>
            <a:r>
              <a:rPr lang="en" sz="2000">
                <a:solidFill>
                  <a:srgbClr val="FFFFFF"/>
                </a:solidFill>
                <a:latin typeface="Calibri"/>
                <a:ea typeface="Calibri"/>
                <a:cs typeface="Calibri"/>
                <a:sym typeface="Calibri"/>
              </a:rPr>
              <a:t>Welders having less hands-on </a:t>
            </a:r>
            <a:r>
              <a:rPr lang="en" sz="2000">
                <a:solidFill>
                  <a:srgbClr val="FFFF00"/>
                </a:solidFill>
                <a:latin typeface="Calibri"/>
                <a:ea typeface="Calibri"/>
                <a:cs typeface="Calibri"/>
                <a:sym typeface="Calibri"/>
              </a:rPr>
              <a:t>experience</a:t>
            </a:r>
            <a:r>
              <a:rPr lang="en" sz="2000">
                <a:solidFill>
                  <a:srgbClr val="FFFFFF"/>
                </a:solidFill>
                <a:latin typeface="Calibri"/>
                <a:ea typeface="Calibri"/>
                <a:cs typeface="Calibri"/>
                <a:sym typeface="Calibri"/>
              </a:rPr>
              <a:t> on welding</a:t>
            </a:r>
            <a:r>
              <a:rPr lang="en" sz="2000">
                <a:solidFill>
                  <a:schemeClr val="dk1"/>
                </a:solidFill>
                <a:latin typeface="Calibri"/>
                <a:ea typeface="Calibri"/>
                <a:cs typeface="Calibri"/>
                <a:sym typeface="Calibri"/>
              </a:rPr>
              <a:t> can use easily</a:t>
            </a:r>
            <a:r>
              <a:rPr lang="en" sz="2000">
                <a:solidFill>
                  <a:srgbClr val="FFFFFF"/>
                </a:solidFill>
                <a:latin typeface="Calibri"/>
                <a:ea typeface="Calibri"/>
                <a:cs typeface="Calibri"/>
                <a:sym typeface="Calibri"/>
              </a:rPr>
              <a:t>.</a:t>
            </a:r>
            <a:endParaRPr sz="2000">
              <a:solidFill>
                <a:srgbClr val="FFFFFF"/>
              </a:solidFill>
              <a:latin typeface="Calibri"/>
              <a:ea typeface="Calibri"/>
              <a:cs typeface="Calibri"/>
              <a:sym typeface="Calibri"/>
            </a:endParaRPr>
          </a:p>
          <a:p>
            <a:pPr indent="-355600" lvl="0" marL="457200" rtl="0" algn="just">
              <a:spcBef>
                <a:spcPts val="1000"/>
              </a:spcBef>
              <a:spcAft>
                <a:spcPts val="1000"/>
              </a:spcAft>
              <a:buClr>
                <a:srgbClr val="FFFFFF"/>
              </a:buClr>
              <a:buSzPts val="2000"/>
              <a:buFont typeface="Calibri"/>
              <a:buChar char="●"/>
            </a:pPr>
            <a:r>
              <a:rPr lang="en" sz="2000">
                <a:solidFill>
                  <a:srgbClr val="FFFFFF"/>
                </a:solidFill>
                <a:latin typeface="Calibri"/>
                <a:ea typeface="Calibri"/>
                <a:cs typeface="Calibri"/>
                <a:sym typeface="Calibri"/>
              </a:rPr>
              <a:t>Reduce hit &amp; error process for require welding.</a:t>
            </a:r>
            <a:endParaRPr sz="2000">
              <a:solidFill>
                <a:srgbClr val="FFFFFF"/>
              </a:solidFill>
              <a:latin typeface="Calibri"/>
              <a:ea typeface="Calibri"/>
              <a:cs typeface="Calibri"/>
              <a:sym typeface="Calibri"/>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62" name="Google Shape;262;p42"/>
          <p:cNvGraphicFramePr/>
          <p:nvPr/>
        </p:nvGraphicFramePr>
        <p:xfrm>
          <a:off x="311688" y="1318613"/>
          <a:ext cx="3000000" cy="3000000"/>
        </p:xfrm>
        <a:graphic>
          <a:graphicData uri="http://schemas.openxmlformats.org/drawingml/2006/table">
            <a:tbl>
              <a:tblPr>
                <a:noFill/>
                <a:tableStyleId>{5363C445-2F0D-4C31-812D-7BC33A0DFCD0}</a:tableStyleId>
              </a:tblPr>
              <a:tblGrid>
                <a:gridCol w="1041325"/>
                <a:gridCol w="735725"/>
                <a:gridCol w="1188475"/>
                <a:gridCol w="1075275"/>
                <a:gridCol w="1030000"/>
                <a:gridCol w="928125"/>
                <a:gridCol w="1018675"/>
                <a:gridCol w="1143175"/>
              </a:tblGrid>
              <a:tr h="578725">
                <a:tc gridSpan="5">
                  <a:txBody>
                    <a:bodyPr/>
                    <a:lstStyle/>
                    <a:p>
                      <a:pPr indent="0" lvl="0" marL="0" rtl="0" algn="ctr">
                        <a:lnSpc>
                          <a:spcPct val="115000"/>
                        </a:lnSpc>
                        <a:spcBef>
                          <a:spcPts val="0"/>
                        </a:spcBef>
                        <a:spcAft>
                          <a:spcPts val="0"/>
                        </a:spcAft>
                        <a:buNone/>
                      </a:pPr>
                      <a:r>
                        <a:rPr b="1" lang="en" sz="1300">
                          <a:solidFill>
                            <a:srgbClr val="FFFFFF"/>
                          </a:solidFill>
                          <a:latin typeface="Georgia"/>
                          <a:ea typeface="Georgia"/>
                          <a:cs typeface="Georgia"/>
                          <a:sym typeface="Georgia"/>
                        </a:rPr>
                        <a:t>Actual and Predicted Outputs</a:t>
                      </a:r>
                      <a:endParaRPr b="1" sz="1300">
                        <a:solidFill>
                          <a:srgbClr val="FFFFFF"/>
                        </a:solidFill>
                        <a:latin typeface="Georgia"/>
                        <a:ea typeface="Georgia"/>
                        <a:cs typeface="Georgia"/>
                        <a:sym typeface="Georgia"/>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hMerge="1"/>
                <a:tc hMerge="1"/>
                <a:tc hMerge="1"/>
                <a:tc hMerge="1"/>
                <a:tc gridSpan="3">
                  <a:txBody>
                    <a:bodyPr/>
                    <a:lstStyle/>
                    <a:p>
                      <a:pPr indent="0" lvl="0" marL="0" rtl="0" algn="ctr">
                        <a:lnSpc>
                          <a:spcPct val="115000"/>
                        </a:lnSpc>
                        <a:spcBef>
                          <a:spcPts val="0"/>
                        </a:spcBef>
                        <a:spcAft>
                          <a:spcPts val="0"/>
                        </a:spcAft>
                        <a:buNone/>
                      </a:pPr>
                      <a:r>
                        <a:rPr b="1" lang="en" sz="1300">
                          <a:solidFill>
                            <a:srgbClr val="FFFFFF"/>
                          </a:solidFill>
                          <a:latin typeface="Georgia"/>
                          <a:ea typeface="Georgia"/>
                          <a:cs typeface="Georgia"/>
                          <a:sym typeface="Georgia"/>
                        </a:rPr>
                        <a:t>Input for Our System</a:t>
                      </a:r>
                      <a:endParaRPr b="1" sz="1300">
                        <a:solidFill>
                          <a:srgbClr val="FFFFFF"/>
                        </a:solidFill>
                        <a:latin typeface="Georgia"/>
                        <a:ea typeface="Georgia"/>
                        <a:cs typeface="Georgia"/>
                        <a:sym typeface="Georgia"/>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hMerge="1"/>
                <a:tc hMerge="1"/>
              </a:tr>
              <a:tr h="578725">
                <a:tc>
                  <a:txBody>
                    <a:bodyPr/>
                    <a:lstStyle/>
                    <a:p>
                      <a:pPr indent="0" lvl="0" marL="0" rtl="0" algn="ctr">
                        <a:lnSpc>
                          <a:spcPct val="115000"/>
                        </a:lnSpc>
                        <a:spcBef>
                          <a:spcPts val="0"/>
                        </a:spcBef>
                        <a:spcAft>
                          <a:spcPts val="0"/>
                        </a:spcAft>
                        <a:buNone/>
                      </a:pPr>
                      <a:r>
                        <a:t/>
                      </a:r>
                      <a:endParaRPr b="1" sz="1000">
                        <a:solidFill>
                          <a:srgbClr val="FFFFFF"/>
                        </a:solidFill>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FFFFFF"/>
                          </a:solidFill>
                          <a:latin typeface="Times New Roman"/>
                          <a:ea typeface="Times New Roman"/>
                          <a:cs typeface="Times New Roman"/>
                          <a:sym typeface="Times New Roman"/>
                        </a:rPr>
                        <a:t>Voltage</a:t>
                      </a:r>
                      <a:endParaRPr b="1" sz="1000">
                        <a:solidFill>
                          <a:srgbClr val="FFFFFF"/>
                        </a:solidFill>
                        <a:latin typeface="Times New Roman"/>
                        <a:ea typeface="Times New Roman"/>
                        <a:cs typeface="Times New Roman"/>
                        <a:sym typeface="Times New Roman"/>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FFFFFF"/>
                          </a:solidFill>
                          <a:latin typeface="Times New Roman"/>
                          <a:ea typeface="Times New Roman"/>
                          <a:cs typeface="Times New Roman"/>
                          <a:sym typeface="Times New Roman"/>
                        </a:rPr>
                        <a:t>Travel Speed(cm/min)</a:t>
                      </a:r>
                      <a:endParaRPr b="1" sz="1000">
                        <a:solidFill>
                          <a:srgbClr val="FFFFFF"/>
                        </a:solidFill>
                        <a:latin typeface="Times New Roman"/>
                        <a:ea typeface="Times New Roman"/>
                        <a:cs typeface="Times New Roman"/>
                        <a:sym typeface="Times New Roman"/>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FFFFFF"/>
                          </a:solidFill>
                          <a:latin typeface="Times New Roman"/>
                          <a:ea typeface="Times New Roman"/>
                          <a:cs typeface="Times New Roman"/>
                          <a:sym typeface="Times New Roman"/>
                        </a:rPr>
                        <a:t>Wire feed Rate(mm/s)</a:t>
                      </a:r>
                      <a:endParaRPr b="1" sz="1000">
                        <a:solidFill>
                          <a:srgbClr val="FFFFFF"/>
                        </a:solidFill>
                        <a:latin typeface="Times New Roman"/>
                        <a:ea typeface="Times New Roman"/>
                        <a:cs typeface="Times New Roman"/>
                        <a:sym typeface="Times New Roman"/>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FFFFFF"/>
                          </a:solidFill>
                          <a:latin typeface="Times New Roman"/>
                          <a:ea typeface="Times New Roman"/>
                          <a:cs typeface="Times New Roman"/>
                          <a:sym typeface="Times New Roman"/>
                        </a:rPr>
                        <a:t>NPD(mm)</a:t>
                      </a:r>
                      <a:endParaRPr b="1" sz="1000">
                        <a:solidFill>
                          <a:srgbClr val="FFFFFF"/>
                        </a:solidFill>
                        <a:latin typeface="Times New Roman"/>
                        <a:ea typeface="Times New Roman"/>
                        <a:cs typeface="Times New Roman"/>
                        <a:sym typeface="Times New Roman"/>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FFFFFF"/>
                          </a:solidFill>
                          <a:latin typeface="Times New Roman"/>
                          <a:ea typeface="Times New Roman"/>
                          <a:cs typeface="Times New Roman"/>
                          <a:sym typeface="Times New Roman"/>
                        </a:rPr>
                        <a:t>Bead Width (mm)</a:t>
                      </a:r>
                      <a:endParaRPr b="1" sz="1000">
                        <a:solidFill>
                          <a:srgbClr val="FFFFFF"/>
                        </a:solidFill>
                        <a:latin typeface="Times New Roman"/>
                        <a:ea typeface="Times New Roman"/>
                        <a:cs typeface="Times New Roman"/>
                        <a:sym typeface="Times New Roman"/>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FFFFFF"/>
                          </a:solidFill>
                          <a:latin typeface="Times New Roman"/>
                          <a:ea typeface="Times New Roman"/>
                          <a:cs typeface="Times New Roman"/>
                          <a:sym typeface="Times New Roman"/>
                        </a:rPr>
                        <a:t>Penetration (mm)</a:t>
                      </a:r>
                      <a:endParaRPr b="1" sz="1000">
                        <a:solidFill>
                          <a:srgbClr val="FFFFFF"/>
                        </a:solidFill>
                        <a:latin typeface="Times New Roman"/>
                        <a:ea typeface="Times New Roman"/>
                        <a:cs typeface="Times New Roman"/>
                        <a:sym typeface="Times New Roman"/>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FFFFFF"/>
                          </a:solidFill>
                          <a:latin typeface="Times New Roman"/>
                          <a:ea typeface="Times New Roman"/>
                          <a:cs typeface="Times New Roman"/>
                          <a:sym typeface="Times New Roman"/>
                        </a:rPr>
                        <a:t>Reinforcement Height(mm)</a:t>
                      </a:r>
                      <a:endParaRPr b="1" sz="1000">
                        <a:solidFill>
                          <a:srgbClr val="FFFFFF"/>
                        </a:solidFill>
                        <a:latin typeface="Times New Roman"/>
                        <a:ea typeface="Times New Roman"/>
                        <a:cs typeface="Times New Roman"/>
                        <a:sym typeface="Times New Roman"/>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326700">
                <a:tc>
                  <a:txBody>
                    <a:bodyPr/>
                    <a:lstStyle/>
                    <a:p>
                      <a:pPr indent="0" lvl="0" marL="0" rtl="0" algn="ctr">
                        <a:lnSpc>
                          <a:spcPct val="115000"/>
                        </a:lnSpc>
                        <a:spcBef>
                          <a:spcPts val="0"/>
                        </a:spcBef>
                        <a:spcAft>
                          <a:spcPts val="0"/>
                        </a:spcAft>
                        <a:buNone/>
                      </a:pPr>
                      <a:r>
                        <a:rPr b="1" lang="en" sz="1000">
                          <a:solidFill>
                            <a:srgbClr val="FFFFFF"/>
                          </a:solidFill>
                          <a:latin typeface="Georgia"/>
                          <a:ea typeface="Georgia"/>
                          <a:cs typeface="Georgia"/>
                          <a:sym typeface="Georgia"/>
                        </a:rPr>
                        <a:t>Actual-1</a:t>
                      </a:r>
                      <a:endParaRPr b="1" sz="1000">
                        <a:solidFill>
                          <a:srgbClr val="FFFFFF"/>
                        </a:solidFill>
                        <a:latin typeface="Georgia"/>
                        <a:ea typeface="Georgia"/>
                        <a:cs typeface="Georgia"/>
                        <a:sym typeface="Georgia"/>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FFFF"/>
                          </a:solidFill>
                        </a:rPr>
                        <a:t>30</a:t>
                      </a:r>
                      <a:endParaRPr sz="1000">
                        <a:solidFill>
                          <a:srgbClr val="FFFFFF"/>
                        </a:solidFill>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FFFF"/>
                          </a:solidFill>
                        </a:rPr>
                        <a:t>59</a:t>
                      </a:r>
                      <a:endParaRPr sz="1000">
                        <a:solidFill>
                          <a:srgbClr val="FFFFFF"/>
                        </a:solidFill>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FFFF"/>
                          </a:solidFill>
                        </a:rPr>
                        <a:t>19.34</a:t>
                      </a:r>
                      <a:endParaRPr sz="1000">
                        <a:solidFill>
                          <a:srgbClr val="FFFFFF"/>
                        </a:solidFill>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FFFF"/>
                          </a:solidFill>
                        </a:rPr>
                        <a:t>35</a:t>
                      </a:r>
                      <a:endParaRPr sz="1000">
                        <a:solidFill>
                          <a:srgbClr val="FFFFFF"/>
                        </a:solidFill>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rowSpan="2">
                  <a:txBody>
                    <a:bodyPr/>
                    <a:lstStyle/>
                    <a:p>
                      <a:pPr indent="0" lvl="0" marL="0" rtl="0" algn="ctr">
                        <a:lnSpc>
                          <a:spcPct val="115000"/>
                        </a:lnSpc>
                        <a:spcBef>
                          <a:spcPts val="0"/>
                        </a:spcBef>
                        <a:spcAft>
                          <a:spcPts val="1000"/>
                        </a:spcAft>
                        <a:buNone/>
                      </a:pPr>
                      <a:r>
                        <a:rPr lang="en" sz="1000">
                          <a:solidFill>
                            <a:srgbClr val="FFFFFF"/>
                          </a:solidFill>
                        </a:rPr>
                        <a:t>8</a:t>
                      </a:r>
                      <a:endParaRPr sz="1000">
                        <a:solidFill>
                          <a:srgbClr val="FFFFFF"/>
                        </a:solidFill>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rowSpan="2">
                  <a:txBody>
                    <a:bodyPr/>
                    <a:lstStyle/>
                    <a:p>
                      <a:pPr indent="0" lvl="0" marL="0" rtl="0" algn="ctr">
                        <a:lnSpc>
                          <a:spcPct val="115000"/>
                        </a:lnSpc>
                        <a:spcBef>
                          <a:spcPts val="0"/>
                        </a:spcBef>
                        <a:spcAft>
                          <a:spcPts val="1000"/>
                        </a:spcAft>
                        <a:buNone/>
                      </a:pPr>
                      <a:r>
                        <a:rPr lang="en" sz="1000">
                          <a:solidFill>
                            <a:srgbClr val="FFFFFF"/>
                          </a:solidFill>
                        </a:rPr>
                        <a:t>1.9</a:t>
                      </a:r>
                      <a:endParaRPr sz="1000">
                        <a:solidFill>
                          <a:srgbClr val="FFFFFF"/>
                        </a:solidFill>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rowSpan="2">
                  <a:txBody>
                    <a:bodyPr/>
                    <a:lstStyle/>
                    <a:p>
                      <a:pPr indent="0" lvl="0" marL="0" rtl="0" algn="ctr">
                        <a:lnSpc>
                          <a:spcPct val="115000"/>
                        </a:lnSpc>
                        <a:spcBef>
                          <a:spcPts val="0"/>
                        </a:spcBef>
                        <a:spcAft>
                          <a:spcPts val="1000"/>
                        </a:spcAft>
                        <a:buNone/>
                      </a:pPr>
                      <a:r>
                        <a:rPr lang="en" sz="1000">
                          <a:solidFill>
                            <a:srgbClr val="FFFFFF"/>
                          </a:solidFill>
                        </a:rPr>
                        <a:t>2.1</a:t>
                      </a:r>
                      <a:endParaRPr sz="1000">
                        <a:solidFill>
                          <a:srgbClr val="FFFFFF"/>
                        </a:solidFill>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340700">
                <a:tc>
                  <a:txBody>
                    <a:bodyPr/>
                    <a:lstStyle/>
                    <a:p>
                      <a:pPr indent="0" lvl="0" marL="0" rtl="0" algn="ctr">
                        <a:lnSpc>
                          <a:spcPct val="115000"/>
                        </a:lnSpc>
                        <a:spcBef>
                          <a:spcPts val="0"/>
                        </a:spcBef>
                        <a:spcAft>
                          <a:spcPts val="0"/>
                        </a:spcAft>
                        <a:buNone/>
                      </a:pPr>
                      <a:r>
                        <a:rPr b="1" lang="en" sz="1050">
                          <a:solidFill>
                            <a:srgbClr val="FFFFFF"/>
                          </a:solidFill>
                          <a:latin typeface="Georgia"/>
                          <a:ea typeface="Georgia"/>
                          <a:cs typeface="Georgia"/>
                          <a:sym typeface="Georgia"/>
                        </a:rPr>
                        <a:t>Predicted-1</a:t>
                      </a:r>
                      <a:endParaRPr b="1" sz="1050">
                        <a:solidFill>
                          <a:srgbClr val="FFFFFF"/>
                        </a:solidFill>
                        <a:latin typeface="Georgia"/>
                        <a:ea typeface="Georgia"/>
                        <a:cs typeface="Georgia"/>
                        <a:sym typeface="Georgia"/>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FFFFFF"/>
                          </a:solidFill>
                        </a:rPr>
                        <a:t>34.26736</a:t>
                      </a:r>
                      <a:endParaRPr sz="1000">
                        <a:solidFill>
                          <a:srgbClr val="FFFFFF"/>
                        </a:solidFill>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FFFFFF"/>
                          </a:solidFill>
                        </a:rPr>
                        <a:t>63.2129</a:t>
                      </a:r>
                      <a:endParaRPr sz="1000">
                        <a:solidFill>
                          <a:srgbClr val="FFFFFF"/>
                        </a:solidFill>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FFFFFF"/>
                          </a:solidFill>
                        </a:rPr>
                        <a:t>16.1139</a:t>
                      </a:r>
                      <a:endParaRPr sz="1000">
                        <a:solidFill>
                          <a:srgbClr val="FFFFFF"/>
                        </a:solidFill>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FFFFFF"/>
                          </a:solidFill>
                        </a:rPr>
                        <a:t>31.7726</a:t>
                      </a:r>
                      <a:endParaRPr sz="1000">
                        <a:solidFill>
                          <a:srgbClr val="FFFFFF"/>
                        </a:solidFill>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vMerge="1"/>
                <a:tc vMerge="1"/>
                <a:tc vMerge="1"/>
              </a:tr>
              <a:tr h="340700">
                <a:tc>
                  <a:txBody>
                    <a:bodyPr/>
                    <a:lstStyle/>
                    <a:p>
                      <a:pPr indent="0" lvl="0" marL="0" rtl="0" algn="ctr">
                        <a:lnSpc>
                          <a:spcPct val="115000"/>
                        </a:lnSpc>
                        <a:spcBef>
                          <a:spcPts val="0"/>
                        </a:spcBef>
                        <a:spcAft>
                          <a:spcPts val="0"/>
                        </a:spcAft>
                        <a:buNone/>
                      </a:pPr>
                      <a:r>
                        <a:rPr b="1" lang="en" sz="1050">
                          <a:solidFill>
                            <a:srgbClr val="FFFFFF"/>
                          </a:solidFill>
                          <a:latin typeface="Georgia"/>
                          <a:ea typeface="Georgia"/>
                          <a:cs typeface="Georgia"/>
                          <a:sym typeface="Georgia"/>
                        </a:rPr>
                        <a:t>Actual-2</a:t>
                      </a:r>
                      <a:endParaRPr b="1" sz="1050">
                        <a:solidFill>
                          <a:srgbClr val="FFFFFF"/>
                        </a:solidFill>
                        <a:latin typeface="Georgia"/>
                        <a:ea typeface="Georgia"/>
                        <a:cs typeface="Georgia"/>
                        <a:sym typeface="Georgia"/>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FFFFFF"/>
                          </a:solidFill>
                        </a:rPr>
                        <a:t>36</a:t>
                      </a:r>
                      <a:endParaRPr sz="1050">
                        <a:solidFill>
                          <a:srgbClr val="FFFFFF"/>
                        </a:solidFill>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FFFFFF"/>
                          </a:solidFill>
                        </a:rPr>
                        <a:t>54</a:t>
                      </a:r>
                      <a:endParaRPr sz="1050">
                        <a:solidFill>
                          <a:srgbClr val="FFFFFF"/>
                        </a:solidFill>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FFFFFF"/>
                          </a:solidFill>
                        </a:rPr>
                        <a:t>21</a:t>
                      </a:r>
                      <a:endParaRPr sz="1050">
                        <a:solidFill>
                          <a:srgbClr val="FFFFFF"/>
                        </a:solidFill>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FFFFFF"/>
                          </a:solidFill>
                        </a:rPr>
                        <a:t>30</a:t>
                      </a:r>
                      <a:endParaRPr sz="1050">
                        <a:solidFill>
                          <a:srgbClr val="FFFFFF"/>
                        </a:solidFill>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rowSpan="2">
                  <a:txBody>
                    <a:bodyPr/>
                    <a:lstStyle/>
                    <a:p>
                      <a:pPr indent="0" lvl="0" marL="0" rtl="0" algn="ctr">
                        <a:lnSpc>
                          <a:spcPct val="115000"/>
                        </a:lnSpc>
                        <a:spcBef>
                          <a:spcPts val="0"/>
                        </a:spcBef>
                        <a:spcAft>
                          <a:spcPts val="1000"/>
                        </a:spcAft>
                        <a:buNone/>
                      </a:pPr>
                      <a:r>
                        <a:rPr lang="en" sz="1000">
                          <a:solidFill>
                            <a:srgbClr val="FFFFFF"/>
                          </a:solidFill>
                        </a:rPr>
                        <a:t>13</a:t>
                      </a:r>
                      <a:endParaRPr sz="1000">
                        <a:solidFill>
                          <a:srgbClr val="FFFFFF"/>
                        </a:solidFill>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rowSpan="2">
                  <a:txBody>
                    <a:bodyPr/>
                    <a:lstStyle/>
                    <a:p>
                      <a:pPr indent="0" lvl="0" marL="0" rtl="0" algn="ctr">
                        <a:lnSpc>
                          <a:spcPct val="115000"/>
                        </a:lnSpc>
                        <a:spcBef>
                          <a:spcPts val="0"/>
                        </a:spcBef>
                        <a:spcAft>
                          <a:spcPts val="1000"/>
                        </a:spcAft>
                        <a:buNone/>
                      </a:pPr>
                      <a:r>
                        <a:rPr lang="en" sz="1000">
                          <a:solidFill>
                            <a:srgbClr val="FFFFFF"/>
                          </a:solidFill>
                        </a:rPr>
                        <a:t>3.5</a:t>
                      </a:r>
                      <a:endParaRPr sz="1000">
                        <a:solidFill>
                          <a:srgbClr val="FFFFFF"/>
                        </a:solidFill>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rowSpan="2">
                  <a:txBody>
                    <a:bodyPr/>
                    <a:lstStyle/>
                    <a:p>
                      <a:pPr indent="0" lvl="0" marL="0" rtl="0" algn="ctr">
                        <a:lnSpc>
                          <a:spcPct val="115000"/>
                        </a:lnSpc>
                        <a:spcBef>
                          <a:spcPts val="0"/>
                        </a:spcBef>
                        <a:spcAft>
                          <a:spcPts val="1000"/>
                        </a:spcAft>
                        <a:buNone/>
                      </a:pPr>
                      <a:r>
                        <a:rPr lang="en" sz="1000">
                          <a:solidFill>
                            <a:srgbClr val="FFFFFF"/>
                          </a:solidFill>
                        </a:rPr>
                        <a:t>2.4</a:t>
                      </a:r>
                      <a:endParaRPr sz="1000">
                        <a:solidFill>
                          <a:srgbClr val="FFFFFF"/>
                        </a:solidFill>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340700">
                <a:tc>
                  <a:txBody>
                    <a:bodyPr/>
                    <a:lstStyle/>
                    <a:p>
                      <a:pPr indent="0" lvl="0" marL="0" rtl="0" algn="ctr">
                        <a:lnSpc>
                          <a:spcPct val="115000"/>
                        </a:lnSpc>
                        <a:spcBef>
                          <a:spcPts val="0"/>
                        </a:spcBef>
                        <a:spcAft>
                          <a:spcPts val="0"/>
                        </a:spcAft>
                        <a:buNone/>
                      </a:pPr>
                      <a:r>
                        <a:rPr b="1" lang="en" sz="1050">
                          <a:solidFill>
                            <a:srgbClr val="FFFFFF"/>
                          </a:solidFill>
                          <a:latin typeface="Georgia"/>
                          <a:ea typeface="Georgia"/>
                          <a:cs typeface="Georgia"/>
                          <a:sym typeface="Georgia"/>
                        </a:rPr>
                        <a:t>Predicted-2</a:t>
                      </a:r>
                      <a:endParaRPr b="1" sz="1050">
                        <a:solidFill>
                          <a:srgbClr val="FFFFFF"/>
                        </a:solidFill>
                        <a:latin typeface="Georgia"/>
                        <a:ea typeface="Georgia"/>
                        <a:cs typeface="Georgia"/>
                        <a:sym typeface="Georgia"/>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FFFFFF"/>
                          </a:solidFill>
                        </a:rPr>
                        <a:t>32.1413</a:t>
                      </a:r>
                      <a:endParaRPr sz="1050">
                        <a:solidFill>
                          <a:srgbClr val="FFFFFF"/>
                        </a:solidFill>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FFFFFF"/>
                          </a:solidFill>
                        </a:rPr>
                        <a:t>49.8787</a:t>
                      </a:r>
                      <a:endParaRPr sz="1050">
                        <a:solidFill>
                          <a:srgbClr val="FFFFFF"/>
                        </a:solidFill>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FFFFFF"/>
                          </a:solidFill>
                        </a:rPr>
                        <a:t>18.8217</a:t>
                      </a:r>
                      <a:endParaRPr sz="1050">
                        <a:solidFill>
                          <a:srgbClr val="FFFFFF"/>
                        </a:solidFill>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50">
                          <a:solidFill>
                            <a:srgbClr val="FFFFFF"/>
                          </a:solidFill>
                        </a:rPr>
                        <a:t>26.8739</a:t>
                      </a:r>
                      <a:endParaRPr sz="1050">
                        <a:solidFill>
                          <a:srgbClr val="FFFFFF"/>
                        </a:solidFill>
                      </a:endParaRPr>
                    </a:p>
                  </a:txBody>
                  <a:tcPr marT="25400" marB="25400" marR="25400" marL="25400"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vMerge="1"/>
                <a:tc vMerge="1"/>
                <a:tc vMerge="1"/>
              </a:tr>
            </a:tbl>
          </a:graphicData>
        </a:graphic>
      </p:graphicFrame>
      <p:sp>
        <p:nvSpPr>
          <p:cNvPr id="263" name="Google Shape;263;p42"/>
          <p:cNvSpPr txBox="1"/>
          <p:nvPr>
            <p:ph type="title"/>
          </p:nvPr>
        </p:nvSpPr>
        <p:spPr>
          <a:xfrm>
            <a:off x="311700" y="288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FFFF00"/>
                </a:solidFill>
                <a:latin typeface="Times New Roman"/>
                <a:ea typeface="Times New Roman"/>
                <a:cs typeface="Times New Roman"/>
                <a:sym typeface="Times New Roman"/>
              </a:rPr>
              <a:t>Predicted values VS Actual values in </a:t>
            </a:r>
            <a:r>
              <a:rPr lang="en" sz="3300">
                <a:solidFill>
                  <a:srgbClr val="FF0000"/>
                </a:solidFill>
                <a:latin typeface="Times New Roman"/>
                <a:ea typeface="Times New Roman"/>
                <a:cs typeface="Times New Roman"/>
                <a:sym typeface="Times New Roman"/>
              </a:rPr>
              <a:t>Model </a:t>
            </a:r>
            <a:r>
              <a:rPr lang="en" sz="2000">
                <a:solidFill>
                  <a:srgbClr val="FF0000"/>
                </a:solidFill>
                <a:latin typeface="Times New Roman"/>
                <a:ea typeface="Times New Roman"/>
                <a:cs typeface="Times New Roman"/>
                <a:sym typeface="Times New Roman"/>
              </a:rPr>
              <a:t>1.0</a:t>
            </a:r>
            <a:endParaRPr sz="2000">
              <a:solidFill>
                <a:srgbClr val="FFFF00"/>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Calibri"/>
              <a:buAutoNum type="arabicPeriod"/>
            </a:pPr>
            <a:r>
              <a:rPr lang="en">
                <a:solidFill>
                  <a:schemeClr val="dk1"/>
                </a:solidFill>
              </a:rPr>
              <a:t>RMS error value</a:t>
            </a:r>
            <a:r>
              <a:rPr lang="en">
                <a:solidFill>
                  <a:srgbClr val="FFFFFF"/>
                </a:solidFill>
                <a:latin typeface="Calibri"/>
                <a:ea typeface="Calibri"/>
                <a:cs typeface="Calibri"/>
                <a:sym typeface="Calibri"/>
              </a:rPr>
              <a:t> : </a:t>
            </a:r>
            <a:r>
              <a:rPr lang="en">
                <a:solidFill>
                  <a:srgbClr val="FFFFFF"/>
                </a:solidFill>
                <a:latin typeface="Calibri"/>
                <a:ea typeface="Calibri"/>
                <a:cs typeface="Calibri"/>
                <a:sym typeface="Calibri"/>
              </a:rPr>
              <a:t>0.98</a:t>
            </a:r>
            <a:endParaRPr>
              <a:solidFill>
                <a:srgbClr val="FFFFFF"/>
              </a:solidFill>
              <a:latin typeface="Calibri"/>
              <a:ea typeface="Calibri"/>
              <a:cs typeface="Calibri"/>
              <a:sym typeface="Calibri"/>
            </a:endParaRPr>
          </a:p>
          <a:p>
            <a:pPr indent="-342900" lvl="0" marL="457200" rtl="0" algn="l">
              <a:spcBef>
                <a:spcPts val="0"/>
              </a:spcBef>
              <a:spcAft>
                <a:spcPts val="0"/>
              </a:spcAft>
              <a:buClr>
                <a:srgbClr val="FFFFFF"/>
              </a:buClr>
              <a:buSzPts val="1800"/>
              <a:buFont typeface="Calibri"/>
              <a:buAutoNum type="arabicPeriod"/>
            </a:pPr>
            <a:r>
              <a:rPr lang="en">
                <a:solidFill>
                  <a:srgbClr val="FFFFFF"/>
                </a:solidFill>
                <a:latin typeface="Calibri"/>
                <a:ea typeface="Calibri"/>
                <a:cs typeface="Calibri"/>
                <a:sym typeface="Calibri"/>
              </a:rPr>
              <a:t>Accuracy : Accuracy is approx 68%</a:t>
            </a:r>
            <a:endParaRPr>
              <a:solidFill>
                <a:srgbClr val="FFFFFF"/>
              </a:solidFill>
              <a:latin typeface="Calibri"/>
              <a:ea typeface="Calibri"/>
              <a:cs typeface="Calibri"/>
              <a:sym typeface="Calibri"/>
            </a:endParaRPr>
          </a:p>
          <a:p>
            <a:pPr indent="-342900" lvl="0" marL="457200" rtl="0" algn="l">
              <a:spcBef>
                <a:spcPts val="0"/>
              </a:spcBef>
              <a:spcAft>
                <a:spcPts val="0"/>
              </a:spcAft>
              <a:buClr>
                <a:srgbClr val="FFFFFF"/>
              </a:buClr>
              <a:buSzPts val="1800"/>
              <a:buFont typeface="Calibri"/>
              <a:buAutoNum type="arabicPeriod"/>
            </a:pPr>
            <a:r>
              <a:rPr lang="en">
                <a:solidFill>
                  <a:srgbClr val="FFFFFF"/>
                </a:solidFill>
                <a:latin typeface="Calibri"/>
                <a:ea typeface="Calibri"/>
                <a:cs typeface="Calibri"/>
                <a:sym typeface="Calibri"/>
              </a:rPr>
              <a:t>Reason : Dataset is less so Deep Learning is not effectively applicable</a:t>
            </a:r>
            <a:endParaRPr>
              <a:solidFill>
                <a:srgbClr val="FFFFFF"/>
              </a:solidFill>
              <a:latin typeface="Calibri"/>
              <a:ea typeface="Calibri"/>
              <a:cs typeface="Calibri"/>
              <a:sym typeface="Calibri"/>
            </a:endParaRPr>
          </a:p>
        </p:txBody>
      </p:sp>
      <p:sp>
        <p:nvSpPr>
          <p:cNvPr id="269" name="Google Shape;269;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0" name="Google Shape;270;p43"/>
          <p:cNvSpPr txBox="1"/>
          <p:nvPr/>
        </p:nvSpPr>
        <p:spPr>
          <a:xfrm>
            <a:off x="311700" y="341025"/>
            <a:ext cx="68304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00"/>
                </a:solidFill>
                <a:latin typeface="Times New Roman"/>
                <a:ea typeface="Times New Roman"/>
                <a:cs typeface="Times New Roman"/>
                <a:sym typeface="Times New Roman"/>
              </a:rPr>
              <a:t>Results</a:t>
            </a:r>
            <a:endParaRPr sz="4000">
              <a:solidFill>
                <a:srgbClr val="FFFF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6" name="Google Shape;276;p44"/>
          <p:cNvSpPr txBox="1"/>
          <p:nvPr/>
        </p:nvSpPr>
        <p:spPr>
          <a:xfrm>
            <a:off x="1279500" y="1826400"/>
            <a:ext cx="6585000" cy="149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FFFF00"/>
                </a:solidFill>
                <a:latin typeface="Times New Roman"/>
                <a:ea typeface="Times New Roman"/>
                <a:cs typeface="Times New Roman"/>
                <a:sym typeface="Times New Roman"/>
              </a:rPr>
              <a:t>Updates we did in new session of our BTP</a:t>
            </a:r>
            <a:endParaRPr sz="4000">
              <a:solidFill>
                <a:srgbClr val="FFFF00"/>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311700" y="1922600"/>
            <a:ext cx="8520600" cy="104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solidFill>
                  <a:srgbClr val="FFFF00"/>
                </a:solidFill>
                <a:latin typeface="Times New Roman"/>
                <a:ea typeface="Times New Roman"/>
                <a:cs typeface="Times New Roman"/>
                <a:sym typeface="Times New Roman"/>
              </a:rPr>
              <a:t>Data Collection Process</a:t>
            </a:r>
            <a:endParaRPr sz="5000">
              <a:solidFill>
                <a:srgbClr val="FFFF00"/>
              </a:solidFill>
              <a:latin typeface="Times New Roman"/>
              <a:ea typeface="Times New Roman"/>
              <a:cs typeface="Times New Roman"/>
              <a:sym typeface="Times New Roman"/>
            </a:endParaRPr>
          </a:p>
        </p:txBody>
      </p:sp>
      <p:sp>
        <p:nvSpPr>
          <p:cNvPr id="282" name="Google Shape;282;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311700" y="371425"/>
            <a:ext cx="8520600" cy="8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00"/>
                </a:solidFill>
                <a:latin typeface="Times New Roman"/>
                <a:ea typeface="Times New Roman"/>
                <a:cs typeface="Times New Roman"/>
                <a:sym typeface="Times New Roman"/>
              </a:rPr>
              <a:t>FIN </a:t>
            </a:r>
            <a:r>
              <a:rPr lang="en" sz="4000">
                <a:solidFill>
                  <a:srgbClr val="FFFF00"/>
                </a:solidFill>
                <a:latin typeface="Times New Roman"/>
                <a:ea typeface="Times New Roman"/>
                <a:cs typeface="Times New Roman"/>
                <a:sym typeface="Times New Roman"/>
              </a:rPr>
              <a:t>temperature</a:t>
            </a:r>
            <a:r>
              <a:rPr lang="en" sz="4000">
                <a:solidFill>
                  <a:srgbClr val="FFFF00"/>
                </a:solidFill>
                <a:latin typeface="Times New Roman"/>
                <a:ea typeface="Times New Roman"/>
                <a:cs typeface="Times New Roman"/>
                <a:sym typeface="Times New Roman"/>
              </a:rPr>
              <a:t> dataset</a:t>
            </a:r>
            <a:endParaRPr sz="4000">
              <a:solidFill>
                <a:srgbClr val="FFFF00"/>
              </a:solidFill>
              <a:latin typeface="Times New Roman"/>
              <a:ea typeface="Times New Roman"/>
              <a:cs typeface="Times New Roman"/>
              <a:sym typeface="Times New Roman"/>
            </a:endParaRPr>
          </a:p>
        </p:txBody>
      </p:sp>
      <p:sp>
        <p:nvSpPr>
          <p:cNvPr id="288" name="Google Shape;288;p46"/>
          <p:cNvSpPr txBox="1"/>
          <p:nvPr>
            <p:ph idx="1" type="body"/>
          </p:nvPr>
        </p:nvSpPr>
        <p:spPr>
          <a:xfrm>
            <a:off x="311700" y="13160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alibri"/>
                <a:ea typeface="Calibri"/>
                <a:cs typeface="Calibri"/>
                <a:sym typeface="Calibri"/>
              </a:rPr>
              <a:t>We used verified mathematical formulas for creating 1500 rows of data for this process. </a:t>
            </a:r>
            <a:endParaRPr>
              <a:solidFill>
                <a:srgbClr val="FFFFFF"/>
              </a:solidFill>
              <a:latin typeface="Calibri"/>
              <a:ea typeface="Calibri"/>
              <a:cs typeface="Calibri"/>
              <a:sym typeface="Calibri"/>
            </a:endParaRPr>
          </a:p>
          <a:p>
            <a:pPr indent="0" lvl="0" marL="0" rtl="0" algn="l">
              <a:lnSpc>
                <a:spcPct val="100000"/>
              </a:lnSpc>
              <a:spcBef>
                <a:spcPts val="1600"/>
              </a:spcBef>
              <a:spcAft>
                <a:spcPts val="0"/>
              </a:spcAft>
              <a:buNone/>
            </a:pPr>
            <a:r>
              <a:rPr lang="en">
                <a:solidFill>
                  <a:srgbClr val="FFFF00"/>
                </a:solidFill>
                <a:latin typeface="Calibri"/>
                <a:ea typeface="Calibri"/>
                <a:cs typeface="Calibri"/>
                <a:sym typeface="Calibri"/>
              </a:rPr>
              <a:t>Pros:</a:t>
            </a:r>
            <a:endParaRPr>
              <a:solidFill>
                <a:srgbClr val="FFFF00"/>
              </a:solidFill>
              <a:latin typeface="Calibri"/>
              <a:ea typeface="Calibri"/>
              <a:cs typeface="Calibri"/>
              <a:sym typeface="Calibri"/>
            </a:endParaRPr>
          </a:p>
          <a:p>
            <a:pPr indent="-342900" lvl="0" marL="457200" rtl="0" algn="l">
              <a:spcBef>
                <a:spcPts val="500"/>
              </a:spcBef>
              <a:spcAft>
                <a:spcPts val="0"/>
              </a:spcAft>
              <a:buClr>
                <a:srgbClr val="FFFFFF"/>
              </a:buClr>
              <a:buSzPts val="1800"/>
              <a:buFont typeface="Calibri"/>
              <a:buChar char="●"/>
            </a:pPr>
            <a:r>
              <a:rPr lang="en">
                <a:solidFill>
                  <a:srgbClr val="FFFFFF"/>
                </a:solidFill>
                <a:latin typeface="Calibri"/>
                <a:ea typeface="Calibri"/>
                <a:cs typeface="Calibri"/>
                <a:sym typeface="Calibri"/>
              </a:rPr>
              <a:t>We get </a:t>
            </a:r>
            <a:r>
              <a:rPr lang="en">
                <a:solidFill>
                  <a:srgbClr val="FFFF00"/>
                </a:solidFill>
                <a:latin typeface="Calibri"/>
                <a:ea typeface="Calibri"/>
                <a:cs typeface="Calibri"/>
                <a:sym typeface="Calibri"/>
              </a:rPr>
              <a:t>1500 </a:t>
            </a:r>
            <a:r>
              <a:rPr lang="en">
                <a:solidFill>
                  <a:srgbClr val="FFFFFF"/>
                </a:solidFill>
                <a:latin typeface="Calibri"/>
                <a:ea typeface="Calibri"/>
                <a:cs typeface="Calibri"/>
                <a:sym typeface="Calibri"/>
              </a:rPr>
              <a:t>lines of dataset by using all possible combinations of inputs.</a:t>
            </a:r>
            <a:endParaRPr>
              <a:solidFill>
                <a:srgbClr val="FFFFFF"/>
              </a:solidFill>
              <a:latin typeface="Calibri"/>
              <a:ea typeface="Calibri"/>
              <a:cs typeface="Calibri"/>
              <a:sym typeface="Calibri"/>
            </a:endParaRPr>
          </a:p>
          <a:p>
            <a:pPr indent="0" lvl="0" marL="0" rtl="0" algn="l">
              <a:lnSpc>
                <a:spcPct val="114000"/>
              </a:lnSpc>
              <a:spcBef>
                <a:spcPts val="1600"/>
              </a:spcBef>
              <a:spcAft>
                <a:spcPts val="0"/>
              </a:spcAft>
              <a:buNone/>
            </a:pPr>
            <a:r>
              <a:rPr lang="en">
                <a:solidFill>
                  <a:srgbClr val="FFFF00"/>
                </a:solidFill>
                <a:latin typeface="Calibri"/>
                <a:ea typeface="Calibri"/>
                <a:cs typeface="Calibri"/>
                <a:sym typeface="Calibri"/>
              </a:rPr>
              <a:t>Problem:</a:t>
            </a:r>
            <a:endParaRPr>
              <a:solidFill>
                <a:srgbClr val="FFFF00"/>
              </a:solidFill>
              <a:latin typeface="Calibri"/>
              <a:ea typeface="Calibri"/>
              <a:cs typeface="Calibri"/>
              <a:sym typeface="Calibri"/>
            </a:endParaRPr>
          </a:p>
          <a:p>
            <a:pPr indent="-342900" lvl="0" marL="457200" rtl="0" algn="l">
              <a:spcBef>
                <a:spcPts val="500"/>
              </a:spcBef>
              <a:spcAft>
                <a:spcPts val="0"/>
              </a:spcAft>
              <a:buClr>
                <a:srgbClr val="FFFFFF"/>
              </a:buClr>
              <a:buSzPts val="1800"/>
              <a:buFont typeface="Calibri"/>
              <a:buChar char="●"/>
            </a:pPr>
            <a:r>
              <a:rPr lang="en">
                <a:solidFill>
                  <a:srgbClr val="FFFFFF"/>
                </a:solidFill>
                <a:latin typeface="Calibri"/>
                <a:ea typeface="Calibri"/>
                <a:cs typeface="Calibri"/>
                <a:sym typeface="Calibri"/>
              </a:rPr>
              <a:t>One output parameter depended on 5 parameters but another parameter depended only on two parameters. Which creates </a:t>
            </a:r>
            <a:r>
              <a:rPr lang="en">
                <a:solidFill>
                  <a:srgbClr val="FFFF00"/>
                </a:solidFill>
                <a:latin typeface="Calibri"/>
                <a:ea typeface="Calibri"/>
                <a:cs typeface="Calibri"/>
                <a:sym typeface="Calibri"/>
              </a:rPr>
              <a:t>data duplicacy and </a:t>
            </a:r>
            <a:r>
              <a:rPr lang="en">
                <a:solidFill>
                  <a:srgbClr val="FFFF00"/>
                </a:solidFill>
                <a:latin typeface="Calibri"/>
                <a:ea typeface="Calibri"/>
                <a:cs typeface="Calibri"/>
                <a:sym typeface="Calibri"/>
              </a:rPr>
              <a:t>saturation</a:t>
            </a:r>
            <a:r>
              <a:rPr lang="en">
                <a:solidFill>
                  <a:srgbClr val="FFFFFF"/>
                </a:solidFill>
                <a:latin typeface="Calibri"/>
                <a:ea typeface="Calibri"/>
                <a:cs typeface="Calibri"/>
                <a:sym typeface="Calibri"/>
              </a:rPr>
              <a:t> in dataset.</a:t>
            </a:r>
            <a:endParaRPr>
              <a:solidFill>
                <a:srgbClr val="FFFFFF"/>
              </a:solidFill>
              <a:latin typeface="Calibri"/>
              <a:ea typeface="Calibri"/>
              <a:cs typeface="Calibri"/>
              <a:sym typeface="Calibri"/>
            </a:endParaRPr>
          </a:p>
          <a:p>
            <a:pPr indent="0" lvl="0" marL="1371600" rtl="0" algn="l">
              <a:spcBef>
                <a:spcPts val="1600"/>
              </a:spcBef>
              <a:spcAft>
                <a:spcPts val="0"/>
              </a:spcAft>
              <a:buNone/>
            </a:pPr>
            <a:r>
              <a:rPr lang="en">
                <a:solidFill>
                  <a:srgbClr val="FFFFFF"/>
                </a:solidFill>
                <a:latin typeface="Calibri"/>
                <a:ea typeface="Calibri"/>
                <a:cs typeface="Calibri"/>
                <a:sym typeface="Calibri"/>
              </a:rPr>
              <a:t> </a:t>
            </a:r>
            <a:endParaRPr>
              <a:solidFill>
                <a:srgbClr val="FFFFFF"/>
              </a:solidFill>
              <a:latin typeface="Calibri"/>
              <a:ea typeface="Calibri"/>
              <a:cs typeface="Calibri"/>
              <a:sym typeface="Calibri"/>
            </a:endParaRPr>
          </a:p>
          <a:p>
            <a:pPr indent="0" lvl="0" marL="0" rtl="0" algn="l">
              <a:spcBef>
                <a:spcPts val="1600"/>
              </a:spcBef>
              <a:spcAft>
                <a:spcPts val="1600"/>
              </a:spcAft>
              <a:buNone/>
            </a:pPr>
            <a:r>
              <a:t/>
            </a:r>
            <a:endParaRPr>
              <a:solidFill>
                <a:srgbClr val="FFFFFF"/>
              </a:solidFill>
              <a:latin typeface="Calibri"/>
              <a:ea typeface="Calibri"/>
              <a:cs typeface="Calibri"/>
              <a:sym typeface="Calibri"/>
            </a:endParaRPr>
          </a:p>
        </p:txBody>
      </p:sp>
      <p:sp>
        <p:nvSpPr>
          <p:cNvPr id="289" name="Google Shape;289;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7"/>
          <p:cNvSpPr txBox="1"/>
          <p:nvPr>
            <p:ph idx="1" type="body"/>
          </p:nvPr>
        </p:nvSpPr>
        <p:spPr>
          <a:xfrm>
            <a:off x="311700" y="421375"/>
            <a:ext cx="8520600" cy="12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Calibri"/>
                <a:ea typeface="Calibri"/>
                <a:cs typeface="Calibri"/>
                <a:sym typeface="Calibri"/>
              </a:rPr>
              <a:t>temp_air </a:t>
            </a:r>
            <a:r>
              <a:rPr lang="en">
                <a:solidFill>
                  <a:srgbClr val="FFFFFF"/>
                </a:solidFill>
                <a:latin typeface="Calibri"/>
                <a:ea typeface="Calibri"/>
                <a:cs typeface="Calibri"/>
                <a:sym typeface="Calibri"/>
              </a:rPr>
              <a:t>= </a:t>
            </a:r>
            <a:r>
              <a:rPr lang="en">
                <a:solidFill>
                  <a:srgbClr val="FFFFFF"/>
                </a:solidFill>
                <a:latin typeface="Calibri"/>
                <a:ea typeface="Calibri"/>
                <a:cs typeface="Calibri"/>
                <a:sym typeface="Calibri"/>
              </a:rPr>
              <a:t>486 - (1.12*fl) - (1.44*ft) + (8.3*fg) - (0.33*ctd) + (0.02*ctl) + (0.35*fl*ft) -(0.19*fl*fg) - (0.92*ft*fg) + (0.022*ft*ctl);</a:t>
            </a:r>
            <a:endParaRPr>
              <a:solidFill>
                <a:srgbClr val="FFFFFF"/>
              </a:solidFill>
              <a:latin typeface="Calibri"/>
              <a:ea typeface="Calibri"/>
              <a:cs typeface="Calibri"/>
              <a:sym typeface="Calibri"/>
            </a:endParaRPr>
          </a:p>
          <a:p>
            <a:pPr indent="0" lvl="0" marL="0" rtl="0" algn="l">
              <a:spcBef>
                <a:spcPts val="1600"/>
              </a:spcBef>
              <a:spcAft>
                <a:spcPts val="0"/>
              </a:spcAft>
              <a:buNone/>
            </a:pPr>
            <a:r>
              <a:rPr lang="en">
                <a:solidFill>
                  <a:srgbClr val="FFFF00"/>
                </a:solidFill>
                <a:latin typeface="Calibri"/>
                <a:ea typeface="Calibri"/>
                <a:cs typeface="Calibri"/>
                <a:sym typeface="Calibri"/>
              </a:rPr>
              <a:t>temp_water </a:t>
            </a:r>
            <a:r>
              <a:rPr lang="en">
                <a:solidFill>
                  <a:srgbClr val="FFFFFF"/>
                </a:solidFill>
                <a:latin typeface="Calibri"/>
                <a:ea typeface="Calibri"/>
                <a:cs typeface="Calibri"/>
                <a:sym typeface="Calibri"/>
              </a:rPr>
              <a:t>= 241.48 - (7.12*fl) + (6.44*ft) - (1.37*ctd);</a:t>
            </a:r>
            <a:endParaRPr>
              <a:solidFill>
                <a:srgbClr val="FFFFFF"/>
              </a:solidFill>
              <a:latin typeface="Calibri"/>
              <a:ea typeface="Calibri"/>
              <a:cs typeface="Calibri"/>
              <a:sym typeface="Calibri"/>
            </a:endParaRPr>
          </a:p>
          <a:p>
            <a:pPr indent="0" lvl="0" marL="0" rtl="0" algn="l">
              <a:spcBef>
                <a:spcPts val="1600"/>
              </a:spcBef>
              <a:spcAft>
                <a:spcPts val="1600"/>
              </a:spcAft>
              <a:buNone/>
            </a:pPr>
            <a:r>
              <a:t/>
            </a:r>
            <a:endParaRPr>
              <a:solidFill>
                <a:srgbClr val="FFFFFF"/>
              </a:solidFill>
              <a:latin typeface="Calibri"/>
              <a:ea typeface="Calibri"/>
              <a:cs typeface="Calibri"/>
              <a:sym typeface="Calibri"/>
            </a:endParaRPr>
          </a:p>
        </p:txBody>
      </p:sp>
      <p:sp>
        <p:nvSpPr>
          <p:cNvPr id="295" name="Google Shape;295;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96" name="Google Shape;296;p47"/>
          <p:cNvGraphicFramePr/>
          <p:nvPr/>
        </p:nvGraphicFramePr>
        <p:xfrm>
          <a:off x="982400" y="1761025"/>
          <a:ext cx="3000000" cy="3000000"/>
        </p:xfrm>
        <a:graphic>
          <a:graphicData uri="http://schemas.openxmlformats.org/drawingml/2006/table">
            <a:tbl>
              <a:tblPr>
                <a:noFill/>
                <a:tableStyleId>{60DFC59D-9688-433C-859E-5FBB0B0EC5EA}</a:tableStyleId>
              </a:tblPr>
              <a:tblGrid>
                <a:gridCol w="1025600"/>
                <a:gridCol w="1025600"/>
                <a:gridCol w="1025600"/>
                <a:gridCol w="1025600"/>
                <a:gridCol w="1025600"/>
                <a:gridCol w="1025600"/>
                <a:gridCol w="1025600"/>
              </a:tblGrid>
              <a:tr h="241850">
                <a:tc>
                  <a:txBody>
                    <a:bodyPr/>
                    <a:lstStyle/>
                    <a:p>
                      <a:pPr indent="0" lvl="0" marL="0" rtl="0" algn="ctr">
                        <a:lnSpc>
                          <a:spcPct val="115000"/>
                        </a:lnSpc>
                        <a:spcBef>
                          <a:spcPts val="0"/>
                        </a:spcBef>
                        <a:spcAft>
                          <a:spcPts val="0"/>
                        </a:spcAft>
                        <a:buNone/>
                      </a:pPr>
                      <a:r>
                        <a:rPr b="1" lang="en" sz="1300">
                          <a:solidFill>
                            <a:srgbClr val="FFFF00"/>
                          </a:solidFill>
                          <a:latin typeface="Calibri"/>
                          <a:ea typeface="Calibri"/>
                          <a:cs typeface="Calibri"/>
                          <a:sym typeface="Calibri"/>
                        </a:rPr>
                        <a:t>fl</a:t>
                      </a:r>
                      <a:endParaRPr b="1" sz="1300">
                        <a:solidFill>
                          <a:srgbClr val="FFFF00"/>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rgbClr val="FFFF00"/>
                          </a:solidFill>
                          <a:latin typeface="Calibri"/>
                          <a:ea typeface="Calibri"/>
                          <a:cs typeface="Calibri"/>
                          <a:sym typeface="Calibri"/>
                        </a:rPr>
                        <a:t>ft</a:t>
                      </a:r>
                      <a:endParaRPr b="1" sz="1300">
                        <a:solidFill>
                          <a:srgbClr val="FFFF00"/>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rgbClr val="FFFF00"/>
                          </a:solidFill>
                          <a:latin typeface="Calibri"/>
                          <a:ea typeface="Calibri"/>
                          <a:cs typeface="Calibri"/>
                          <a:sym typeface="Calibri"/>
                        </a:rPr>
                        <a:t>fg</a:t>
                      </a:r>
                      <a:endParaRPr b="1" sz="1300">
                        <a:solidFill>
                          <a:srgbClr val="FFFF00"/>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rgbClr val="FFFF00"/>
                          </a:solidFill>
                          <a:latin typeface="Calibri"/>
                          <a:ea typeface="Calibri"/>
                          <a:cs typeface="Calibri"/>
                          <a:sym typeface="Calibri"/>
                        </a:rPr>
                        <a:t>ctd</a:t>
                      </a:r>
                      <a:endParaRPr b="1" sz="1300">
                        <a:solidFill>
                          <a:srgbClr val="FFFF00"/>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rgbClr val="FFFF00"/>
                          </a:solidFill>
                          <a:latin typeface="Calibri"/>
                          <a:ea typeface="Calibri"/>
                          <a:cs typeface="Calibri"/>
                          <a:sym typeface="Calibri"/>
                        </a:rPr>
                        <a:t>ctl</a:t>
                      </a:r>
                      <a:endParaRPr b="1" sz="1300">
                        <a:solidFill>
                          <a:srgbClr val="FFFF00"/>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rgbClr val="FFFF00"/>
                          </a:solidFill>
                          <a:latin typeface="Calibri"/>
                          <a:ea typeface="Calibri"/>
                          <a:cs typeface="Calibri"/>
                          <a:sym typeface="Calibri"/>
                        </a:rPr>
                        <a:t>temp_air</a:t>
                      </a:r>
                      <a:endParaRPr b="1" sz="1300">
                        <a:solidFill>
                          <a:srgbClr val="FFFF00"/>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rgbClr val="FFFF00"/>
                          </a:solidFill>
                          <a:latin typeface="Calibri"/>
                          <a:ea typeface="Calibri"/>
                          <a:cs typeface="Calibri"/>
                          <a:sym typeface="Calibri"/>
                        </a:rPr>
                        <a:t>temp_water</a:t>
                      </a:r>
                      <a:endParaRPr b="1" sz="1300">
                        <a:solidFill>
                          <a:srgbClr val="FFFF00"/>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1850">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10</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2</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4</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10</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60</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497.7</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0000"/>
                          </a:solidFill>
                          <a:latin typeface="Calibri"/>
                          <a:ea typeface="Calibri"/>
                          <a:cs typeface="Calibri"/>
                          <a:sym typeface="Calibri"/>
                        </a:rPr>
                        <a:t>169.46</a:t>
                      </a:r>
                      <a:endParaRPr sz="1200">
                        <a:solidFill>
                          <a:srgbClr val="FF0000"/>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1850">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10</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2</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4</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10</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70</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498.34</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0000"/>
                          </a:solidFill>
                          <a:latin typeface="Calibri"/>
                          <a:ea typeface="Calibri"/>
                          <a:cs typeface="Calibri"/>
                          <a:sym typeface="Calibri"/>
                        </a:rPr>
                        <a:t>169.46</a:t>
                      </a:r>
                      <a:endParaRPr sz="1200">
                        <a:solidFill>
                          <a:srgbClr val="FF0000"/>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1850">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10</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2</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4</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10</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80</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498.98</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0000"/>
                          </a:solidFill>
                          <a:latin typeface="Calibri"/>
                          <a:ea typeface="Calibri"/>
                          <a:cs typeface="Calibri"/>
                          <a:sym typeface="Calibri"/>
                        </a:rPr>
                        <a:t>169.46</a:t>
                      </a:r>
                      <a:endParaRPr sz="1200">
                        <a:solidFill>
                          <a:srgbClr val="FF0000"/>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1850">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10</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2</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4</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10</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90</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499.62</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0000"/>
                          </a:solidFill>
                          <a:latin typeface="Calibri"/>
                          <a:ea typeface="Calibri"/>
                          <a:cs typeface="Calibri"/>
                          <a:sym typeface="Calibri"/>
                        </a:rPr>
                        <a:t>169.46</a:t>
                      </a:r>
                      <a:endParaRPr sz="1200">
                        <a:solidFill>
                          <a:srgbClr val="FF0000"/>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1850">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10</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2</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4</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10</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100</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500.26</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0000"/>
                          </a:solidFill>
                          <a:latin typeface="Calibri"/>
                          <a:ea typeface="Calibri"/>
                          <a:cs typeface="Calibri"/>
                          <a:sym typeface="Calibri"/>
                        </a:rPr>
                        <a:t>169.46</a:t>
                      </a:r>
                      <a:endParaRPr sz="1200">
                        <a:solidFill>
                          <a:srgbClr val="FF0000"/>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1850">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10</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2</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4</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15</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60</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496.05</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9900"/>
                          </a:solidFill>
                          <a:latin typeface="Calibri"/>
                          <a:ea typeface="Calibri"/>
                          <a:cs typeface="Calibri"/>
                          <a:sym typeface="Calibri"/>
                        </a:rPr>
                        <a:t>162.61</a:t>
                      </a:r>
                      <a:endParaRPr sz="1200">
                        <a:solidFill>
                          <a:srgbClr val="FF9900"/>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1850">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10</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2</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4</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15</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70</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496.69</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9900"/>
                          </a:solidFill>
                          <a:latin typeface="Calibri"/>
                          <a:ea typeface="Calibri"/>
                          <a:cs typeface="Calibri"/>
                          <a:sym typeface="Calibri"/>
                        </a:rPr>
                        <a:t>162.61</a:t>
                      </a:r>
                      <a:endParaRPr sz="1200">
                        <a:solidFill>
                          <a:srgbClr val="FF9900"/>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1850">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10</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2</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4</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15</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80</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497.33</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9900"/>
                          </a:solidFill>
                          <a:latin typeface="Calibri"/>
                          <a:ea typeface="Calibri"/>
                          <a:cs typeface="Calibri"/>
                          <a:sym typeface="Calibri"/>
                        </a:rPr>
                        <a:t>162.61</a:t>
                      </a:r>
                      <a:endParaRPr sz="1200">
                        <a:solidFill>
                          <a:srgbClr val="FF9900"/>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1850">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10</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2</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4</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15</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90</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497.97</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9900"/>
                          </a:solidFill>
                          <a:latin typeface="Calibri"/>
                          <a:ea typeface="Calibri"/>
                          <a:cs typeface="Calibri"/>
                          <a:sym typeface="Calibri"/>
                        </a:rPr>
                        <a:t>162.61</a:t>
                      </a:r>
                      <a:endParaRPr sz="1200">
                        <a:solidFill>
                          <a:srgbClr val="FF9900"/>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1850">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10</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2</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4</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15</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100</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498.61</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9900"/>
                          </a:solidFill>
                          <a:latin typeface="Calibri"/>
                          <a:ea typeface="Calibri"/>
                          <a:cs typeface="Calibri"/>
                          <a:sym typeface="Calibri"/>
                        </a:rPr>
                        <a:t>162.61</a:t>
                      </a:r>
                      <a:endParaRPr sz="1200">
                        <a:solidFill>
                          <a:srgbClr val="FF9900"/>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1850">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10</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2</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4</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20</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60</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494.4</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155.76</a:t>
                      </a:r>
                      <a:endParaRPr sz="12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8"/>
          <p:cNvSpPr txBox="1"/>
          <p:nvPr>
            <p:ph type="title"/>
          </p:nvPr>
        </p:nvSpPr>
        <p:spPr>
          <a:xfrm>
            <a:off x="311700" y="306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00"/>
                </a:solidFill>
                <a:latin typeface="Times New Roman"/>
                <a:ea typeface="Times New Roman"/>
                <a:cs typeface="Times New Roman"/>
                <a:sym typeface="Times New Roman"/>
              </a:rPr>
              <a:t>Come back to previous welding dataset</a:t>
            </a:r>
            <a:endParaRPr sz="4000">
              <a:solidFill>
                <a:srgbClr val="FFFF00"/>
              </a:solidFill>
              <a:latin typeface="Times New Roman"/>
              <a:ea typeface="Times New Roman"/>
              <a:cs typeface="Times New Roman"/>
              <a:sym typeface="Times New Roman"/>
            </a:endParaRPr>
          </a:p>
        </p:txBody>
      </p:sp>
      <p:sp>
        <p:nvSpPr>
          <p:cNvPr id="302" name="Google Shape;302;p48"/>
          <p:cNvSpPr txBox="1"/>
          <p:nvPr>
            <p:ph idx="1" type="body"/>
          </p:nvPr>
        </p:nvSpPr>
        <p:spPr>
          <a:xfrm>
            <a:off x="311700" y="12468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Calibri"/>
                <a:ea typeface="Calibri"/>
                <a:cs typeface="Calibri"/>
                <a:sym typeface="Calibri"/>
              </a:rPr>
              <a:t>Steps </a:t>
            </a:r>
            <a:r>
              <a:rPr lang="en">
                <a:solidFill>
                  <a:srgbClr val="FFFFFF"/>
                </a:solidFill>
                <a:latin typeface="Calibri"/>
                <a:ea typeface="Calibri"/>
                <a:cs typeface="Calibri"/>
                <a:sym typeface="Calibri"/>
              </a:rPr>
              <a:t>are used for generation </a:t>
            </a:r>
            <a:r>
              <a:rPr lang="en">
                <a:solidFill>
                  <a:srgbClr val="FFFF00"/>
                </a:solidFill>
                <a:latin typeface="Calibri"/>
                <a:ea typeface="Calibri"/>
                <a:cs typeface="Calibri"/>
                <a:sym typeface="Calibri"/>
              </a:rPr>
              <a:t>dummy dataset:</a:t>
            </a:r>
            <a:endParaRPr>
              <a:solidFill>
                <a:srgbClr val="FFFF00"/>
              </a:solidFill>
              <a:latin typeface="Calibri"/>
              <a:ea typeface="Calibri"/>
              <a:cs typeface="Calibri"/>
              <a:sym typeface="Calibri"/>
            </a:endParaRPr>
          </a:p>
          <a:p>
            <a:pPr indent="-342900" lvl="0" marL="457200" rtl="0" algn="l">
              <a:spcBef>
                <a:spcPts val="1600"/>
              </a:spcBef>
              <a:spcAft>
                <a:spcPts val="0"/>
              </a:spcAft>
              <a:buClr>
                <a:srgbClr val="FFFFFF"/>
              </a:buClr>
              <a:buSzPts val="1800"/>
              <a:buFont typeface="Calibri"/>
              <a:buAutoNum type="arabicPeriod"/>
            </a:pPr>
            <a:r>
              <a:rPr lang="en">
                <a:solidFill>
                  <a:srgbClr val="FFFF00"/>
                </a:solidFill>
                <a:latin typeface="Calibri"/>
                <a:ea typeface="Calibri"/>
                <a:cs typeface="Calibri"/>
                <a:sym typeface="Calibri"/>
              </a:rPr>
              <a:t>Regression </a:t>
            </a:r>
            <a:r>
              <a:rPr lang="en">
                <a:solidFill>
                  <a:srgbClr val="FFFFFF"/>
                </a:solidFill>
                <a:latin typeface="Calibri"/>
                <a:ea typeface="Calibri"/>
                <a:cs typeface="Calibri"/>
                <a:sym typeface="Calibri"/>
              </a:rPr>
              <a:t>for generating </a:t>
            </a:r>
            <a:r>
              <a:rPr lang="en">
                <a:solidFill>
                  <a:srgbClr val="FFFFFF"/>
                </a:solidFill>
                <a:latin typeface="Calibri"/>
                <a:ea typeface="Calibri"/>
                <a:cs typeface="Calibri"/>
                <a:sym typeface="Calibri"/>
              </a:rPr>
              <a:t>mathematical</a:t>
            </a:r>
            <a:r>
              <a:rPr lang="en">
                <a:solidFill>
                  <a:srgbClr val="FFFFFF"/>
                </a:solidFill>
                <a:latin typeface="Calibri"/>
                <a:ea typeface="Calibri"/>
                <a:cs typeface="Calibri"/>
                <a:sym typeface="Calibri"/>
              </a:rPr>
              <a:t> formula for bead width, penetration and </a:t>
            </a:r>
            <a:r>
              <a:rPr lang="en">
                <a:solidFill>
                  <a:srgbClr val="FFFFFF"/>
                </a:solidFill>
                <a:latin typeface="Calibri"/>
                <a:ea typeface="Calibri"/>
                <a:cs typeface="Calibri"/>
                <a:sym typeface="Calibri"/>
              </a:rPr>
              <a:t>reinforcement</a:t>
            </a:r>
            <a:r>
              <a:rPr lang="en">
                <a:solidFill>
                  <a:srgbClr val="FFFFFF"/>
                </a:solidFill>
                <a:latin typeface="Calibri"/>
                <a:ea typeface="Calibri"/>
                <a:cs typeface="Calibri"/>
                <a:sym typeface="Calibri"/>
              </a:rPr>
              <a:t> </a:t>
            </a:r>
            <a:r>
              <a:rPr lang="en">
                <a:solidFill>
                  <a:srgbClr val="FFFFFF"/>
                </a:solidFill>
                <a:latin typeface="Calibri"/>
                <a:ea typeface="Calibri"/>
                <a:cs typeface="Calibri"/>
                <a:sym typeface="Calibri"/>
              </a:rPr>
              <a:t>height</a:t>
            </a:r>
            <a:r>
              <a:rPr lang="en">
                <a:solidFill>
                  <a:srgbClr val="FFFFFF"/>
                </a:solidFill>
                <a:latin typeface="Calibri"/>
                <a:ea typeface="Calibri"/>
                <a:cs typeface="Calibri"/>
                <a:sym typeface="Calibri"/>
              </a:rPr>
              <a:t>.</a:t>
            </a:r>
            <a:endParaRPr>
              <a:solidFill>
                <a:srgbClr val="FFFFFF"/>
              </a:solidFill>
              <a:latin typeface="Calibri"/>
              <a:ea typeface="Calibri"/>
              <a:cs typeface="Calibri"/>
              <a:sym typeface="Calibri"/>
            </a:endParaRPr>
          </a:p>
          <a:p>
            <a:pPr indent="-342900" lvl="0" marL="457200" rtl="0" algn="l">
              <a:spcBef>
                <a:spcPts val="1000"/>
              </a:spcBef>
              <a:spcAft>
                <a:spcPts val="0"/>
              </a:spcAft>
              <a:buClr>
                <a:srgbClr val="FFFFFF"/>
              </a:buClr>
              <a:buSzPts val="1800"/>
              <a:buFont typeface="Calibri"/>
              <a:buAutoNum type="arabicPeriod"/>
            </a:pPr>
            <a:r>
              <a:rPr lang="en">
                <a:solidFill>
                  <a:srgbClr val="FFFFFF"/>
                </a:solidFill>
                <a:latin typeface="Calibri"/>
                <a:ea typeface="Calibri"/>
                <a:cs typeface="Calibri"/>
                <a:sym typeface="Calibri"/>
              </a:rPr>
              <a:t>Generate </a:t>
            </a:r>
            <a:r>
              <a:rPr lang="en">
                <a:solidFill>
                  <a:srgbClr val="FFFF00"/>
                </a:solidFill>
                <a:latin typeface="Calibri"/>
                <a:ea typeface="Calibri"/>
                <a:cs typeface="Calibri"/>
                <a:sym typeface="Calibri"/>
              </a:rPr>
              <a:t>1500 values</a:t>
            </a:r>
            <a:r>
              <a:rPr lang="en">
                <a:solidFill>
                  <a:srgbClr val="FFFFFF"/>
                </a:solidFill>
                <a:latin typeface="Calibri"/>
                <a:ea typeface="Calibri"/>
                <a:cs typeface="Calibri"/>
                <a:sym typeface="Calibri"/>
              </a:rPr>
              <a:t> for Voltage, WRF, NPD, WS by using </a:t>
            </a:r>
            <a:r>
              <a:rPr lang="en">
                <a:solidFill>
                  <a:srgbClr val="FFFF00"/>
                </a:solidFill>
                <a:latin typeface="Calibri"/>
                <a:ea typeface="Calibri"/>
                <a:cs typeface="Calibri"/>
                <a:sym typeface="Calibri"/>
              </a:rPr>
              <a:t>random function</a:t>
            </a:r>
            <a:r>
              <a:rPr lang="en">
                <a:solidFill>
                  <a:srgbClr val="FFFFFF"/>
                </a:solidFill>
                <a:latin typeface="Calibri"/>
                <a:ea typeface="Calibri"/>
                <a:cs typeface="Calibri"/>
                <a:sym typeface="Calibri"/>
              </a:rPr>
              <a:t> in the given parameter ranges (in research paper).</a:t>
            </a:r>
            <a:endParaRPr>
              <a:solidFill>
                <a:srgbClr val="FFFFFF"/>
              </a:solidFill>
              <a:latin typeface="Calibri"/>
              <a:ea typeface="Calibri"/>
              <a:cs typeface="Calibri"/>
              <a:sym typeface="Calibri"/>
            </a:endParaRPr>
          </a:p>
          <a:p>
            <a:pPr indent="-342900" lvl="0" marL="457200" rtl="0" algn="l">
              <a:spcBef>
                <a:spcPts val="1000"/>
              </a:spcBef>
              <a:spcAft>
                <a:spcPts val="0"/>
              </a:spcAft>
              <a:buClr>
                <a:srgbClr val="FFFFFF"/>
              </a:buClr>
              <a:buSzPts val="1800"/>
              <a:buFont typeface="Calibri"/>
              <a:buAutoNum type="arabicPeriod"/>
            </a:pPr>
            <a:r>
              <a:rPr lang="en">
                <a:solidFill>
                  <a:srgbClr val="FFFFFF"/>
                </a:solidFill>
                <a:latin typeface="Calibri"/>
                <a:ea typeface="Calibri"/>
                <a:cs typeface="Calibri"/>
                <a:sym typeface="Calibri"/>
              </a:rPr>
              <a:t>Check number of unique rows and </a:t>
            </a:r>
            <a:r>
              <a:rPr lang="en">
                <a:solidFill>
                  <a:srgbClr val="FFFF00"/>
                </a:solidFill>
                <a:latin typeface="Calibri"/>
                <a:ea typeface="Calibri"/>
                <a:cs typeface="Calibri"/>
                <a:sym typeface="Calibri"/>
              </a:rPr>
              <a:t>remove duplicate</a:t>
            </a:r>
            <a:r>
              <a:rPr lang="en">
                <a:solidFill>
                  <a:srgbClr val="FFFFFF"/>
                </a:solidFill>
                <a:latin typeface="Calibri"/>
                <a:ea typeface="Calibri"/>
                <a:cs typeface="Calibri"/>
                <a:sym typeface="Calibri"/>
              </a:rPr>
              <a:t> rows.</a:t>
            </a:r>
            <a:endParaRPr>
              <a:solidFill>
                <a:srgbClr val="FFFFFF"/>
              </a:solidFill>
              <a:latin typeface="Calibri"/>
              <a:ea typeface="Calibri"/>
              <a:cs typeface="Calibri"/>
              <a:sym typeface="Calibri"/>
            </a:endParaRPr>
          </a:p>
          <a:p>
            <a:pPr indent="-342900" lvl="0" marL="457200" rtl="0" algn="l">
              <a:spcBef>
                <a:spcPts val="1000"/>
              </a:spcBef>
              <a:spcAft>
                <a:spcPts val="0"/>
              </a:spcAft>
              <a:buClr>
                <a:srgbClr val="FFFFFF"/>
              </a:buClr>
              <a:buSzPts val="1800"/>
              <a:buFont typeface="Calibri"/>
              <a:buAutoNum type="arabicPeriod"/>
            </a:pPr>
            <a:r>
              <a:rPr lang="en">
                <a:solidFill>
                  <a:srgbClr val="FFFFFF"/>
                </a:solidFill>
                <a:latin typeface="Calibri"/>
                <a:ea typeface="Calibri"/>
                <a:cs typeface="Calibri"/>
                <a:sym typeface="Calibri"/>
              </a:rPr>
              <a:t>Did this process with 3 </a:t>
            </a:r>
            <a:r>
              <a:rPr lang="en">
                <a:solidFill>
                  <a:srgbClr val="FFFFFF"/>
                </a:solidFill>
                <a:latin typeface="Calibri"/>
                <a:ea typeface="Calibri"/>
                <a:cs typeface="Calibri"/>
                <a:sym typeface="Calibri"/>
              </a:rPr>
              <a:t>different </a:t>
            </a:r>
            <a:r>
              <a:rPr lang="en">
                <a:solidFill>
                  <a:srgbClr val="FFFFFF"/>
                </a:solidFill>
                <a:latin typeface="Calibri"/>
                <a:ea typeface="Calibri"/>
                <a:cs typeface="Calibri"/>
                <a:sym typeface="Calibri"/>
              </a:rPr>
              <a:t> sets of experiment results </a:t>
            </a:r>
            <a:endParaRPr>
              <a:solidFill>
                <a:srgbClr val="FFFFFF"/>
              </a:solidFill>
              <a:latin typeface="Calibri"/>
              <a:ea typeface="Calibri"/>
              <a:cs typeface="Calibri"/>
              <a:sym typeface="Calibri"/>
            </a:endParaRPr>
          </a:p>
          <a:p>
            <a:pPr indent="-342900" lvl="0" marL="457200" rtl="0" algn="l">
              <a:spcBef>
                <a:spcPts val="1000"/>
              </a:spcBef>
              <a:spcAft>
                <a:spcPts val="0"/>
              </a:spcAft>
              <a:buClr>
                <a:srgbClr val="FFFFFF"/>
              </a:buClr>
              <a:buSzPts val="1800"/>
              <a:buFont typeface="Calibri"/>
              <a:buAutoNum type="arabicPeriod"/>
            </a:pPr>
            <a:r>
              <a:rPr lang="en">
                <a:solidFill>
                  <a:srgbClr val="FFFFFF"/>
                </a:solidFill>
                <a:latin typeface="Calibri"/>
                <a:ea typeface="Calibri"/>
                <a:cs typeface="Calibri"/>
                <a:sym typeface="Calibri"/>
              </a:rPr>
              <a:t>That is how we generate </a:t>
            </a:r>
            <a:r>
              <a:rPr lang="en">
                <a:solidFill>
                  <a:srgbClr val="FFFF00"/>
                </a:solidFill>
                <a:latin typeface="Calibri"/>
                <a:ea typeface="Calibri"/>
                <a:cs typeface="Calibri"/>
                <a:sym typeface="Calibri"/>
              </a:rPr>
              <a:t>4500 lines of dummy data </a:t>
            </a:r>
            <a:r>
              <a:rPr lang="en">
                <a:solidFill>
                  <a:srgbClr val="FFFFFF"/>
                </a:solidFill>
                <a:latin typeface="Calibri"/>
                <a:ea typeface="Calibri"/>
                <a:cs typeface="Calibri"/>
                <a:sym typeface="Calibri"/>
              </a:rPr>
              <a:t>using 90 lines of dataset.</a:t>
            </a:r>
            <a:endParaRPr>
              <a:solidFill>
                <a:srgbClr val="FFFFFF"/>
              </a:solidFill>
              <a:latin typeface="Calibri"/>
              <a:ea typeface="Calibri"/>
              <a:cs typeface="Calibri"/>
              <a:sym typeface="Calibri"/>
            </a:endParaRPr>
          </a:p>
          <a:p>
            <a:pPr indent="0" lvl="0" marL="0" rtl="0" algn="l">
              <a:spcBef>
                <a:spcPts val="1600"/>
              </a:spcBef>
              <a:spcAft>
                <a:spcPts val="1600"/>
              </a:spcAft>
              <a:buNone/>
            </a:pPr>
            <a:r>
              <a:t/>
            </a:r>
            <a:endParaRPr>
              <a:solidFill>
                <a:srgbClr val="FFFFFF"/>
              </a:solidFill>
              <a:latin typeface="Calibri"/>
              <a:ea typeface="Calibri"/>
              <a:cs typeface="Calibri"/>
              <a:sym typeface="Calibri"/>
            </a:endParaRPr>
          </a:p>
        </p:txBody>
      </p:sp>
      <p:sp>
        <p:nvSpPr>
          <p:cNvPr id="303" name="Google Shape;303;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9"/>
          <p:cNvSpPr txBox="1"/>
          <p:nvPr>
            <p:ph type="title"/>
          </p:nvPr>
        </p:nvSpPr>
        <p:spPr>
          <a:xfrm>
            <a:off x="311700" y="287300"/>
            <a:ext cx="8520600" cy="70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00"/>
                </a:solidFill>
                <a:latin typeface="Times New Roman"/>
                <a:ea typeface="Times New Roman"/>
                <a:cs typeface="Times New Roman"/>
                <a:sym typeface="Times New Roman"/>
              </a:rPr>
              <a:t>Regression model for dummy dataset-1</a:t>
            </a:r>
            <a:endParaRPr sz="4000">
              <a:solidFill>
                <a:srgbClr val="FFFF00"/>
              </a:solidFill>
              <a:latin typeface="Times New Roman"/>
              <a:ea typeface="Times New Roman"/>
              <a:cs typeface="Times New Roman"/>
              <a:sym typeface="Times New Roman"/>
            </a:endParaRPr>
          </a:p>
        </p:txBody>
      </p:sp>
      <p:sp>
        <p:nvSpPr>
          <p:cNvPr id="309" name="Google Shape;309;p49"/>
          <p:cNvSpPr txBox="1"/>
          <p:nvPr>
            <p:ph idx="1" type="body"/>
          </p:nvPr>
        </p:nvSpPr>
        <p:spPr>
          <a:xfrm>
            <a:off x="311700" y="1246825"/>
            <a:ext cx="8520600" cy="107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Apply regression on each parameter ( W, H, P) and find </a:t>
            </a:r>
            <a:r>
              <a:rPr lang="en">
                <a:solidFill>
                  <a:srgbClr val="FFFFFF"/>
                </a:solidFill>
                <a:latin typeface="Calibri"/>
                <a:ea typeface="Calibri"/>
                <a:cs typeface="Calibri"/>
                <a:sym typeface="Calibri"/>
              </a:rPr>
              <a:t>mathematical</a:t>
            </a:r>
            <a:r>
              <a:rPr lang="en">
                <a:solidFill>
                  <a:srgbClr val="FFFFFF"/>
                </a:solidFill>
                <a:latin typeface="Calibri"/>
                <a:ea typeface="Calibri"/>
                <a:cs typeface="Calibri"/>
                <a:sym typeface="Calibri"/>
              </a:rPr>
              <a:t> relations with other parameter (V, WFR, WS, NPD).</a:t>
            </a:r>
            <a:endParaRPr>
              <a:solidFill>
                <a:srgbClr val="FFFFFF"/>
              </a:solidFill>
              <a:latin typeface="Calibri"/>
              <a:ea typeface="Calibri"/>
              <a:cs typeface="Calibri"/>
              <a:sym typeface="Calibri"/>
            </a:endParaRPr>
          </a:p>
          <a:p>
            <a:pPr indent="-342900" lvl="0" marL="457200" rtl="0" algn="l">
              <a:lnSpc>
                <a:spcPct val="114000"/>
              </a:lnSpc>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Used 32 lines of </a:t>
            </a:r>
            <a:r>
              <a:rPr lang="en">
                <a:solidFill>
                  <a:srgbClr val="FFFFFF"/>
                </a:solidFill>
                <a:latin typeface="Calibri"/>
                <a:ea typeface="Calibri"/>
                <a:cs typeface="Calibri"/>
                <a:sym typeface="Calibri"/>
              </a:rPr>
              <a:t>experimental</a:t>
            </a:r>
            <a:r>
              <a:rPr lang="en">
                <a:solidFill>
                  <a:srgbClr val="FFFFFF"/>
                </a:solidFill>
                <a:latin typeface="Calibri"/>
                <a:ea typeface="Calibri"/>
                <a:cs typeface="Calibri"/>
                <a:sym typeface="Calibri"/>
              </a:rPr>
              <a:t> data for regression process.</a:t>
            </a:r>
            <a:endParaRPr>
              <a:solidFill>
                <a:srgbClr val="FFFFFF"/>
              </a:solidFill>
              <a:latin typeface="Calibri"/>
              <a:ea typeface="Calibri"/>
              <a:cs typeface="Calibri"/>
              <a:sym typeface="Calibri"/>
            </a:endParaRPr>
          </a:p>
          <a:p>
            <a:pPr indent="0" lvl="0" marL="457200" rtl="0" algn="l">
              <a:spcBef>
                <a:spcPts val="2000"/>
              </a:spcBef>
              <a:spcAft>
                <a:spcPts val="1600"/>
              </a:spcAft>
              <a:buNone/>
            </a:pPr>
            <a:r>
              <a:t/>
            </a:r>
            <a:endParaRPr>
              <a:solidFill>
                <a:srgbClr val="FFFFFF"/>
              </a:solidFill>
              <a:latin typeface="Calibri"/>
              <a:ea typeface="Calibri"/>
              <a:cs typeface="Calibri"/>
              <a:sym typeface="Calibri"/>
            </a:endParaRPr>
          </a:p>
        </p:txBody>
      </p:sp>
      <p:sp>
        <p:nvSpPr>
          <p:cNvPr id="310" name="Google Shape;310;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1" name="Google Shape;311;p49"/>
          <p:cNvSpPr txBox="1"/>
          <p:nvPr/>
        </p:nvSpPr>
        <p:spPr>
          <a:xfrm>
            <a:off x="4572000" y="2571750"/>
            <a:ext cx="3900600" cy="1530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Font typeface="Calibri"/>
              <a:buChar char="●"/>
            </a:pPr>
            <a:r>
              <a:rPr lang="en" sz="1800">
                <a:solidFill>
                  <a:srgbClr val="FFFF00"/>
                </a:solidFill>
                <a:latin typeface="Calibri"/>
                <a:ea typeface="Calibri"/>
                <a:cs typeface="Calibri"/>
                <a:sym typeface="Calibri"/>
              </a:rPr>
              <a:t>Polynomial </a:t>
            </a:r>
            <a:r>
              <a:rPr lang="en" sz="1800">
                <a:solidFill>
                  <a:srgbClr val="FFFFFF"/>
                </a:solidFill>
                <a:latin typeface="Calibri"/>
                <a:ea typeface="Calibri"/>
                <a:cs typeface="Calibri"/>
                <a:sym typeface="Calibri"/>
              </a:rPr>
              <a:t>Regression (degree 2):</a:t>
            </a:r>
            <a:endParaRPr sz="1800">
              <a:solidFill>
                <a:srgbClr val="FFFFFF"/>
              </a:solidFill>
              <a:latin typeface="Calibri"/>
              <a:ea typeface="Calibri"/>
              <a:cs typeface="Calibri"/>
              <a:sym typeface="Calibri"/>
            </a:endParaRPr>
          </a:p>
          <a:p>
            <a:pPr indent="-342900" lvl="1" marL="914400" rtl="0" algn="l">
              <a:spcBef>
                <a:spcPts val="1000"/>
              </a:spcBef>
              <a:spcAft>
                <a:spcPts val="0"/>
              </a:spcAft>
              <a:buClr>
                <a:srgbClr val="FFFFFF"/>
              </a:buClr>
              <a:buSzPts val="1800"/>
              <a:buFont typeface="Calibri"/>
              <a:buChar char="○"/>
            </a:pPr>
            <a:r>
              <a:rPr lang="en" sz="1800">
                <a:solidFill>
                  <a:srgbClr val="FFFFFF"/>
                </a:solidFill>
                <a:latin typeface="Calibri"/>
                <a:ea typeface="Calibri"/>
                <a:cs typeface="Calibri"/>
                <a:sym typeface="Calibri"/>
              </a:rPr>
              <a:t>R</a:t>
            </a:r>
            <a:r>
              <a:rPr baseline="30000" lang="en" sz="1800">
                <a:solidFill>
                  <a:srgbClr val="FFFFFF"/>
                </a:solidFill>
                <a:latin typeface="Calibri"/>
                <a:ea typeface="Calibri"/>
                <a:cs typeface="Calibri"/>
                <a:sym typeface="Calibri"/>
              </a:rPr>
              <a:t>2</a:t>
            </a:r>
            <a:r>
              <a:rPr lang="en" sz="1800">
                <a:solidFill>
                  <a:srgbClr val="FFFFFF"/>
                </a:solidFill>
                <a:latin typeface="Calibri"/>
                <a:ea typeface="Calibri"/>
                <a:cs typeface="Calibri"/>
                <a:sym typeface="Calibri"/>
              </a:rPr>
              <a:t> value for W = 0.97</a:t>
            </a:r>
            <a:endParaRPr sz="1800">
              <a:solidFill>
                <a:srgbClr val="FFFFFF"/>
              </a:solidFill>
              <a:latin typeface="Calibri"/>
              <a:ea typeface="Calibri"/>
              <a:cs typeface="Calibri"/>
              <a:sym typeface="Calibri"/>
            </a:endParaRPr>
          </a:p>
          <a:p>
            <a:pPr indent="-342900" lvl="1" marL="914400" rtl="0" algn="l">
              <a:lnSpc>
                <a:spcPct val="115000"/>
              </a:lnSpc>
              <a:spcBef>
                <a:spcPts val="0"/>
              </a:spcBef>
              <a:spcAft>
                <a:spcPts val="0"/>
              </a:spcAft>
              <a:buClr>
                <a:srgbClr val="FFFFFF"/>
              </a:buClr>
              <a:buSzPts val="1800"/>
              <a:buFont typeface="Calibri"/>
              <a:buChar char="○"/>
            </a:pPr>
            <a:r>
              <a:rPr lang="en" sz="1800">
                <a:solidFill>
                  <a:srgbClr val="FFFFFF"/>
                </a:solidFill>
                <a:latin typeface="Calibri"/>
                <a:ea typeface="Calibri"/>
                <a:cs typeface="Calibri"/>
                <a:sym typeface="Calibri"/>
              </a:rPr>
              <a:t>R</a:t>
            </a:r>
            <a:r>
              <a:rPr baseline="30000" lang="en" sz="1800">
                <a:solidFill>
                  <a:srgbClr val="FFFFFF"/>
                </a:solidFill>
                <a:latin typeface="Calibri"/>
                <a:ea typeface="Calibri"/>
                <a:cs typeface="Calibri"/>
                <a:sym typeface="Calibri"/>
              </a:rPr>
              <a:t>2</a:t>
            </a:r>
            <a:r>
              <a:rPr lang="en" sz="1800">
                <a:solidFill>
                  <a:srgbClr val="FFFFFF"/>
                </a:solidFill>
                <a:latin typeface="Calibri"/>
                <a:ea typeface="Calibri"/>
                <a:cs typeface="Calibri"/>
                <a:sym typeface="Calibri"/>
              </a:rPr>
              <a:t> value for H = 0.88</a:t>
            </a:r>
            <a:endParaRPr sz="1800">
              <a:solidFill>
                <a:srgbClr val="FFFFFF"/>
              </a:solidFill>
              <a:latin typeface="Calibri"/>
              <a:ea typeface="Calibri"/>
              <a:cs typeface="Calibri"/>
              <a:sym typeface="Calibri"/>
            </a:endParaRPr>
          </a:p>
          <a:p>
            <a:pPr indent="-342900" lvl="1" marL="914400" rtl="0" algn="l">
              <a:lnSpc>
                <a:spcPct val="115000"/>
              </a:lnSpc>
              <a:spcBef>
                <a:spcPts val="0"/>
              </a:spcBef>
              <a:spcAft>
                <a:spcPts val="0"/>
              </a:spcAft>
              <a:buClr>
                <a:srgbClr val="FFFFFF"/>
              </a:buClr>
              <a:buSzPts val="1800"/>
              <a:buFont typeface="Calibri"/>
              <a:buChar char="○"/>
            </a:pPr>
            <a:r>
              <a:rPr lang="en" sz="1800">
                <a:solidFill>
                  <a:srgbClr val="FFFFFF"/>
                </a:solidFill>
                <a:latin typeface="Calibri"/>
                <a:ea typeface="Calibri"/>
                <a:cs typeface="Calibri"/>
                <a:sym typeface="Calibri"/>
              </a:rPr>
              <a:t>R</a:t>
            </a:r>
            <a:r>
              <a:rPr baseline="30000" lang="en" sz="1800">
                <a:solidFill>
                  <a:srgbClr val="FFFFFF"/>
                </a:solidFill>
                <a:latin typeface="Calibri"/>
                <a:ea typeface="Calibri"/>
                <a:cs typeface="Calibri"/>
                <a:sym typeface="Calibri"/>
              </a:rPr>
              <a:t>2</a:t>
            </a:r>
            <a:r>
              <a:rPr lang="en" sz="1800">
                <a:solidFill>
                  <a:srgbClr val="FFFFFF"/>
                </a:solidFill>
                <a:latin typeface="Calibri"/>
                <a:ea typeface="Calibri"/>
                <a:cs typeface="Calibri"/>
                <a:sym typeface="Calibri"/>
              </a:rPr>
              <a:t> value for P =  0.79</a:t>
            </a:r>
            <a:endParaRPr sz="1800">
              <a:solidFill>
                <a:srgbClr val="FFFFFF"/>
              </a:solidFill>
              <a:latin typeface="Calibri"/>
              <a:ea typeface="Calibri"/>
              <a:cs typeface="Calibri"/>
              <a:sym typeface="Calibri"/>
            </a:endParaRPr>
          </a:p>
          <a:p>
            <a:pPr indent="0" lvl="0" marL="0" rtl="0" algn="l">
              <a:lnSpc>
                <a:spcPct val="115000"/>
              </a:lnSpc>
              <a:spcBef>
                <a:spcPts val="1000"/>
              </a:spcBef>
              <a:spcAft>
                <a:spcPts val="0"/>
              </a:spcAft>
              <a:buNone/>
            </a:pPr>
            <a:r>
              <a:t/>
            </a:r>
            <a:endParaRPr sz="1800">
              <a:solidFill>
                <a:srgbClr val="FFFFFF"/>
              </a:solidFill>
              <a:latin typeface="Calibri"/>
              <a:ea typeface="Calibri"/>
              <a:cs typeface="Calibri"/>
              <a:sym typeface="Calibri"/>
            </a:endParaRPr>
          </a:p>
          <a:p>
            <a:pPr indent="0" lvl="0" marL="0" rtl="0" algn="l">
              <a:spcBef>
                <a:spcPts val="1600"/>
              </a:spcBef>
              <a:spcAft>
                <a:spcPts val="0"/>
              </a:spcAft>
              <a:buNone/>
            </a:pPr>
            <a:r>
              <a:t/>
            </a:r>
            <a:endParaRPr/>
          </a:p>
        </p:txBody>
      </p:sp>
      <p:sp>
        <p:nvSpPr>
          <p:cNvPr id="312" name="Google Shape;312;p49"/>
          <p:cNvSpPr txBox="1"/>
          <p:nvPr/>
        </p:nvSpPr>
        <p:spPr>
          <a:xfrm>
            <a:off x="391900" y="2571750"/>
            <a:ext cx="3143100" cy="1774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Font typeface="Calibri"/>
              <a:buChar char="●"/>
            </a:pPr>
            <a:r>
              <a:rPr lang="en" sz="1800">
                <a:solidFill>
                  <a:srgbClr val="FFFF00"/>
                </a:solidFill>
                <a:latin typeface="Calibri"/>
                <a:ea typeface="Calibri"/>
                <a:cs typeface="Calibri"/>
                <a:sym typeface="Calibri"/>
              </a:rPr>
              <a:t>Linear </a:t>
            </a:r>
            <a:r>
              <a:rPr lang="en" sz="1800">
                <a:solidFill>
                  <a:srgbClr val="FFFFFF"/>
                </a:solidFill>
                <a:latin typeface="Calibri"/>
                <a:ea typeface="Calibri"/>
                <a:cs typeface="Calibri"/>
                <a:sym typeface="Calibri"/>
              </a:rPr>
              <a:t>Regression:	</a:t>
            </a:r>
            <a:endParaRPr sz="1800">
              <a:solidFill>
                <a:srgbClr val="FFFFFF"/>
              </a:solidFill>
              <a:latin typeface="Calibri"/>
              <a:ea typeface="Calibri"/>
              <a:cs typeface="Calibri"/>
              <a:sym typeface="Calibri"/>
            </a:endParaRPr>
          </a:p>
          <a:p>
            <a:pPr indent="-342900" lvl="1" marL="914400" rtl="0" algn="l">
              <a:spcBef>
                <a:spcPts val="1000"/>
              </a:spcBef>
              <a:spcAft>
                <a:spcPts val="0"/>
              </a:spcAft>
              <a:buClr>
                <a:srgbClr val="FFFFFF"/>
              </a:buClr>
              <a:buSzPts val="1800"/>
              <a:buFont typeface="Calibri"/>
              <a:buChar char="○"/>
            </a:pPr>
            <a:r>
              <a:rPr lang="en" sz="1800">
                <a:solidFill>
                  <a:srgbClr val="FFFFFF"/>
                </a:solidFill>
                <a:latin typeface="Calibri"/>
                <a:ea typeface="Calibri"/>
                <a:cs typeface="Calibri"/>
                <a:sym typeface="Calibri"/>
              </a:rPr>
              <a:t>R</a:t>
            </a:r>
            <a:r>
              <a:rPr baseline="30000" lang="en" sz="1800">
                <a:solidFill>
                  <a:srgbClr val="FFFFFF"/>
                </a:solidFill>
                <a:latin typeface="Calibri"/>
                <a:ea typeface="Calibri"/>
                <a:cs typeface="Calibri"/>
                <a:sym typeface="Calibri"/>
              </a:rPr>
              <a:t>2</a:t>
            </a:r>
            <a:r>
              <a:rPr lang="en" sz="1800">
                <a:solidFill>
                  <a:srgbClr val="FFFFFF"/>
                </a:solidFill>
                <a:latin typeface="Calibri"/>
                <a:ea typeface="Calibri"/>
                <a:cs typeface="Calibri"/>
                <a:sym typeface="Calibri"/>
              </a:rPr>
              <a:t> value for W = 0.84</a:t>
            </a:r>
            <a:endParaRPr sz="1800">
              <a:solidFill>
                <a:srgbClr val="FFFFFF"/>
              </a:solidFill>
              <a:latin typeface="Calibri"/>
              <a:ea typeface="Calibri"/>
              <a:cs typeface="Calibri"/>
              <a:sym typeface="Calibri"/>
            </a:endParaRPr>
          </a:p>
          <a:p>
            <a:pPr indent="-342900" lvl="1" marL="914400" rtl="0" algn="l">
              <a:lnSpc>
                <a:spcPct val="115000"/>
              </a:lnSpc>
              <a:spcBef>
                <a:spcPts val="0"/>
              </a:spcBef>
              <a:spcAft>
                <a:spcPts val="0"/>
              </a:spcAft>
              <a:buClr>
                <a:srgbClr val="FFFFFF"/>
              </a:buClr>
              <a:buSzPts val="1800"/>
              <a:buFont typeface="Calibri"/>
              <a:buChar char="○"/>
            </a:pPr>
            <a:r>
              <a:rPr lang="en" sz="1800">
                <a:solidFill>
                  <a:srgbClr val="FFFFFF"/>
                </a:solidFill>
                <a:latin typeface="Calibri"/>
                <a:ea typeface="Calibri"/>
                <a:cs typeface="Calibri"/>
                <a:sym typeface="Calibri"/>
              </a:rPr>
              <a:t>R</a:t>
            </a:r>
            <a:r>
              <a:rPr baseline="30000" lang="en" sz="1800">
                <a:solidFill>
                  <a:srgbClr val="FFFFFF"/>
                </a:solidFill>
                <a:latin typeface="Calibri"/>
                <a:ea typeface="Calibri"/>
                <a:cs typeface="Calibri"/>
                <a:sym typeface="Calibri"/>
              </a:rPr>
              <a:t>2</a:t>
            </a:r>
            <a:r>
              <a:rPr lang="en" sz="1800">
                <a:solidFill>
                  <a:srgbClr val="FFFFFF"/>
                </a:solidFill>
                <a:latin typeface="Calibri"/>
                <a:ea typeface="Calibri"/>
                <a:cs typeface="Calibri"/>
                <a:sym typeface="Calibri"/>
              </a:rPr>
              <a:t> value for H  = 0.55</a:t>
            </a:r>
            <a:endParaRPr sz="1800">
              <a:solidFill>
                <a:srgbClr val="FFFFFF"/>
              </a:solidFill>
              <a:latin typeface="Calibri"/>
              <a:ea typeface="Calibri"/>
              <a:cs typeface="Calibri"/>
              <a:sym typeface="Calibri"/>
            </a:endParaRPr>
          </a:p>
          <a:p>
            <a:pPr indent="-342900" lvl="1" marL="914400" rtl="0" algn="l">
              <a:lnSpc>
                <a:spcPct val="115000"/>
              </a:lnSpc>
              <a:spcBef>
                <a:spcPts val="0"/>
              </a:spcBef>
              <a:spcAft>
                <a:spcPts val="1000"/>
              </a:spcAft>
              <a:buClr>
                <a:srgbClr val="FFFFFF"/>
              </a:buClr>
              <a:buSzPts val="1800"/>
              <a:buFont typeface="Calibri"/>
              <a:buChar char="○"/>
            </a:pPr>
            <a:r>
              <a:rPr lang="en" sz="1800">
                <a:solidFill>
                  <a:srgbClr val="FFFFFF"/>
                </a:solidFill>
                <a:latin typeface="Calibri"/>
                <a:ea typeface="Calibri"/>
                <a:cs typeface="Calibri"/>
                <a:sym typeface="Calibri"/>
              </a:rPr>
              <a:t>R</a:t>
            </a:r>
            <a:r>
              <a:rPr baseline="30000" lang="en" sz="1800">
                <a:solidFill>
                  <a:srgbClr val="FFFFFF"/>
                </a:solidFill>
                <a:latin typeface="Calibri"/>
                <a:ea typeface="Calibri"/>
                <a:cs typeface="Calibri"/>
                <a:sym typeface="Calibri"/>
              </a:rPr>
              <a:t>2</a:t>
            </a:r>
            <a:r>
              <a:rPr lang="en" sz="1800">
                <a:solidFill>
                  <a:srgbClr val="FFFFFF"/>
                </a:solidFill>
                <a:latin typeface="Calibri"/>
                <a:ea typeface="Calibri"/>
                <a:cs typeface="Calibri"/>
                <a:sym typeface="Calibri"/>
              </a:rPr>
              <a:t> value for P = 0.70</a:t>
            </a:r>
            <a:endParaRPr sz="1800">
              <a:solidFill>
                <a:srgbClr val="FFFFFF"/>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0"/>
          <p:cNvSpPr txBox="1"/>
          <p:nvPr>
            <p:ph idx="1" type="body"/>
          </p:nvPr>
        </p:nvSpPr>
        <p:spPr>
          <a:xfrm>
            <a:off x="311700" y="1974000"/>
            <a:ext cx="8520600" cy="1195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5000">
                <a:solidFill>
                  <a:srgbClr val="FFFF00"/>
                </a:solidFill>
                <a:latin typeface="Calibri"/>
                <a:ea typeface="Calibri"/>
                <a:cs typeface="Calibri"/>
                <a:sym typeface="Calibri"/>
              </a:rPr>
              <a:t>Regression Code for </a:t>
            </a:r>
            <a:r>
              <a:rPr lang="en" sz="5000">
                <a:solidFill>
                  <a:srgbClr val="FF0000"/>
                </a:solidFill>
                <a:latin typeface="Calibri"/>
                <a:ea typeface="Calibri"/>
                <a:cs typeface="Calibri"/>
                <a:sym typeface="Calibri"/>
              </a:rPr>
              <a:t>W</a:t>
            </a:r>
            <a:endParaRPr sz="5000">
              <a:solidFill>
                <a:srgbClr val="FF0000"/>
              </a:solidFill>
              <a:latin typeface="Calibri"/>
              <a:ea typeface="Calibri"/>
              <a:cs typeface="Calibri"/>
              <a:sym typeface="Calibri"/>
            </a:endParaRPr>
          </a:p>
        </p:txBody>
      </p:sp>
      <p:sp>
        <p:nvSpPr>
          <p:cNvPr id="318" name="Google Shape;318;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4" name="Google Shape;324;p51"/>
          <p:cNvSpPr txBox="1"/>
          <p:nvPr/>
        </p:nvSpPr>
        <p:spPr>
          <a:xfrm>
            <a:off x="94625" y="275225"/>
            <a:ext cx="8926500" cy="3764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300">
                <a:solidFill>
                  <a:srgbClr val="C586C0"/>
                </a:solidFill>
                <a:highlight>
                  <a:srgbClr val="1E1E1E"/>
                </a:highlight>
                <a:latin typeface="Courier New"/>
                <a:ea typeface="Courier New"/>
                <a:cs typeface="Courier New"/>
                <a:sym typeface="Courier New"/>
              </a:rPr>
              <a:t>from</a:t>
            </a:r>
            <a:r>
              <a:rPr b="1" lang="en" sz="1300">
                <a:solidFill>
                  <a:srgbClr val="D4D4D4"/>
                </a:solidFill>
                <a:highlight>
                  <a:srgbClr val="1E1E1E"/>
                </a:highlight>
                <a:latin typeface="Courier New"/>
                <a:ea typeface="Courier New"/>
                <a:cs typeface="Courier New"/>
                <a:sym typeface="Courier New"/>
              </a:rPr>
              <a:t> google.colab </a:t>
            </a:r>
            <a:r>
              <a:rPr b="1" lang="en" sz="1300">
                <a:solidFill>
                  <a:srgbClr val="C586C0"/>
                </a:solidFill>
                <a:highlight>
                  <a:srgbClr val="1E1E1E"/>
                </a:highlight>
                <a:latin typeface="Courier New"/>
                <a:ea typeface="Courier New"/>
                <a:cs typeface="Courier New"/>
                <a:sym typeface="Courier New"/>
              </a:rPr>
              <a:t>import</a:t>
            </a:r>
            <a:r>
              <a:rPr b="1" lang="en" sz="1300">
                <a:solidFill>
                  <a:srgbClr val="D4D4D4"/>
                </a:solidFill>
                <a:highlight>
                  <a:srgbClr val="1E1E1E"/>
                </a:highlight>
                <a:latin typeface="Courier New"/>
                <a:ea typeface="Courier New"/>
                <a:cs typeface="Courier New"/>
                <a:sym typeface="Courier New"/>
              </a:rPr>
              <a:t> files</a:t>
            </a:r>
            <a:endParaRPr b="1"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00">
                <a:solidFill>
                  <a:srgbClr val="D4D4D4"/>
                </a:solidFill>
                <a:highlight>
                  <a:srgbClr val="1E1E1E"/>
                </a:highlight>
                <a:latin typeface="Courier New"/>
                <a:ea typeface="Courier New"/>
                <a:cs typeface="Courier New"/>
                <a:sym typeface="Courier New"/>
              </a:rPr>
              <a:t>uploaded = files.upload</a:t>
            </a:r>
            <a:r>
              <a:rPr b="1" lang="en" sz="1300">
                <a:solidFill>
                  <a:srgbClr val="DCDCDC"/>
                </a:solidFill>
                <a:highlight>
                  <a:srgbClr val="1E1E1E"/>
                </a:highlight>
                <a:latin typeface="Courier New"/>
                <a:ea typeface="Courier New"/>
                <a:cs typeface="Courier New"/>
                <a:sym typeface="Courier New"/>
              </a:rPr>
              <a:t>()</a:t>
            </a:r>
            <a:endParaRPr b="1" sz="13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3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00">
                <a:solidFill>
                  <a:srgbClr val="C586C0"/>
                </a:solidFill>
                <a:highlight>
                  <a:srgbClr val="1E1E1E"/>
                </a:highlight>
                <a:latin typeface="Courier New"/>
                <a:ea typeface="Courier New"/>
                <a:cs typeface="Courier New"/>
                <a:sym typeface="Courier New"/>
              </a:rPr>
              <a:t>import</a:t>
            </a:r>
            <a:r>
              <a:rPr b="1" lang="en" sz="1300">
                <a:solidFill>
                  <a:srgbClr val="D4D4D4"/>
                </a:solidFill>
                <a:highlight>
                  <a:srgbClr val="1E1E1E"/>
                </a:highlight>
                <a:latin typeface="Courier New"/>
                <a:ea typeface="Courier New"/>
                <a:cs typeface="Courier New"/>
                <a:sym typeface="Courier New"/>
              </a:rPr>
              <a:t> io</a:t>
            </a:r>
            <a:endParaRPr b="1"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00">
                <a:solidFill>
                  <a:srgbClr val="C586C0"/>
                </a:solidFill>
                <a:highlight>
                  <a:srgbClr val="1E1E1E"/>
                </a:highlight>
                <a:latin typeface="Courier New"/>
                <a:ea typeface="Courier New"/>
                <a:cs typeface="Courier New"/>
                <a:sym typeface="Courier New"/>
              </a:rPr>
              <a:t>import</a:t>
            </a:r>
            <a:r>
              <a:rPr b="1" lang="en" sz="1300">
                <a:solidFill>
                  <a:srgbClr val="D4D4D4"/>
                </a:solidFill>
                <a:highlight>
                  <a:srgbClr val="1E1E1E"/>
                </a:highlight>
                <a:latin typeface="Courier New"/>
                <a:ea typeface="Courier New"/>
                <a:cs typeface="Courier New"/>
                <a:sym typeface="Courier New"/>
              </a:rPr>
              <a:t> pandas </a:t>
            </a:r>
            <a:r>
              <a:rPr b="1" lang="en" sz="1300">
                <a:solidFill>
                  <a:srgbClr val="C586C0"/>
                </a:solidFill>
                <a:highlight>
                  <a:srgbClr val="1E1E1E"/>
                </a:highlight>
                <a:latin typeface="Courier New"/>
                <a:ea typeface="Courier New"/>
                <a:cs typeface="Courier New"/>
                <a:sym typeface="Courier New"/>
              </a:rPr>
              <a:t>as</a:t>
            </a:r>
            <a:r>
              <a:rPr b="1" lang="en" sz="1300">
                <a:solidFill>
                  <a:srgbClr val="D4D4D4"/>
                </a:solidFill>
                <a:highlight>
                  <a:srgbClr val="1E1E1E"/>
                </a:highlight>
                <a:latin typeface="Courier New"/>
                <a:ea typeface="Courier New"/>
                <a:cs typeface="Courier New"/>
                <a:sym typeface="Courier New"/>
              </a:rPr>
              <a:t> pd</a:t>
            </a:r>
            <a:endParaRPr b="1"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00">
                <a:solidFill>
                  <a:srgbClr val="C586C0"/>
                </a:solidFill>
                <a:highlight>
                  <a:srgbClr val="1E1E1E"/>
                </a:highlight>
                <a:latin typeface="Courier New"/>
                <a:ea typeface="Courier New"/>
                <a:cs typeface="Courier New"/>
                <a:sym typeface="Courier New"/>
              </a:rPr>
              <a:t>import</a:t>
            </a:r>
            <a:r>
              <a:rPr b="1" lang="en" sz="1300">
                <a:solidFill>
                  <a:srgbClr val="D4D4D4"/>
                </a:solidFill>
                <a:highlight>
                  <a:srgbClr val="1E1E1E"/>
                </a:highlight>
                <a:latin typeface="Courier New"/>
                <a:ea typeface="Courier New"/>
                <a:cs typeface="Courier New"/>
                <a:sym typeface="Courier New"/>
              </a:rPr>
              <a:t> numpy </a:t>
            </a:r>
            <a:r>
              <a:rPr b="1" lang="en" sz="1300">
                <a:solidFill>
                  <a:srgbClr val="C586C0"/>
                </a:solidFill>
                <a:highlight>
                  <a:srgbClr val="1E1E1E"/>
                </a:highlight>
                <a:latin typeface="Courier New"/>
                <a:ea typeface="Courier New"/>
                <a:cs typeface="Courier New"/>
                <a:sym typeface="Courier New"/>
              </a:rPr>
              <a:t>as</a:t>
            </a:r>
            <a:r>
              <a:rPr b="1" lang="en" sz="1300">
                <a:solidFill>
                  <a:srgbClr val="D4D4D4"/>
                </a:solidFill>
                <a:highlight>
                  <a:srgbClr val="1E1E1E"/>
                </a:highlight>
                <a:latin typeface="Courier New"/>
                <a:ea typeface="Courier New"/>
                <a:cs typeface="Courier New"/>
                <a:sym typeface="Courier New"/>
              </a:rPr>
              <a:t> np</a:t>
            </a:r>
            <a:endParaRPr b="1"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00">
                <a:solidFill>
                  <a:srgbClr val="C586C0"/>
                </a:solidFill>
                <a:highlight>
                  <a:srgbClr val="1E1E1E"/>
                </a:highlight>
                <a:latin typeface="Courier New"/>
                <a:ea typeface="Courier New"/>
                <a:cs typeface="Courier New"/>
                <a:sym typeface="Courier New"/>
              </a:rPr>
              <a:t>from</a:t>
            </a:r>
            <a:r>
              <a:rPr b="1" lang="en" sz="1300">
                <a:solidFill>
                  <a:srgbClr val="D4D4D4"/>
                </a:solidFill>
                <a:highlight>
                  <a:srgbClr val="1E1E1E"/>
                </a:highlight>
                <a:latin typeface="Courier New"/>
                <a:ea typeface="Courier New"/>
                <a:cs typeface="Courier New"/>
                <a:sym typeface="Courier New"/>
              </a:rPr>
              <a:t> sklearn.metrics </a:t>
            </a:r>
            <a:r>
              <a:rPr b="1" lang="en" sz="1300">
                <a:solidFill>
                  <a:srgbClr val="C586C0"/>
                </a:solidFill>
                <a:highlight>
                  <a:srgbClr val="1E1E1E"/>
                </a:highlight>
                <a:latin typeface="Courier New"/>
                <a:ea typeface="Courier New"/>
                <a:cs typeface="Courier New"/>
                <a:sym typeface="Courier New"/>
              </a:rPr>
              <a:t>import</a:t>
            </a:r>
            <a:r>
              <a:rPr b="1" lang="en" sz="1300">
                <a:solidFill>
                  <a:srgbClr val="D4D4D4"/>
                </a:solidFill>
                <a:highlight>
                  <a:srgbClr val="1E1E1E"/>
                </a:highlight>
                <a:latin typeface="Courier New"/>
                <a:ea typeface="Courier New"/>
                <a:cs typeface="Courier New"/>
                <a:sym typeface="Courier New"/>
              </a:rPr>
              <a:t> mean_squared_error</a:t>
            </a:r>
            <a:r>
              <a:rPr b="1" lang="en" sz="1300">
                <a:solidFill>
                  <a:srgbClr val="DCDCDC"/>
                </a:solidFill>
                <a:highlight>
                  <a:srgbClr val="1E1E1E"/>
                </a:highlight>
                <a:latin typeface="Courier New"/>
                <a:ea typeface="Courier New"/>
                <a:cs typeface="Courier New"/>
                <a:sym typeface="Courier New"/>
              </a:rPr>
              <a:t>,</a:t>
            </a:r>
            <a:r>
              <a:rPr b="1" lang="en" sz="1300">
                <a:solidFill>
                  <a:srgbClr val="D4D4D4"/>
                </a:solidFill>
                <a:highlight>
                  <a:srgbClr val="1E1E1E"/>
                </a:highlight>
                <a:latin typeface="Courier New"/>
                <a:ea typeface="Courier New"/>
                <a:cs typeface="Courier New"/>
                <a:sym typeface="Courier New"/>
              </a:rPr>
              <a:t> r2_score</a:t>
            </a:r>
            <a:endParaRPr b="1"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00">
                <a:solidFill>
                  <a:srgbClr val="C586C0"/>
                </a:solidFill>
                <a:highlight>
                  <a:srgbClr val="1E1E1E"/>
                </a:highlight>
                <a:latin typeface="Courier New"/>
                <a:ea typeface="Courier New"/>
                <a:cs typeface="Courier New"/>
                <a:sym typeface="Courier New"/>
              </a:rPr>
              <a:t>from</a:t>
            </a:r>
            <a:r>
              <a:rPr b="1" lang="en" sz="1300">
                <a:solidFill>
                  <a:srgbClr val="D4D4D4"/>
                </a:solidFill>
                <a:highlight>
                  <a:srgbClr val="1E1E1E"/>
                </a:highlight>
                <a:latin typeface="Courier New"/>
                <a:ea typeface="Courier New"/>
                <a:cs typeface="Courier New"/>
                <a:sym typeface="Courier New"/>
              </a:rPr>
              <a:t> sklearn.preprocessing </a:t>
            </a:r>
            <a:r>
              <a:rPr b="1" lang="en" sz="1300">
                <a:solidFill>
                  <a:srgbClr val="C586C0"/>
                </a:solidFill>
                <a:highlight>
                  <a:srgbClr val="1E1E1E"/>
                </a:highlight>
                <a:latin typeface="Courier New"/>
                <a:ea typeface="Courier New"/>
                <a:cs typeface="Courier New"/>
                <a:sym typeface="Courier New"/>
              </a:rPr>
              <a:t>import</a:t>
            </a:r>
            <a:r>
              <a:rPr b="1" lang="en" sz="1300">
                <a:solidFill>
                  <a:srgbClr val="D4D4D4"/>
                </a:solidFill>
                <a:highlight>
                  <a:srgbClr val="1E1E1E"/>
                </a:highlight>
                <a:latin typeface="Courier New"/>
                <a:ea typeface="Courier New"/>
                <a:cs typeface="Courier New"/>
                <a:sym typeface="Courier New"/>
              </a:rPr>
              <a:t> PolynomialFeatures</a:t>
            </a:r>
            <a:endParaRPr b="1"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00">
                <a:solidFill>
                  <a:srgbClr val="C586C0"/>
                </a:solidFill>
                <a:highlight>
                  <a:srgbClr val="1E1E1E"/>
                </a:highlight>
                <a:latin typeface="Courier New"/>
                <a:ea typeface="Courier New"/>
                <a:cs typeface="Courier New"/>
                <a:sym typeface="Courier New"/>
              </a:rPr>
              <a:t>import</a:t>
            </a:r>
            <a:r>
              <a:rPr b="1" lang="en" sz="1300">
                <a:solidFill>
                  <a:srgbClr val="D4D4D4"/>
                </a:solidFill>
                <a:highlight>
                  <a:srgbClr val="1E1E1E"/>
                </a:highlight>
                <a:latin typeface="Courier New"/>
                <a:ea typeface="Courier New"/>
                <a:cs typeface="Courier New"/>
                <a:sym typeface="Courier New"/>
              </a:rPr>
              <a:t> matplotlib.pyplot </a:t>
            </a:r>
            <a:r>
              <a:rPr b="1" lang="en" sz="1300">
                <a:solidFill>
                  <a:srgbClr val="C586C0"/>
                </a:solidFill>
                <a:highlight>
                  <a:srgbClr val="1E1E1E"/>
                </a:highlight>
                <a:latin typeface="Courier New"/>
                <a:ea typeface="Courier New"/>
                <a:cs typeface="Courier New"/>
                <a:sym typeface="Courier New"/>
              </a:rPr>
              <a:t>as</a:t>
            </a:r>
            <a:r>
              <a:rPr b="1" lang="en" sz="1300">
                <a:solidFill>
                  <a:srgbClr val="D4D4D4"/>
                </a:solidFill>
                <a:highlight>
                  <a:srgbClr val="1E1E1E"/>
                </a:highlight>
                <a:latin typeface="Courier New"/>
                <a:ea typeface="Courier New"/>
                <a:cs typeface="Courier New"/>
                <a:sym typeface="Courier New"/>
              </a:rPr>
              <a:t> plt</a:t>
            </a:r>
            <a:endParaRPr b="1"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00">
                <a:solidFill>
                  <a:srgbClr val="D4D4D4"/>
                </a:solidFill>
                <a:highlight>
                  <a:srgbClr val="1E1E1E"/>
                </a:highlight>
                <a:latin typeface="Courier New"/>
                <a:ea typeface="Courier New"/>
                <a:cs typeface="Courier New"/>
                <a:sym typeface="Courier New"/>
              </a:rPr>
              <a:t>dataframe = pd.read_csv</a:t>
            </a:r>
            <a:r>
              <a:rPr b="1" lang="en" sz="1300">
                <a:solidFill>
                  <a:srgbClr val="DCDCDC"/>
                </a:solidFill>
                <a:highlight>
                  <a:srgbClr val="1E1E1E"/>
                </a:highlight>
                <a:latin typeface="Courier New"/>
                <a:ea typeface="Courier New"/>
                <a:cs typeface="Courier New"/>
                <a:sym typeface="Courier New"/>
              </a:rPr>
              <a:t>(</a:t>
            </a:r>
            <a:r>
              <a:rPr b="1" lang="en" sz="1300">
                <a:solidFill>
                  <a:srgbClr val="D4D4D4"/>
                </a:solidFill>
                <a:highlight>
                  <a:srgbClr val="1E1E1E"/>
                </a:highlight>
                <a:latin typeface="Courier New"/>
                <a:ea typeface="Courier New"/>
                <a:cs typeface="Courier New"/>
                <a:sym typeface="Courier New"/>
              </a:rPr>
              <a:t>io.BytesIO</a:t>
            </a:r>
            <a:r>
              <a:rPr b="1" lang="en" sz="1300">
                <a:solidFill>
                  <a:srgbClr val="DCDCDC"/>
                </a:solidFill>
                <a:highlight>
                  <a:srgbClr val="1E1E1E"/>
                </a:highlight>
                <a:latin typeface="Courier New"/>
                <a:ea typeface="Courier New"/>
                <a:cs typeface="Courier New"/>
                <a:sym typeface="Courier New"/>
              </a:rPr>
              <a:t>(</a:t>
            </a:r>
            <a:r>
              <a:rPr b="1" lang="en" sz="1300">
                <a:solidFill>
                  <a:srgbClr val="D4D4D4"/>
                </a:solidFill>
                <a:highlight>
                  <a:srgbClr val="1E1E1E"/>
                </a:highlight>
                <a:latin typeface="Courier New"/>
                <a:ea typeface="Courier New"/>
                <a:cs typeface="Courier New"/>
                <a:sym typeface="Courier New"/>
              </a:rPr>
              <a:t>uploaded</a:t>
            </a:r>
            <a:r>
              <a:rPr b="1" lang="en" sz="1300">
                <a:solidFill>
                  <a:srgbClr val="DCDCDC"/>
                </a:solidFill>
                <a:highlight>
                  <a:srgbClr val="1E1E1E"/>
                </a:highlight>
                <a:latin typeface="Courier New"/>
                <a:ea typeface="Courier New"/>
                <a:cs typeface="Courier New"/>
                <a:sym typeface="Courier New"/>
              </a:rPr>
              <a:t>[</a:t>
            </a:r>
            <a:r>
              <a:rPr b="1" lang="en" sz="1300">
                <a:solidFill>
                  <a:srgbClr val="CE9178"/>
                </a:solidFill>
                <a:highlight>
                  <a:srgbClr val="1E1E1E"/>
                </a:highlight>
                <a:latin typeface="Courier New"/>
                <a:ea typeface="Courier New"/>
                <a:cs typeface="Courier New"/>
                <a:sym typeface="Courier New"/>
              </a:rPr>
              <a:t>'regression data set ashish - Sheet1.csv'</a:t>
            </a:r>
            <a:r>
              <a:rPr b="1" lang="en" sz="1300">
                <a:solidFill>
                  <a:srgbClr val="DCDCDC"/>
                </a:solidFill>
                <a:highlight>
                  <a:srgbClr val="1E1E1E"/>
                </a:highlight>
                <a:latin typeface="Courier New"/>
                <a:ea typeface="Courier New"/>
                <a:cs typeface="Courier New"/>
                <a:sym typeface="Courier New"/>
              </a:rPr>
              <a:t>]))</a:t>
            </a:r>
            <a:endParaRPr b="1" sz="13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00">
                <a:solidFill>
                  <a:srgbClr val="D4D4D4"/>
                </a:solidFill>
                <a:highlight>
                  <a:srgbClr val="1E1E1E"/>
                </a:highlight>
                <a:latin typeface="Courier New"/>
                <a:ea typeface="Courier New"/>
                <a:cs typeface="Courier New"/>
                <a:sym typeface="Courier New"/>
              </a:rPr>
              <a:t>X = dataframe.iloc</a:t>
            </a:r>
            <a:r>
              <a:rPr b="1" lang="en" sz="1300">
                <a:solidFill>
                  <a:srgbClr val="DCDCDC"/>
                </a:solidFill>
                <a:highlight>
                  <a:srgbClr val="1E1E1E"/>
                </a:highlight>
                <a:latin typeface="Courier New"/>
                <a:ea typeface="Courier New"/>
                <a:cs typeface="Courier New"/>
                <a:sym typeface="Courier New"/>
              </a:rPr>
              <a:t>[:,</a:t>
            </a:r>
            <a:r>
              <a:rPr b="1" lang="en" sz="1300">
                <a:solidFill>
                  <a:srgbClr val="B5CEA8"/>
                </a:solidFill>
                <a:highlight>
                  <a:srgbClr val="1E1E1E"/>
                </a:highlight>
                <a:latin typeface="Courier New"/>
                <a:ea typeface="Courier New"/>
                <a:cs typeface="Courier New"/>
                <a:sym typeface="Courier New"/>
              </a:rPr>
              <a:t>0</a:t>
            </a:r>
            <a:r>
              <a:rPr b="1" lang="en" sz="1300">
                <a:solidFill>
                  <a:srgbClr val="DCDCDC"/>
                </a:solidFill>
                <a:highlight>
                  <a:srgbClr val="1E1E1E"/>
                </a:highlight>
                <a:latin typeface="Courier New"/>
                <a:ea typeface="Courier New"/>
                <a:cs typeface="Courier New"/>
                <a:sym typeface="Courier New"/>
              </a:rPr>
              <a:t>:</a:t>
            </a:r>
            <a:r>
              <a:rPr b="1" lang="en" sz="1300">
                <a:solidFill>
                  <a:srgbClr val="B5CEA8"/>
                </a:solidFill>
                <a:highlight>
                  <a:srgbClr val="1E1E1E"/>
                </a:highlight>
                <a:latin typeface="Courier New"/>
                <a:ea typeface="Courier New"/>
                <a:cs typeface="Courier New"/>
                <a:sym typeface="Courier New"/>
              </a:rPr>
              <a:t>4</a:t>
            </a:r>
            <a:r>
              <a:rPr b="1" lang="en" sz="1300">
                <a:solidFill>
                  <a:srgbClr val="DCDCDC"/>
                </a:solidFill>
                <a:highlight>
                  <a:srgbClr val="1E1E1E"/>
                </a:highlight>
                <a:latin typeface="Courier New"/>
                <a:ea typeface="Courier New"/>
                <a:cs typeface="Courier New"/>
                <a:sym typeface="Courier New"/>
              </a:rPr>
              <a:t>]</a:t>
            </a:r>
            <a:endParaRPr b="1" sz="13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00">
                <a:solidFill>
                  <a:srgbClr val="D4D4D4"/>
                </a:solidFill>
                <a:highlight>
                  <a:srgbClr val="1E1E1E"/>
                </a:highlight>
                <a:latin typeface="Courier New"/>
                <a:ea typeface="Courier New"/>
                <a:cs typeface="Courier New"/>
                <a:sym typeface="Courier New"/>
              </a:rPr>
              <a:t>y = dataframe.iloc</a:t>
            </a:r>
            <a:r>
              <a:rPr b="1" lang="en" sz="1300">
                <a:solidFill>
                  <a:srgbClr val="DCDCDC"/>
                </a:solidFill>
                <a:highlight>
                  <a:srgbClr val="1E1E1E"/>
                </a:highlight>
                <a:latin typeface="Courier New"/>
                <a:ea typeface="Courier New"/>
                <a:cs typeface="Courier New"/>
                <a:sym typeface="Courier New"/>
              </a:rPr>
              <a:t>[:,</a:t>
            </a:r>
            <a:r>
              <a:rPr b="1" lang="en" sz="1300">
                <a:solidFill>
                  <a:srgbClr val="B5CEA8"/>
                </a:solidFill>
                <a:highlight>
                  <a:srgbClr val="1E1E1E"/>
                </a:highlight>
                <a:latin typeface="Courier New"/>
                <a:ea typeface="Courier New"/>
                <a:cs typeface="Courier New"/>
                <a:sym typeface="Courier New"/>
              </a:rPr>
              <a:t>-1</a:t>
            </a:r>
            <a:r>
              <a:rPr b="1" lang="en" sz="1300">
                <a:solidFill>
                  <a:srgbClr val="DCDCDC"/>
                </a:solidFill>
                <a:highlight>
                  <a:srgbClr val="1E1E1E"/>
                </a:highlight>
                <a:latin typeface="Courier New"/>
                <a:ea typeface="Courier New"/>
                <a:cs typeface="Courier New"/>
                <a:sym typeface="Courier New"/>
              </a:rPr>
              <a:t>]</a:t>
            </a:r>
            <a:r>
              <a:rPr b="1" lang="en" sz="1300">
                <a:solidFill>
                  <a:srgbClr val="D4D4D4"/>
                </a:solidFill>
                <a:highlight>
                  <a:srgbClr val="1E1E1E"/>
                </a:highlight>
                <a:latin typeface="Courier New"/>
                <a:ea typeface="Courier New"/>
                <a:cs typeface="Courier New"/>
                <a:sym typeface="Courier New"/>
              </a:rPr>
              <a:t> </a:t>
            </a:r>
            <a:endParaRPr b="1"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300">
              <a:solidFill>
                <a:srgbClr val="DCDCDC"/>
              </a:solidFill>
              <a:highlight>
                <a:srgbClr val="1E1E1E"/>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55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00"/>
                </a:solidFill>
                <a:latin typeface="Times New Roman"/>
                <a:ea typeface="Times New Roman"/>
                <a:cs typeface="Times New Roman"/>
                <a:sym typeface="Times New Roman"/>
              </a:rPr>
              <a:t>Introduction</a:t>
            </a:r>
            <a:endParaRPr sz="4000">
              <a:solidFill>
                <a:srgbClr val="FFFF00"/>
              </a:solidFill>
              <a:latin typeface="Times New Roman"/>
              <a:ea typeface="Times New Roman"/>
              <a:cs typeface="Times New Roman"/>
              <a:sym typeface="Times New Roman"/>
            </a:endParaRPr>
          </a:p>
          <a:p>
            <a:pPr indent="0" lvl="0" marL="0" rtl="0" algn="l">
              <a:spcBef>
                <a:spcPts val="0"/>
              </a:spcBef>
              <a:spcAft>
                <a:spcPts val="0"/>
              </a:spcAft>
              <a:buNone/>
            </a:pPr>
            <a:r>
              <a:t/>
            </a:r>
            <a:endParaRPr sz="4000">
              <a:latin typeface="Times New Roman"/>
              <a:ea typeface="Times New Roman"/>
              <a:cs typeface="Times New Roman"/>
              <a:sym typeface="Times New Roman"/>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Welding is the process by which two pieces of metal can be joined together through the use of extreme heat.</a:t>
            </a:r>
            <a:endParaRPr>
              <a:solidFill>
                <a:srgbClr val="FFFFFF"/>
              </a:solidFill>
              <a:latin typeface="Calibri"/>
              <a:ea typeface="Calibri"/>
              <a:cs typeface="Calibri"/>
              <a:sym typeface="Calibri"/>
            </a:endParaRPr>
          </a:p>
          <a:p>
            <a:pPr indent="-342900" lvl="0" marL="457200" rtl="0" algn="l">
              <a:spcBef>
                <a:spcPts val="0"/>
              </a:spcBef>
              <a:spcAft>
                <a:spcPts val="0"/>
              </a:spcAft>
              <a:buClr>
                <a:srgbClr val="FFFFFF"/>
              </a:buClr>
              <a:buSzPts val="1800"/>
              <a:buFont typeface="Georgia"/>
              <a:buChar char="●"/>
            </a:pPr>
            <a:r>
              <a:rPr lang="en">
                <a:solidFill>
                  <a:srgbClr val="FFFFFF"/>
                </a:solidFill>
                <a:latin typeface="Calibri"/>
                <a:ea typeface="Calibri"/>
                <a:cs typeface="Calibri"/>
                <a:sym typeface="Calibri"/>
              </a:rPr>
              <a:t>We are trying to automate submerged arc welding(SAW) process by using </a:t>
            </a:r>
            <a:r>
              <a:rPr lang="en">
                <a:solidFill>
                  <a:srgbClr val="FFFF00"/>
                </a:solidFill>
                <a:latin typeface="Calibri"/>
                <a:ea typeface="Calibri"/>
                <a:cs typeface="Calibri"/>
                <a:sym typeface="Calibri"/>
              </a:rPr>
              <a:t>Deep Learning</a:t>
            </a:r>
            <a:r>
              <a:rPr lang="en">
                <a:solidFill>
                  <a:srgbClr val="FFFFFF"/>
                </a:solidFill>
                <a:latin typeface="Calibri"/>
                <a:ea typeface="Calibri"/>
                <a:cs typeface="Calibri"/>
                <a:sym typeface="Calibri"/>
              </a:rPr>
              <a:t> models.</a:t>
            </a:r>
            <a:endParaRPr>
              <a:solidFill>
                <a:srgbClr val="FFFFFF"/>
              </a:solidFill>
              <a:latin typeface="Calibri"/>
              <a:ea typeface="Calibri"/>
              <a:cs typeface="Calibri"/>
              <a:sym typeface="Calibri"/>
            </a:endParaRPr>
          </a:p>
          <a:p>
            <a:pPr indent="-342900" lvl="0" marL="457200" rtl="0" algn="l">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SAW is </a:t>
            </a:r>
            <a:r>
              <a:rPr lang="en">
                <a:solidFill>
                  <a:srgbClr val="FFFF00"/>
                </a:solidFill>
                <a:latin typeface="Calibri"/>
                <a:ea typeface="Calibri"/>
                <a:cs typeface="Calibri"/>
                <a:sym typeface="Calibri"/>
              </a:rPr>
              <a:t>mechanised</a:t>
            </a:r>
            <a:r>
              <a:rPr lang="en">
                <a:solidFill>
                  <a:srgbClr val="FFFFFF"/>
                </a:solidFill>
                <a:latin typeface="Calibri"/>
                <a:ea typeface="Calibri"/>
                <a:cs typeface="Calibri"/>
                <a:sym typeface="Calibri"/>
              </a:rPr>
              <a:t> process in which input parameters are selected by trial and error method which affects time and efficiency.</a:t>
            </a:r>
            <a:endParaRPr>
              <a:solidFill>
                <a:srgbClr val="FFFFFF"/>
              </a:solidFill>
              <a:latin typeface="Calibri"/>
              <a:ea typeface="Calibri"/>
              <a:cs typeface="Calibri"/>
              <a:sym typeface="Calibri"/>
            </a:endParaRPr>
          </a:p>
          <a:p>
            <a:pPr indent="-342900" lvl="0" marL="457200" rtl="0" algn="l">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Our model will </a:t>
            </a:r>
            <a:r>
              <a:rPr lang="en">
                <a:solidFill>
                  <a:srgbClr val="FFFF00"/>
                </a:solidFill>
                <a:latin typeface="Calibri"/>
                <a:ea typeface="Calibri"/>
                <a:cs typeface="Calibri"/>
                <a:sym typeface="Calibri"/>
              </a:rPr>
              <a:t>reduce</a:t>
            </a:r>
            <a:r>
              <a:rPr lang="en">
                <a:solidFill>
                  <a:srgbClr val="FFFFFF"/>
                </a:solidFill>
                <a:latin typeface="Calibri"/>
                <a:ea typeface="Calibri"/>
                <a:cs typeface="Calibri"/>
                <a:sym typeface="Calibri"/>
              </a:rPr>
              <a:t> number of trails and hence increase the probability of getting required welding.</a:t>
            </a:r>
            <a:endParaRPr>
              <a:solidFill>
                <a:srgbClr val="FFFFFF"/>
              </a:solidFill>
              <a:latin typeface="Calibri"/>
              <a:ea typeface="Calibri"/>
              <a:cs typeface="Calibri"/>
              <a:sym typeface="Calibri"/>
            </a:endParaRPr>
          </a:p>
          <a:p>
            <a:pPr indent="-342900" lvl="0" marL="457200" rtl="0" algn="l">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In o</a:t>
            </a:r>
            <a:r>
              <a:rPr lang="en">
                <a:solidFill>
                  <a:srgbClr val="FFFFFF"/>
                </a:solidFill>
                <a:latin typeface="Calibri"/>
                <a:ea typeface="Calibri"/>
                <a:cs typeface="Calibri"/>
                <a:sym typeface="Calibri"/>
              </a:rPr>
              <a:t>ur model the desired output will be used as input and model will accordingly predict the parameter required to get the desired output.</a:t>
            </a:r>
            <a:endParaRPr>
              <a:solidFill>
                <a:srgbClr val="FFFFFF"/>
              </a:solidFill>
              <a:latin typeface="Calibri"/>
              <a:ea typeface="Calibri"/>
              <a:cs typeface="Calibri"/>
              <a:sym typeface="Calibri"/>
            </a:endParaRPr>
          </a:p>
          <a:p>
            <a:pPr indent="0" lvl="0" marL="0" rtl="0" algn="l">
              <a:spcBef>
                <a:spcPts val="1600"/>
              </a:spcBef>
              <a:spcAft>
                <a:spcPts val="1600"/>
              </a:spcAft>
              <a:buNone/>
            </a:pPr>
            <a:r>
              <a:t/>
            </a:r>
            <a:endParaRPr>
              <a:solidFill>
                <a:srgbClr val="FFFFFF"/>
              </a:solidFill>
              <a:latin typeface="Calibri"/>
              <a:ea typeface="Calibri"/>
              <a:cs typeface="Calibri"/>
              <a:sym typeface="Calibri"/>
            </a:endParaRPr>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0" name="Google Shape;330;p52"/>
          <p:cNvSpPr txBox="1"/>
          <p:nvPr/>
        </p:nvSpPr>
        <p:spPr>
          <a:xfrm>
            <a:off x="143100" y="249450"/>
            <a:ext cx="8857800" cy="45501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300">
                <a:solidFill>
                  <a:srgbClr val="C586C0"/>
                </a:solidFill>
                <a:highlight>
                  <a:srgbClr val="1E1E1E"/>
                </a:highlight>
                <a:latin typeface="Courier New"/>
                <a:ea typeface="Courier New"/>
                <a:cs typeface="Courier New"/>
                <a:sym typeface="Courier New"/>
              </a:rPr>
              <a:t>from</a:t>
            </a:r>
            <a:r>
              <a:rPr b="1" lang="en" sz="1300">
                <a:solidFill>
                  <a:srgbClr val="D4D4D4"/>
                </a:solidFill>
                <a:highlight>
                  <a:srgbClr val="1E1E1E"/>
                </a:highlight>
                <a:latin typeface="Courier New"/>
                <a:ea typeface="Courier New"/>
                <a:cs typeface="Courier New"/>
                <a:sym typeface="Courier New"/>
              </a:rPr>
              <a:t> sklearn.linear_model </a:t>
            </a:r>
            <a:r>
              <a:rPr b="1" lang="en" sz="1300">
                <a:solidFill>
                  <a:srgbClr val="C586C0"/>
                </a:solidFill>
                <a:highlight>
                  <a:srgbClr val="1E1E1E"/>
                </a:highlight>
                <a:latin typeface="Courier New"/>
                <a:ea typeface="Courier New"/>
                <a:cs typeface="Courier New"/>
                <a:sym typeface="Courier New"/>
              </a:rPr>
              <a:t>import</a:t>
            </a:r>
            <a:r>
              <a:rPr b="1" lang="en" sz="1300">
                <a:solidFill>
                  <a:srgbClr val="D4D4D4"/>
                </a:solidFill>
                <a:highlight>
                  <a:srgbClr val="1E1E1E"/>
                </a:highlight>
                <a:latin typeface="Courier New"/>
                <a:ea typeface="Courier New"/>
                <a:cs typeface="Courier New"/>
                <a:sym typeface="Courier New"/>
              </a:rPr>
              <a:t> LinearRegression</a:t>
            </a:r>
            <a:endParaRPr b="1"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00">
                <a:solidFill>
                  <a:srgbClr val="D4D4D4"/>
                </a:solidFill>
                <a:highlight>
                  <a:srgbClr val="1E1E1E"/>
                </a:highlight>
                <a:latin typeface="Courier New"/>
                <a:ea typeface="Courier New"/>
                <a:cs typeface="Courier New"/>
                <a:sym typeface="Courier New"/>
              </a:rPr>
              <a:t>lr = LinearRegression</a:t>
            </a:r>
            <a:r>
              <a:rPr b="1" lang="en" sz="1300">
                <a:solidFill>
                  <a:srgbClr val="DCDCDC"/>
                </a:solidFill>
                <a:highlight>
                  <a:srgbClr val="1E1E1E"/>
                </a:highlight>
                <a:latin typeface="Courier New"/>
                <a:ea typeface="Courier New"/>
                <a:cs typeface="Courier New"/>
                <a:sym typeface="Courier New"/>
              </a:rPr>
              <a:t>()</a:t>
            </a:r>
            <a:endParaRPr b="1" sz="13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00">
                <a:solidFill>
                  <a:srgbClr val="D4D4D4"/>
                </a:solidFill>
                <a:highlight>
                  <a:srgbClr val="1E1E1E"/>
                </a:highlight>
                <a:latin typeface="Courier New"/>
                <a:ea typeface="Courier New"/>
                <a:cs typeface="Courier New"/>
                <a:sym typeface="Courier New"/>
              </a:rPr>
              <a:t>lr.fit</a:t>
            </a:r>
            <a:r>
              <a:rPr b="1" lang="en" sz="1300">
                <a:solidFill>
                  <a:srgbClr val="DCDCDC"/>
                </a:solidFill>
                <a:highlight>
                  <a:srgbClr val="1E1E1E"/>
                </a:highlight>
                <a:latin typeface="Courier New"/>
                <a:ea typeface="Courier New"/>
                <a:cs typeface="Courier New"/>
                <a:sym typeface="Courier New"/>
              </a:rPr>
              <a:t>(</a:t>
            </a:r>
            <a:r>
              <a:rPr b="1" lang="en" sz="1300">
                <a:solidFill>
                  <a:srgbClr val="D4D4D4"/>
                </a:solidFill>
                <a:highlight>
                  <a:srgbClr val="1E1E1E"/>
                </a:highlight>
                <a:latin typeface="Courier New"/>
                <a:ea typeface="Courier New"/>
                <a:cs typeface="Courier New"/>
                <a:sym typeface="Courier New"/>
              </a:rPr>
              <a:t>X</a:t>
            </a:r>
            <a:r>
              <a:rPr b="1" lang="en" sz="1300">
                <a:solidFill>
                  <a:srgbClr val="DCDCDC"/>
                </a:solidFill>
                <a:highlight>
                  <a:srgbClr val="1E1E1E"/>
                </a:highlight>
                <a:latin typeface="Courier New"/>
                <a:ea typeface="Courier New"/>
                <a:cs typeface="Courier New"/>
                <a:sym typeface="Courier New"/>
              </a:rPr>
              <a:t>,</a:t>
            </a:r>
            <a:r>
              <a:rPr b="1" lang="en" sz="1300">
                <a:solidFill>
                  <a:srgbClr val="D4D4D4"/>
                </a:solidFill>
                <a:highlight>
                  <a:srgbClr val="1E1E1E"/>
                </a:highlight>
                <a:latin typeface="Courier New"/>
                <a:ea typeface="Courier New"/>
                <a:cs typeface="Courier New"/>
                <a:sym typeface="Courier New"/>
              </a:rPr>
              <a:t>y</a:t>
            </a:r>
            <a:r>
              <a:rPr b="1" lang="en" sz="1300">
                <a:solidFill>
                  <a:srgbClr val="DCDCDC"/>
                </a:solidFill>
                <a:highlight>
                  <a:srgbClr val="1E1E1E"/>
                </a:highlight>
                <a:latin typeface="Courier New"/>
                <a:ea typeface="Courier New"/>
                <a:cs typeface="Courier New"/>
                <a:sym typeface="Courier New"/>
              </a:rPr>
              <a:t>)</a:t>
            </a:r>
            <a:endParaRPr b="1" sz="13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00">
                <a:solidFill>
                  <a:srgbClr val="D4D4D4"/>
                </a:solidFill>
                <a:highlight>
                  <a:srgbClr val="1E1E1E"/>
                </a:highlight>
                <a:latin typeface="Courier New"/>
                <a:ea typeface="Courier New"/>
                <a:cs typeface="Courier New"/>
                <a:sym typeface="Courier New"/>
              </a:rPr>
              <a:t>y_pred = lr.predict</a:t>
            </a:r>
            <a:r>
              <a:rPr b="1" lang="en" sz="1300">
                <a:solidFill>
                  <a:srgbClr val="DCDCDC"/>
                </a:solidFill>
                <a:highlight>
                  <a:srgbClr val="1E1E1E"/>
                </a:highlight>
                <a:latin typeface="Courier New"/>
                <a:ea typeface="Courier New"/>
                <a:cs typeface="Courier New"/>
                <a:sym typeface="Courier New"/>
              </a:rPr>
              <a:t>(</a:t>
            </a:r>
            <a:r>
              <a:rPr b="1" lang="en" sz="1300">
                <a:solidFill>
                  <a:srgbClr val="D4D4D4"/>
                </a:solidFill>
                <a:highlight>
                  <a:srgbClr val="1E1E1E"/>
                </a:highlight>
                <a:latin typeface="Courier New"/>
                <a:ea typeface="Courier New"/>
                <a:cs typeface="Courier New"/>
                <a:sym typeface="Courier New"/>
              </a:rPr>
              <a:t>X</a:t>
            </a:r>
            <a:r>
              <a:rPr b="1" lang="en" sz="1300">
                <a:solidFill>
                  <a:srgbClr val="DCDCDC"/>
                </a:solidFill>
                <a:highlight>
                  <a:srgbClr val="1E1E1E"/>
                </a:highlight>
                <a:latin typeface="Courier New"/>
                <a:ea typeface="Courier New"/>
                <a:cs typeface="Courier New"/>
                <a:sym typeface="Courier New"/>
              </a:rPr>
              <a:t>)</a:t>
            </a:r>
            <a:endParaRPr b="1" sz="13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00">
                <a:solidFill>
                  <a:srgbClr val="D4D4D4"/>
                </a:solidFill>
                <a:highlight>
                  <a:srgbClr val="1E1E1E"/>
                </a:highlight>
                <a:latin typeface="Courier New"/>
                <a:ea typeface="Courier New"/>
                <a:cs typeface="Courier New"/>
                <a:sym typeface="Courier New"/>
              </a:rPr>
              <a:t>rmse = np.sqrt</a:t>
            </a:r>
            <a:r>
              <a:rPr b="1" lang="en" sz="1300">
                <a:solidFill>
                  <a:srgbClr val="DCDCDC"/>
                </a:solidFill>
                <a:highlight>
                  <a:srgbClr val="1E1E1E"/>
                </a:highlight>
                <a:latin typeface="Courier New"/>
                <a:ea typeface="Courier New"/>
                <a:cs typeface="Courier New"/>
                <a:sym typeface="Courier New"/>
              </a:rPr>
              <a:t>(</a:t>
            </a:r>
            <a:r>
              <a:rPr b="1" lang="en" sz="1300">
                <a:solidFill>
                  <a:srgbClr val="D4D4D4"/>
                </a:solidFill>
                <a:highlight>
                  <a:srgbClr val="1E1E1E"/>
                </a:highlight>
                <a:latin typeface="Courier New"/>
                <a:ea typeface="Courier New"/>
                <a:cs typeface="Courier New"/>
                <a:sym typeface="Courier New"/>
              </a:rPr>
              <a:t>mean_squared_error</a:t>
            </a:r>
            <a:r>
              <a:rPr b="1" lang="en" sz="1300">
                <a:solidFill>
                  <a:srgbClr val="DCDCDC"/>
                </a:solidFill>
                <a:highlight>
                  <a:srgbClr val="1E1E1E"/>
                </a:highlight>
                <a:latin typeface="Courier New"/>
                <a:ea typeface="Courier New"/>
                <a:cs typeface="Courier New"/>
                <a:sym typeface="Courier New"/>
              </a:rPr>
              <a:t>(</a:t>
            </a:r>
            <a:r>
              <a:rPr b="1" lang="en" sz="1300">
                <a:solidFill>
                  <a:srgbClr val="D4D4D4"/>
                </a:solidFill>
                <a:highlight>
                  <a:srgbClr val="1E1E1E"/>
                </a:highlight>
                <a:latin typeface="Courier New"/>
                <a:ea typeface="Courier New"/>
                <a:cs typeface="Courier New"/>
                <a:sym typeface="Courier New"/>
              </a:rPr>
              <a:t>y</a:t>
            </a:r>
            <a:r>
              <a:rPr b="1" lang="en" sz="1300">
                <a:solidFill>
                  <a:srgbClr val="DCDCDC"/>
                </a:solidFill>
                <a:highlight>
                  <a:srgbClr val="1E1E1E"/>
                </a:highlight>
                <a:latin typeface="Courier New"/>
                <a:ea typeface="Courier New"/>
                <a:cs typeface="Courier New"/>
                <a:sym typeface="Courier New"/>
              </a:rPr>
              <a:t>,</a:t>
            </a:r>
            <a:r>
              <a:rPr b="1" lang="en" sz="1300">
                <a:solidFill>
                  <a:srgbClr val="D4D4D4"/>
                </a:solidFill>
                <a:highlight>
                  <a:srgbClr val="1E1E1E"/>
                </a:highlight>
                <a:latin typeface="Courier New"/>
                <a:ea typeface="Courier New"/>
                <a:cs typeface="Courier New"/>
                <a:sym typeface="Courier New"/>
              </a:rPr>
              <a:t>y_pred</a:t>
            </a:r>
            <a:r>
              <a:rPr b="1" lang="en" sz="1300">
                <a:solidFill>
                  <a:srgbClr val="DCDCDC"/>
                </a:solidFill>
                <a:highlight>
                  <a:srgbClr val="1E1E1E"/>
                </a:highlight>
                <a:latin typeface="Courier New"/>
                <a:ea typeface="Courier New"/>
                <a:cs typeface="Courier New"/>
                <a:sym typeface="Courier New"/>
              </a:rPr>
              <a:t>))</a:t>
            </a:r>
            <a:endParaRPr b="1" sz="13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00">
                <a:solidFill>
                  <a:srgbClr val="D4D4D4"/>
                </a:solidFill>
                <a:highlight>
                  <a:srgbClr val="1E1E1E"/>
                </a:highlight>
                <a:latin typeface="Courier New"/>
                <a:ea typeface="Courier New"/>
                <a:cs typeface="Courier New"/>
                <a:sym typeface="Courier New"/>
              </a:rPr>
              <a:t>r2 = r2_score</a:t>
            </a:r>
            <a:r>
              <a:rPr b="1" lang="en" sz="1300">
                <a:solidFill>
                  <a:srgbClr val="DCDCDC"/>
                </a:solidFill>
                <a:highlight>
                  <a:srgbClr val="1E1E1E"/>
                </a:highlight>
                <a:latin typeface="Courier New"/>
                <a:ea typeface="Courier New"/>
                <a:cs typeface="Courier New"/>
                <a:sym typeface="Courier New"/>
              </a:rPr>
              <a:t>(</a:t>
            </a:r>
            <a:r>
              <a:rPr b="1" lang="en" sz="1300">
                <a:solidFill>
                  <a:srgbClr val="D4D4D4"/>
                </a:solidFill>
                <a:highlight>
                  <a:srgbClr val="1E1E1E"/>
                </a:highlight>
                <a:latin typeface="Courier New"/>
                <a:ea typeface="Courier New"/>
                <a:cs typeface="Courier New"/>
                <a:sym typeface="Courier New"/>
              </a:rPr>
              <a:t>y</a:t>
            </a:r>
            <a:r>
              <a:rPr b="1" lang="en" sz="1300">
                <a:solidFill>
                  <a:srgbClr val="DCDCDC"/>
                </a:solidFill>
                <a:highlight>
                  <a:srgbClr val="1E1E1E"/>
                </a:highlight>
                <a:latin typeface="Courier New"/>
                <a:ea typeface="Courier New"/>
                <a:cs typeface="Courier New"/>
                <a:sym typeface="Courier New"/>
              </a:rPr>
              <a:t>,</a:t>
            </a:r>
            <a:r>
              <a:rPr b="1" lang="en" sz="1300">
                <a:solidFill>
                  <a:srgbClr val="D4D4D4"/>
                </a:solidFill>
                <a:highlight>
                  <a:srgbClr val="1E1E1E"/>
                </a:highlight>
                <a:latin typeface="Courier New"/>
                <a:ea typeface="Courier New"/>
                <a:cs typeface="Courier New"/>
                <a:sym typeface="Courier New"/>
              </a:rPr>
              <a:t>y_pred</a:t>
            </a:r>
            <a:r>
              <a:rPr b="1" lang="en" sz="1300">
                <a:solidFill>
                  <a:srgbClr val="DCDCDC"/>
                </a:solidFill>
                <a:highlight>
                  <a:srgbClr val="1E1E1E"/>
                </a:highlight>
                <a:latin typeface="Courier New"/>
                <a:ea typeface="Courier New"/>
                <a:cs typeface="Courier New"/>
                <a:sym typeface="Courier New"/>
              </a:rPr>
              <a:t>)</a:t>
            </a:r>
            <a:endParaRPr b="1"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00">
                <a:solidFill>
                  <a:srgbClr val="DCDCAA"/>
                </a:solidFill>
                <a:highlight>
                  <a:srgbClr val="1E1E1E"/>
                </a:highlight>
                <a:latin typeface="Courier New"/>
                <a:ea typeface="Courier New"/>
                <a:cs typeface="Courier New"/>
                <a:sym typeface="Courier New"/>
              </a:rPr>
              <a:t>print</a:t>
            </a:r>
            <a:r>
              <a:rPr b="1" lang="en" sz="1300">
                <a:solidFill>
                  <a:srgbClr val="DCDCDC"/>
                </a:solidFill>
                <a:highlight>
                  <a:srgbClr val="1E1E1E"/>
                </a:highlight>
                <a:latin typeface="Courier New"/>
                <a:ea typeface="Courier New"/>
                <a:cs typeface="Courier New"/>
                <a:sym typeface="Courier New"/>
              </a:rPr>
              <a:t>(</a:t>
            </a:r>
            <a:r>
              <a:rPr b="1" lang="en" sz="1300">
                <a:solidFill>
                  <a:srgbClr val="D4D4D4"/>
                </a:solidFill>
                <a:highlight>
                  <a:srgbClr val="1E1E1E"/>
                </a:highlight>
                <a:latin typeface="Courier New"/>
                <a:ea typeface="Courier New"/>
                <a:cs typeface="Courier New"/>
                <a:sym typeface="Courier New"/>
              </a:rPr>
              <a:t>rmse</a:t>
            </a:r>
            <a:r>
              <a:rPr b="1" lang="en" sz="1300">
                <a:solidFill>
                  <a:srgbClr val="DCDCDC"/>
                </a:solidFill>
                <a:highlight>
                  <a:srgbClr val="1E1E1E"/>
                </a:highlight>
                <a:latin typeface="Courier New"/>
                <a:ea typeface="Courier New"/>
                <a:cs typeface="Courier New"/>
                <a:sym typeface="Courier New"/>
              </a:rPr>
              <a:t>)</a:t>
            </a:r>
            <a:endParaRPr b="1" sz="13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00">
                <a:solidFill>
                  <a:srgbClr val="DCDCAA"/>
                </a:solidFill>
                <a:highlight>
                  <a:srgbClr val="1E1E1E"/>
                </a:highlight>
                <a:latin typeface="Courier New"/>
                <a:ea typeface="Courier New"/>
                <a:cs typeface="Courier New"/>
                <a:sym typeface="Courier New"/>
              </a:rPr>
              <a:t>print</a:t>
            </a:r>
            <a:r>
              <a:rPr b="1" lang="en" sz="1300">
                <a:solidFill>
                  <a:srgbClr val="DCDCDC"/>
                </a:solidFill>
                <a:highlight>
                  <a:srgbClr val="1E1E1E"/>
                </a:highlight>
                <a:latin typeface="Courier New"/>
                <a:ea typeface="Courier New"/>
                <a:cs typeface="Courier New"/>
                <a:sym typeface="Courier New"/>
              </a:rPr>
              <a:t>(</a:t>
            </a:r>
            <a:r>
              <a:rPr b="1" lang="en" sz="1300">
                <a:solidFill>
                  <a:srgbClr val="D4D4D4"/>
                </a:solidFill>
                <a:highlight>
                  <a:srgbClr val="1E1E1E"/>
                </a:highlight>
                <a:latin typeface="Courier New"/>
                <a:ea typeface="Courier New"/>
                <a:cs typeface="Courier New"/>
                <a:sym typeface="Courier New"/>
              </a:rPr>
              <a:t>r2</a:t>
            </a:r>
            <a:r>
              <a:rPr b="1" lang="en" sz="1300">
                <a:solidFill>
                  <a:srgbClr val="DCDCDC"/>
                </a:solidFill>
                <a:highlight>
                  <a:srgbClr val="1E1E1E"/>
                </a:highlight>
                <a:latin typeface="Courier New"/>
                <a:ea typeface="Courier New"/>
                <a:cs typeface="Courier New"/>
                <a:sym typeface="Courier New"/>
              </a:rPr>
              <a:t>)</a:t>
            </a:r>
            <a:endParaRPr b="1" sz="13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3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300">
              <a:solidFill>
                <a:srgbClr val="D4D4D4"/>
              </a:solidFill>
              <a:highlight>
                <a:srgbClr val="1E1E1E"/>
              </a:highlight>
              <a:latin typeface="Courier New"/>
              <a:ea typeface="Courier New"/>
              <a:cs typeface="Courier New"/>
              <a:sym typeface="Courier New"/>
            </a:endParaRPr>
          </a:p>
        </p:txBody>
      </p:sp>
      <p:sp>
        <p:nvSpPr>
          <p:cNvPr id="331" name="Google Shape;331;p52"/>
          <p:cNvSpPr/>
          <p:nvPr/>
        </p:nvSpPr>
        <p:spPr>
          <a:xfrm>
            <a:off x="143100" y="3027625"/>
            <a:ext cx="2150400" cy="7224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t/>
            </a:r>
            <a:endParaRPr b="1" sz="1300">
              <a:solidFill>
                <a:srgbClr val="FFFF00"/>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300">
                <a:solidFill>
                  <a:srgbClr val="FFFF00"/>
                </a:solidFill>
                <a:latin typeface="Courier New"/>
                <a:ea typeface="Courier New"/>
                <a:cs typeface="Courier New"/>
                <a:sym typeface="Courier New"/>
              </a:rPr>
              <a:t>0.8538341917127381</a:t>
            </a:r>
            <a:endParaRPr b="1" sz="1300">
              <a:solidFill>
                <a:srgbClr val="FFFF00"/>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300">
                <a:solidFill>
                  <a:srgbClr val="FFFF00"/>
                </a:solidFill>
                <a:latin typeface="Courier New"/>
                <a:ea typeface="Courier New"/>
                <a:cs typeface="Courier New"/>
                <a:sym typeface="Courier New"/>
              </a:rPr>
              <a:t>0.8437372971553625</a:t>
            </a:r>
            <a:endParaRPr b="1" sz="1300">
              <a:solidFill>
                <a:srgbClr val="FFFF00"/>
              </a:solidFill>
              <a:latin typeface="Courier New"/>
              <a:ea typeface="Courier New"/>
              <a:cs typeface="Courier New"/>
              <a:sym typeface="Courier New"/>
            </a:endParaRPr>
          </a:p>
          <a:p>
            <a:pPr indent="0" lvl="0" marL="0" rtl="0" algn="ctr">
              <a:spcBef>
                <a:spcPts val="0"/>
              </a:spcBef>
              <a:spcAft>
                <a:spcPts val="0"/>
              </a:spcAft>
              <a:buNone/>
            </a:pPr>
            <a:r>
              <a:t/>
            </a:r>
            <a:endParaRPr>
              <a:solidFill>
                <a:srgbClr val="FFFF00"/>
              </a:solidFill>
              <a:highlight>
                <a:srgbClr val="FFFF00"/>
              </a:highlight>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7" name="Google Shape;337;p53"/>
          <p:cNvSpPr txBox="1"/>
          <p:nvPr/>
        </p:nvSpPr>
        <p:spPr>
          <a:xfrm>
            <a:off x="215375" y="189525"/>
            <a:ext cx="8684400" cy="46095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100">
                <a:solidFill>
                  <a:srgbClr val="D4D4D4"/>
                </a:solidFill>
                <a:highlight>
                  <a:srgbClr val="1E1E1E"/>
                </a:highlight>
                <a:latin typeface="Courier New"/>
                <a:ea typeface="Courier New"/>
                <a:cs typeface="Courier New"/>
                <a:sym typeface="Courier New"/>
              </a:rPr>
              <a:t>polynomial_features= PolynomialFeatures</a:t>
            </a:r>
            <a:r>
              <a:rPr b="1" lang="en" sz="1100">
                <a:solidFill>
                  <a:srgbClr val="DCDCDC"/>
                </a:solidFill>
                <a:highlight>
                  <a:srgbClr val="1E1E1E"/>
                </a:highlight>
                <a:latin typeface="Courier New"/>
                <a:ea typeface="Courier New"/>
                <a:cs typeface="Courier New"/>
                <a:sym typeface="Courier New"/>
              </a:rPr>
              <a:t>(</a:t>
            </a:r>
            <a:r>
              <a:rPr b="1" lang="en" sz="1100">
                <a:solidFill>
                  <a:srgbClr val="D4D4D4"/>
                </a:solidFill>
                <a:highlight>
                  <a:srgbClr val="1E1E1E"/>
                </a:highlight>
                <a:latin typeface="Courier New"/>
                <a:ea typeface="Courier New"/>
                <a:cs typeface="Courier New"/>
                <a:sym typeface="Courier New"/>
              </a:rPr>
              <a:t>degree=</a:t>
            </a:r>
            <a:r>
              <a:rPr b="1" lang="en" sz="1100">
                <a:solidFill>
                  <a:srgbClr val="B5CEA8"/>
                </a:solidFill>
                <a:highlight>
                  <a:srgbClr val="1E1E1E"/>
                </a:highlight>
                <a:latin typeface="Courier New"/>
                <a:ea typeface="Courier New"/>
                <a:cs typeface="Courier New"/>
                <a:sym typeface="Courier New"/>
              </a:rPr>
              <a:t>2</a:t>
            </a:r>
            <a:r>
              <a:rPr b="1" lang="en" sz="1100">
                <a:solidFill>
                  <a:srgbClr val="DCDCDC"/>
                </a:solidFill>
                <a:highlight>
                  <a:srgbClr val="1E1E1E"/>
                </a:highlight>
                <a:latin typeface="Courier New"/>
                <a:ea typeface="Courier New"/>
                <a:cs typeface="Courier New"/>
                <a:sym typeface="Courier New"/>
              </a:rPr>
              <a:t>)</a:t>
            </a:r>
            <a:endParaRPr b="1" sz="11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rgbClr val="D4D4D4"/>
                </a:solidFill>
                <a:highlight>
                  <a:srgbClr val="1E1E1E"/>
                </a:highlight>
                <a:latin typeface="Courier New"/>
                <a:ea typeface="Courier New"/>
                <a:cs typeface="Courier New"/>
                <a:sym typeface="Courier New"/>
              </a:rPr>
              <a:t>x_poly = polynomial_features.fit_transform</a:t>
            </a:r>
            <a:r>
              <a:rPr b="1" lang="en" sz="1100">
                <a:solidFill>
                  <a:srgbClr val="DCDCDC"/>
                </a:solidFill>
                <a:highlight>
                  <a:srgbClr val="1E1E1E"/>
                </a:highlight>
                <a:latin typeface="Courier New"/>
                <a:ea typeface="Courier New"/>
                <a:cs typeface="Courier New"/>
                <a:sym typeface="Courier New"/>
              </a:rPr>
              <a:t>(</a:t>
            </a:r>
            <a:r>
              <a:rPr b="1" lang="en" sz="1100">
                <a:solidFill>
                  <a:srgbClr val="D4D4D4"/>
                </a:solidFill>
                <a:highlight>
                  <a:srgbClr val="1E1E1E"/>
                </a:highlight>
                <a:latin typeface="Courier New"/>
                <a:ea typeface="Courier New"/>
                <a:cs typeface="Courier New"/>
                <a:sym typeface="Courier New"/>
              </a:rPr>
              <a:t>X</a:t>
            </a:r>
            <a:r>
              <a:rPr b="1" lang="en" sz="1100">
                <a:solidFill>
                  <a:srgbClr val="DCDCDC"/>
                </a:solidFill>
                <a:highlight>
                  <a:srgbClr val="1E1E1E"/>
                </a:highlight>
                <a:latin typeface="Courier New"/>
                <a:ea typeface="Courier New"/>
                <a:cs typeface="Courier New"/>
                <a:sym typeface="Courier New"/>
              </a:rPr>
              <a:t>)</a:t>
            </a:r>
            <a:endParaRPr b="1" sz="11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1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rgbClr val="D4D4D4"/>
                </a:solidFill>
                <a:highlight>
                  <a:srgbClr val="1E1E1E"/>
                </a:highlight>
                <a:latin typeface="Courier New"/>
                <a:ea typeface="Courier New"/>
                <a:cs typeface="Courier New"/>
                <a:sym typeface="Courier New"/>
              </a:rPr>
              <a:t>model = LinearRegression</a:t>
            </a:r>
            <a:r>
              <a:rPr b="1" lang="en" sz="1100">
                <a:solidFill>
                  <a:srgbClr val="DCDCDC"/>
                </a:solidFill>
                <a:highlight>
                  <a:srgbClr val="1E1E1E"/>
                </a:highlight>
                <a:latin typeface="Courier New"/>
                <a:ea typeface="Courier New"/>
                <a:cs typeface="Courier New"/>
                <a:sym typeface="Courier New"/>
              </a:rPr>
              <a:t>()</a:t>
            </a:r>
            <a:endParaRPr b="1" sz="11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rgbClr val="D4D4D4"/>
                </a:solidFill>
                <a:highlight>
                  <a:srgbClr val="1E1E1E"/>
                </a:highlight>
                <a:latin typeface="Courier New"/>
                <a:ea typeface="Courier New"/>
                <a:cs typeface="Courier New"/>
                <a:sym typeface="Courier New"/>
              </a:rPr>
              <a:t>model.fit</a:t>
            </a:r>
            <a:r>
              <a:rPr b="1" lang="en" sz="1100">
                <a:solidFill>
                  <a:srgbClr val="DCDCDC"/>
                </a:solidFill>
                <a:highlight>
                  <a:srgbClr val="1E1E1E"/>
                </a:highlight>
                <a:latin typeface="Courier New"/>
                <a:ea typeface="Courier New"/>
                <a:cs typeface="Courier New"/>
                <a:sym typeface="Courier New"/>
              </a:rPr>
              <a:t>(</a:t>
            </a:r>
            <a:r>
              <a:rPr b="1" lang="en" sz="1100">
                <a:solidFill>
                  <a:srgbClr val="D4D4D4"/>
                </a:solidFill>
                <a:highlight>
                  <a:srgbClr val="1E1E1E"/>
                </a:highlight>
                <a:latin typeface="Courier New"/>
                <a:ea typeface="Courier New"/>
                <a:cs typeface="Courier New"/>
                <a:sym typeface="Courier New"/>
              </a:rPr>
              <a:t>x_poly</a:t>
            </a:r>
            <a:r>
              <a:rPr b="1" lang="en" sz="1100">
                <a:solidFill>
                  <a:srgbClr val="DCDCDC"/>
                </a:solidFill>
                <a:highlight>
                  <a:srgbClr val="1E1E1E"/>
                </a:highlight>
                <a:latin typeface="Courier New"/>
                <a:ea typeface="Courier New"/>
                <a:cs typeface="Courier New"/>
                <a:sym typeface="Courier New"/>
              </a:rPr>
              <a:t>,</a:t>
            </a:r>
            <a:r>
              <a:rPr b="1" lang="en" sz="1100">
                <a:solidFill>
                  <a:srgbClr val="D4D4D4"/>
                </a:solidFill>
                <a:highlight>
                  <a:srgbClr val="1E1E1E"/>
                </a:highlight>
                <a:latin typeface="Courier New"/>
                <a:ea typeface="Courier New"/>
                <a:cs typeface="Courier New"/>
                <a:sym typeface="Courier New"/>
              </a:rPr>
              <a:t> y</a:t>
            </a:r>
            <a:r>
              <a:rPr b="1" lang="en" sz="1100">
                <a:solidFill>
                  <a:srgbClr val="DCDCDC"/>
                </a:solidFill>
                <a:highlight>
                  <a:srgbClr val="1E1E1E"/>
                </a:highlight>
                <a:latin typeface="Courier New"/>
                <a:ea typeface="Courier New"/>
                <a:cs typeface="Courier New"/>
                <a:sym typeface="Courier New"/>
              </a:rPr>
              <a:t>)</a:t>
            </a:r>
            <a:endParaRPr b="1" sz="11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rgbClr val="D4D4D4"/>
                </a:solidFill>
                <a:highlight>
                  <a:srgbClr val="1E1E1E"/>
                </a:highlight>
                <a:latin typeface="Courier New"/>
                <a:ea typeface="Courier New"/>
                <a:cs typeface="Courier New"/>
                <a:sym typeface="Courier New"/>
              </a:rPr>
              <a:t>y_poly_pred = model.predict</a:t>
            </a:r>
            <a:r>
              <a:rPr b="1" lang="en" sz="1100">
                <a:solidFill>
                  <a:srgbClr val="DCDCDC"/>
                </a:solidFill>
                <a:highlight>
                  <a:srgbClr val="1E1E1E"/>
                </a:highlight>
                <a:latin typeface="Courier New"/>
                <a:ea typeface="Courier New"/>
                <a:cs typeface="Courier New"/>
                <a:sym typeface="Courier New"/>
              </a:rPr>
              <a:t>(</a:t>
            </a:r>
            <a:r>
              <a:rPr b="1" lang="en" sz="1100">
                <a:solidFill>
                  <a:srgbClr val="D4D4D4"/>
                </a:solidFill>
                <a:highlight>
                  <a:srgbClr val="1E1E1E"/>
                </a:highlight>
                <a:latin typeface="Courier New"/>
                <a:ea typeface="Courier New"/>
                <a:cs typeface="Courier New"/>
                <a:sym typeface="Courier New"/>
              </a:rPr>
              <a:t>x_poly</a:t>
            </a:r>
            <a:r>
              <a:rPr b="1" lang="en" sz="1100">
                <a:solidFill>
                  <a:srgbClr val="DCDCDC"/>
                </a:solidFill>
                <a:highlight>
                  <a:srgbClr val="1E1E1E"/>
                </a:highlight>
                <a:latin typeface="Courier New"/>
                <a:ea typeface="Courier New"/>
                <a:cs typeface="Courier New"/>
                <a:sym typeface="Courier New"/>
              </a:rPr>
              <a:t>)</a:t>
            </a:r>
            <a:endParaRPr b="1" sz="11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1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rgbClr val="D4D4D4"/>
                </a:solidFill>
                <a:highlight>
                  <a:srgbClr val="1E1E1E"/>
                </a:highlight>
                <a:latin typeface="Courier New"/>
                <a:ea typeface="Courier New"/>
                <a:cs typeface="Courier New"/>
                <a:sym typeface="Courier New"/>
              </a:rPr>
              <a:t>rmse = np.sqrt</a:t>
            </a:r>
            <a:r>
              <a:rPr b="1" lang="en" sz="1100">
                <a:solidFill>
                  <a:srgbClr val="DCDCDC"/>
                </a:solidFill>
                <a:highlight>
                  <a:srgbClr val="1E1E1E"/>
                </a:highlight>
                <a:latin typeface="Courier New"/>
                <a:ea typeface="Courier New"/>
                <a:cs typeface="Courier New"/>
                <a:sym typeface="Courier New"/>
              </a:rPr>
              <a:t>(</a:t>
            </a:r>
            <a:r>
              <a:rPr b="1" lang="en" sz="1100">
                <a:solidFill>
                  <a:srgbClr val="D4D4D4"/>
                </a:solidFill>
                <a:highlight>
                  <a:srgbClr val="1E1E1E"/>
                </a:highlight>
                <a:latin typeface="Courier New"/>
                <a:ea typeface="Courier New"/>
                <a:cs typeface="Courier New"/>
                <a:sym typeface="Courier New"/>
              </a:rPr>
              <a:t>mean_squared_error</a:t>
            </a:r>
            <a:r>
              <a:rPr b="1" lang="en" sz="1100">
                <a:solidFill>
                  <a:srgbClr val="DCDCDC"/>
                </a:solidFill>
                <a:highlight>
                  <a:srgbClr val="1E1E1E"/>
                </a:highlight>
                <a:latin typeface="Courier New"/>
                <a:ea typeface="Courier New"/>
                <a:cs typeface="Courier New"/>
                <a:sym typeface="Courier New"/>
              </a:rPr>
              <a:t>(</a:t>
            </a:r>
            <a:r>
              <a:rPr b="1" lang="en" sz="1100">
                <a:solidFill>
                  <a:srgbClr val="D4D4D4"/>
                </a:solidFill>
                <a:highlight>
                  <a:srgbClr val="1E1E1E"/>
                </a:highlight>
                <a:latin typeface="Courier New"/>
                <a:ea typeface="Courier New"/>
                <a:cs typeface="Courier New"/>
                <a:sym typeface="Courier New"/>
              </a:rPr>
              <a:t>y</a:t>
            </a:r>
            <a:r>
              <a:rPr b="1" lang="en" sz="1100">
                <a:solidFill>
                  <a:srgbClr val="DCDCDC"/>
                </a:solidFill>
                <a:highlight>
                  <a:srgbClr val="1E1E1E"/>
                </a:highlight>
                <a:latin typeface="Courier New"/>
                <a:ea typeface="Courier New"/>
                <a:cs typeface="Courier New"/>
                <a:sym typeface="Courier New"/>
              </a:rPr>
              <a:t>,</a:t>
            </a:r>
            <a:r>
              <a:rPr b="1" lang="en" sz="1100">
                <a:solidFill>
                  <a:srgbClr val="D4D4D4"/>
                </a:solidFill>
                <a:highlight>
                  <a:srgbClr val="1E1E1E"/>
                </a:highlight>
                <a:latin typeface="Courier New"/>
                <a:ea typeface="Courier New"/>
                <a:cs typeface="Courier New"/>
                <a:sym typeface="Courier New"/>
              </a:rPr>
              <a:t>y_poly_pred</a:t>
            </a:r>
            <a:r>
              <a:rPr b="1" lang="en" sz="1100">
                <a:solidFill>
                  <a:srgbClr val="DCDCDC"/>
                </a:solidFill>
                <a:highlight>
                  <a:srgbClr val="1E1E1E"/>
                </a:highlight>
                <a:latin typeface="Courier New"/>
                <a:ea typeface="Courier New"/>
                <a:cs typeface="Courier New"/>
                <a:sym typeface="Courier New"/>
              </a:rPr>
              <a:t>))</a:t>
            </a:r>
            <a:endParaRPr b="1" sz="11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rgbClr val="D4D4D4"/>
                </a:solidFill>
                <a:highlight>
                  <a:srgbClr val="1E1E1E"/>
                </a:highlight>
                <a:latin typeface="Courier New"/>
                <a:ea typeface="Courier New"/>
                <a:cs typeface="Courier New"/>
                <a:sym typeface="Courier New"/>
              </a:rPr>
              <a:t>r2 = r2_score</a:t>
            </a:r>
            <a:r>
              <a:rPr b="1" lang="en" sz="1100">
                <a:solidFill>
                  <a:srgbClr val="DCDCDC"/>
                </a:solidFill>
                <a:highlight>
                  <a:srgbClr val="1E1E1E"/>
                </a:highlight>
                <a:latin typeface="Courier New"/>
                <a:ea typeface="Courier New"/>
                <a:cs typeface="Courier New"/>
                <a:sym typeface="Courier New"/>
              </a:rPr>
              <a:t>(</a:t>
            </a:r>
            <a:r>
              <a:rPr b="1" lang="en" sz="1100">
                <a:solidFill>
                  <a:srgbClr val="D4D4D4"/>
                </a:solidFill>
                <a:highlight>
                  <a:srgbClr val="1E1E1E"/>
                </a:highlight>
                <a:latin typeface="Courier New"/>
                <a:ea typeface="Courier New"/>
                <a:cs typeface="Courier New"/>
                <a:sym typeface="Courier New"/>
              </a:rPr>
              <a:t>y</a:t>
            </a:r>
            <a:r>
              <a:rPr b="1" lang="en" sz="1100">
                <a:solidFill>
                  <a:srgbClr val="DCDCDC"/>
                </a:solidFill>
                <a:highlight>
                  <a:srgbClr val="1E1E1E"/>
                </a:highlight>
                <a:latin typeface="Courier New"/>
                <a:ea typeface="Courier New"/>
                <a:cs typeface="Courier New"/>
                <a:sym typeface="Courier New"/>
              </a:rPr>
              <a:t>,</a:t>
            </a:r>
            <a:r>
              <a:rPr b="1" lang="en" sz="1100">
                <a:solidFill>
                  <a:srgbClr val="D4D4D4"/>
                </a:solidFill>
                <a:highlight>
                  <a:srgbClr val="1E1E1E"/>
                </a:highlight>
                <a:latin typeface="Courier New"/>
                <a:ea typeface="Courier New"/>
                <a:cs typeface="Courier New"/>
                <a:sym typeface="Courier New"/>
              </a:rPr>
              <a:t>y_poly_pred</a:t>
            </a:r>
            <a:r>
              <a:rPr b="1" lang="en" sz="1100">
                <a:solidFill>
                  <a:srgbClr val="DCDCDC"/>
                </a:solidFill>
                <a:highlight>
                  <a:srgbClr val="1E1E1E"/>
                </a:highlight>
                <a:latin typeface="Courier New"/>
                <a:ea typeface="Courier New"/>
                <a:cs typeface="Courier New"/>
                <a:sym typeface="Courier New"/>
              </a:rPr>
              <a:t>)</a:t>
            </a:r>
            <a:endParaRPr b="1" sz="11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rgbClr val="DCDCAA"/>
                </a:solidFill>
                <a:highlight>
                  <a:srgbClr val="1E1E1E"/>
                </a:highlight>
                <a:latin typeface="Courier New"/>
                <a:ea typeface="Courier New"/>
                <a:cs typeface="Courier New"/>
                <a:sym typeface="Courier New"/>
              </a:rPr>
              <a:t>print</a:t>
            </a:r>
            <a:r>
              <a:rPr b="1" lang="en" sz="1100">
                <a:solidFill>
                  <a:srgbClr val="DCDCDC"/>
                </a:solidFill>
                <a:highlight>
                  <a:srgbClr val="1E1E1E"/>
                </a:highlight>
                <a:latin typeface="Courier New"/>
                <a:ea typeface="Courier New"/>
                <a:cs typeface="Courier New"/>
                <a:sym typeface="Courier New"/>
              </a:rPr>
              <a:t>(</a:t>
            </a:r>
            <a:r>
              <a:rPr b="1" lang="en" sz="1100">
                <a:solidFill>
                  <a:srgbClr val="D4D4D4"/>
                </a:solidFill>
                <a:highlight>
                  <a:srgbClr val="1E1E1E"/>
                </a:highlight>
                <a:latin typeface="Courier New"/>
                <a:ea typeface="Courier New"/>
                <a:cs typeface="Courier New"/>
                <a:sym typeface="Courier New"/>
              </a:rPr>
              <a:t>rmse</a:t>
            </a:r>
            <a:r>
              <a:rPr b="1" lang="en" sz="1100">
                <a:solidFill>
                  <a:srgbClr val="DCDCDC"/>
                </a:solidFill>
                <a:highlight>
                  <a:srgbClr val="1E1E1E"/>
                </a:highlight>
                <a:latin typeface="Courier New"/>
                <a:ea typeface="Courier New"/>
                <a:cs typeface="Courier New"/>
                <a:sym typeface="Courier New"/>
              </a:rPr>
              <a:t>)</a:t>
            </a:r>
            <a:endParaRPr b="1" sz="11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rgbClr val="DCDCAA"/>
                </a:solidFill>
                <a:highlight>
                  <a:srgbClr val="1E1E1E"/>
                </a:highlight>
                <a:latin typeface="Courier New"/>
                <a:ea typeface="Courier New"/>
                <a:cs typeface="Courier New"/>
                <a:sym typeface="Courier New"/>
              </a:rPr>
              <a:t>print</a:t>
            </a:r>
            <a:r>
              <a:rPr b="1" lang="en" sz="1100">
                <a:solidFill>
                  <a:srgbClr val="DCDCDC"/>
                </a:solidFill>
                <a:highlight>
                  <a:srgbClr val="1E1E1E"/>
                </a:highlight>
                <a:latin typeface="Courier New"/>
                <a:ea typeface="Courier New"/>
                <a:cs typeface="Courier New"/>
                <a:sym typeface="Courier New"/>
              </a:rPr>
              <a:t>(</a:t>
            </a:r>
            <a:r>
              <a:rPr b="1" lang="en" sz="1100">
                <a:solidFill>
                  <a:srgbClr val="D4D4D4"/>
                </a:solidFill>
                <a:highlight>
                  <a:srgbClr val="1E1E1E"/>
                </a:highlight>
                <a:latin typeface="Courier New"/>
                <a:ea typeface="Courier New"/>
                <a:cs typeface="Courier New"/>
                <a:sym typeface="Courier New"/>
              </a:rPr>
              <a:t>r2</a:t>
            </a:r>
            <a:r>
              <a:rPr b="1" lang="en" sz="1100">
                <a:solidFill>
                  <a:srgbClr val="DCDCDC"/>
                </a:solidFill>
                <a:highlight>
                  <a:srgbClr val="1E1E1E"/>
                </a:highlight>
                <a:latin typeface="Courier New"/>
                <a:ea typeface="Courier New"/>
                <a:cs typeface="Courier New"/>
                <a:sym typeface="Courier New"/>
              </a:rPr>
              <a:t>)</a:t>
            </a:r>
            <a:endParaRPr b="1" sz="11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1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100">
              <a:solidFill>
                <a:srgbClr val="D5D5D5"/>
              </a:solidFill>
              <a:highlight>
                <a:srgbClr val="383838"/>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100">
              <a:solidFill>
                <a:srgbClr val="D5D5D5"/>
              </a:solidFill>
              <a:highlight>
                <a:srgbClr val="383838"/>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100">
              <a:solidFill>
                <a:srgbClr val="D5D5D5"/>
              </a:solidFill>
              <a:highlight>
                <a:srgbClr val="383838"/>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rgbClr val="D4D4D4"/>
                </a:solidFill>
                <a:highlight>
                  <a:srgbClr val="1E1E1E"/>
                </a:highlight>
                <a:latin typeface="Courier New"/>
                <a:ea typeface="Courier New"/>
                <a:cs typeface="Courier New"/>
                <a:sym typeface="Courier New"/>
              </a:rPr>
              <a:t>Model.coef_</a:t>
            </a:r>
            <a:endParaRPr b="1" sz="11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100">
              <a:solidFill>
                <a:srgbClr val="D5D5D5"/>
              </a:solidFill>
              <a:highlight>
                <a:srgbClr val="383838"/>
              </a:highlight>
              <a:latin typeface="Courier New"/>
              <a:ea typeface="Courier New"/>
              <a:cs typeface="Courier New"/>
              <a:sym typeface="Courier New"/>
            </a:endParaRPr>
          </a:p>
        </p:txBody>
      </p:sp>
      <p:sp>
        <p:nvSpPr>
          <p:cNvPr id="338" name="Google Shape;338;p53"/>
          <p:cNvSpPr/>
          <p:nvPr/>
        </p:nvSpPr>
        <p:spPr>
          <a:xfrm>
            <a:off x="309650" y="2821200"/>
            <a:ext cx="1900800" cy="6192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b="1" lang="en" sz="1200">
                <a:solidFill>
                  <a:srgbClr val="FFFF00"/>
                </a:solidFill>
                <a:latin typeface="Courier New"/>
                <a:ea typeface="Courier New"/>
                <a:cs typeface="Courier New"/>
                <a:sym typeface="Courier New"/>
              </a:rPr>
              <a:t>0.3793128359264996</a:t>
            </a:r>
            <a:endParaRPr b="1" sz="1200">
              <a:solidFill>
                <a:srgbClr val="FFFF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200">
                <a:solidFill>
                  <a:srgbClr val="FFFF00"/>
                </a:solidFill>
                <a:latin typeface="Courier New"/>
                <a:ea typeface="Courier New"/>
                <a:cs typeface="Courier New"/>
                <a:sym typeface="Courier New"/>
              </a:rPr>
              <a:t>0.9691607841530744</a:t>
            </a:r>
            <a:endParaRPr b="1" sz="1200">
              <a:solidFill>
                <a:srgbClr val="FFFF00"/>
              </a:solidFill>
            </a:endParaRPr>
          </a:p>
        </p:txBody>
      </p:sp>
      <p:sp>
        <p:nvSpPr>
          <p:cNvPr id="339" name="Google Shape;339;p53"/>
          <p:cNvSpPr/>
          <p:nvPr/>
        </p:nvSpPr>
        <p:spPr>
          <a:xfrm>
            <a:off x="309650" y="3932775"/>
            <a:ext cx="6906600" cy="9822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t/>
            </a:r>
            <a:endParaRPr b="1" sz="1050">
              <a:solidFill>
                <a:srgbClr val="FFFF00"/>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050">
                <a:solidFill>
                  <a:srgbClr val="FFFF00"/>
                </a:solidFill>
                <a:latin typeface="Courier New"/>
                <a:ea typeface="Courier New"/>
                <a:cs typeface="Courier New"/>
                <a:sym typeface="Courier New"/>
              </a:rPr>
              <a:t>array([ 0.00000000e+00, -1.79187724e+00,  9.67760085e-01,  6.62476469e+00,</a:t>
            </a:r>
            <a:endParaRPr b="1" sz="1050">
              <a:solidFill>
                <a:srgbClr val="FFFF00"/>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050">
                <a:solidFill>
                  <a:srgbClr val="FFFF00"/>
                </a:solidFill>
                <a:latin typeface="Courier New"/>
                <a:ea typeface="Courier New"/>
                <a:cs typeface="Courier New"/>
                <a:sym typeface="Courier New"/>
              </a:rPr>
              <a:t>       -8.03223064e-02,  9.90754705e-02,  3.78289474e-03, -2.66346154e-01,</a:t>
            </a:r>
            <a:endParaRPr b="1" sz="1050">
              <a:solidFill>
                <a:srgbClr val="FFFF00"/>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050">
                <a:solidFill>
                  <a:srgbClr val="FFFF00"/>
                </a:solidFill>
                <a:latin typeface="Courier New"/>
                <a:ea typeface="Courier New"/>
                <a:cs typeface="Courier New"/>
                <a:sym typeface="Courier New"/>
              </a:rPr>
              <a:t>       -1.75000000e-02, -1.25511543e-02, -5.99696356e-02,  3.02631579e-03,</a:t>
            </a:r>
            <a:endParaRPr b="1" sz="1050">
              <a:solidFill>
                <a:srgbClr val="FFFF00"/>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050">
                <a:solidFill>
                  <a:srgbClr val="FFFF00"/>
                </a:solidFill>
                <a:latin typeface="Courier New"/>
                <a:ea typeface="Courier New"/>
                <a:cs typeface="Courier New"/>
                <a:sym typeface="Courier New"/>
              </a:rPr>
              <a:t>        1.55029981e-01, -7.00000000e-02,  1.82083011e-02])</a:t>
            </a:r>
            <a:endParaRPr b="1" sz="1050">
              <a:solidFill>
                <a:srgbClr val="FFFF00"/>
              </a:solidFill>
              <a:latin typeface="Courier New"/>
              <a:ea typeface="Courier New"/>
              <a:cs typeface="Courier New"/>
              <a:sym typeface="Courier New"/>
            </a:endParaRPr>
          </a:p>
          <a:p>
            <a:pPr indent="0" lvl="0" marL="0" rtl="0" algn="ctr">
              <a:spcBef>
                <a:spcPts val="0"/>
              </a:spcBef>
              <a:spcAft>
                <a:spcPts val="0"/>
              </a:spcAft>
              <a:buNone/>
            </a:pPr>
            <a:r>
              <a:t/>
            </a:r>
            <a:endParaRPr>
              <a:solidFill>
                <a:srgbClr val="FFFF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5" name="Google Shape;345;p54"/>
          <p:cNvSpPr txBox="1"/>
          <p:nvPr/>
        </p:nvSpPr>
        <p:spPr>
          <a:xfrm>
            <a:off x="533250" y="334800"/>
            <a:ext cx="2958900" cy="44739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300">
                <a:solidFill>
                  <a:srgbClr val="D4D4D4"/>
                </a:solidFill>
                <a:latin typeface="Courier New"/>
                <a:ea typeface="Courier New"/>
                <a:cs typeface="Courier New"/>
                <a:sym typeface="Courier New"/>
              </a:rPr>
              <a:t>P</a:t>
            </a:r>
            <a:r>
              <a:rPr b="1" lang="en" sz="1300">
                <a:solidFill>
                  <a:srgbClr val="D4D4D4"/>
                </a:solidFill>
                <a:latin typeface="Courier New"/>
                <a:ea typeface="Courier New"/>
                <a:cs typeface="Courier New"/>
                <a:sym typeface="Courier New"/>
              </a:rPr>
              <a:t>olynomial_features.powers_</a:t>
            </a:r>
            <a:endParaRPr b="1" sz="13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200">
              <a:solidFill>
                <a:srgbClr val="D5D5D5"/>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200">
              <a:solidFill>
                <a:srgbClr val="D5D5D5"/>
              </a:solidFill>
              <a:latin typeface="Courier New"/>
              <a:ea typeface="Courier New"/>
              <a:cs typeface="Courier New"/>
              <a:sym typeface="Courier New"/>
            </a:endParaRPr>
          </a:p>
        </p:txBody>
      </p:sp>
      <p:sp>
        <p:nvSpPr>
          <p:cNvPr id="346" name="Google Shape;346;p54"/>
          <p:cNvSpPr txBox="1"/>
          <p:nvPr/>
        </p:nvSpPr>
        <p:spPr>
          <a:xfrm>
            <a:off x="5477225" y="334800"/>
            <a:ext cx="3543900" cy="16521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300">
                <a:solidFill>
                  <a:srgbClr val="D4D4D4"/>
                </a:solidFill>
                <a:highlight>
                  <a:srgbClr val="1E1E1E"/>
                </a:highlight>
                <a:latin typeface="Courier New"/>
                <a:ea typeface="Courier New"/>
                <a:cs typeface="Courier New"/>
                <a:sym typeface="Courier New"/>
              </a:rPr>
              <a:t>M</a:t>
            </a:r>
            <a:r>
              <a:rPr b="1" lang="en" sz="1300">
                <a:solidFill>
                  <a:srgbClr val="D4D4D4"/>
                </a:solidFill>
                <a:highlight>
                  <a:srgbClr val="1E1E1E"/>
                </a:highlight>
                <a:latin typeface="Courier New"/>
                <a:ea typeface="Courier New"/>
                <a:cs typeface="Courier New"/>
                <a:sym typeface="Courier New"/>
              </a:rPr>
              <a:t>odel1intercept_</a:t>
            </a:r>
            <a:endParaRPr b="1" sz="13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a:solidFill>
                <a:srgbClr val="FFFF00"/>
              </a:solidFill>
            </a:endParaRPr>
          </a:p>
        </p:txBody>
      </p:sp>
      <p:sp>
        <p:nvSpPr>
          <p:cNvPr id="347" name="Google Shape;347;p54"/>
          <p:cNvSpPr/>
          <p:nvPr/>
        </p:nvSpPr>
        <p:spPr>
          <a:xfrm>
            <a:off x="533250" y="943000"/>
            <a:ext cx="2898600" cy="40080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FFFF00"/>
                </a:solidFill>
                <a:latin typeface="Courier New"/>
                <a:ea typeface="Courier New"/>
                <a:cs typeface="Courier New"/>
                <a:sym typeface="Courier New"/>
              </a:rPr>
              <a:t>array([[0, 0, 0, 0],</a:t>
            </a:r>
            <a:endParaRPr b="1" sz="1200">
              <a:solidFill>
                <a:srgbClr val="FFFF00"/>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200">
                <a:solidFill>
                  <a:srgbClr val="FFFF00"/>
                </a:solidFill>
                <a:latin typeface="Courier New"/>
                <a:ea typeface="Courier New"/>
                <a:cs typeface="Courier New"/>
                <a:sym typeface="Courier New"/>
              </a:rPr>
              <a:t>       [1, 0, 0, 0],</a:t>
            </a:r>
            <a:endParaRPr b="1" sz="1200">
              <a:solidFill>
                <a:srgbClr val="FFFF00"/>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200">
                <a:solidFill>
                  <a:srgbClr val="FFFF00"/>
                </a:solidFill>
                <a:latin typeface="Courier New"/>
                <a:ea typeface="Courier New"/>
                <a:cs typeface="Courier New"/>
                <a:sym typeface="Courier New"/>
              </a:rPr>
              <a:t>       [0, 1, 0, 0],</a:t>
            </a:r>
            <a:endParaRPr b="1" sz="1200">
              <a:solidFill>
                <a:srgbClr val="FFFF00"/>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200">
                <a:solidFill>
                  <a:srgbClr val="FFFF00"/>
                </a:solidFill>
                <a:latin typeface="Courier New"/>
                <a:ea typeface="Courier New"/>
                <a:cs typeface="Courier New"/>
                <a:sym typeface="Courier New"/>
              </a:rPr>
              <a:t>       [0, 0, 1, 0],</a:t>
            </a:r>
            <a:endParaRPr b="1" sz="1200">
              <a:solidFill>
                <a:srgbClr val="FFFF00"/>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200">
                <a:solidFill>
                  <a:srgbClr val="FFFF00"/>
                </a:solidFill>
                <a:latin typeface="Courier New"/>
                <a:ea typeface="Courier New"/>
                <a:cs typeface="Courier New"/>
                <a:sym typeface="Courier New"/>
              </a:rPr>
              <a:t>       [0, 0, 0, 1],</a:t>
            </a:r>
            <a:endParaRPr b="1" sz="1200">
              <a:solidFill>
                <a:srgbClr val="FFFF00"/>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200">
                <a:solidFill>
                  <a:srgbClr val="FFFF00"/>
                </a:solidFill>
                <a:latin typeface="Courier New"/>
                <a:ea typeface="Courier New"/>
                <a:cs typeface="Courier New"/>
                <a:sym typeface="Courier New"/>
              </a:rPr>
              <a:t>       [2, 0, 0, 0],</a:t>
            </a:r>
            <a:endParaRPr b="1" sz="1200">
              <a:solidFill>
                <a:srgbClr val="FFFF00"/>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200">
                <a:solidFill>
                  <a:srgbClr val="FFFF00"/>
                </a:solidFill>
                <a:latin typeface="Courier New"/>
                <a:ea typeface="Courier New"/>
                <a:cs typeface="Courier New"/>
                <a:sym typeface="Courier New"/>
              </a:rPr>
              <a:t>       [1, 1, 0, 0],</a:t>
            </a:r>
            <a:endParaRPr b="1" sz="1200">
              <a:solidFill>
                <a:srgbClr val="FFFF00"/>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200">
                <a:solidFill>
                  <a:srgbClr val="FFFF00"/>
                </a:solidFill>
                <a:latin typeface="Courier New"/>
                <a:ea typeface="Courier New"/>
                <a:cs typeface="Courier New"/>
                <a:sym typeface="Courier New"/>
              </a:rPr>
              <a:t>       [1, 0, 1, 0],</a:t>
            </a:r>
            <a:endParaRPr b="1" sz="1200">
              <a:solidFill>
                <a:srgbClr val="FFFF00"/>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200">
                <a:solidFill>
                  <a:srgbClr val="FFFF00"/>
                </a:solidFill>
                <a:latin typeface="Courier New"/>
                <a:ea typeface="Courier New"/>
                <a:cs typeface="Courier New"/>
                <a:sym typeface="Courier New"/>
              </a:rPr>
              <a:t>       [1, 0, 0, 1],</a:t>
            </a:r>
            <a:endParaRPr b="1" sz="1200">
              <a:solidFill>
                <a:srgbClr val="FFFF00"/>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200">
                <a:solidFill>
                  <a:srgbClr val="FFFF00"/>
                </a:solidFill>
                <a:latin typeface="Courier New"/>
                <a:ea typeface="Courier New"/>
                <a:cs typeface="Courier New"/>
                <a:sym typeface="Courier New"/>
              </a:rPr>
              <a:t>       [0, 2, 0, 0],</a:t>
            </a:r>
            <a:endParaRPr b="1" sz="1200">
              <a:solidFill>
                <a:srgbClr val="FFFF00"/>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200">
                <a:solidFill>
                  <a:srgbClr val="FFFF00"/>
                </a:solidFill>
                <a:latin typeface="Courier New"/>
                <a:ea typeface="Courier New"/>
                <a:cs typeface="Courier New"/>
                <a:sym typeface="Courier New"/>
              </a:rPr>
              <a:t>       [0, 1, 1, 0],</a:t>
            </a:r>
            <a:endParaRPr b="1" sz="1200">
              <a:solidFill>
                <a:srgbClr val="FFFF00"/>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200">
                <a:solidFill>
                  <a:srgbClr val="FFFF00"/>
                </a:solidFill>
                <a:latin typeface="Courier New"/>
                <a:ea typeface="Courier New"/>
                <a:cs typeface="Courier New"/>
                <a:sym typeface="Courier New"/>
              </a:rPr>
              <a:t>       [0, 1, 0, 1],</a:t>
            </a:r>
            <a:endParaRPr b="1" sz="1200">
              <a:solidFill>
                <a:srgbClr val="FFFF00"/>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200">
                <a:solidFill>
                  <a:srgbClr val="FFFF00"/>
                </a:solidFill>
                <a:latin typeface="Courier New"/>
                <a:ea typeface="Courier New"/>
                <a:cs typeface="Courier New"/>
                <a:sym typeface="Courier New"/>
              </a:rPr>
              <a:t>       [0, 0, 2, 0],</a:t>
            </a:r>
            <a:endParaRPr b="1" sz="1200">
              <a:solidFill>
                <a:srgbClr val="FFFF00"/>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200">
                <a:solidFill>
                  <a:srgbClr val="FFFF00"/>
                </a:solidFill>
                <a:latin typeface="Courier New"/>
                <a:ea typeface="Courier New"/>
                <a:cs typeface="Courier New"/>
                <a:sym typeface="Courier New"/>
              </a:rPr>
              <a:t>       [0, 0, 1, 1],</a:t>
            </a:r>
            <a:endParaRPr b="1" sz="1200">
              <a:solidFill>
                <a:srgbClr val="FFFF00"/>
              </a:solidFill>
              <a:latin typeface="Courier New"/>
              <a:ea typeface="Courier New"/>
              <a:cs typeface="Courier New"/>
              <a:sym typeface="Courier New"/>
            </a:endParaRPr>
          </a:p>
          <a:p>
            <a:pPr indent="0" lvl="0" marL="0" rtl="0" algn="ctr">
              <a:lnSpc>
                <a:spcPct val="135714"/>
              </a:lnSpc>
              <a:spcBef>
                <a:spcPts val="0"/>
              </a:spcBef>
              <a:spcAft>
                <a:spcPts val="0"/>
              </a:spcAft>
              <a:buNone/>
            </a:pPr>
            <a:r>
              <a:rPr b="1" lang="en" sz="1200">
                <a:solidFill>
                  <a:srgbClr val="FFFF00"/>
                </a:solidFill>
                <a:latin typeface="Courier New"/>
                <a:ea typeface="Courier New"/>
                <a:cs typeface="Courier New"/>
                <a:sym typeface="Courier New"/>
              </a:rPr>
              <a:t>       [0, 0, 0, 2]])</a:t>
            </a:r>
            <a:endParaRPr b="1" sz="1200">
              <a:solidFill>
                <a:srgbClr val="FFFF00"/>
              </a:solidFill>
              <a:latin typeface="Courier New"/>
              <a:ea typeface="Courier New"/>
              <a:cs typeface="Courier New"/>
              <a:sym typeface="Courier New"/>
            </a:endParaRPr>
          </a:p>
        </p:txBody>
      </p:sp>
      <p:sp>
        <p:nvSpPr>
          <p:cNvPr id="348" name="Google Shape;348;p54"/>
          <p:cNvSpPr/>
          <p:nvPr/>
        </p:nvSpPr>
        <p:spPr>
          <a:xfrm>
            <a:off x="5572050" y="906875"/>
            <a:ext cx="2124600" cy="7335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FFFF00"/>
                </a:solidFill>
                <a:latin typeface="Courier New"/>
                <a:ea typeface="Courier New"/>
                <a:cs typeface="Courier New"/>
                <a:sym typeface="Courier New"/>
              </a:rPr>
              <a:t>-8.568681882063727</a:t>
            </a:r>
            <a:endParaRPr>
              <a:solidFill>
                <a:srgbClr val="FFFF00"/>
              </a:solidFill>
            </a:endParaRPr>
          </a:p>
        </p:txBody>
      </p:sp>
      <p:sp>
        <p:nvSpPr>
          <p:cNvPr id="349" name="Google Shape;349;p54"/>
          <p:cNvSpPr txBox="1"/>
          <p:nvPr/>
        </p:nvSpPr>
        <p:spPr>
          <a:xfrm>
            <a:off x="5150375" y="2348125"/>
            <a:ext cx="3412500" cy="1128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Calibri"/>
              <a:buChar char="●"/>
            </a:pPr>
            <a:r>
              <a:rPr lang="en" sz="1800">
                <a:solidFill>
                  <a:srgbClr val="FFFFFF"/>
                </a:solidFill>
                <a:latin typeface="Calibri"/>
                <a:ea typeface="Calibri"/>
                <a:cs typeface="Calibri"/>
                <a:sym typeface="Calibri"/>
              </a:rPr>
              <a:t>Same process with </a:t>
            </a:r>
            <a:r>
              <a:rPr lang="en" sz="1800">
                <a:solidFill>
                  <a:srgbClr val="FFFF00"/>
                </a:solidFill>
                <a:latin typeface="Calibri"/>
                <a:ea typeface="Calibri"/>
                <a:cs typeface="Calibri"/>
                <a:sym typeface="Calibri"/>
              </a:rPr>
              <a:t>height</a:t>
            </a:r>
            <a:r>
              <a:rPr lang="en" sz="1800">
                <a:solidFill>
                  <a:srgbClr val="FFFF00"/>
                </a:solidFill>
                <a:latin typeface="Calibri"/>
                <a:ea typeface="Calibri"/>
                <a:cs typeface="Calibri"/>
                <a:sym typeface="Calibri"/>
              </a:rPr>
              <a:t> </a:t>
            </a:r>
            <a:r>
              <a:rPr lang="en" sz="1800">
                <a:solidFill>
                  <a:srgbClr val="FFFFFF"/>
                </a:solidFill>
                <a:latin typeface="Calibri"/>
                <a:ea typeface="Calibri"/>
                <a:cs typeface="Calibri"/>
                <a:sym typeface="Calibri"/>
              </a:rPr>
              <a:t>and </a:t>
            </a:r>
            <a:r>
              <a:rPr lang="en" sz="1800">
                <a:solidFill>
                  <a:srgbClr val="FFFF00"/>
                </a:solidFill>
                <a:latin typeface="Calibri"/>
                <a:ea typeface="Calibri"/>
                <a:cs typeface="Calibri"/>
                <a:sym typeface="Calibri"/>
              </a:rPr>
              <a:t>penetration </a:t>
            </a:r>
            <a:r>
              <a:rPr lang="en" sz="1800">
                <a:solidFill>
                  <a:srgbClr val="FFFFFF"/>
                </a:solidFill>
                <a:latin typeface="Calibri"/>
                <a:ea typeface="Calibri"/>
                <a:cs typeface="Calibri"/>
                <a:sym typeface="Calibri"/>
              </a:rPr>
              <a:t>for each dataset (3)</a:t>
            </a:r>
            <a:endParaRPr sz="1800">
              <a:solidFill>
                <a:srgbClr val="FFFFFF"/>
              </a:solidFill>
              <a:latin typeface="Calibri"/>
              <a:ea typeface="Calibri"/>
              <a:cs typeface="Calibri"/>
              <a:sym typeface="Calibri"/>
            </a:endParaRPr>
          </a:p>
        </p:txBody>
      </p:sp>
      <p:cxnSp>
        <p:nvCxnSpPr>
          <p:cNvPr id="350" name="Google Shape;350;p54"/>
          <p:cNvCxnSpPr/>
          <p:nvPr/>
        </p:nvCxnSpPr>
        <p:spPr>
          <a:xfrm>
            <a:off x="4410675" y="10650"/>
            <a:ext cx="0" cy="5100600"/>
          </a:xfrm>
          <a:prstGeom prst="straightConnector1">
            <a:avLst/>
          </a:prstGeom>
          <a:noFill/>
          <a:ln cap="flat" cmpd="sng" w="9525">
            <a:solidFill>
              <a:srgbClr val="FFFFFF"/>
            </a:solidFill>
            <a:prstDash val="solid"/>
            <a:round/>
            <a:headEnd len="med" w="med" type="non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5"/>
          <p:cNvSpPr txBox="1"/>
          <p:nvPr>
            <p:ph idx="1" type="body"/>
          </p:nvPr>
        </p:nvSpPr>
        <p:spPr>
          <a:xfrm>
            <a:off x="311700" y="196375"/>
            <a:ext cx="8520600" cy="46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alibri"/>
                <a:ea typeface="Calibri"/>
                <a:cs typeface="Calibri"/>
                <a:sym typeface="Calibri"/>
              </a:rPr>
              <a:t>array([   </a:t>
            </a:r>
            <a:endParaRPr>
              <a:solidFill>
                <a:srgbClr val="FFFFFF"/>
              </a:solidFill>
              <a:latin typeface="Calibri"/>
              <a:ea typeface="Calibri"/>
              <a:cs typeface="Calibri"/>
              <a:sym typeface="Calibri"/>
            </a:endParaRPr>
          </a:p>
          <a:p>
            <a:pPr indent="0" lvl="0" marL="457200" rtl="0" algn="l">
              <a:spcBef>
                <a:spcPts val="0"/>
              </a:spcBef>
              <a:spcAft>
                <a:spcPts val="0"/>
              </a:spcAft>
              <a:buNone/>
            </a:pPr>
            <a:r>
              <a:rPr lang="en">
                <a:solidFill>
                  <a:srgbClr val="FFFFFF"/>
                </a:solidFill>
                <a:latin typeface="Calibri"/>
                <a:ea typeface="Calibri"/>
                <a:cs typeface="Calibri"/>
                <a:sym typeface="Calibri"/>
              </a:rPr>
              <a:t>    -1.79187724e+00,  9.67760085e-01,  6.62476469e+00,</a:t>
            </a:r>
            <a:endParaRPr>
              <a:solidFill>
                <a:srgbClr val="FFFFFF"/>
              </a:solidFill>
              <a:latin typeface="Calibri"/>
              <a:ea typeface="Calibri"/>
              <a:cs typeface="Calibri"/>
              <a:sym typeface="Calibri"/>
            </a:endParaRPr>
          </a:p>
          <a:p>
            <a:pPr indent="0" lvl="0" marL="0" rtl="0" algn="l">
              <a:spcBef>
                <a:spcPts val="0"/>
              </a:spcBef>
              <a:spcAft>
                <a:spcPts val="0"/>
              </a:spcAft>
              <a:buNone/>
            </a:pPr>
            <a:r>
              <a:rPr lang="en">
                <a:solidFill>
                  <a:srgbClr val="FFFFFF"/>
                </a:solidFill>
                <a:latin typeface="Calibri"/>
                <a:ea typeface="Calibri"/>
                <a:cs typeface="Calibri"/>
                <a:sym typeface="Calibri"/>
              </a:rPr>
              <a:t>       	    -8.03223064e-02,  9.90754705e-02,  3.78289474e-03, -2.66346154e-01,</a:t>
            </a:r>
            <a:endParaRPr>
              <a:solidFill>
                <a:srgbClr val="FFFFFF"/>
              </a:solidFill>
              <a:latin typeface="Calibri"/>
              <a:ea typeface="Calibri"/>
              <a:cs typeface="Calibri"/>
              <a:sym typeface="Calibri"/>
            </a:endParaRPr>
          </a:p>
          <a:p>
            <a:pPr indent="0" lvl="0" marL="0" rtl="0" algn="l">
              <a:spcBef>
                <a:spcPts val="0"/>
              </a:spcBef>
              <a:spcAft>
                <a:spcPts val="0"/>
              </a:spcAft>
              <a:buNone/>
            </a:pPr>
            <a:r>
              <a:rPr lang="en">
                <a:solidFill>
                  <a:srgbClr val="FFFFFF"/>
                </a:solidFill>
                <a:latin typeface="Calibri"/>
                <a:ea typeface="Calibri"/>
                <a:cs typeface="Calibri"/>
                <a:sym typeface="Calibri"/>
              </a:rPr>
              <a:t>             -1.75000000e-02, -1.25511543e-02, -5.99696356e-02,  3.02631579e-03,</a:t>
            </a:r>
            <a:endParaRPr>
              <a:solidFill>
                <a:srgbClr val="FFFFFF"/>
              </a:solidFill>
              <a:latin typeface="Calibri"/>
              <a:ea typeface="Calibri"/>
              <a:cs typeface="Calibri"/>
              <a:sym typeface="Calibri"/>
            </a:endParaRPr>
          </a:p>
          <a:p>
            <a:pPr indent="0" lvl="0" marL="0" rtl="0" algn="l">
              <a:spcBef>
                <a:spcPts val="0"/>
              </a:spcBef>
              <a:spcAft>
                <a:spcPts val="0"/>
              </a:spcAft>
              <a:buNone/>
            </a:pPr>
            <a:r>
              <a:rPr lang="en">
                <a:solidFill>
                  <a:srgbClr val="FFFFFF"/>
                </a:solidFill>
                <a:latin typeface="Calibri"/>
                <a:ea typeface="Calibri"/>
                <a:cs typeface="Calibri"/>
                <a:sym typeface="Calibri"/>
              </a:rPr>
              <a:t>             1.55029981e-01, -7.00000000e-02,  1.82083011e-02</a:t>
            </a:r>
            <a:endParaRPr>
              <a:solidFill>
                <a:srgbClr val="FFFFFF"/>
              </a:solidFill>
              <a:latin typeface="Calibri"/>
              <a:ea typeface="Calibri"/>
              <a:cs typeface="Calibri"/>
              <a:sym typeface="Calibri"/>
            </a:endParaRPr>
          </a:p>
          <a:p>
            <a:pPr indent="457200" lvl="0" marL="0" rtl="0" algn="l">
              <a:spcBef>
                <a:spcPts val="0"/>
              </a:spcBef>
              <a:spcAft>
                <a:spcPts val="0"/>
              </a:spcAft>
              <a:buNone/>
            </a:pPr>
            <a:r>
              <a:rPr lang="en">
                <a:solidFill>
                  <a:srgbClr val="FFFFFF"/>
                </a:solidFill>
                <a:latin typeface="Calibri"/>
                <a:ea typeface="Calibri"/>
                <a:cs typeface="Calibri"/>
                <a:sym typeface="Calibri"/>
              </a:rPr>
              <a:t>])</a:t>
            </a:r>
            <a:endParaRPr>
              <a:latin typeface="Calibri"/>
              <a:ea typeface="Calibri"/>
              <a:cs typeface="Calibri"/>
              <a:sym typeface="Calibri"/>
            </a:endParaRPr>
          </a:p>
          <a:p>
            <a:pPr indent="0" lvl="0" marL="0" rtl="0" algn="l">
              <a:spcBef>
                <a:spcPts val="0"/>
              </a:spcBef>
              <a:spcAft>
                <a:spcPts val="0"/>
              </a:spcAft>
              <a:buNone/>
            </a:pPr>
            <a:r>
              <a:rPr lang="en">
                <a:solidFill>
                  <a:srgbClr val="FFFFFF"/>
                </a:solidFill>
                <a:latin typeface="Calibri"/>
                <a:ea typeface="Calibri"/>
                <a:cs typeface="Calibri"/>
                <a:sym typeface="Calibri"/>
              </a:rPr>
              <a:t>Intercept (C) = -8.568681882063727</a:t>
            </a:r>
            <a:endParaRPr>
              <a:solidFill>
                <a:srgbClr val="FFFFFF"/>
              </a:solidFill>
              <a:latin typeface="Calibri"/>
              <a:ea typeface="Calibri"/>
              <a:cs typeface="Calibri"/>
              <a:sym typeface="Calibri"/>
            </a:endParaRPr>
          </a:p>
          <a:p>
            <a:pPr indent="0" lvl="0" marL="0" rtl="0" algn="l">
              <a:spcBef>
                <a:spcPts val="0"/>
              </a:spcBef>
              <a:spcAft>
                <a:spcPts val="0"/>
              </a:spcAft>
              <a:buNone/>
            </a:pPr>
            <a:r>
              <a:t/>
            </a:r>
            <a:endParaRPr>
              <a:solidFill>
                <a:srgbClr val="FFFFFF"/>
              </a:solidFill>
              <a:latin typeface="Calibri"/>
              <a:ea typeface="Calibri"/>
              <a:cs typeface="Calibri"/>
              <a:sym typeface="Calibri"/>
            </a:endParaRPr>
          </a:p>
          <a:p>
            <a:pPr indent="0" lvl="0" marL="0" rtl="0" algn="l">
              <a:spcBef>
                <a:spcPts val="0"/>
              </a:spcBef>
              <a:spcAft>
                <a:spcPts val="0"/>
              </a:spcAft>
              <a:buNone/>
            </a:pPr>
            <a:r>
              <a:t/>
            </a:r>
            <a:endParaRPr>
              <a:solidFill>
                <a:srgbClr val="FFFFFF"/>
              </a:solidFill>
              <a:latin typeface="Calibri"/>
              <a:ea typeface="Calibri"/>
              <a:cs typeface="Calibri"/>
              <a:sym typeface="Calibri"/>
            </a:endParaRPr>
          </a:p>
          <a:p>
            <a:pPr indent="0" lvl="0" marL="0" rtl="0" algn="l">
              <a:spcBef>
                <a:spcPts val="0"/>
              </a:spcBef>
              <a:spcAft>
                <a:spcPts val="0"/>
              </a:spcAft>
              <a:buNone/>
            </a:pPr>
            <a:r>
              <a:rPr lang="en">
                <a:solidFill>
                  <a:srgbClr val="FFFFFF"/>
                </a:solidFill>
                <a:latin typeface="Calibri"/>
                <a:ea typeface="Calibri"/>
                <a:cs typeface="Calibri"/>
                <a:sym typeface="Calibri"/>
              </a:rPr>
              <a:t>W = </a:t>
            </a:r>
            <a:r>
              <a:rPr lang="en">
                <a:solidFill>
                  <a:srgbClr val="FFFF00"/>
                </a:solidFill>
                <a:latin typeface="Calibri"/>
                <a:ea typeface="Calibri"/>
                <a:cs typeface="Calibri"/>
                <a:sym typeface="Calibri"/>
              </a:rPr>
              <a:t>X1</a:t>
            </a:r>
            <a:r>
              <a:rPr lang="en">
                <a:solidFill>
                  <a:srgbClr val="FFFFFF"/>
                </a:solidFill>
                <a:latin typeface="Calibri"/>
                <a:ea typeface="Calibri"/>
                <a:cs typeface="Calibri"/>
                <a:sym typeface="Calibri"/>
              </a:rPr>
              <a:t>*V + </a:t>
            </a:r>
            <a:r>
              <a:rPr lang="en">
                <a:solidFill>
                  <a:srgbClr val="FFFF00"/>
                </a:solidFill>
                <a:latin typeface="Calibri"/>
                <a:ea typeface="Calibri"/>
                <a:cs typeface="Calibri"/>
                <a:sym typeface="Calibri"/>
              </a:rPr>
              <a:t>X2</a:t>
            </a:r>
            <a:r>
              <a:rPr lang="en">
                <a:solidFill>
                  <a:srgbClr val="FFFFFF"/>
                </a:solidFill>
                <a:latin typeface="Calibri"/>
                <a:ea typeface="Calibri"/>
                <a:cs typeface="Calibri"/>
                <a:sym typeface="Calibri"/>
              </a:rPr>
              <a:t>*WFR + </a:t>
            </a:r>
            <a:r>
              <a:rPr lang="en">
                <a:solidFill>
                  <a:srgbClr val="FFFF00"/>
                </a:solidFill>
                <a:latin typeface="Calibri"/>
                <a:ea typeface="Calibri"/>
                <a:cs typeface="Calibri"/>
                <a:sym typeface="Calibri"/>
              </a:rPr>
              <a:t>X3</a:t>
            </a:r>
            <a:r>
              <a:rPr lang="en">
                <a:solidFill>
                  <a:srgbClr val="FFFFFF"/>
                </a:solidFill>
                <a:latin typeface="Calibri"/>
                <a:ea typeface="Calibri"/>
                <a:cs typeface="Calibri"/>
                <a:sym typeface="Calibri"/>
              </a:rPr>
              <a:t>*WS + </a:t>
            </a:r>
            <a:r>
              <a:rPr lang="en">
                <a:solidFill>
                  <a:srgbClr val="FFFF00"/>
                </a:solidFill>
                <a:latin typeface="Calibri"/>
                <a:ea typeface="Calibri"/>
                <a:cs typeface="Calibri"/>
                <a:sym typeface="Calibri"/>
              </a:rPr>
              <a:t>X4</a:t>
            </a:r>
            <a:r>
              <a:rPr lang="en">
                <a:solidFill>
                  <a:srgbClr val="FFFFFF"/>
                </a:solidFill>
                <a:latin typeface="Calibri"/>
                <a:ea typeface="Calibri"/>
                <a:cs typeface="Calibri"/>
                <a:sym typeface="Calibri"/>
              </a:rPr>
              <a:t>*</a:t>
            </a:r>
            <a:r>
              <a:rPr lang="en">
                <a:solidFill>
                  <a:srgbClr val="FFFFFF"/>
                </a:solidFill>
                <a:latin typeface="Calibri"/>
                <a:ea typeface="Calibri"/>
                <a:cs typeface="Calibri"/>
                <a:sym typeface="Calibri"/>
              </a:rPr>
              <a:t>NPD + </a:t>
            </a:r>
            <a:r>
              <a:rPr lang="en">
                <a:solidFill>
                  <a:srgbClr val="FFFF00"/>
                </a:solidFill>
                <a:latin typeface="Calibri"/>
                <a:ea typeface="Calibri"/>
                <a:cs typeface="Calibri"/>
                <a:sym typeface="Calibri"/>
              </a:rPr>
              <a:t>X5</a:t>
            </a:r>
            <a:r>
              <a:rPr lang="en">
                <a:solidFill>
                  <a:srgbClr val="FFFFFF"/>
                </a:solidFill>
                <a:latin typeface="Calibri"/>
                <a:ea typeface="Calibri"/>
                <a:cs typeface="Calibri"/>
                <a:sym typeface="Calibri"/>
              </a:rPr>
              <a:t>*</a:t>
            </a:r>
            <a:r>
              <a:rPr lang="en">
                <a:solidFill>
                  <a:srgbClr val="FFFFFF"/>
                </a:solidFill>
                <a:latin typeface="Calibri"/>
                <a:ea typeface="Calibri"/>
                <a:cs typeface="Calibri"/>
                <a:sym typeface="Calibri"/>
              </a:rPr>
              <a:t>V*V + </a:t>
            </a:r>
            <a:r>
              <a:rPr lang="en">
                <a:solidFill>
                  <a:srgbClr val="FFFF00"/>
                </a:solidFill>
                <a:latin typeface="Calibri"/>
                <a:ea typeface="Calibri"/>
                <a:cs typeface="Calibri"/>
                <a:sym typeface="Calibri"/>
              </a:rPr>
              <a:t>X6</a:t>
            </a:r>
            <a:r>
              <a:rPr lang="en">
                <a:solidFill>
                  <a:srgbClr val="FFFFFF"/>
                </a:solidFill>
                <a:latin typeface="Calibri"/>
                <a:ea typeface="Calibri"/>
                <a:cs typeface="Calibri"/>
                <a:sym typeface="Calibri"/>
              </a:rPr>
              <a:t>*</a:t>
            </a:r>
            <a:r>
              <a:rPr lang="en">
                <a:solidFill>
                  <a:srgbClr val="FFFFFF"/>
                </a:solidFill>
                <a:latin typeface="Calibri"/>
                <a:ea typeface="Calibri"/>
                <a:cs typeface="Calibri"/>
                <a:sym typeface="Calibri"/>
              </a:rPr>
              <a:t>V*WFR +  </a:t>
            </a:r>
            <a:r>
              <a:rPr lang="en">
                <a:solidFill>
                  <a:srgbClr val="FFFF00"/>
                </a:solidFill>
                <a:latin typeface="Calibri"/>
                <a:ea typeface="Calibri"/>
                <a:cs typeface="Calibri"/>
                <a:sym typeface="Calibri"/>
              </a:rPr>
              <a:t>X7</a:t>
            </a:r>
            <a:r>
              <a:rPr lang="en">
                <a:solidFill>
                  <a:srgbClr val="FFFFFF"/>
                </a:solidFill>
                <a:latin typeface="Calibri"/>
                <a:ea typeface="Calibri"/>
                <a:cs typeface="Calibri"/>
                <a:sym typeface="Calibri"/>
              </a:rPr>
              <a:t>*</a:t>
            </a:r>
            <a:r>
              <a:rPr lang="en">
                <a:solidFill>
                  <a:srgbClr val="FFFFFF"/>
                </a:solidFill>
                <a:latin typeface="Calibri"/>
                <a:ea typeface="Calibri"/>
                <a:cs typeface="Calibri"/>
                <a:sym typeface="Calibri"/>
              </a:rPr>
              <a:t>V*WS + </a:t>
            </a:r>
            <a:r>
              <a:rPr lang="en">
                <a:solidFill>
                  <a:srgbClr val="FFFF00"/>
                </a:solidFill>
                <a:latin typeface="Calibri"/>
                <a:ea typeface="Calibri"/>
                <a:cs typeface="Calibri"/>
                <a:sym typeface="Calibri"/>
              </a:rPr>
              <a:t>X8</a:t>
            </a:r>
            <a:r>
              <a:rPr lang="en">
                <a:solidFill>
                  <a:srgbClr val="FFFFFF"/>
                </a:solidFill>
                <a:latin typeface="Calibri"/>
                <a:ea typeface="Calibri"/>
                <a:cs typeface="Calibri"/>
                <a:sym typeface="Calibri"/>
              </a:rPr>
              <a:t>*</a:t>
            </a:r>
            <a:r>
              <a:rPr lang="en">
                <a:solidFill>
                  <a:srgbClr val="FFFFFF"/>
                </a:solidFill>
                <a:latin typeface="Calibri"/>
                <a:ea typeface="Calibri"/>
                <a:cs typeface="Calibri"/>
                <a:sym typeface="Calibri"/>
              </a:rPr>
              <a:t>V*NPD + </a:t>
            </a:r>
            <a:r>
              <a:rPr lang="en">
                <a:solidFill>
                  <a:srgbClr val="FFFF00"/>
                </a:solidFill>
                <a:latin typeface="Calibri"/>
                <a:ea typeface="Calibri"/>
                <a:cs typeface="Calibri"/>
                <a:sym typeface="Calibri"/>
              </a:rPr>
              <a:t>X9</a:t>
            </a:r>
            <a:r>
              <a:rPr lang="en">
                <a:solidFill>
                  <a:srgbClr val="FFFFFF"/>
                </a:solidFill>
                <a:latin typeface="Calibri"/>
                <a:ea typeface="Calibri"/>
                <a:cs typeface="Calibri"/>
                <a:sym typeface="Calibri"/>
              </a:rPr>
              <a:t>*</a:t>
            </a:r>
            <a:r>
              <a:rPr lang="en">
                <a:solidFill>
                  <a:srgbClr val="FFFFFF"/>
                </a:solidFill>
                <a:latin typeface="Calibri"/>
                <a:ea typeface="Calibri"/>
                <a:cs typeface="Calibri"/>
                <a:sym typeface="Calibri"/>
              </a:rPr>
              <a:t>WFR*WFR + </a:t>
            </a:r>
            <a:r>
              <a:rPr lang="en">
                <a:solidFill>
                  <a:srgbClr val="FFFF00"/>
                </a:solidFill>
                <a:latin typeface="Calibri"/>
                <a:ea typeface="Calibri"/>
                <a:cs typeface="Calibri"/>
                <a:sym typeface="Calibri"/>
              </a:rPr>
              <a:t>X10</a:t>
            </a:r>
            <a:r>
              <a:rPr lang="en">
                <a:solidFill>
                  <a:srgbClr val="FFFFFF"/>
                </a:solidFill>
                <a:latin typeface="Calibri"/>
                <a:ea typeface="Calibri"/>
                <a:cs typeface="Calibri"/>
                <a:sym typeface="Calibri"/>
              </a:rPr>
              <a:t>*</a:t>
            </a:r>
            <a:r>
              <a:rPr lang="en">
                <a:solidFill>
                  <a:srgbClr val="FFFFFF"/>
                </a:solidFill>
                <a:latin typeface="Calibri"/>
                <a:ea typeface="Calibri"/>
                <a:cs typeface="Calibri"/>
                <a:sym typeface="Calibri"/>
              </a:rPr>
              <a:t>WFR*WS + </a:t>
            </a:r>
            <a:r>
              <a:rPr lang="en">
                <a:solidFill>
                  <a:srgbClr val="FFFF00"/>
                </a:solidFill>
                <a:latin typeface="Calibri"/>
                <a:ea typeface="Calibri"/>
                <a:cs typeface="Calibri"/>
                <a:sym typeface="Calibri"/>
              </a:rPr>
              <a:t>X11</a:t>
            </a:r>
            <a:r>
              <a:rPr lang="en">
                <a:solidFill>
                  <a:srgbClr val="FFFFFF"/>
                </a:solidFill>
                <a:latin typeface="Calibri"/>
                <a:ea typeface="Calibri"/>
                <a:cs typeface="Calibri"/>
                <a:sym typeface="Calibri"/>
              </a:rPr>
              <a:t>*</a:t>
            </a:r>
            <a:r>
              <a:rPr lang="en">
                <a:solidFill>
                  <a:srgbClr val="FFFFFF"/>
                </a:solidFill>
                <a:latin typeface="Calibri"/>
                <a:ea typeface="Calibri"/>
                <a:cs typeface="Calibri"/>
                <a:sym typeface="Calibri"/>
              </a:rPr>
              <a:t>WFR*NPD + </a:t>
            </a:r>
            <a:r>
              <a:rPr lang="en">
                <a:solidFill>
                  <a:srgbClr val="FFFF00"/>
                </a:solidFill>
                <a:latin typeface="Calibri"/>
                <a:ea typeface="Calibri"/>
                <a:cs typeface="Calibri"/>
                <a:sym typeface="Calibri"/>
              </a:rPr>
              <a:t>X12</a:t>
            </a:r>
            <a:r>
              <a:rPr lang="en">
                <a:solidFill>
                  <a:srgbClr val="FFFFFF"/>
                </a:solidFill>
                <a:latin typeface="Calibri"/>
                <a:ea typeface="Calibri"/>
                <a:cs typeface="Calibri"/>
                <a:sym typeface="Calibri"/>
              </a:rPr>
              <a:t>*</a:t>
            </a:r>
            <a:r>
              <a:rPr lang="en">
                <a:solidFill>
                  <a:srgbClr val="FFFFFF"/>
                </a:solidFill>
                <a:latin typeface="Calibri"/>
                <a:ea typeface="Calibri"/>
                <a:cs typeface="Calibri"/>
                <a:sym typeface="Calibri"/>
              </a:rPr>
              <a:t>WS*WS + </a:t>
            </a:r>
            <a:r>
              <a:rPr lang="en">
                <a:solidFill>
                  <a:srgbClr val="FFFF00"/>
                </a:solidFill>
                <a:latin typeface="Calibri"/>
                <a:ea typeface="Calibri"/>
                <a:cs typeface="Calibri"/>
                <a:sym typeface="Calibri"/>
              </a:rPr>
              <a:t>X13</a:t>
            </a:r>
            <a:r>
              <a:rPr lang="en">
                <a:solidFill>
                  <a:srgbClr val="FFFFFF"/>
                </a:solidFill>
                <a:latin typeface="Calibri"/>
                <a:ea typeface="Calibri"/>
                <a:cs typeface="Calibri"/>
                <a:sym typeface="Calibri"/>
              </a:rPr>
              <a:t>*</a:t>
            </a:r>
            <a:r>
              <a:rPr lang="en">
                <a:solidFill>
                  <a:srgbClr val="FFFFFF"/>
                </a:solidFill>
                <a:latin typeface="Calibri"/>
                <a:ea typeface="Calibri"/>
                <a:cs typeface="Calibri"/>
                <a:sym typeface="Calibri"/>
              </a:rPr>
              <a:t>WS*NPD + </a:t>
            </a:r>
            <a:r>
              <a:rPr lang="en">
                <a:solidFill>
                  <a:srgbClr val="FFFF00"/>
                </a:solidFill>
                <a:latin typeface="Calibri"/>
                <a:ea typeface="Calibri"/>
                <a:cs typeface="Calibri"/>
                <a:sym typeface="Calibri"/>
              </a:rPr>
              <a:t>X14</a:t>
            </a:r>
            <a:r>
              <a:rPr lang="en">
                <a:solidFill>
                  <a:srgbClr val="FFFFFF"/>
                </a:solidFill>
                <a:latin typeface="Calibri"/>
                <a:ea typeface="Calibri"/>
                <a:cs typeface="Calibri"/>
                <a:sym typeface="Calibri"/>
              </a:rPr>
              <a:t>*</a:t>
            </a:r>
            <a:r>
              <a:rPr lang="en">
                <a:solidFill>
                  <a:srgbClr val="FFFFFF"/>
                </a:solidFill>
                <a:latin typeface="Calibri"/>
                <a:ea typeface="Calibri"/>
                <a:cs typeface="Calibri"/>
                <a:sym typeface="Calibri"/>
              </a:rPr>
              <a:t>NPD*NPD + </a:t>
            </a:r>
            <a:r>
              <a:rPr lang="en">
                <a:solidFill>
                  <a:srgbClr val="FFFF00"/>
                </a:solidFill>
                <a:latin typeface="Calibri"/>
                <a:ea typeface="Calibri"/>
                <a:cs typeface="Calibri"/>
                <a:sym typeface="Calibri"/>
              </a:rPr>
              <a:t>C</a:t>
            </a:r>
            <a:endParaRPr>
              <a:solidFill>
                <a:srgbClr val="FFFFFF"/>
              </a:solidFill>
              <a:latin typeface="Calibri"/>
              <a:ea typeface="Calibri"/>
              <a:cs typeface="Calibri"/>
              <a:sym typeface="Calibri"/>
            </a:endParaRPr>
          </a:p>
        </p:txBody>
      </p:sp>
      <p:sp>
        <p:nvSpPr>
          <p:cNvPr id="356" name="Google Shape;356;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6"/>
          <p:cNvSpPr txBox="1"/>
          <p:nvPr>
            <p:ph type="title"/>
          </p:nvPr>
        </p:nvSpPr>
        <p:spPr>
          <a:xfrm>
            <a:off x="311700" y="144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00"/>
                </a:solidFill>
                <a:latin typeface="Times New Roman"/>
                <a:ea typeface="Times New Roman"/>
                <a:cs typeface="Times New Roman"/>
                <a:sym typeface="Times New Roman"/>
              </a:rPr>
              <a:t>Actual dataset VS Dummy dataset</a:t>
            </a:r>
            <a:endParaRPr sz="40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sz="4000"/>
          </a:p>
        </p:txBody>
      </p:sp>
      <p:sp>
        <p:nvSpPr>
          <p:cNvPr id="362" name="Google Shape;362;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63" name="Google Shape;363;p56"/>
          <p:cNvGraphicFramePr/>
          <p:nvPr/>
        </p:nvGraphicFramePr>
        <p:xfrm>
          <a:off x="311700" y="1100875"/>
          <a:ext cx="3000000" cy="3000000"/>
        </p:xfrm>
        <a:graphic>
          <a:graphicData uri="http://schemas.openxmlformats.org/drawingml/2006/table">
            <a:tbl>
              <a:tblPr>
                <a:noFill/>
                <a:tableStyleId>{60DFC59D-9688-433C-859E-5FBB0B0EC5EA}</a:tableStyleId>
              </a:tblPr>
              <a:tblGrid>
                <a:gridCol w="1379200"/>
                <a:gridCol w="1080725"/>
                <a:gridCol w="1461525"/>
              </a:tblGrid>
              <a:tr h="296875">
                <a:tc>
                  <a:txBody>
                    <a:bodyPr/>
                    <a:lstStyle/>
                    <a:p>
                      <a:pPr indent="0" lvl="0" marL="0" rtl="0" algn="ctr">
                        <a:lnSpc>
                          <a:spcPct val="115000"/>
                        </a:lnSpc>
                        <a:spcBef>
                          <a:spcPts val="0"/>
                        </a:spcBef>
                        <a:spcAft>
                          <a:spcPts val="0"/>
                        </a:spcAft>
                        <a:buNone/>
                      </a:pPr>
                      <a:r>
                        <a:rPr b="1" lang="en" sz="1300">
                          <a:solidFill>
                            <a:srgbClr val="FFFF00"/>
                          </a:solidFill>
                          <a:latin typeface="Calibri"/>
                          <a:ea typeface="Calibri"/>
                          <a:cs typeface="Calibri"/>
                          <a:sym typeface="Calibri"/>
                        </a:rPr>
                        <a:t>H(mm)</a:t>
                      </a:r>
                      <a:endParaRPr b="1" sz="1300">
                        <a:solidFill>
                          <a:srgbClr val="FFFF00"/>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rgbClr val="FFFF00"/>
                          </a:solidFill>
                          <a:latin typeface="Calibri"/>
                          <a:ea typeface="Calibri"/>
                          <a:cs typeface="Calibri"/>
                          <a:sym typeface="Calibri"/>
                        </a:rPr>
                        <a:t>P(mm)</a:t>
                      </a:r>
                      <a:endParaRPr b="1" sz="1300">
                        <a:solidFill>
                          <a:srgbClr val="FFFF00"/>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rgbClr val="FFFF00"/>
                          </a:solidFill>
                          <a:latin typeface="Calibri"/>
                          <a:ea typeface="Calibri"/>
                          <a:cs typeface="Calibri"/>
                          <a:sym typeface="Calibri"/>
                        </a:rPr>
                        <a:t>W (mm)</a:t>
                      </a:r>
                      <a:endParaRPr b="1" sz="1300">
                        <a:solidFill>
                          <a:srgbClr val="FFFF00"/>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875">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1.7</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3.52</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10.15</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875">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1.51</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3.4</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13.37</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875">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1.85</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4.1</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15.64</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875">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1.38</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3.25</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8.28</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875">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1.18</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3.18</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10.1</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875">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1.5</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3.52</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9.15</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875">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1.48</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3.6</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14.45</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875">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1.92</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4.1</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12.38</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875">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1.8</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3.8</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15.96</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875">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1.37</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3.2</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8.7</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875">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1.5</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3.88</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10</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364" name="Google Shape;364;p56"/>
          <p:cNvGraphicFramePr/>
          <p:nvPr/>
        </p:nvGraphicFramePr>
        <p:xfrm>
          <a:off x="4430075" y="1100775"/>
          <a:ext cx="3000000" cy="3000000"/>
        </p:xfrm>
        <a:graphic>
          <a:graphicData uri="http://schemas.openxmlformats.org/drawingml/2006/table">
            <a:tbl>
              <a:tblPr>
                <a:noFill/>
                <a:tableStyleId>{60DFC59D-9688-433C-859E-5FBB0B0EC5EA}</a:tableStyleId>
              </a:tblPr>
              <a:tblGrid>
                <a:gridCol w="1398925"/>
                <a:gridCol w="1615325"/>
                <a:gridCol w="1387975"/>
              </a:tblGrid>
              <a:tr h="280850">
                <a:tc>
                  <a:txBody>
                    <a:bodyPr/>
                    <a:lstStyle/>
                    <a:p>
                      <a:pPr indent="0" lvl="0" marL="0" rtl="0" algn="ctr">
                        <a:lnSpc>
                          <a:spcPct val="115000"/>
                        </a:lnSpc>
                        <a:spcBef>
                          <a:spcPts val="0"/>
                        </a:spcBef>
                        <a:spcAft>
                          <a:spcPts val="0"/>
                        </a:spcAft>
                        <a:buNone/>
                      </a:pPr>
                      <a:r>
                        <a:rPr b="1" lang="en" sz="1300">
                          <a:solidFill>
                            <a:srgbClr val="FFFF00"/>
                          </a:solidFill>
                          <a:latin typeface="Calibri"/>
                          <a:ea typeface="Calibri"/>
                          <a:cs typeface="Calibri"/>
                          <a:sym typeface="Calibri"/>
                        </a:rPr>
                        <a:t>H(mm)</a:t>
                      </a:r>
                      <a:endParaRPr b="1" sz="1300">
                        <a:solidFill>
                          <a:srgbClr val="FFFF00"/>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rgbClr val="FFFF00"/>
                          </a:solidFill>
                          <a:latin typeface="Calibri"/>
                          <a:ea typeface="Calibri"/>
                          <a:cs typeface="Calibri"/>
                          <a:sym typeface="Calibri"/>
                        </a:rPr>
                        <a:t>P(mm)</a:t>
                      </a:r>
                      <a:endParaRPr b="1" sz="1300">
                        <a:solidFill>
                          <a:srgbClr val="FFFF00"/>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rgbClr val="FFFF00"/>
                          </a:solidFill>
                          <a:latin typeface="Calibri"/>
                          <a:ea typeface="Calibri"/>
                          <a:cs typeface="Calibri"/>
                          <a:sym typeface="Calibri"/>
                        </a:rPr>
                        <a:t>W (mm)</a:t>
                      </a:r>
                      <a:endParaRPr b="1" sz="1300">
                        <a:solidFill>
                          <a:srgbClr val="FFFF00"/>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80850">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1.723151368</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3.697078008</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10.09636714</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0075">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1.551901367</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3.574578009</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14.02553381</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0075">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1.946111581</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4.186626949</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15.43446537</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0075">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1.282262979</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3.147470854</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8.3430684</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0075">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1.208512978</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3.084970855</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10.04347351</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0075">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1.596473193</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3.894519793</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8.993238402</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0075">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1.443151368</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3.432078013</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14.63136714</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0075">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1.951111583</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4.401626952</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12.46113203</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0075">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1.799861582</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4.014126953</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16.0552987</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0075">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1.33351298</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3.319970858</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8.830140167</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0075">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1.506473194</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3.809519798</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10.0782384</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7"/>
          <p:cNvSpPr txBox="1"/>
          <p:nvPr>
            <p:ph type="title"/>
          </p:nvPr>
        </p:nvSpPr>
        <p:spPr>
          <a:xfrm>
            <a:off x="311700" y="322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FFFF00"/>
                </a:solidFill>
                <a:latin typeface="Times New Roman"/>
                <a:ea typeface="Times New Roman"/>
                <a:cs typeface="Times New Roman"/>
                <a:sym typeface="Times New Roman"/>
              </a:rPr>
              <a:t>Predicted values VS Actual values in </a:t>
            </a:r>
            <a:r>
              <a:rPr lang="en" sz="3300">
                <a:solidFill>
                  <a:srgbClr val="FF0000"/>
                </a:solidFill>
                <a:latin typeface="Times New Roman"/>
                <a:ea typeface="Times New Roman"/>
                <a:cs typeface="Times New Roman"/>
                <a:sym typeface="Times New Roman"/>
              </a:rPr>
              <a:t>Model </a:t>
            </a:r>
            <a:r>
              <a:rPr lang="en" sz="2000">
                <a:solidFill>
                  <a:srgbClr val="FF0000"/>
                </a:solidFill>
                <a:latin typeface="Times New Roman"/>
                <a:ea typeface="Times New Roman"/>
                <a:cs typeface="Times New Roman"/>
                <a:sym typeface="Times New Roman"/>
              </a:rPr>
              <a:t>2.0</a:t>
            </a:r>
            <a:endParaRPr sz="2000">
              <a:solidFill>
                <a:srgbClr val="FFFF00"/>
              </a:solidFill>
              <a:latin typeface="Times New Roman"/>
              <a:ea typeface="Times New Roman"/>
              <a:cs typeface="Times New Roman"/>
              <a:sym typeface="Times New Roman"/>
            </a:endParaRPr>
          </a:p>
        </p:txBody>
      </p:sp>
      <p:sp>
        <p:nvSpPr>
          <p:cNvPr id="370" name="Google Shape;370;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71" name="Google Shape;371;p57"/>
          <p:cNvGraphicFramePr/>
          <p:nvPr/>
        </p:nvGraphicFramePr>
        <p:xfrm>
          <a:off x="222600" y="1405675"/>
          <a:ext cx="3000000" cy="3000000"/>
        </p:xfrm>
        <a:graphic>
          <a:graphicData uri="http://schemas.openxmlformats.org/drawingml/2006/table">
            <a:tbl>
              <a:tblPr>
                <a:noFill/>
                <a:tableStyleId>{60DFC59D-9688-433C-859E-5FBB0B0EC5EA}</a:tableStyleId>
              </a:tblPr>
              <a:tblGrid>
                <a:gridCol w="1087350"/>
                <a:gridCol w="1087350"/>
                <a:gridCol w="1087350"/>
                <a:gridCol w="1087350"/>
              </a:tblGrid>
              <a:tr h="303250">
                <a:tc>
                  <a:txBody>
                    <a:bodyPr/>
                    <a:lstStyle/>
                    <a:p>
                      <a:pPr indent="0" lvl="0" marL="0" rtl="0" algn="ctr">
                        <a:lnSpc>
                          <a:spcPct val="115000"/>
                        </a:lnSpc>
                        <a:spcBef>
                          <a:spcPts val="0"/>
                        </a:spcBef>
                        <a:spcAft>
                          <a:spcPts val="0"/>
                        </a:spcAft>
                        <a:buNone/>
                      </a:pPr>
                      <a:r>
                        <a:rPr b="1" lang="en" sz="1300">
                          <a:solidFill>
                            <a:srgbClr val="FFFF00"/>
                          </a:solidFill>
                          <a:latin typeface="Calibri"/>
                          <a:ea typeface="Calibri"/>
                          <a:cs typeface="Calibri"/>
                          <a:sym typeface="Calibri"/>
                        </a:rPr>
                        <a:t>V(Volt)</a:t>
                      </a:r>
                      <a:endParaRPr b="1" sz="1300">
                        <a:solidFill>
                          <a:srgbClr val="FFFF00"/>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rgbClr val="FFFF00"/>
                          </a:solidFill>
                          <a:latin typeface="Calibri"/>
                          <a:ea typeface="Calibri"/>
                          <a:cs typeface="Calibri"/>
                          <a:sym typeface="Calibri"/>
                        </a:rPr>
                        <a:t>WFR(mm/s)</a:t>
                      </a:r>
                      <a:endParaRPr b="1" sz="1300">
                        <a:solidFill>
                          <a:srgbClr val="FFFF00"/>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rgbClr val="FFFF00"/>
                          </a:solidFill>
                          <a:latin typeface="Calibri"/>
                          <a:ea typeface="Calibri"/>
                          <a:cs typeface="Calibri"/>
                          <a:sym typeface="Calibri"/>
                        </a:rPr>
                        <a:t>WS(mm/s)</a:t>
                      </a:r>
                      <a:endParaRPr b="1" sz="1300">
                        <a:solidFill>
                          <a:srgbClr val="FFFF00"/>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rgbClr val="FFFF00"/>
                          </a:solidFill>
                          <a:latin typeface="Calibri"/>
                          <a:ea typeface="Calibri"/>
                          <a:cs typeface="Calibri"/>
                          <a:sym typeface="Calibri"/>
                        </a:rPr>
                        <a:t>NPD(mm)</a:t>
                      </a:r>
                      <a:endParaRPr b="1" sz="1300">
                        <a:solidFill>
                          <a:srgbClr val="FFFF00"/>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3250">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33.187992</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24.365698</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7.443649</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29.321726</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3250">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47.07379</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25.762974</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7.5075326</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30.860222</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3250">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44.35186</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20.866597</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8.625528</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25.78757</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3250">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44.35186</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20.966597</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9</a:t>
                      </a:r>
                      <a:r>
                        <a:rPr lang="en" sz="1300">
                          <a:solidFill>
                            <a:srgbClr val="FFFFFF"/>
                          </a:solidFill>
                          <a:latin typeface="Calibri"/>
                          <a:ea typeface="Calibri"/>
                          <a:cs typeface="Calibri"/>
                          <a:sym typeface="Calibri"/>
                        </a:rPr>
                        <a:t>.125528</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25.78757</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3250">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40.912045</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22.15865</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8.182539</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27.428703</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3250">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36.371445</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22.551788</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8.022822</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27.713243</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3250">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47.92977</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25.7628</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9</a:t>
                      </a:r>
                      <a:r>
                        <a:rPr lang="en" sz="1300">
                          <a:solidFill>
                            <a:srgbClr val="FFFFFF"/>
                          </a:solidFill>
                          <a:latin typeface="Calibri"/>
                          <a:ea typeface="Calibri"/>
                          <a:cs typeface="Calibri"/>
                          <a:sym typeface="Calibri"/>
                        </a:rPr>
                        <a:t>.959516</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30</a:t>
                      </a:r>
                      <a:r>
                        <a:rPr lang="en" sz="1300">
                          <a:solidFill>
                            <a:srgbClr val="FFFFFF"/>
                          </a:solidFill>
                          <a:latin typeface="Calibri"/>
                          <a:ea typeface="Calibri"/>
                          <a:cs typeface="Calibri"/>
                          <a:sym typeface="Calibri"/>
                        </a:rPr>
                        <a:t>.87189</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372" name="Google Shape;372;p57"/>
          <p:cNvGraphicFramePr/>
          <p:nvPr/>
        </p:nvGraphicFramePr>
        <p:xfrm>
          <a:off x="4832450" y="1405675"/>
          <a:ext cx="3000000" cy="3000000"/>
        </p:xfrm>
        <a:graphic>
          <a:graphicData uri="http://schemas.openxmlformats.org/drawingml/2006/table">
            <a:tbl>
              <a:tblPr>
                <a:noFill/>
                <a:tableStyleId>{60DFC59D-9688-433C-859E-5FBB0B0EC5EA}</a:tableStyleId>
              </a:tblPr>
              <a:tblGrid>
                <a:gridCol w="909850"/>
                <a:gridCol w="1029025"/>
                <a:gridCol w="1029025"/>
                <a:gridCol w="1029025"/>
              </a:tblGrid>
              <a:tr h="303250">
                <a:tc>
                  <a:txBody>
                    <a:bodyPr/>
                    <a:lstStyle/>
                    <a:p>
                      <a:pPr indent="0" lvl="0" marL="0" rtl="0" algn="ctr">
                        <a:lnSpc>
                          <a:spcPct val="115000"/>
                        </a:lnSpc>
                        <a:spcBef>
                          <a:spcPts val="0"/>
                        </a:spcBef>
                        <a:spcAft>
                          <a:spcPts val="0"/>
                        </a:spcAft>
                        <a:buNone/>
                      </a:pPr>
                      <a:r>
                        <a:rPr b="1" lang="en" sz="1300">
                          <a:solidFill>
                            <a:srgbClr val="FFFF00"/>
                          </a:solidFill>
                          <a:latin typeface="Calibri"/>
                          <a:ea typeface="Calibri"/>
                          <a:cs typeface="Calibri"/>
                          <a:sym typeface="Calibri"/>
                        </a:rPr>
                        <a:t>V(Volt)</a:t>
                      </a:r>
                      <a:endParaRPr b="1" sz="1300">
                        <a:solidFill>
                          <a:srgbClr val="FFFF00"/>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rgbClr val="FFFF00"/>
                          </a:solidFill>
                          <a:latin typeface="Calibri"/>
                          <a:ea typeface="Calibri"/>
                          <a:cs typeface="Calibri"/>
                          <a:sym typeface="Calibri"/>
                        </a:rPr>
                        <a:t>WFR(mm/s)</a:t>
                      </a:r>
                      <a:endParaRPr b="1" sz="1300">
                        <a:solidFill>
                          <a:srgbClr val="FFFF00"/>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rgbClr val="FFFF00"/>
                          </a:solidFill>
                          <a:latin typeface="Calibri"/>
                          <a:ea typeface="Calibri"/>
                          <a:cs typeface="Calibri"/>
                          <a:sym typeface="Calibri"/>
                        </a:rPr>
                        <a:t>WS(mm/s)</a:t>
                      </a:r>
                      <a:endParaRPr b="1" sz="1300">
                        <a:solidFill>
                          <a:srgbClr val="FFFF00"/>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rgbClr val="FFFF00"/>
                          </a:solidFill>
                          <a:latin typeface="Calibri"/>
                          <a:ea typeface="Calibri"/>
                          <a:cs typeface="Calibri"/>
                          <a:sym typeface="Calibri"/>
                        </a:rPr>
                        <a:t>NPD(mm)</a:t>
                      </a:r>
                      <a:endParaRPr b="1" sz="1300">
                        <a:solidFill>
                          <a:srgbClr val="FFFF00"/>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3250">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33</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24.5</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6</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29.5</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3250">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48</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25.5</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7.5</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30.5</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3250">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45</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20.5</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8.5</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25.5</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3250">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45</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21</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9.5</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26</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3250">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38</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22</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8.5</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27</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3250">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35</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22</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8</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27</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3250">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48</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26.5</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10</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alibri"/>
                          <a:ea typeface="Calibri"/>
                          <a:cs typeface="Calibri"/>
                          <a:sym typeface="Calibri"/>
                        </a:rPr>
                        <a:t>31.5</a:t>
                      </a:r>
                      <a:endParaRPr sz="1300">
                        <a:solidFill>
                          <a:srgbClr val="FFFF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58"/>
          <p:cNvSpPr txBox="1"/>
          <p:nvPr>
            <p:ph type="title"/>
          </p:nvPr>
        </p:nvSpPr>
        <p:spPr>
          <a:xfrm>
            <a:off x="311700" y="192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00"/>
                </a:solidFill>
                <a:latin typeface="Times New Roman"/>
                <a:ea typeface="Times New Roman"/>
                <a:cs typeface="Times New Roman"/>
                <a:sym typeface="Times New Roman"/>
              </a:rPr>
              <a:t>Results and future </a:t>
            </a:r>
            <a:r>
              <a:rPr lang="en" sz="4000">
                <a:solidFill>
                  <a:srgbClr val="FFFF00"/>
                </a:solidFill>
                <a:latin typeface="Times New Roman"/>
                <a:ea typeface="Times New Roman"/>
                <a:cs typeface="Times New Roman"/>
                <a:sym typeface="Times New Roman"/>
              </a:rPr>
              <a:t>improvements</a:t>
            </a:r>
            <a:r>
              <a:rPr lang="en" sz="4000">
                <a:solidFill>
                  <a:srgbClr val="FFFF00"/>
                </a:solidFill>
                <a:latin typeface="Times New Roman"/>
                <a:ea typeface="Times New Roman"/>
                <a:cs typeface="Times New Roman"/>
                <a:sym typeface="Times New Roman"/>
              </a:rPr>
              <a:t> </a:t>
            </a:r>
            <a:endParaRPr sz="4000">
              <a:solidFill>
                <a:srgbClr val="FFFF00"/>
              </a:solidFill>
              <a:latin typeface="Times New Roman"/>
              <a:ea typeface="Times New Roman"/>
              <a:cs typeface="Times New Roman"/>
              <a:sym typeface="Times New Roman"/>
            </a:endParaRPr>
          </a:p>
        </p:txBody>
      </p:sp>
      <p:sp>
        <p:nvSpPr>
          <p:cNvPr id="378" name="Google Shape;378;p58"/>
          <p:cNvSpPr txBox="1"/>
          <p:nvPr>
            <p:ph idx="1" type="body"/>
          </p:nvPr>
        </p:nvSpPr>
        <p:spPr>
          <a:xfrm>
            <a:off x="311700" y="863550"/>
            <a:ext cx="8520600" cy="386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Accuracy is approx 75% to 80%</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RMS error value : </a:t>
            </a:r>
            <a:r>
              <a:rPr lang="en" sz="1700">
                <a:solidFill>
                  <a:srgbClr val="FFFFFF"/>
                </a:solidFill>
                <a:latin typeface="Calibri"/>
                <a:ea typeface="Calibri"/>
                <a:cs typeface="Calibri"/>
                <a:sym typeface="Calibri"/>
              </a:rPr>
              <a:t>0.70 </a:t>
            </a:r>
            <a:endParaRPr sz="1700">
              <a:solidFill>
                <a:srgbClr val="FFFFFF"/>
              </a:solidFill>
              <a:latin typeface="Calibri"/>
              <a:ea typeface="Calibri"/>
              <a:cs typeface="Calibri"/>
              <a:sym typeface="Calibri"/>
            </a:endParaRPr>
          </a:p>
          <a:p>
            <a:pPr indent="-342900" lvl="0" marL="457200" rtl="0" algn="l">
              <a:lnSpc>
                <a:spcPct val="100000"/>
              </a:lnSpc>
              <a:spcBef>
                <a:spcPts val="0"/>
              </a:spcBef>
              <a:spcAft>
                <a:spcPts val="0"/>
              </a:spcAft>
              <a:buClr>
                <a:srgbClr val="FFFFFF"/>
              </a:buClr>
              <a:buSzPts val="1800"/>
              <a:buChar char="●"/>
            </a:pPr>
            <a:r>
              <a:rPr lang="en">
                <a:solidFill>
                  <a:srgbClr val="FFFFFF"/>
                </a:solidFill>
              </a:rPr>
              <a:t>Successfully generated 4500 lines of data which will help in future model improvement or other researches. </a:t>
            </a:r>
            <a:endParaRPr>
              <a:solidFill>
                <a:srgbClr val="FFFFFF"/>
              </a:solidFill>
            </a:endParaRPr>
          </a:p>
          <a:p>
            <a:pPr indent="0" lvl="0" marL="0" rtl="0" algn="l">
              <a:spcBef>
                <a:spcPts val="1600"/>
              </a:spcBef>
              <a:spcAft>
                <a:spcPts val="0"/>
              </a:spcAft>
              <a:buNone/>
            </a:pPr>
            <a:r>
              <a:rPr lang="en">
                <a:solidFill>
                  <a:srgbClr val="FFFF00"/>
                </a:solidFill>
              </a:rPr>
              <a:t>Future Improvements: </a:t>
            </a:r>
            <a:endParaRPr>
              <a:solidFill>
                <a:srgbClr val="FFFF00"/>
              </a:solidFill>
            </a:endParaRPr>
          </a:p>
          <a:p>
            <a:pPr indent="-342900" lvl="0" marL="457200" rtl="0" algn="l">
              <a:spcBef>
                <a:spcPts val="1000"/>
              </a:spcBef>
              <a:spcAft>
                <a:spcPts val="0"/>
              </a:spcAft>
              <a:buClr>
                <a:srgbClr val="FFFFFF"/>
              </a:buClr>
              <a:buSzPts val="1800"/>
              <a:buChar char="●"/>
            </a:pPr>
            <a:r>
              <a:rPr lang="en">
                <a:solidFill>
                  <a:srgbClr val="FFFFFF"/>
                </a:solidFill>
              </a:rPr>
              <a:t>As this accuracy is not very good for welding, so this model still needs future improvements.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Also temperature and surrounding plays an important role in welding process which is not taken into account in this model.</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After integration of all three dataset, we will need more powerful algorithm for prediction.</a:t>
            </a:r>
            <a:endParaRPr>
              <a:solidFill>
                <a:srgbClr val="FFFFFF"/>
              </a:solidFill>
            </a:endParaRPr>
          </a:p>
          <a:p>
            <a:pPr indent="0" lvl="0" marL="45720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sp>
        <p:nvSpPr>
          <p:cNvPr id="379" name="Google Shape;379;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9"/>
          <p:cNvSpPr txBox="1"/>
          <p:nvPr>
            <p:ph type="title"/>
          </p:nvPr>
        </p:nvSpPr>
        <p:spPr>
          <a:xfrm>
            <a:off x="1946700" y="1991100"/>
            <a:ext cx="5250600" cy="116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rgbClr val="FFFF00"/>
                </a:solidFill>
                <a:latin typeface="Calibri"/>
                <a:ea typeface="Calibri"/>
                <a:cs typeface="Calibri"/>
                <a:sym typeface="Calibri"/>
              </a:rPr>
              <a:t>Model </a:t>
            </a:r>
            <a:r>
              <a:rPr lang="en" sz="6000">
                <a:solidFill>
                  <a:srgbClr val="FFFF00"/>
                </a:solidFill>
                <a:latin typeface="Calibri"/>
                <a:ea typeface="Calibri"/>
                <a:cs typeface="Calibri"/>
                <a:sym typeface="Calibri"/>
              </a:rPr>
              <a:t>Code</a:t>
            </a:r>
            <a:endParaRPr sz="6000">
              <a:solidFill>
                <a:srgbClr val="FFFF00"/>
              </a:solidFill>
              <a:latin typeface="Calibri"/>
              <a:ea typeface="Calibri"/>
              <a:cs typeface="Calibri"/>
              <a:sym typeface="Calibri"/>
            </a:endParaRPr>
          </a:p>
        </p:txBody>
      </p:sp>
      <p:sp>
        <p:nvSpPr>
          <p:cNvPr id="385" name="Google Shape;385;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1" name="Google Shape;391;p60"/>
          <p:cNvSpPr txBox="1"/>
          <p:nvPr/>
        </p:nvSpPr>
        <p:spPr>
          <a:xfrm>
            <a:off x="137700" y="261025"/>
            <a:ext cx="8868600" cy="4402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100">
                <a:solidFill>
                  <a:srgbClr val="C586C0"/>
                </a:solidFill>
                <a:highlight>
                  <a:srgbClr val="1E1E1E"/>
                </a:highlight>
                <a:latin typeface="Courier New"/>
                <a:ea typeface="Courier New"/>
                <a:cs typeface="Courier New"/>
                <a:sym typeface="Courier New"/>
              </a:rPr>
              <a:t>import</a:t>
            </a:r>
            <a:r>
              <a:rPr b="1" lang="en" sz="1100">
                <a:solidFill>
                  <a:srgbClr val="D4D4D4"/>
                </a:solidFill>
                <a:highlight>
                  <a:srgbClr val="1E1E1E"/>
                </a:highlight>
                <a:latin typeface="Courier New"/>
                <a:ea typeface="Courier New"/>
                <a:cs typeface="Courier New"/>
                <a:sym typeface="Courier New"/>
              </a:rPr>
              <a:t> io</a:t>
            </a:r>
            <a:endParaRPr b="1" sz="11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rgbClr val="C586C0"/>
                </a:solidFill>
                <a:highlight>
                  <a:srgbClr val="1E1E1E"/>
                </a:highlight>
                <a:latin typeface="Courier New"/>
                <a:ea typeface="Courier New"/>
                <a:cs typeface="Courier New"/>
                <a:sym typeface="Courier New"/>
              </a:rPr>
              <a:t>import</a:t>
            </a:r>
            <a:r>
              <a:rPr b="1" lang="en" sz="1100">
                <a:solidFill>
                  <a:srgbClr val="D4D4D4"/>
                </a:solidFill>
                <a:highlight>
                  <a:srgbClr val="1E1E1E"/>
                </a:highlight>
                <a:latin typeface="Courier New"/>
                <a:ea typeface="Courier New"/>
                <a:cs typeface="Courier New"/>
                <a:sym typeface="Courier New"/>
              </a:rPr>
              <a:t> pandas </a:t>
            </a:r>
            <a:r>
              <a:rPr b="1" lang="en" sz="1100">
                <a:solidFill>
                  <a:srgbClr val="C586C0"/>
                </a:solidFill>
                <a:highlight>
                  <a:srgbClr val="1E1E1E"/>
                </a:highlight>
                <a:latin typeface="Courier New"/>
                <a:ea typeface="Courier New"/>
                <a:cs typeface="Courier New"/>
                <a:sym typeface="Courier New"/>
              </a:rPr>
              <a:t>as</a:t>
            </a:r>
            <a:r>
              <a:rPr b="1" lang="en" sz="1100">
                <a:solidFill>
                  <a:srgbClr val="D4D4D4"/>
                </a:solidFill>
                <a:highlight>
                  <a:srgbClr val="1E1E1E"/>
                </a:highlight>
                <a:latin typeface="Courier New"/>
                <a:ea typeface="Courier New"/>
                <a:cs typeface="Courier New"/>
                <a:sym typeface="Courier New"/>
              </a:rPr>
              <a:t> pd</a:t>
            </a:r>
            <a:endParaRPr b="1" sz="11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rgbClr val="C586C0"/>
                </a:solidFill>
                <a:highlight>
                  <a:srgbClr val="1E1E1E"/>
                </a:highlight>
                <a:latin typeface="Courier New"/>
                <a:ea typeface="Courier New"/>
                <a:cs typeface="Courier New"/>
                <a:sym typeface="Courier New"/>
              </a:rPr>
              <a:t>import</a:t>
            </a:r>
            <a:r>
              <a:rPr b="1" lang="en" sz="1100">
                <a:solidFill>
                  <a:srgbClr val="D4D4D4"/>
                </a:solidFill>
                <a:highlight>
                  <a:srgbClr val="1E1E1E"/>
                </a:highlight>
                <a:latin typeface="Courier New"/>
                <a:ea typeface="Courier New"/>
                <a:cs typeface="Courier New"/>
                <a:sym typeface="Courier New"/>
              </a:rPr>
              <a:t> numpy </a:t>
            </a:r>
            <a:r>
              <a:rPr b="1" lang="en" sz="1100">
                <a:solidFill>
                  <a:srgbClr val="C586C0"/>
                </a:solidFill>
                <a:highlight>
                  <a:srgbClr val="1E1E1E"/>
                </a:highlight>
                <a:latin typeface="Courier New"/>
                <a:ea typeface="Courier New"/>
                <a:cs typeface="Courier New"/>
                <a:sym typeface="Courier New"/>
              </a:rPr>
              <a:t>as</a:t>
            </a:r>
            <a:r>
              <a:rPr b="1" lang="en" sz="1100">
                <a:solidFill>
                  <a:srgbClr val="D4D4D4"/>
                </a:solidFill>
                <a:highlight>
                  <a:srgbClr val="1E1E1E"/>
                </a:highlight>
                <a:latin typeface="Courier New"/>
                <a:ea typeface="Courier New"/>
                <a:cs typeface="Courier New"/>
                <a:sym typeface="Courier New"/>
              </a:rPr>
              <a:t> np</a:t>
            </a:r>
            <a:endParaRPr b="1" sz="11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rgbClr val="C586C0"/>
                </a:solidFill>
                <a:highlight>
                  <a:srgbClr val="1E1E1E"/>
                </a:highlight>
                <a:latin typeface="Courier New"/>
                <a:ea typeface="Courier New"/>
                <a:cs typeface="Courier New"/>
                <a:sym typeface="Courier New"/>
              </a:rPr>
              <a:t>from</a:t>
            </a:r>
            <a:r>
              <a:rPr b="1" lang="en" sz="1100">
                <a:solidFill>
                  <a:srgbClr val="D4D4D4"/>
                </a:solidFill>
                <a:highlight>
                  <a:srgbClr val="1E1E1E"/>
                </a:highlight>
                <a:latin typeface="Courier New"/>
                <a:ea typeface="Courier New"/>
                <a:cs typeface="Courier New"/>
                <a:sym typeface="Courier New"/>
              </a:rPr>
              <a:t> sklearn.preprocessing </a:t>
            </a:r>
            <a:r>
              <a:rPr b="1" lang="en" sz="1100">
                <a:solidFill>
                  <a:srgbClr val="C586C0"/>
                </a:solidFill>
                <a:highlight>
                  <a:srgbClr val="1E1E1E"/>
                </a:highlight>
                <a:latin typeface="Courier New"/>
                <a:ea typeface="Courier New"/>
                <a:cs typeface="Courier New"/>
                <a:sym typeface="Courier New"/>
              </a:rPr>
              <a:t>import</a:t>
            </a:r>
            <a:r>
              <a:rPr b="1" lang="en" sz="1100">
                <a:solidFill>
                  <a:srgbClr val="D4D4D4"/>
                </a:solidFill>
                <a:highlight>
                  <a:srgbClr val="1E1E1E"/>
                </a:highlight>
                <a:latin typeface="Courier New"/>
                <a:ea typeface="Courier New"/>
                <a:cs typeface="Courier New"/>
                <a:sym typeface="Courier New"/>
              </a:rPr>
              <a:t> StandardScaler</a:t>
            </a:r>
            <a:r>
              <a:rPr b="1" lang="en" sz="1100">
                <a:solidFill>
                  <a:srgbClr val="DCDCDC"/>
                </a:solidFill>
                <a:highlight>
                  <a:srgbClr val="1E1E1E"/>
                </a:highlight>
                <a:latin typeface="Courier New"/>
                <a:ea typeface="Courier New"/>
                <a:cs typeface="Courier New"/>
                <a:sym typeface="Courier New"/>
              </a:rPr>
              <a:t>,</a:t>
            </a:r>
            <a:r>
              <a:rPr b="1" lang="en" sz="1100">
                <a:solidFill>
                  <a:srgbClr val="D4D4D4"/>
                </a:solidFill>
                <a:highlight>
                  <a:srgbClr val="1E1E1E"/>
                </a:highlight>
                <a:latin typeface="Courier New"/>
                <a:ea typeface="Courier New"/>
                <a:cs typeface="Courier New"/>
                <a:sym typeface="Courier New"/>
              </a:rPr>
              <a:t>MinMaxScaler</a:t>
            </a:r>
            <a:endParaRPr b="1" sz="11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rgbClr val="C586C0"/>
                </a:solidFill>
                <a:highlight>
                  <a:srgbClr val="1E1E1E"/>
                </a:highlight>
                <a:latin typeface="Courier New"/>
                <a:ea typeface="Courier New"/>
                <a:cs typeface="Courier New"/>
                <a:sym typeface="Courier New"/>
              </a:rPr>
              <a:t>from</a:t>
            </a:r>
            <a:r>
              <a:rPr b="1" lang="en" sz="1100">
                <a:solidFill>
                  <a:srgbClr val="D4D4D4"/>
                </a:solidFill>
                <a:highlight>
                  <a:srgbClr val="1E1E1E"/>
                </a:highlight>
                <a:latin typeface="Courier New"/>
                <a:ea typeface="Courier New"/>
                <a:cs typeface="Courier New"/>
                <a:sym typeface="Courier New"/>
              </a:rPr>
              <a:t> sklearn.model_selection </a:t>
            </a:r>
            <a:r>
              <a:rPr b="1" lang="en" sz="1100">
                <a:solidFill>
                  <a:srgbClr val="C586C0"/>
                </a:solidFill>
                <a:highlight>
                  <a:srgbClr val="1E1E1E"/>
                </a:highlight>
                <a:latin typeface="Courier New"/>
                <a:ea typeface="Courier New"/>
                <a:cs typeface="Courier New"/>
                <a:sym typeface="Courier New"/>
              </a:rPr>
              <a:t>import</a:t>
            </a:r>
            <a:r>
              <a:rPr b="1" lang="en" sz="1100">
                <a:solidFill>
                  <a:srgbClr val="D4D4D4"/>
                </a:solidFill>
                <a:highlight>
                  <a:srgbClr val="1E1E1E"/>
                </a:highlight>
                <a:latin typeface="Courier New"/>
                <a:ea typeface="Courier New"/>
                <a:cs typeface="Courier New"/>
                <a:sym typeface="Courier New"/>
              </a:rPr>
              <a:t> train_test_split</a:t>
            </a:r>
            <a:endParaRPr b="1" sz="11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1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rgbClr val="D4D4D4"/>
                </a:solidFill>
                <a:highlight>
                  <a:srgbClr val="1E1E1E"/>
                </a:highlight>
                <a:latin typeface="Courier New"/>
                <a:ea typeface="Courier New"/>
                <a:cs typeface="Courier New"/>
                <a:sym typeface="Courier New"/>
              </a:rPr>
              <a:t>dataframe = pd.read_csv</a:t>
            </a:r>
            <a:r>
              <a:rPr b="1" lang="en" sz="1100">
                <a:solidFill>
                  <a:srgbClr val="DCDCDC"/>
                </a:solidFill>
                <a:highlight>
                  <a:srgbClr val="1E1E1E"/>
                </a:highlight>
                <a:latin typeface="Courier New"/>
                <a:ea typeface="Courier New"/>
                <a:cs typeface="Courier New"/>
                <a:sym typeface="Courier New"/>
              </a:rPr>
              <a:t>(</a:t>
            </a:r>
            <a:r>
              <a:rPr b="1" lang="en" sz="1100">
                <a:solidFill>
                  <a:srgbClr val="D4D4D4"/>
                </a:solidFill>
                <a:highlight>
                  <a:srgbClr val="1E1E1E"/>
                </a:highlight>
                <a:latin typeface="Courier New"/>
                <a:ea typeface="Courier New"/>
                <a:cs typeface="Courier New"/>
                <a:sym typeface="Courier New"/>
              </a:rPr>
              <a:t>io.BytesIO</a:t>
            </a:r>
            <a:r>
              <a:rPr b="1" lang="en" sz="1100">
                <a:solidFill>
                  <a:srgbClr val="DCDCDC"/>
                </a:solidFill>
                <a:highlight>
                  <a:srgbClr val="1E1E1E"/>
                </a:highlight>
                <a:latin typeface="Courier New"/>
                <a:ea typeface="Courier New"/>
                <a:cs typeface="Courier New"/>
                <a:sym typeface="Courier New"/>
              </a:rPr>
              <a:t>(</a:t>
            </a:r>
            <a:r>
              <a:rPr b="1" lang="en" sz="1100">
                <a:solidFill>
                  <a:srgbClr val="D4D4D4"/>
                </a:solidFill>
                <a:highlight>
                  <a:srgbClr val="1E1E1E"/>
                </a:highlight>
                <a:latin typeface="Courier New"/>
                <a:ea typeface="Courier New"/>
                <a:cs typeface="Courier New"/>
                <a:sym typeface="Courier New"/>
              </a:rPr>
              <a:t>uploaded</a:t>
            </a:r>
            <a:r>
              <a:rPr b="1" lang="en" sz="1100">
                <a:solidFill>
                  <a:srgbClr val="DCDCDC"/>
                </a:solidFill>
                <a:highlight>
                  <a:srgbClr val="1E1E1E"/>
                </a:highlight>
                <a:latin typeface="Courier New"/>
                <a:ea typeface="Courier New"/>
                <a:cs typeface="Courier New"/>
                <a:sym typeface="Courier New"/>
              </a:rPr>
              <a:t>[</a:t>
            </a:r>
            <a:r>
              <a:rPr b="1" lang="en" sz="1100">
                <a:solidFill>
                  <a:srgbClr val="CE9178"/>
                </a:solidFill>
                <a:highlight>
                  <a:srgbClr val="1E1E1E"/>
                </a:highlight>
                <a:latin typeface="Courier New"/>
                <a:ea typeface="Courier New"/>
                <a:cs typeface="Courier New"/>
                <a:sym typeface="Courier New"/>
              </a:rPr>
              <a:t>'data using regression-2 (A) - Sheet1.csv'</a:t>
            </a:r>
            <a:r>
              <a:rPr b="1" lang="en" sz="1100">
                <a:solidFill>
                  <a:srgbClr val="DCDCDC"/>
                </a:solidFill>
                <a:highlight>
                  <a:srgbClr val="1E1E1E"/>
                </a:highlight>
                <a:latin typeface="Courier New"/>
                <a:ea typeface="Courier New"/>
                <a:cs typeface="Courier New"/>
                <a:sym typeface="Courier New"/>
              </a:rPr>
              <a:t>]))</a:t>
            </a:r>
            <a:endParaRPr b="1" sz="11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rgbClr val="D4D4D4"/>
                </a:solidFill>
                <a:highlight>
                  <a:srgbClr val="1E1E1E"/>
                </a:highlight>
                <a:latin typeface="Courier New"/>
                <a:ea typeface="Courier New"/>
                <a:cs typeface="Courier New"/>
                <a:sym typeface="Courier New"/>
              </a:rPr>
              <a:t>X = dataframe.iloc</a:t>
            </a:r>
            <a:r>
              <a:rPr b="1" lang="en" sz="1100">
                <a:solidFill>
                  <a:srgbClr val="DCDCDC"/>
                </a:solidFill>
                <a:highlight>
                  <a:srgbClr val="1E1E1E"/>
                </a:highlight>
                <a:latin typeface="Courier New"/>
                <a:ea typeface="Courier New"/>
                <a:cs typeface="Courier New"/>
                <a:sym typeface="Courier New"/>
              </a:rPr>
              <a:t>[:,</a:t>
            </a:r>
            <a:r>
              <a:rPr b="1" lang="en" sz="1100">
                <a:solidFill>
                  <a:srgbClr val="B5CEA8"/>
                </a:solidFill>
                <a:highlight>
                  <a:srgbClr val="1E1E1E"/>
                </a:highlight>
                <a:latin typeface="Courier New"/>
                <a:ea typeface="Courier New"/>
                <a:cs typeface="Courier New"/>
                <a:sym typeface="Courier New"/>
              </a:rPr>
              <a:t>-3</a:t>
            </a:r>
            <a:r>
              <a:rPr b="1" lang="en" sz="1100">
                <a:solidFill>
                  <a:srgbClr val="DCDCDC"/>
                </a:solidFill>
                <a:highlight>
                  <a:srgbClr val="1E1E1E"/>
                </a:highlight>
                <a:latin typeface="Courier New"/>
                <a:ea typeface="Courier New"/>
                <a:cs typeface="Courier New"/>
                <a:sym typeface="Courier New"/>
              </a:rPr>
              <a:t>:]</a:t>
            </a:r>
            <a:endParaRPr b="1" sz="11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rgbClr val="D4D4D4"/>
                </a:solidFill>
                <a:highlight>
                  <a:srgbClr val="1E1E1E"/>
                </a:highlight>
                <a:latin typeface="Courier New"/>
                <a:ea typeface="Courier New"/>
                <a:cs typeface="Courier New"/>
                <a:sym typeface="Courier New"/>
              </a:rPr>
              <a:t>y = dataframe.iloc</a:t>
            </a:r>
            <a:r>
              <a:rPr b="1" lang="en" sz="1100">
                <a:solidFill>
                  <a:srgbClr val="DCDCDC"/>
                </a:solidFill>
                <a:highlight>
                  <a:srgbClr val="1E1E1E"/>
                </a:highlight>
                <a:latin typeface="Courier New"/>
                <a:ea typeface="Courier New"/>
                <a:cs typeface="Courier New"/>
                <a:sym typeface="Courier New"/>
              </a:rPr>
              <a:t>[:,</a:t>
            </a:r>
            <a:r>
              <a:rPr b="1" lang="en" sz="1100">
                <a:solidFill>
                  <a:srgbClr val="B5CEA8"/>
                </a:solidFill>
                <a:highlight>
                  <a:srgbClr val="1E1E1E"/>
                </a:highlight>
                <a:latin typeface="Courier New"/>
                <a:ea typeface="Courier New"/>
                <a:cs typeface="Courier New"/>
                <a:sym typeface="Courier New"/>
              </a:rPr>
              <a:t>0</a:t>
            </a:r>
            <a:r>
              <a:rPr b="1" lang="en" sz="1100">
                <a:solidFill>
                  <a:srgbClr val="DCDCDC"/>
                </a:solidFill>
                <a:highlight>
                  <a:srgbClr val="1E1E1E"/>
                </a:highlight>
                <a:latin typeface="Courier New"/>
                <a:ea typeface="Courier New"/>
                <a:cs typeface="Courier New"/>
                <a:sym typeface="Courier New"/>
              </a:rPr>
              <a:t>:</a:t>
            </a:r>
            <a:r>
              <a:rPr b="1" lang="en" sz="1100">
                <a:solidFill>
                  <a:srgbClr val="B5CEA8"/>
                </a:solidFill>
                <a:highlight>
                  <a:srgbClr val="1E1E1E"/>
                </a:highlight>
                <a:latin typeface="Courier New"/>
                <a:ea typeface="Courier New"/>
                <a:cs typeface="Courier New"/>
                <a:sym typeface="Courier New"/>
              </a:rPr>
              <a:t>4</a:t>
            </a:r>
            <a:r>
              <a:rPr b="1" lang="en" sz="1100">
                <a:solidFill>
                  <a:srgbClr val="DCDCDC"/>
                </a:solidFill>
                <a:highlight>
                  <a:srgbClr val="1E1E1E"/>
                </a:highlight>
                <a:latin typeface="Courier New"/>
                <a:ea typeface="Courier New"/>
                <a:cs typeface="Courier New"/>
                <a:sym typeface="Courier New"/>
              </a:rPr>
              <a:t>]</a:t>
            </a:r>
            <a:r>
              <a:rPr b="1" lang="en" sz="1100">
                <a:solidFill>
                  <a:srgbClr val="D4D4D4"/>
                </a:solidFill>
                <a:highlight>
                  <a:srgbClr val="1E1E1E"/>
                </a:highlight>
                <a:latin typeface="Courier New"/>
                <a:ea typeface="Courier New"/>
                <a:cs typeface="Courier New"/>
                <a:sym typeface="Courier New"/>
              </a:rPr>
              <a:t> </a:t>
            </a:r>
            <a:endParaRPr b="1" sz="11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1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rgbClr val="D4D4D4"/>
                </a:solidFill>
                <a:highlight>
                  <a:srgbClr val="1E1E1E"/>
                </a:highlight>
                <a:latin typeface="Courier New"/>
                <a:ea typeface="Courier New"/>
                <a:cs typeface="Courier New"/>
                <a:sym typeface="Courier New"/>
              </a:rPr>
              <a:t>X_train</a:t>
            </a:r>
            <a:r>
              <a:rPr b="1" lang="en" sz="1100">
                <a:solidFill>
                  <a:srgbClr val="DCDCDC"/>
                </a:solidFill>
                <a:highlight>
                  <a:srgbClr val="1E1E1E"/>
                </a:highlight>
                <a:latin typeface="Courier New"/>
                <a:ea typeface="Courier New"/>
                <a:cs typeface="Courier New"/>
                <a:sym typeface="Courier New"/>
              </a:rPr>
              <a:t>,</a:t>
            </a:r>
            <a:r>
              <a:rPr b="1" lang="en" sz="1100">
                <a:solidFill>
                  <a:srgbClr val="D4D4D4"/>
                </a:solidFill>
                <a:highlight>
                  <a:srgbClr val="1E1E1E"/>
                </a:highlight>
                <a:latin typeface="Courier New"/>
                <a:ea typeface="Courier New"/>
                <a:cs typeface="Courier New"/>
                <a:sym typeface="Courier New"/>
              </a:rPr>
              <a:t> X_test</a:t>
            </a:r>
            <a:r>
              <a:rPr b="1" lang="en" sz="1100">
                <a:solidFill>
                  <a:srgbClr val="DCDCDC"/>
                </a:solidFill>
                <a:highlight>
                  <a:srgbClr val="1E1E1E"/>
                </a:highlight>
                <a:latin typeface="Courier New"/>
                <a:ea typeface="Courier New"/>
                <a:cs typeface="Courier New"/>
                <a:sym typeface="Courier New"/>
              </a:rPr>
              <a:t>,</a:t>
            </a:r>
            <a:r>
              <a:rPr b="1" lang="en" sz="1100">
                <a:solidFill>
                  <a:srgbClr val="D4D4D4"/>
                </a:solidFill>
                <a:highlight>
                  <a:srgbClr val="1E1E1E"/>
                </a:highlight>
                <a:latin typeface="Courier New"/>
                <a:ea typeface="Courier New"/>
                <a:cs typeface="Courier New"/>
                <a:sym typeface="Courier New"/>
              </a:rPr>
              <a:t> y_train</a:t>
            </a:r>
            <a:r>
              <a:rPr b="1" lang="en" sz="1100">
                <a:solidFill>
                  <a:srgbClr val="DCDCDC"/>
                </a:solidFill>
                <a:highlight>
                  <a:srgbClr val="1E1E1E"/>
                </a:highlight>
                <a:latin typeface="Courier New"/>
                <a:ea typeface="Courier New"/>
                <a:cs typeface="Courier New"/>
                <a:sym typeface="Courier New"/>
              </a:rPr>
              <a:t>,</a:t>
            </a:r>
            <a:r>
              <a:rPr b="1" lang="en" sz="1100">
                <a:solidFill>
                  <a:srgbClr val="D4D4D4"/>
                </a:solidFill>
                <a:highlight>
                  <a:srgbClr val="1E1E1E"/>
                </a:highlight>
                <a:latin typeface="Courier New"/>
                <a:ea typeface="Courier New"/>
                <a:cs typeface="Courier New"/>
                <a:sym typeface="Courier New"/>
              </a:rPr>
              <a:t> y_test = train_test_split</a:t>
            </a:r>
            <a:r>
              <a:rPr b="1" lang="en" sz="1100">
                <a:solidFill>
                  <a:srgbClr val="DCDCDC"/>
                </a:solidFill>
                <a:highlight>
                  <a:srgbClr val="1E1E1E"/>
                </a:highlight>
                <a:latin typeface="Courier New"/>
                <a:ea typeface="Courier New"/>
                <a:cs typeface="Courier New"/>
                <a:sym typeface="Courier New"/>
              </a:rPr>
              <a:t>(</a:t>
            </a:r>
            <a:r>
              <a:rPr b="1" lang="en" sz="1100">
                <a:solidFill>
                  <a:srgbClr val="D4D4D4"/>
                </a:solidFill>
                <a:highlight>
                  <a:srgbClr val="1E1E1E"/>
                </a:highlight>
                <a:latin typeface="Courier New"/>
                <a:ea typeface="Courier New"/>
                <a:cs typeface="Courier New"/>
                <a:sym typeface="Courier New"/>
              </a:rPr>
              <a:t>X</a:t>
            </a:r>
            <a:r>
              <a:rPr b="1" lang="en" sz="1100">
                <a:solidFill>
                  <a:srgbClr val="DCDCDC"/>
                </a:solidFill>
                <a:highlight>
                  <a:srgbClr val="1E1E1E"/>
                </a:highlight>
                <a:latin typeface="Courier New"/>
                <a:ea typeface="Courier New"/>
                <a:cs typeface="Courier New"/>
                <a:sym typeface="Courier New"/>
              </a:rPr>
              <a:t>,</a:t>
            </a:r>
            <a:r>
              <a:rPr b="1" lang="en" sz="1100">
                <a:solidFill>
                  <a:srgbClr val="D4D4D4"/>
                </a:solidFill>
                <a:highlight>
                  <a:srgbClr val="1E1E1E"/>
                </a:highlight>
                <a:latin typeface="Courier New"/>
                <a:ea typeface="Courier New"/>
                <a:cs typeface="Courier New"/>
                <a:sym typeface="Courier New"/>
              </a:rPr>
              <a:t> y</a:t>
            </a:r>
            <a:r>
              <a:rPr b="1" lang="en" sz="1100">
                <a:solidFill>
                  <a:srgbClr val="DCDCDC"/>
                </a:solidFill>
                <a:highlight>
                  <a:srgbClr val="1E1E1E"/>
                </a:highlight>
                <a:latin typeface="Courier New"/>
                <a:ea typeface="Courier New"/>
                <a:cs typeface="Courier New"/>
                <a:sym typeface="Courier New"/>
              </a:rPr>
              <a:t>,</a:t>
            </a:r>
            <a:r>
              <a:rPr b="1" lang="en" sz="1100">
                <a:solidFill>
                  <a:srgbClr val="D4D4D4"/>
                </a:solidFill>
                <a:highlight>
                  <a:srgbClr val="1E1E1E"/>
                </a:highlight>
                <a:latin typeface="Courier New"/>
                <a:ea typeface="Courier New"/>
                <a:cs typeface="Courier New"/>
                <a:sym typeface="Courier New"/>
              </a:rPr>
              <a:t> test_size = </a:t>
            </a:r>
            <a:r>
              <a:rPr b="1" lang="en" sz="1100">
                <a:solidFill>
                  <a:srgbClr val="B5CEA8"/>
                </a:solidFill>
                <a:highlight>
                  <a:srgbClr val="1E1E1E"/>
                </a:highlight>
                <a:latin typeface="Courier New"/>
                <a:ea typeface="Courier New"/>
                <a:cs typeface="Courier New"/>
                <a:sym typeface="Courier New"/>
              </a:rPr>
              <a:t>0.25</a:t>
            </a:r>
            <a:r>
              <a:rPr b="1" lang="en" sz="1100">
                <a:solidFill>
                  <a:srgbClr val="DCDCDC"/>
                </a:solidFill>
                <a:highlight>
                  <a:srgbClr val="1E1E1E"/>
                </a:highlight>
                <a:latin typeface="Courier New"/>
                <a:ea typeface="Courier New"/>
                <a:cs typeface="Courier New"/>
                <a:sym typeface="Courier New"/>
              </a:rPr>
              <a:t>,</a:t>
            </a:r>
            <a:r>
              <a:rPr b="1" lang="en" sz="1100">
                <a:solidFill>
                  <a:srgbClr val="D4D4D4"/>
                </a:solidFill>
                <a:highlight>
                  <a:srgbClr val="1E1E1E"/>
                </a:highlight>
                <a:latin typeface="Courier New"/>
                <a:ea typeface="Courier New"/>
                <a:cs typeface="Courier New"/>
                <a:sym typeface="Courier New"/>
              </a:rPr>
              <a:t> random_state = </a:t>
            </a:r>
            <a:r>
              <a:rPr b="1" lang="en" sz="1100">
                <a:solidFill>
                  <a:srgbClr val="B5CEA8"/>
                </a:solidFill>
                <a:highlight>
                  <a:srgbClr val="1E1E1E"/>
                </a:highlight>
                <a:latin typeface="Courier New"/>
                <a:ea typeface="Courier New"/>
                <a:cs typeface="Courier New"/>
                <a:sym typeface="Courier New"/>
              </a:rPr>
              <a:t>1</a:t>
            </a:r>
            <a:r>
              <a:rPr b="1" lang="en" sz="1100">
                <a:solidFill>
                  <a:srgbClr val="DCDCDC"/>
                </a:solidFill>
                <a:highlight>
                  <a:srgbClr val="1E1E1E"/>
                </a:highlight>
                <a:latin typeface="Courier New"/>
                <a:ea typeface="Courier New"/>
                <a:cs typeface="Courier New"/>
                <a:sym typeface="Courier New"/>
              </a:rPr>
              <a:t>)</a:t>
            </a:r>
            <a:endParaRPr b="1" sz="11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1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rgbClr val="D4D4D4"/>
                </a:solidFill>
                <a:highlight>
                  <a:srgbClr val="1E1E1E"/>
                </a:highlight>
                <a:latin typeface="Courier New"/>
                <a:ea typeface="Courier New"/>
                <a:cs typeface="Courier New"/>
                <a:sym typeface="Courier New"/>
              </a:rPr>
              <a:t>sc = StandardScaler</a:t>
            </a:r>
            <a:r>
              <a:rPr b="1" lang="en" sz="1100">
                <a:solidFill>
                  <a:srgbClr val="DCDCDC"/>
                </a:solidFill>
                <a:highlight>
                  <a:srgbClr val="1E1E1E"/>
                </a:highlight>
                <a:latin typeface="Courier New"/>
                <a:ea typeface="Courier New"/>
                <a:cs typeface="Courier New"/>
                <a:sym typeface="Courier New"/>
              </a:rPr>
              <a:t>()</a:t>
            </a:r>
            <a:endParaRPr b="1" sz="11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rgbClr val="D4D4D4"/>
                </a:solidFill>
                <a:highlight>
                  <a:srgbClr val="1E1E1E"/>
                </a:highlight>
                <a:latin typeface="Courier New"/>
                <a:ea typeface="Courier New"/>
                <a:cs typeface="Courier New"/>
                <a:sym typeface="Courier New"/>
              </a:rPr>
              <a:t>X_train = sc.fit_transform</a:t>
            </a:r>
            <a:r>
              <a:rPr b="1" lang="en" sz="1100">
                <a:solidFill>
                  <a:srgbClr val="DCDCDC"/>
                </a:solidFill>
                <a:highlight>
                  <a:srgbClr val="1E1E1E"/>
                </a:highlight>
                <a:latin typeface="Courier New"/>
                <a:ea typeface="Courier New"/>
                <a:cs typeface="Courier New"/>
                <a:sym typeface="Courier New"/>
              </a:rPr>
              <a:t>(</a:t>
            </a:r>
            <a:r>
              <a:rPr b="1" lang="en" sz="1100">
                <a:solidFill>
                  <a:srgbClr val="D4D4D4"/>
                </a:solidFill>
                <a:highlight>
                  <a:srgbClr val="1E1E1E"/>
                </a:highlight>
                <a:latin typeface="Courier New"/>
                <a:ea typeface="Courier New"/>
                <a:cs typeface="Courier New"/>
                <a:sym typeface="Courier New"/>
              </a:rPr>
              <a:t>X_train</a:t>
            </a:r>
            <a:r>
              <a:rPr b="1" lang="en" sz="1100">
                <a:solidFill>
                  <a:srgbClr val="DCDCDC"/>
                </a:solidFill>
                <a:highlight>
                  <a:srgbClr val="1E1E1E"/>
                </a:highlight>
                <a:latin typeface="Courier New"/>
                <a:ea typeface="Courier New"/>
                <a:cs typeface="Courier New"/>
                <a:sym typeface="Courier New"/>
              </a:rPr>
              <a:t>)</a:t>
            </a:r>
            <a:r>
              <a:rPr b="1" lang="en" sz="1100">
                <a:solidFill>
                  <a:srgbClr val="D4D4D4"/>
                </a:solidFill>
                <a:highlight>
                  <a:srgbClr val="1E1E1E"/>
                </a:highlight>
                <a:latin typeface="Courier New"/>
                <a:ea typeface="Courier New"/>
                <a:cs typeface="Courier New"/>
                <a:sym typeface="Courier New"/>
              </a:rPr>
              <a:t> </a:t>
            </a:r>
            <a:endParaRPr b="1" sz="11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rgbClr val="D4D4D4"/>
                </a:solidFill>
                <a:highlight>
                  <a:srgbClr val="1E1E1E"/>
                </a:highlight>
                <a:latin typeface="Courier New"/>
                <a:ea typeface="Courier New"/>
                <a:cs typeface="Courier New"/>
                <a:sym typeface="Courier New"/>
              </a:rPr>
              <a:t>X_test = sc.transform</a:t>
            </a:r>
            <a:r>
              <a:rPr b="1" lang="en" sz="1100">
                <a:solidFill>
                  <a:srgbClr val="DCDCDC"/>
                </a:solidFill>
                <a:highlight>
                  <a:srgbClr val="1E1E1E"/>
                </a:highlight>
                <a:latin typeface="Courier New"/>
                <a:ea typeface="Courier New"/>
                <a:cs typeface="Courier New"/>
                <a:sym typeface="Courier New"/>
              </a:rPr>
              <a:t>(</a:t>
            </a:r>
            <a:r>
              <a:rPr b="1" lang="en" sz="1100">
                <a:solidFill>
                  <a:srgbClr val="D4D4D4"/>
                </a:solidFill>
                <a:highlight>
                  <a:srgbClr val="1E1E1E"/>
                </a:highlight>
                <a:latin typeface="Courier New"/>
                <a:ea typeface="Courier New"/>
                <a:cs typeface="Courier New"/>
                <a:sym typeface="Courier New"/>
              </a:rPr>
              <a:t>X_test</a:t>
            </a:r>
            <a:r>
              <a:rPr b="1" lang="en" sz="1100">
                <a:solidFill>
                  <a:srgbClr val="DCDCDC"/>
                </a:solidFill>
                <a:highlight>
                  <a:srgbClr val="1E1E1E"/>
                </a:highlight>
                <a:latin typeface="Courier New"/>
                <a:ea typeface="Courier New"/>
                <a:cs typeface="Courier New"/>
                <a:sym typeface="Courier New"/>
              </a:rPr>
              <a:t>)</a:t>
            </a:r>
            <a:endParaRPr b="1" sz="11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1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rgbClr val="D4D4D4"/>
                </a:solidFill>
                <a:highlight>
                  <a:srgbClr val="1E1E1E"/>
                </a:highlight>
                <a:latin typeface="Courier New"/>
                <a:ea typeface="Courier New"/>
                <a:cs typeface="Courier New"/>
                <a:sym typeface="Courier New"/>
              </a:rPr>
              <a:t>sc_y = StandardScaler</a:t>
            </a:r>
            <a:r>
              <a:rPr b="1" lang="en" sz="1100">
                <a:solidFill>
                  <a:srgbClr val="DCDCDC"/>
                </a:solidFill>
                <a:highlight>
                  <a:srgbClr val="1E1E1E"/>
                </a:highlight>
                <a:latin typeface="Courier New"/>
                <a:ea typeface="Courier New"/>
                <a:cs typeface="Courier New"/>
                <a:sym typeface="Courier New"/>
              </a:rPr>
              <a:t>()</a:t>
            </a:r>
            <a:endParaRPr b="1" sz="11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rgbClr val="D4D4D4"/>
                </a:solidFill>
                <a:highlight>
                  <a:srgbClr val="1E1E1E"/>
                </a:highlight>
                <a:latin typeface="Courier New"/>
                <a:ea typeface="Courier New"/>
                <a:cs typeface="Courier New"/>
                <a:sym typeface="Courier New"/>
              </a:rPr>
              <a:t>y_train = sc_y.fit_transform</a:t>
            </a:r>
            <a:r>
              <a:rPr b="1" lang="en" sz="1100">
                <a:solidFill>
                  <a:srgbClr val="DCDCDC"/>
                </a:solidFill>
                <a:highlight>
                  <a:srgbClr val="1E1E1E"/>
                </a:highlight>
                <a:latin typeface="Courier New"/>
                <a:ea typeface="Courier New"/>
                <a:cs typeface="Courier New"/>
                <a:sym typeface="Courier New"/>
              </a:rPr>
              <a:t>(</a:t>
            </a:r>
            <a:r>
              <a:rPr b="1" lang="en" sz="1100">
                <a:solidFill>
                  <a:srgbClr val="D4D4D4"/>
                </a:solidFill>
                <a:highlight>
                  <a:srgbClr val="1E1E1E"/>
                </a:highlight>
                <a:latin typeface="Courier New"/>
                <a:ea typeface="Courier New"/>
                <a:cs typeface="Courier New"/>
                <a:sym typeface="Courier New"/>
              </a:rPr>
              <a:t>y_train</a:t>
            </a:r>
            <a:r>
              <a:rPr b="1" lang="en" sz="1100">
                <a:solidFill>
                  <a:srgbClr val="DCDCDC"/>
                </a:solidFill>
                <a:highlight>
                  <a:srgbClr val="1E1E1E"/>
                </a:highlight>
                <a:latin typeface="Courier New"/>
                <a:ea typeface="Courier New"/>
                <a:cs typeface="Courier New"/>
                <a:sym typeface="Courier New"/>
              </a:rPr>
              <a:t>)</a:t>
            </a:r>
            <a:r>
              <a:rPr b="1" lang="en" sz="1100">
                <a:solidFill>
                  <a:srgbClr val="D4D4D4"/>
                </a:solidFill>
                <a:highlight>
                  <a:srgbClr val="1E1E1E"/>
                </a:highlight>
                <a:latin typeface="Courier New"/>
                <a:ea typeface="Courier New"/>
                <a:cs typeface="Courier New"/>
                <a:sym typeface="Courier New"/>
              </a:rPr>
              <a:t> </a:t>
            </a:r>
            <a:endParaRPr b="1" sz="11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rgbClr val="D4D4D4"/>
                </a:solidFill>
                <a:highlight>
                  <a:srgbClr val="1E1E1E"/>
                </a:highlight>
                <a:latin typeface="Courier New"/>
                <a:ea typeface="Courier New"/>
                <a:cs typeface="Courier New"/>
                <a:sym typeface="Courier New"/>
              </a:rPr>
              <a:t>y_test = sc_y.transform</a:t>
            </a:r>
            <a:r>
              <a:rPr b="1" lang="en" sz="1100">
                <a:solidFill>
                  <a:srgbClr val="DCDCDC"/>
                </a:solidFill>
                <a:highlight>
                  <a:srgbClr val="1E1E1E"/>
                </a:highlight>
                <a:latin typeface="Courier New"/>
                <a:ea typeface="Courier New"/>
                <a:cs typeface="Courier New"/>
                <a:sym typeface="Courier New"/>
              </a:rPr>
              <a:t>(</a:t>
            </a:r>
            <a:r>
              <a:rPr b="1" lang="en" sz="1100">
                <a:solidFill>
                  <a:srgbClr val="D4D4D4"/>
                </a:solidFill>
                <a:highlight>
                  <a:srgbClr val="1E1E1E"/>
                </a:highlight>
                <a:latin typeface="Courier New"/>
                <a:ea typeface="Courier New"/>
                <a:cs typeface="Courier New"/>
                <a:sym typeface="Courier New"/>
              </a:rPr>
              <a:t>y_test</a:t>
            </a:r>
            <a:r>
              <a:rPr b="1" lang="en" sz="1100">
                <a:solidFill>
                  <a:srgbClr val="DCDCDC"/>
                </a:solidFill>
                <a:highlight>
                  <a:srgbClr val="1E1E1E"/>
                </a:highlight>
                <a:latin typeface="Courier New"/>
                <a:ea typeface="Courier New"/>
                <a:cs typeface="Courier New"/>
                <a:sym typeface="Courier New"/>
              </a:rPr>
              <a:t>)</a:t>
            </a:r>
            <a:endParaRPr b="1" sz="11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100">
              <a:solidFill>
                <a:srgbClr val="AF00DB"/>
              </a:solidFill>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7" name="Google Shape;397;p61"/>
          <p:cNvSpPr txBox="1"/>
          <p:nvPr/>
        </p:nvSpPr>
        <p:spPr>
          <a:xfrm>
            <a:off x="130350" y="672450"/>
            <a:ext cx="8883300" cy="37986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200">
                <a:solidFill>
                  <a:srgbClr val="C586C0"/>
                </a:solidFill>
                <a:highlight>
                  <a:srgbClr val="1E1E1E"/>
                </a:highlight>
                <a:latin typeface="Courier New"/>
                <a:ea typeface="Courier New"/>
                <a:cs typeface="Courier New"/>
                <a:sym typeface="Courier New"/>
              </a:rPr>
              <a:t>from</a:t>
            </a:r>
            <a:r>
              <a:rPr b="1" lang="en" sz="1200">
                <a:solidFill>
                  <a:srgbClr val="D4D4D4"/>
                </a:solidFill>
                <a:highlight>
                  <a:srgbClr val="1E1E1E"/>
                </a:highlight>
                <a:latin typeface="Courier New"/>
                <a:ea typeface="Courier New"/>
                <a:cs typeface="Courier New"/>
                <a:sym typeface="Courier New"/>
              </a:rPr>
              <a:t> keras.models </a:t>
            </a:r>
            <a:r>
              <a:rPr b="1" lang="en" sz="1200">
                <a:solidFill>
                  <a:srgbClr val="C586C0"/>
                </a:solidFill>
                <a:highlight>
                  <a:srgbClr val="1E1E1E"/>
                </a:highlight>
                <a:latin typeface="Courier New"/>
                <a:ea typeface="Courier New"/>
                <a:cs typeface="Courier New"/>
                <a:sym typeface="Courier New"/>
              </a:rPr>
              <a:t>import</a:t>
            </a:r>
            <a:r>
              <a:rPr b="1" lang="en" sz="1200">
                <a:solidFill>
                  <a:srgbClr val="D4D4D4"/>
                </a:solidFill>
                <a:highlight>
                  <a:srgbClr val="1E1E1E"/>
                </a:highlight>
                <a:latin typeface="Courier New"/>
                <a:ea typeface="Courier New"/>
                <a:cs typeface="Courier New"/>
                <a:sym typeface="Courier New"/>
              </a:rPr>
              <a:t> Sequential</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200">
                <a:solidFill>
                  <a:srgbClr val="C586C0"/>
                </a:solidFill>
                <a:highlight>
                  <a:srgbClr val="1E1E1E"/>
                </a:highlight>
                <a:latin typeface="Courier New"/>
                <a:ea typeface="Courier New"/>
                <a:cs typeface="Courier New"/>
                <a:sym typeface="Courier New"/>
              </a:rPr>
              <a:t>from</a:t>
            </a:r>
            <a:r>
              <a:rPr b="1" lang="en" sz="1200">
                <a:solidFill>
                  <a:srgbClr val="D4D4D4"/>
                </a:solidFill>
                <a:highlight>
                  <a:srgbClr val="1E1E1E"/>
                </a:highlight>
                <a:latin typeface="Courier New"/>
                <a:ea typeface="Courier New"/>
                <a:cs typeface="Courier New"/>
                <a:sym typeface="Courier New"/>
              </a:rPr>
              <a:t> keras.layers </a:t>
            </a:r>
            <a:r>
              <a:rPr b="1" lang="en" sz="1200">
                <a:solidFill>
                  <a:srgbClr val="C586C0"/>
                </a:solidFill>
                <a:highlight>
                  <a:srgbClr val="1E1E1E"/>
                </a:highlight>
                <a:latin typeface="Courier New"/>
                <a:ea typeface="Courier New"/>
                <a:cs typeface="Courier New"/>
                <a:sym typeface="Courier New"/>
              </a:rPr>
              <a:t>import</a:t>
            </a:r>
            <a:r>
              <a:rPr b="1" lang="en" sz="1200">
                <a:solidFill>
                  <a:srgbClr val="D4D4D4"/>
                </a:solidFill>
                <a:highlight>
                  <a:srgbClr val="1E1E1E"/>
                </a:highlight>
                <a:latin typeface="Courier New"/>
                <a:ea typeface="Courier New"/>
                <a:cs typeface="Courier New"/>
                <a:sym typeface="Courier New"/>
              </a:rPr>
              <a:t> Dense</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200">
                <a:solidFill>
                  <a:srgbClr val="D4D4D4"/>
                </a:solidFill>
                <a:highlight>
                  <a:srgbClr val="1E1E1E"/>
                </a:highlight>
                <a:latin typeface="Courier New"/>
                <a:ea typeface="Courier New"/>
                <a:cs typeface="Courier New"/>
                <a:sym typeface="Courier New"/>
              </a:rPr>
              <a:t>classifier = Sequential</a:t>
            </a:r>
            <a:r>
              <a:rPr b="1" lang="en" sz="1200">
                <a:solidFill>
                  <a:srgbClr val="DCDCDC"/>
                </a:solidFill>
                <a:highlight>
                  <a:srgbClr val="1E1E1E"/>
                </a:highlight>
                <a:latin typeface="Courier New"/>
                <a:ea typeface="Courier New"/>
                <a:cs typeface="Courier New"/>
                <a:sym typeface="Courier New"/>
              </a:rPr>
              <a:t>()</a:t>
            </a:r>
            <a:endParaRPr b="1"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200">
                <a:solidFill>
                  <a:srgbClr val="D4D4D4"/>
                </a:solidFill>
                <a:highlight>
                  <a:srgbClr val="1E1E1E"/>
                </a:highlight>
                <a:latin typeface="Courier New"/>
                <a:ea typeface="Courier New"/>
                <a:cs typeface="Courier New"/>
                <a:sym typeface="Courier New"/>
              </a:rPr>
              <a:t>classifier.add</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Dense</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units = </a:t>
            </a:r>
            <a:r>
              <a:rPr b="1" lang="en" sz="1200">
                <a:solidFill>
                  <a:srgbClr val="B5CEA8"/>
                </a:solidFill>
                <a:highlight>
                  <a:srgbClr val="1E1E1E"/>
                </a:highlight>
                <a:latin typeface="Courier New"/>
                <a:ea typeface="Courier New"/>
                <a:cs typeface="Courier New"/>
                <a:sym typeface="Courier New"/>
              </a:rPr>
              <a:t>12</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 kernel_initializer = </a:t>
            </a:r>
            <a:r>
              <a:rPr b="1" lang="en" sz="1200">
                <a:solidFill>
                  <a:srgbClr val="CE9178"/>
                </a:solidFill>
                <a:highlight>
                  <a:srgbClr val="1E1E1E"/>
                </a:highlight>
                <a:latin typeface="Courier New"/>
                <a:ea typeface="Courier New"/>
                <a:cs typeface="Courier New"/>
                <a:sym typeface="Courier New"/>
              </a:rPr>
              <a:t>'random_uniform'</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 activation = </a:t>
            </a:r>
            <a:r>
              <a:rPr b="1" lang="en" sz="1200">
                <a:solidFill>
                  <a:srgbClr val="CE9178"/>
                </a:solidFill>
                <a:highlight>
                  <a:srgbClr val="1E1E1E"/>
                </a:highlight>
                <a:latin typeface="Courier New"/>
                <a:ea typeface="Courier New"/>
                <a:cs typeface="Courier New"/>
                <a:sym typeface="Courier New"/>
              </a:rPr>
              <a:t>'relu'</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 input_dim = </a:t>
            </a:r>
            <a:r>
              <a:rPr b="1" lang="en" sz="1200">
                <a:solidFill>
                  <a:srgbClr val="B5CEA8"/>
                </a:solidFill>
                <a:highlight>
                  <a:srgbClr val="1E1E1E"/>
                </a:highlight>
                <a:latin typeface="Courier New"/>
                <a:ea typeface="Courier New"/>
                <a:cs typeface="Courier New"/>
                <a:sym typeface="Courier New"/>
              </a:rPr>
              <a:t>3</a:t>
            </a:r>
            <a:r>
              <a:rPr b="1" lang="en" sz="1200">
                <a:solidFill>
                  <a:srgbClr val="DCDCDC"/>
                </a:solidFill>
                <a:highlight>
                  <a:srgbClr val="1E1E1E"/>
                </a:highlight>
                <a:latin typeface="Courier New"/>
                <a:ea typeface="Courier New"/>
                <a:cs typeface="Courier New"/>
                <a:sym typeface="Courier New"/>
              </a:rPr>
              <a:t>))</a:t>
            </a:r>
            <a:endParaRPr b="1"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200">
                <a:solidFill>
                  <a:srgbClr val="D4D4D4"/>
                </a:solidFill>
                <a:highlight>
                  <a:srgbClr val="1E1E1E"/>
                </a:highlight>
                <a:latin typeface="Courier New"/>
                <a:ea typeface="Courier New"/>
                <a:cs typeface="Courier New"/>
                <a:sym typeface="Courier New"/>
              </a:rPr>
              <a:t>classifier.add</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Dense</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units = </a:t>
            </a:r>
            <a:r>
              <a:rPr b="1" lang="en" sz="1200">
                <a:solidFill>
                  <a:srgbClr val="B5CEA8"/>
                </a:solidFill>
                <a:highlight>
                  <a:srgbClr val="1E1E1E"/>
                </a:highlight>
                <a:latin typeface="Courier New"/>
                <a:ea typeface="Courier New"/>
                <a:cs typeface="Courier New"/>
                <a:sym typeface="Courier New"/>
              </a:rPr>
              <a:t>8</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 kernel_initializer = </a:t>
            </a:r>
            <a:r>
              <a:rPr b="1" lang="en" sz="1200">
                <a:solidFill>
                  <a:srgbClr val="CE9178"/>
                </a:solidFill>
                <a:highlight>
                  <a:srgbClr val="1E1E1E"/>
                </a:highlight>
                <a:latin typeface="Courier New"/>
                <a:ea typeface="Courier New"/>
                <a:cs typeface="Courier New"/>
                <a:sym typeface="Courier New"/>
              </a:rPr>
              <a:t>'random_uniform'</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 activation = </a:t>
            </a:r>
            <a:r>
              <a:rPr b="1" lang="en" sz="1200">
                <a:solidFill>
                  <a:srgbClr val="CE9178"/>
                </a:solidFill>
                <a:highlight>
                  <a:srgbClr val="1E1E1E"/>
                </a:highlight>
                <a:latin typeface="Courier New"/>
                <a:ea typeface="Courier New"/>
                <a:cs typeface="Courier New"/>
                <a:sym typeface="Courier New"/>
              </a:rPr>
              <a:t>'relu'</a:t>
            </a:r>
            <a:r>
              <a:rPr b="1" lang="en" sz="1200">
                <a:solidFill>
                  <a:srgbClr val="DCDCDC"/>
                </a:solidFill>
                <a:highlight>
                  <a:srgbClr val="1E1E1E"/>
                </a:highlight>
                <a:latin typeface="Courier New"/>
                <a:ea typeface="Courier New"/>
                <a:cs typeface="Courier New"/>
                <a:sym typeface="Courier New"/>
              </a:rPr>
              <a:t>))</a:t>
            </a:r>
            <a:endParaRPr b="1"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200">
                <a:solidFill>
                  <a:srgbClr val="D4D4D4"/>
                </a:solidFill>
                <a:highlight>
                  <a:srgbClr val="1E1E1E"/>
                </a:highlight>
                <a:latin typeface="Courier New"/>
                <a:ea typeface="Courier New"/>
                <a:cs typeface="Courier New"/>
                <a:sym typeface="Courier New"/>
              </a:rPr>
              <a:t>classifier.add</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Dense</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units = </a:t>
            </a:r>
            <a:r>
              <a:rPr b="1" lang="en" sz="1200">
                <a:solidFill>
                  <a:srgbClr val="B5CEA8"/>
                </a:solidFill>
                <a:highlight>
                  <a:srgbClr val="1E1E1E"/>
                </a:highlight>
                <a:latin typeface="Courier New"/>
                <a:ea typeface="Courier New"/>
                <a:cs typeface="Courier New"/>
                <a:sym typeface="Courier New"/>
              </a:rPr>
              <a:t>4</a:t>
            </a:r>
            <a:r>
              <a:rPr b="1" lang="en" sz="1200">
                <a:solidFill>
                  <a:srgbClr val="DCDCDC"/>
                </a:solidFill>
                <a:highlight>
                  <a:srgbClr val="1E1E1E"/>
                </a:highlight>
                <a:latin typeface="Courier New"/>
                <a:ea typeface="Courier New"/>
                <a:cs typeface="Courier New"/>
                <a:sym typeface="Courier New"/>
              </a:rPr>
              <a:t>))</a:t>
            </a:r>
            <a:endParaRPr b="1"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200">
                <a:solidFill>
                  <a:srgbClr val="D4D4D4"/>
                </a:solidFill>
                <a:highlight>
                  <a:srgbClr val="1E1E1E"/>
                </a:highlight>
                <a:latin typeface="Courier New"/>
                <a:ea typeface="Courier New"/>
                <a:cs typeface="Courier New"/>
                <a:sym typeface="Courier New"/>
              </a:rPr>
              <a:t>classifier.</a:t>
            </a:r>
            <a:r>
              <a:rPr b="1" lang="en" sz="1200">
                <a:solidFill>
                  <a:srgbClr val="DCDCAA"/>
                </a:solidFill>
                <a:highlight>
                  <a:srgbClr val="1E1E1E"/>
                </a:highlight>
                <a:latin typeface="Courier New"/>
                <a:ea typeface="Courier New"/>
                <a:cs typeface="Courier New"/>
                <a:sym typeface="Courier New"/>
              </a:rPr>
              <a:t>compile</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optimizer = </a:t>
            </a:r>
            <a:r>
              <a:rPr b="1" lang="en" sz="1200">
                <a:solidFill>
                  <a:srgbClr val="CE9178"/>
                </a:solidFill>
                <a:highlight>
                  <a:srgbClr val="1E1E1E"/>
                </a:highlight>
                <a:latin typeface="Courier New"/>
                <a:ea typeface="Courier New"/>
                <a:cs typeface="Courier New"/>
                <a:sym typeface="Courier New"/>
              </a:rPr>
              <a:t>'adam'</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loss = </a:t>
            </a:r>
            <a:r>
              <a:rPr b="1" lang="en" sz="1200">
                <a:solidFill>
                  <a:srgbClr val="CE9178"/>
                </a:solidFill>
                <a:highlight>
                  <a:srgbClr val="1E1E1E"/>
                </a:highlight>
                <a:latin typeface="Courier New"/>
                <a:ea typeface="Courier New"/>
                <a:cs typeface="Courier New"/>
                <a:sym typeface="Courier New"/>
              </a:rPr>
              <a:t>'mean_squared_error'</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 metrics=</a:t>
            </a:r>
            <a:r>
              <a:rPr b="1" lang="en" sz="1200">
                <a:solidFill>
                  <a:srgbClr val="DCDCDC"/>
                </a:solidFill>
                <a:highlight>
                  <a:srgbClr val="1E1E1E"/>
                </a:highlight>
                <a:latin typeface="Courier New"/>
                <a:ea typeface="Courier New"/>
                <a:cs typeface="Courier New"/>
                <a:sym typeface="Courier New"/>
              </a:rPr>
              <a:t>[</a:t>
            </a:r>
            <a:r>
              <a:rPr b="1" lang="en" sz="1200">
                <a:solidFill>
                  <a:srgbClr val="CE9178"/>
                </a:solidFill>
                <a:highlight>
                  <a:srgbClr val="1E1E1E"/>
                </a:highlight>
                <a:latin typeface="Courier New"/>
                <a:ea typeface="Courier New"/>
                <a:cs typeface="Courier New"/>
                <a:sym typeface="Courier New"/>
              </a:rPr>
              <a:t>'accuracy'</a:t>
            </a:r>
            <a:r>
              <a:rPr b="1" lang="en" sz="1200">
                <a:solidFill>
                  <a:srgbClr val="DCDCDC"/>
                </a:solidFill>
                <a:highlight>
                  <a:srgbClr val="1E1E1E"/>
                </a:highlight>
                <a:latin typeface="Courier New"/>
                <a:ea typeface="Courier New"/>
                <a:cs typeface="Courier New"/>
                <a:sym typeface="Courier New"/>
              </a:rPr>
              <a:t>])</a:t>
            </a:r>
            <a:endParaRPr b="1"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200">
                <a:solidFill>
                  <a:srgbClr val="D4D4D4"/>
                </a:solidFill>
                <a:highlight>
                  <a:srgbClr val="1E1E1E"/>
                </a:highlight>
                <a:latin typeface="Courier New"/>
                <a:ea typeface="Courier New"/>
                <a:cs typeface="Courier New"/>
                <a:sym typeface="Courier New"/>
              </a:rPr>
              <a:t>classifier.fit</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X_train</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 y_train</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 validation_split=</a:t>
            </a:r>
            <a:r>
              <a:rPr b="1" lang="en" sz="1200">
                <a:solidFill>
                  <a:srgbClr val="B5CEA8"/>
                </a:solidFill>
                <a:highlight>
                  <a:srgbClr val="1E1E1E"/>
                </a:highlight>
                <a:latin typeface="Courier New"/>
                <a:ea typeface="Courier New"/>
                <a:cs typeface="Courier New"/>
                <a:sym typeface="Courier New"/>
              </a:rPr>
              <a:t>0.25</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batch_size = </a:t>
            </a:r>
            <a:r>
              <a:rPr b="1" lang="en" sz="1200">
                <a:solidFill>
                  <a:srgbClr val="B5CEA8"/>
                </a:solidFill>
                <a:highlight>
                  <a:srgbClr val="1E1E1E"/>
                </a:highlight>
                <a:latin typeface="Courier New"/>
                <a:ea typeface="Courier New"/>
                <a:cs typeface="Courier New"/>
                <a:sym typeface="Courier New"/>
              </a:rPr>
              <a:t>1</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 epochs = </a:t>
            </a:r>
            <a:r>
              <a:rPr b="1" lang="en" sz="1200">
                <a:solidFill>
                  <a:srgbClr val="B5CEA8"/>
                </a:solidFill>
                <a:highlight>
                  <a:srgbClr val="1E1E1E"/>
                </a:highlight>
                <a:latin typeface="Courier New"/>
                <a:ea typeface="Courier New"/>
                <a:cs typeface="Courier New"/>
                <a:sym typeface="Courier New"/>
              </a:rPr>
              <a:t>10</a:t>
            </a:r>
            <a:r>
              <a:rPr b="1" lang="en" sz="1200">
                <a:solidFill>
                  <a:srgbClr val="DCDCDC"/>
                </a:solidFill>
                <a:highlight>
                  <a:srgbClr val="1E1E1E"/>
                </a:highlight>
                <a:latin typeface="Courier New"/>
                <a:ea typeface="Courier New"/>
                <a:cs typeface="Courier New"/>
                <a:sym typeface="Courier New"/>
              </a:rPr>
              <a:t>)</a:t>
            </a:r>
            <a:endParaRPr b="1"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200">
              <a:solidFill>
                <a:srgbClr val="C586C0"/>
              </a:solidFill>
              <a:highlight>
                <a:srgbClr val="1E1E1E"/>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311700" y="461500"/>
            <a:ext cx="8520600" cy="4162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500">
                <a:solidFill>
                  <a:srgbClr val="FFFF00"/>
                </a:solidFill>
                <a:latin typeface="Times New Roman"/>
                <a:ea typeface="Times New Roman"/>
                <a:cs typeface="Times New Roman"/>
                <a:sym typeface="Times New Roman"/>
              </a:rPr>
              <a:t>What is manufacturing system?</a:t>
            </a:r>
            <a:endParaRPr sz="2500">
              <a:solidFill>
                <a:srgbClr val="FFFF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500">
              <a:solidFill>
                <a:srgbClr val="FFFF00"/>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Manufacturing is arrangement and operation of machines, tools, material, people.</a:t>
            </a:r>
            <a:endParaRPr>
              <a:solidFill>
                <a:srgbClr val="FFFFFF"/>
              </a:solidFill>
              <a:latin typeface="Calibri"/>
              <a:ea typeface="Calibri"/>
              <a:cs typeface="Calibri"/>
              <a:sym typeface="Calibri"/>
            </a:endParaRPr>
          </a:p>
          <a:p>
            <a:pPr indent="-342900" lvl="0" marL="457200" rtl="0" algn="l">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Information to produce a useful physical, informational or service product whose success and cost is characterized by measurable </a:t>
            </a:r>
            <a:r>
              <a:rPr lang="en">
                <a:solidFill>
                  <a:srgbClr val="FFFF00"/>
                </a:solidFill>
                <a:latin typeface="Calibri"/>
                <a:ea typeface="Calibri"/>
                <a:cs typeface="Calibri"/>
                <a:sym typeface="Calibri"/>
              </a:rPr>
              <a:t>parameters</a:t>
            </a:r>
            <a:r>
              <a:rPr lang="en">
                <a:solidFill>
                  <a:srgbClr val="FFFFFF"/>
                </a:solidFill>
                <a:latin typeface="Calibri"/>
                <a:ea typeface="Calibri"/>
                <a:cs typeface="Calibri"/>
                <a:sym typeface="Calibri"/>
              </a:rPr>
              <a:t>.</a:t>
            </a:r>
            <a:endParaRPr>
              <a:solidFill>
                <a:srgbClr val="FFFFFF"/>
              </a:solidFill>
              <a:latin typeface="Calibri"/>
              <a:ea typeface="Calibri"/>
              <a:cs typeface="Calibri"/>
              <a:sym typeface="Calibri"/>
            </a:endParaRPr>
          </a:p>
          <a:p>
            <a:pPr indent="0" lvl="0" marL="0" rtl="0" algn="l">
              <a:lnSpc>
                <a:spcPct val="100000"/>
              </a:lnSpc>
              <a:spcBef>
                <a:spcPts val="1600"/>
              </a:spcBef>
              <a:spcAft>
                <a:spcPts val="0"/>
              </a:spcAft>
              <a:buNone/>
            </a:pPr>
            <a:r>
              <a:rPr lang="en" sz="2500">
                <a:solidFill>
                  <a:srgbClr val="FFFF00"/>
                </a:solidFill>
                <a:latin typeface="Times New Roman"/>
                <a:ea typeface="Times New Roman"/>
                <a:cs typeface="Times New Roman"/>
                <a:sym typeface="Times New Roman"/>
              </a:rPr>
              <a:t>What is welding?</a:t>
            </a:r>
            <a:endParaRPr sz="2500">
              <a:solidFill>
                <a:srgbClr val="FFFF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500">
              <a:solidFill>
                <a:srgbClr val="FFFF00"/>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Join together (metal parts) by heating the surfaces to the point of melting with the help of blowpipe, </a:t>
            </a:r>
            <a:r>
              <a:rPr lang="en">
                <a:solidFill>
                  <a:srgbClr val="FFFF00"/>
                </a:solidFill>
                <a:latin typeface="Calibri"/>
                <a:ea typeface="Calibri"/>
                <a:cs typeface="Calibri"/>
                <a:sym typeface="Calibri"/>
              </a:rPr>
              <a:t>electric arc</a:t>
            </a:r>
            <a:r>
              <a:rPr lang="en">
                <a:solidFill>
                  <a:schemeClr val="dk1"/>
                </a:solidFill>
                <a:latin typeface="Calibri"/>
                <a:ea typeface="Calibri"/>
                <a:cs typeface="Calibri"/>
                <a:sym typeface="Calibri"/>
              </a:rPr>
              <a:t>, or other means, and joining them by pressing, hammering.</a:t>
            </a:r>
            <a:endParaRPr>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There are lots of welding but we choose </a:t>
            </a:r>
            <a:r>
              <a:rPr lang="en">
                <a:solidFill>
                  <a:srgbClr val="FFFF00"/>
                </a:solidFill>
                <a:latin typeface="Calibri"/>
                <a:ea typeface="Calibri"/>
                <a:cs typeface="Calibri"/>
                <a:sym typeface="Calibri"/>
              </a:rPr>
              <a:t>submerged arc welding</a:t>
            </a:r>
            <a:r>
              <a:rPr lang="en">
                <a:solidFill>
                  <a:schemeClr val="dk1"/>
                </a:solidFill>
                <a:latin typeface="Calibri"/>
                <a:ea typeface="Calibri"/>
                <a:cs typeface="Calibri"/>
                <a:sym typeface="Calibri"/>
              </a:rPr>
              <a:t> for our model.</a:t>
            </a:r>
            <a:endParaRPr>
              <a:solidFill>
                <a:schemeClr val="dk1"/>
              </a:solidFill>
              <a:latin typeface="Calibri"/>
              <a:ea typeface="Calibri"/>
              <a:cs typeface="Calibri"/>
              <a:sym typeface="Calibri"/>
            </a:endParaRPr>
          </a:p>
          <a:p>
            <a:pPr indent="0" lvl="0" marL="0" rtl="0" algn="l">
              <a:spcBef>
                <a:spcPts val="1600"/>
              </a:spcBef>
              <a:spcAft>
                <a:spcPts val="0"/>
              </a:spcAft>
              <a:buNone/>
            </a:pPr>
            <a:r>
              <a:t/>
            </a:r>
            <a:endParaRPr>
              <a:solidFill>
                <a:schemeClr val="dk1"/>
              </a:solidFill>
              <a:latin typeface="Calibri"/>
              <a:ea typeface="Calibri"/>
              <a:cs typeface="Calibri"/>
              <a:sym typeface="Calibri"/>
            </a:endParaRPr>
          </a:p>
          <a:p>
            <a:pPr indent="0" lvl="0" marL="0" rtl="0" algn="l">
              <a:spcBef>
                <a:spcPts val="1600"/>
              </a:spcBef>
              <a:spcAft>
                <a:spcPts val="1600"/>
              </a:spcAft>
              <a:buNone/>
            </a:pPr>
            <a:r>
              <a:t/>
            </a:r>
            <a:endParaRPr>
              <a:solidFill>
                <a:srgbClr val="FFFFFF"/>
              </a:solidFill>
              <a:latin typeface="Calibri"/>
              <a:ea typeface="Calibri"/>
              <a:cs typeface="Calibri"/>
              <a:sym typeface="Calibri"/>
            </a:endParaRPr>
          </a:p>
        </p:txBody>
      </p:sp>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3" name="Google Shape;403;p62"/>
          <p:cNvSpPr txBox="1"/>
          <p:nvPr/>
        </p:nvSpPr>
        <p:spPr>
          <a:xfrm>
            <a:off x="137700" y="261025"/>
            <a:ext cx="8883300" cy="45594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200">
                <a:solidFill>
                  <a:srgbClr val="D4D4D4"/>
                </a:solidFill>
                <a:highlight>
                  <a:srgbClr val="1E1E1E"/>
                </a:highlight>
                <a:latin typeface="Courier New"/>
                <a:ea typeface="Courier New"/>
                <a:cs typeface="Courier New"/>
                <a:sym typeface="Courier New"/>
              </a:rPr>
              <a:t>y_pred = classifier.predict</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X_test</a:t>
            </a:r>
            <a:r>
              <a:rPr b="1" lang="en" sz="1200">
                <a:solidFill>
                  <a:srgbClr val="DCDCDC"/>
                </a:solidFill>
                <a:highlight>
                  <a:srgbClr val="1E1E1E"/>
                </a:highlight>
                <a:latin typeface="Courier New"/>
                <a:ea typeface="Courier New"/>
                <a:cs typeface="Courier New"/>
                <a:sym typeface="Courier New"/>
              </a:rPr>
              <a:t>)</a:t>
            </a:r>
            <a:endParaRPr b="1"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200">
                <a:solidFill>
                  <a:srgbClr val="C586C0"/>
                </a:solidFill>
                <a:highlight>
                  <a:srgbClr val="1E1E1E"/>
                </a:highlight>
                <a:latin typeface="Courier New"/>
                <a:ea typeface="Courier New"/>
                <a:cs typeface="Courier New"/>
                <a:sym typeface="Courier New"/>
              </a:rPr>
              <a:t>import</a:t>
            </a:r>
            <a:r>
              <a:rPr b="1" lang="en" sz="1200">
                <a:solidFill>
                  <a:srgbClr val="D4D4D4"/>
                </a:solidFill>
                <a:highlight>
                  <a:srgbClr val="1E1E1E"/>
                </a:highlight>
                <a:latin typeface="Courier New"/>
                <a:ea typeface="Courier New"/>
                <a:cs typeface="Courier New"/>
                <a:sym typeface="Courier New"/>
              </a:rPr>
              <a:t> math</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200">
                <a:solidFill>
                  <a:srgbClr val="C586C0"/>
                </a:solidFill>
                <a:highlight>
                  <a:srgbClr val="1E1E1E"/>
                </a:highlight>
                <a:latin typeface="Courier New"/>
                <a:ea typeface="Courier New"/>
                <a:cs typeface="Courier New"/>
                <a:sym typeface="Courier New"/>
              </a:rPr>
              <a:t>from</a:t>
            </a:r>
            <a:r>
              <a:rPr b="1" lang="en" sz="1200">
                <a:solidFill>
                  <a:srgbClr val="D4D4D4"/>
                </a:solidFill>
                <a:highlight>
                  <a:srgbClr val="1E1E1E"/>
                </a:highlight>
                <a:latin typeface="Courier New"/>
                <a:ea typeface="Courier New"/>
                <a:cs typeface="Courier New"/>
                <a:sym typeface="Courier New"/>
              </a:rPr>
              <a:t> sklearn.metrics </a:t>
            </a:r>
            <a:r>
              <a:rPr b="1" lang="en" sz="1200">
                <a:solidFill>
                  <a:srgbClr val="C586C0"/>
                </a:solidFill>
                <a:highlight>
                  <a:srgbClr val="1E1E1E"/>
                </a:highlight>
                <a:latin typeface="Courier New"/>
                <a:ea typeface="Courier New"/>
                <a:cs typeface="Courier New"/>
                <a:sym typeface="Courier New"/>
              </a:rPr>
              <a:t>import</a:t>
            </a:r>
            <a:r>
              <a:rPr b="1" lang="en" sz="1200">
                <a:solidFill>
                  <a:srgbClr val="D4D4D4"/>
                </a:solidFill>
                <a:highlight>
                  <a:srgbClr val="1E1E1E"/>
                </a:highlight>
                <a:latin typeface="Courier New"/>
                <a:ea typeface="Courier New"/>
                <a:cs typeface="Courier New"/>
                <a:sym typeface="Courier New"/>
              </a:rPr>
              <a:t> mean_squared_error</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200">
                <a:solidFill>
                  <a:srgbClr val="D4D4D4"/>
                </a:solidFill>
                <a:highlight>
                  <a:srgbClr val="1E1E1E"/>
                </a:highlight>
                <a:latin typeface="Courier New"/>
                <a:ea typeface="Courier New"/>
                <a:cs typeface="Courier New"/>
                <a:sym typeface="Courier New"/>
              </a:rPr>
              <a:t>error = math.sqrt</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mean_squared_error</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y_test</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 y_pred</a:t>
            </a:r>
            <a:r>
              <a:rPr b="1" lang="en" sz="1200">
                <a:solidFill>
                  <a:srgbClr val="DCDCDC"/>
                </a:solidFill>
                <a:highlight>
                  <a:srgbClr val="1E1E1E"/>
                </a:highlight>
                <a:latin typeface="Courier New"/>
                <a:ea typeface="Courier New"/>
                <a:cs typeface="Courier New"/>
                <a:sym typeface="Courier New"/>
              </a:rPr>
              <a:t>))</a:t>
            </a:r>
            <a:endParaRPr b="1"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200">
                <a:solidFill>
                  <a:srgbClr val="DCDCAA"/>
                </a:solidFill>
                <a:highlight>
                  <a:srgbClr val="1E1E1E"/>
                </a:highlight>
                <a:latin typeface="Courier New"/>
                <a:ea typeface="Courier New"/>
                <a:cs typeface="Courier New"/>
                <a:sym typeface="Courier New"/>
              </a:rPr>
              <a:t>print</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error</a:t>
            </a:r>
            <a:r>
              <a:rPr b="1" lang="en" sz="1200">
                <a:solidFill>
                  <a:srgbClr val="DCDCDC"/>
                </a:solidFill>
                <a:highlight>
                  <a:srgbClr val="1E1E1E"/>
                </a:highlight>
                <a:latin typeface="Courier New"/>
                <a:ea typeface="Courier New"/>
                <a:cs typeface="Courier New"/>
                <a:sym typeface="Courier New"/>
              </a:rPr>
              <a:t>)</a:t>
            </a:r>
            <a:endParaRPr b="1"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20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200">
                <a:solidFill>
                  <a:srgbClr val="C586C0"/>
                </a:solidFill>
                <a:highlight>
                  <a:srgbClr val="1E1E1E"/>
                </a:highlight>
                <a:latin typeface="Courier New"/>
                <a:ea typeface="Courier New"/>
                <a:cs typeface="Courier New"/>
                <a:sym typeface="Courier New"/>
              </a:rPr>
              <a:t>#------------------------------------------------------------------</a:t>
            </a:r>
            <a:endParaRPr b="1" sz="120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20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200">
                <a:solidFill>
                  <a:srgbClr val="6AA94F"/>
                </a:solidFill>
                <a:highlight>
                  <a:srgbClr val="1E1E1E"/>
                </a:highlight>
                <a:latin typeface="Courier New"/>
                <a:ea typeface="Courier New"/>
                <a:cs typeface="Courier New"/>
                <a:sym typeface="Courier New"/>
              </a:rPr>
              <a:t>#tr = np.array([160,2.96, 5.54, 13.40])</a:t>
            </a:r>
            <a:endParaRPr b="1" sz="120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200">
                <a:solidFill>
                  <a:srgbClr val="D4D4D4"/>
                </a:solidFill>
                <a:highlight>
                  <a:srgbClr val="1E1E1E"/>
                </a:highlight>
                <a:latin typeface="Courier New"/>
                <a:ea typeface="Courier New"/>
                <a:cs typeface="Courier New"/>
                <a:sym typeface="Courier New"/>
              </a:rPr>
              <a:t>tr = np.array</a:t>
            </a:r>
            <a:r>
              <a:rPr b="1" lang="en" sz="1200">
                <a:solidFill>
                  <a:srgbClr val="DCDCDC"/>
                </a:solidFill>
                <a:highlight>
                  <a:srgbClr val="1E1E1E"/>
                </a:highlight>
                <a:latin typeface="Courier New"/>
                <a:ea typeface="Courier New"/>
                <a:cs typeface="Courier New"/>
                <a:sym typeface="Courier New"/>
              </a:rPr>
              <a:t>([</a:t>
            </a:r>
            <a:r>
              <a:rPr b="1" lang="en" sz="1200">
                <a:solidFill>
                  <a:srgbClr val="B5CEA8"/>
                </a:solidFill>
                <a:highlight>
                  <a:srgbClr val="1E1E1E"/>
                </a:highlight>
                <a:latin typeface="Courier New"/>
                <a:ea typeface="Courier New"/>
                <a:cs typeface="Courier New"/>
                <a:sym typeface="Courier New"/>
              </a:rPr>
              <a:t>1.716507836</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 </a:t>
            </a:r>
            <a:r>
              <a:rPr b="1" lang="en" sz="1200">
                <a:solidFill>
                  <a:srgbClr val="B5CEA8"/>
                </a:solidFill>
                <a:highlight>
                  <a:srgbClr val="1E1E1E"/>
                </a:highlight>
                <a:latin typeface="Courier New"/>
                <a:ea typeface="Courier New"/>
                <a:cs typeface="Courier New"/>
                <a:sym typeface="Courier New"/>
              </a:rPr>
              <a:t>3.559318965</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 </a:t>
            </a:r>
            <a:r>
              <a:rPr b="1" lang="en" sz="1200">
                <a:solidFill>
                  <a:srgbClr val="B5CEA8"/>
                </a:solidFill>
                <a:highlight>
                  <a:srgbClr val="1E1E1E"/>
                </a:highlight>
                <a:latin typeface="Courier New"/>
                <a:ea typeface="Courier New"/>
                <a:cs typeface="Courier New"/>
                <a:sym typeface="Courier New"/>
              </a:rPr>
              <a:t>10.17178424</a:t>
            </a:r>
            <a:r>
              <a:rPr b="1" lang="en" sz="1200">
                <a:solidFill>
                  <a:srgbClr val="DCDCDC"/>
                </a:solidFill>
                <a:highlight>
                  <a:srgbClr val="1E1E1E"/>
                </a:highlight>
                <a:latin typeface="Courier New"/>
                <a:ea typeface="Courier New"/>
                <a:cs typeface="Courier New"/>
                <a:sym typeface="Courier New"/>
              </a:rPr>
              <a:t>])</a:t>
            </a:r>
            <a:endParaRPr b="1"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200">
                <a:solidFill>
                  <a:srgbClr val="6AA94F"/>
                </a:solidFill>
                <a:highlight>
                  <a:srgbClr val="1E1E1E"/>
                </a:highlight>
                <a:latin typeface="Courier New"/>
                <a:ea typeface="Courier New"/>
                <a:cs typeface="Courier New"/>
                <a:sym typeface="Courier New"/>
              </a:rPr>
              <a:t># tr = np.array([2.00925707, 4.501183971, 14.90055334])</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200">
                <a:solidFill>
                  <a:srgbClr val="D4D4D4"/>
                </a:solidFill>
                <a:highlight>
                  <a:srgbClr val="1E1E1E"/>
                </a:highlight>
                <a:latin typeface="Courier New"/>
                <a:ea typeface="Courier New"/>
                <a:cs typeface="Courier New"/>
                <a:sym typeface="Courier New"/>
              </a:rPr>
              <a:t>tr = np.reshape</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tr </a:t>
            </a:r>
            <a:r>
              <a:rPr b="1" lang="en" sz="1200">
                <a:solidFill>
                  <a:srgbClr val="DCDCDC"/>
                </a:solidFill>
                <a:highlight>
                  <a:srgbClr val="1E1E1E"/>
                </a:highlight>
                <a:latin typeface="Courier New"/>
                <a:ea typeface="Courier New"/>
                <a:cs typeface="Courier New"/>
                <a:sym typeface="Courier New"/>
              </a:rPr>
              <a:t>,(</a:t>
            </a:r>
            <a:r>
              <a:rPr b="1" lang="en" sz="1200">
                <a:solidFill>
                  <a:srgbClr val="B5CEA8"/>
                </a:solidFill>
                <a:highlight>
                  <a:srgbClr val="1E1E1E"/>
                </a:highlight>
                <a:latin typeface="Courier New"/>
                <a:ea typeface="Courier New"/>
                <a:cs typeface="Courier New"/>
                <a:sym typeface="Courier New"/>
              </a:rPr>
              <a:t>1</a:t>
            </a:r>
            <a:r>
              <a:rPr b="1" lang="en" sz="1200">
                <a:solidFill>
                  <a:srgbClr val="DCDCDC"/>
                </a:solidFill>
                <a:highlight>
                  <a:srgbClr val="1E1E1E"/>
                </a:highlight>
                <a:latin typeface="Courier New"/>
                <a:ea typeface="Courier New"/>
                <a:cs typeface="Courier New"/>
                <a:sym typeface="Courier New"/>
              </a:rPr>
              <a:t>,</a:t>
            </a:r>
            <a:r>
              <a:rPr b="1" lang="en" sz="1200">
                <a:solidFill>
                  <a:srgbClr val="B5CEA8"/>
                </a:solidFill>
                <a:highlight>
                  <a:srgbClr val="1E1E1E"/>
                </a:highlight>
                <a:latin typeface="Courier New"/>
                <a:ea typeface="Courier New"/>
                <a:cs typeface="Courier New"/>
                <a:sym typeface="Courier New"/>
              </a:rPr>
              <a:t>-1</a:t>
            </a:r>
            <a:r>
              <a:rPr b="1" lang="en" sz="1200">
                <a:solidFill>
                  <a:srgbClr val="DCDCDC"/>
                </a:solidFill>
                <a:highlight>
                  <a:srgbClr val="1E1E1E"/>
                </a:highlight>
                <a:latin typeface="Courier New"/>
                <a:ea typeface="Courier New"/>
                <a:cs typeface="Courier New"/>
                <a:sym typeface="Courier New"/>
              </a:rPr>
              <a:t>))</a:t>
            </a:r>
            <a:endParaRPr b="1"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200">
                <a:solidFill>
                  <a:srgbClr val="D4D4D4"/>
                </a:solidFill>
                <a:highlight>
                  <a:srgbClr val="1E1E1E"/>
                </a:highlight>
                <a:latin typeface="Courier New"/>
                <a:ea typeface="Courier New"/>
                <a:cs typeface="Courier New"/>
                <a:sym typeface="Courier New"/>
              </a:rPr>
              <a:t>tr = sc.transform</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tr</a:t>
            </a:r>
            <a:r>
              <a:rPr b="1" lang="en" sz="1200">
                <a:solidFill>
                  <a:srgbClr val="DCDCDC"/>
                </a:solidFill>
                <a:highlight>
                  <a:srgbClr val="1E1E1E"/>
                </a:highlight>
                <a:latin typeface="Courier New"/>
                <a:ea typeface="Courier New"/>
                <a:cs typeface="Courier New"/>
                <a:sym typeface="Courier New"/>
              </a:rPr>
              <a:t>)</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200">
                <a:solidFill>
                  <a:srgbClr val="D4D4D4"/>
                </a:solidFill>
                <a:highlight>
                  <a:srgbClr val="1E1E1E"/>
                </a:highlight>
                <a:latin typeface="Courier New"/>
                <a:ea typeface="Courier New"/>
                <a:cs typeface="Courier New"/>
                <a:sym typeface="Courier New"/>
              </a:rPr>
              <a:t>yx = classifier.predict</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tr</a:t>
            </a:r>
            <a:r>
              <a:rPr b="1" lang="en" sz="1200">
                <a:solidFill>
                  <a:srgbClr val="DCDCDC"/>
                </a:solidFill>
                <a:highlight>
                  <a:srgbClr val="1E1E1E"/>
                </a:highlight>
                <a:latin typeface="Courier New"/>
                <a:ea typeface="Courier New"/>
                <a:cs typeface="Courier New"/>
                <a:sym typeface="Courier New"/>
              </a:rPr>
              <a:t>)</a:t>
            </a:r>
            <a:endParaRPr b="1"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200">
                <a:solidFill>
                  <a:srgbClr val="D4D4D4"/>
                </a:solidFill>
                <a:highlight>
                  <a:srgbClr val="1E1E1E"/>
                </a:highlight>
                <a:latin typeface="Courier New"/>
                <a:ea typeface="Courier New"/>
                <a:cs typeface="Courier New"/>
                <a:sym typeface="Courier New"/>
              </a:rPr>
              <a:t>yx = sc_y.inverse_transform</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yx</a:t>
            </a:r>
            <a:r>
              <a:rPr b="1" lang="en" sz="1200">
                <a:solidFill>
                  <a:srgbClr val="DCDCDC"/>
                </a:solidFill>
                <a:highlight>
                  <a:srgbClr val="1E1E1E"/>
                </a:highlight>
                <a:latin typeface="Courier New"/>
                <a:ea typeface="Courier New"/>
                <a:cs typeface="Courier New"/>
                <a:sym typeface="Courier New"/>
              </a:rPr>
              <a:t>)</a:t>
            </a:r>
            <a:endParaRPr b="1"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200">
                <a:solidFill>
                  <a:srgbClr val="DCDCAA"/>
                </a:solidFill>
                <a:highlight>
                  <a:srgbClr val="1E1E1E"/>
                </a:highlight>
                <a:latin typeface="Courier New"/>
                <a:ea typeface="Courier New"/>
                <a:cs typeface="Courier New"/>
                <a:sym typeface="Courier New"/>
              </a:rPr>
              <a:t>print</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yx</a:t>
            </a:r>
            <a:r>
              <a:rPr b="1" lang="en" sz="1200">
                <a:solidFill>
                  <a:srgbClr val="DCDCDC"/>
                </a:solidFill>
                <a:highlight>
                  <a:srgbClr val="1E1E1E"/>
                </a:highlight>
                <a:latin typeface="Courier New"/>
                <a:ea typeface="Courier New"/>
                <a:cs typeface="Courier New"/>
                <a:sym typeface="Courier New"/>
              </a:rPr>
              <a:t>)</a:t>
            </a:r>
            <a:endParaRPr b="1"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200">
                <a:solidFill>
                  <a:srgbClr val="D4D4D4"/>
                </a:solidFill>
                <a:highlight>
                  <a:srgbClr val="1E1E1E"/>
                </a:highlight>
                <a:latin typeface="Courier New"/>
                <a:ea typeface="Courier New"/>
                <a:cs typeface="Courier New"/>
                <a:sym typeface="Courier New"/>
              </a:rPr>
              <a:t>classifier.evaluate</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X_test</a:t>
            </a:r>
            <a:r>
              <a:rPr b="1" lang="en" sz="1200">
                <a:solidFill>
                  <a:srgbClr val="DCDCDC"/>
                </a:solidFill>
                <a:highlight>
                  <a:srgbClr val="1E1E1E"/>
                </a:highlight>
                <a:latin typeface="Courier New"/>
                <a:ea typeface="Courier New"/>
                <a:cs typeface="Courier New"/>
                <a:sym typeface="Courier New"/>
              </a:rPr>
              <a:t>,</a:t>
            </a:r>
            <a:r>
              <a:rPr b="1" lang="en" sz="1200">
                <a:solidFill>
                  <a:srgbClr val="D4D4D4"/>
                </a:solidFill>
                <a:highlight>
                  <a:srgbClr val="1E1E1E"/>
                </a:highlight>
                <a:latin typeface="Courier New"/>
                <a:ea typeface="Courier New"/>
                <a:cs typeface="Courier New"/>
                <a:sym typeface="Courier New"/>
              </a:rPr>
              <a:t>y_test</a:t>
            </a:r>
            <a:r>
              <a:rPr b="1" lang="en" sz="1200">
                <a:solidFill>
                  <a:srgbClr val="DCDCDC"/>
                </a:solidFill>
                <a:highlight>
                  <a:srgbClr val="1E1E1E"/>
                </a:highlight>
                <a:latin typeface="Courier New"/>
                <a:ea typeface="Courier New"/>
                <a:cs typeface="Courier New"/>
                <a:sym typeface="Courier New"/>
              </a:rPr>
              <a:t>) // getting arruracy value</a:t>
            </a:r>
            <a:endParaRPr b="1"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2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200">
              <a:solidFill>
                <a:srgbClr val="C586C0"/>
              </a:solidFill>
              <a:highlight>
                <a:srgbClr val="1E1E1E"/>
              </a:highlight>
              <a:latin typeface="Courier New"/>
              <a:ea typeface="Courier New"/>
              <a:cs typeface="Courier New"/>
              <a:sym typeface="Courier New"/>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63"/>
          <p:cNvSpPr txBox="1"/>
          <p:nvPr>
            <p:ph type="title"/>
          </p:nvPr>
        </p:nvSpPr>
        <p:spPr>
          <a:xfrm>
            <a:off x="311700" y="3507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00"/>
                </a:solidFill>
                <a:latin typeface="Calibri"/>
                <a:ea typeface="Calibri"/>
                <a:cs typeface="Calibri"/>
                <a:sym typeface="Calibri"/>
              </a:rPr>
              <a:t>Dataset references</a:t>
            </a:r>
            <a:endParaRPr sz="4000">
              <a:solidFill>
                <a:srgbClr val="FFFF00"/>
              </a:solidFill>
              <a:latin typeface="Calibri"/>
              <a:ea typeface="Calibri"/>
              <a:cs typeface="Calibri"/>
              <a:sym typeface="Calibri"/>
            </a:endParaRPr>
          </a:p>
        </p:txBody>
      </p:sp>
      <p:sp>
        <p:nvSpPr>
          <p:cNvPr id="409" name="Google Shape;409;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Font typeface="Calibri"/>
              <a:buChar char="●"/>
            </a:pPr>
            <a:r>
              <a:rPr lang="en" sz="1500">
                <a:solidFill>
                  <a:srgbClr val="FFFFFF"/>
                </a:solidFill>
                <a:latin typeface="Calibri"/>
                <a:ea typeface="Calibri"/>
                <a:cs typeface="Calibri"/>
                <a:sym typeface="Calibri"/>
              </a:rPr>
              <a:t>Las-Casas, M.S., de Ávila, T.L.D., Bracarense, A.Q. et al. J Braz. Soc. Mech. Sci. Eng. (2018) 40: 26. </a:t>
            </a:r>
            <a:r>
              <a:rPr lang="en" sz="1500" u="sng">
                <a:solidFill>
                  <a:srgbClr val="FFFFFF"/>
                </a:solidFill>
                <a:latin typeface="Calibri"/>
                <a:ea typeface="Calibri"/>
                <a:cs typeface="Calibri"/>
                <a:sym typeface="Calibri"/>
                <a:hlinkClick r:id="rId3"/>
              </a:rPr>
              <a:t>https://doi.org/10.1007/s40430-017-0928-0</a:t>
            </a:r>
            <a:endParaRPr sz="1500">
              <a:solidFill>
                <a:srgbClr val="FFFFFF"/>
              </a:solidFill>
              <a:latin typeface="Calibri"/>
              <a:ea typeface="Calibri"/>
              <a:cs typeface="Calibri"/>
              <a:sym typeface="Calibri"/>
            </a:endParaRPr>
          </a:p>
          <a:p>
            <a:pPr indent="-323850" lvl="0" marL="457200" rtl="0" algn="l">
              <a:spcBef>
                <a:spcPts val="1000"/>
              </a:spcBef>
              <a:spcAft>
                <a:spcPts val="0"/>
              </a:spcAft>
              <a:buClr>
                <a:srgbClr val="FFFFFF"/>
              </a:buClr>
              <a:buSzPts val="1500"/>
              <a:buFont typeface="Calibri"/>
              <a:buChar char="●"/>
            </a:pPr>
            <a:r>
              <a:rPr lang="en" sz="1500">
                <a:solidFill>
                  <a:srgbClr val="FFFFFF"/>
                </a:solidFill>
                <a:latin typeface="Calibri"/>
                <a:ea typeface="Calibri"/>
                <a:cs typeface="Calibri"/>
                <a:sym typeface="Calibri"/>
              </a:rPr>
              <a:t>Gunaraj, V., and N. Murugan. "Application of response surface methodology for predicting weld bead quality in submerged arc welding of pipes." Journal of Materials Processing Technology 88.1-3 (1999): 266-275.</a:t>
            </a:r>
            <a:endParaRPr sz="1500">
              <a:solidFill>
                <a:srgbClr val="FFFFFF"/>
              </a:solidFill>
              <a:latin typeface="Calibri"/>
              <a:ea typeface="Calibri"/>
              <a:cs typeface="Calibri"/>
              <a:sym typeface="Calibri"/>
            </a:endParaRPr>
          </a:p>
          <a:p>
            <a:pPr indent="-323850" lvl="0" marL="457200" rtl="0" algn="l">
              <a:spcBef>
                <a:spcPts val="1000"/>
              </a:spcBef>
              <a:spcAft>
                <a:spcPts val="0"/>
              </a:spcAft>
              <a:buClr>
                <a:srgbClr val="FFFFFF"/>
              </a:buClr>
              <a:buSzPts val="1500"/>
              <a:buFont typeface="Calibri"/>
              <a:buChar char="●"/>
            </a:pPr>
            <a:r>
              <a:rPr lang="en" sz="1500">
                <a:solidFill>
                  <a:srgbClr val="FFFFFF"/>
                </a:solidFill>
                <a:latin typeface="Calibri"/>
                <a:ea typeface="Calibri"/>
                <a:cs typeface="Calibri"/>
                <a:sym typeface="Calibri"/>
              </a:rPr>
              <a:t>Murugan, N., &amp; Gunaraj, V. (2005). Prediction and control of weld bead geometry and shape relationships in submerged arc welding of pipes. Journal of Materials Processing Technology, 168(3), 478-487.</a:t>
            </a:r>
            <a:endParaRPr sz="1500">
              <a:solidFill>
                <a:srgbClr val="FFFFFF"/>
              </a:solidFill>
              <a:latin typeface="Calibri"/>
              <a:ea typeface="Calibri"/>
              <a:cs typeface="Calibri"/>
              <a:sym typeface="Calibri"/>
            </a:endParaRPr>
          </a:p>
          <a:p>
            <a:pPr indent="-323850" lvl="0" marL="457200" rtl="0" algn="l">
              <a:spcBef>
                <a:spcPts val="1000"/>
              </a:spcBef>
              <a:spcAft>
                <a:spcPts val="0"/>
              </a:spcAft>
              <a:buClr>
                <a:srgbClr val="FFFFFF"/>
              </a:buClr>
              <a:buSzPts val="1500"/>
              <a:buFont typeface="Calibri"/>
              <a:buChar char="●"/>
            </a:pPr>
            <a:r>
              <a:rPr lang="en" sz="1500">
                <a:solidFill>
                  <a:srgbClr val="FFFFFF"/>
                </a:solidFill>
                <a:latin typeface="Calibri"/>
                <a:ea typeface="Calibri"/>
                <a:cs typeface="Calibri"/>
                <a:sym typeface="Calibri"/>
              </a:rPr>
              <a:t>Chandel, R. S., Seow, H. P., &amp; Cheong, F. L. (1997). Effect of increasing deposition rate on the bead geometry of submerged arc welds. Journal of Materials Processing Technology, 72(1), 124-128.</a:t>
            </a:r>
            <a:endParaRPr sz="1500">
              <a:solidFill>
                <a:srgbClr val="FFFFFF"/>
              </a:solidFill>
              <a:latin typeface="Calibri"/>
              <a:ea typeface="Calibri"/>
              <a:cs typeface="Calibri"/>
              <a:sym typeface="Calibri"/>
            </a:endParaRPr>
          </a:p>
          <a:p>
            <a:pPr indent="0" lvl="0" marL="0" rtl="0" algn="l">
              <a:spcBef>
                <a:spcPts val="1600"/>
              </a:spcBef>
              <a:spcAft>
                <a:spcPts val="1600"/>
              </a:spcAft>
              <a:buNone/>
            </a:pPr>
            <a:r>
              <a:t/>
            </a:r>
            <a:endParaRPr sz="1500">
              <a:solidFill>
                <a:srgbClr val="FFFFFF"/>
              </a:solidFill>
              <a:latin typeface="Calibri"/>
              <a:ea typeface="Calibri"/>
              <a:cs typeface="Calibri"/>
              <a:sym typeface="Calibri"/>
            </a:endParaRPr>
          </a:p>
        </p:txBody>
      </p:sp>
      <p:sp>
        <p:nvSpPr>
          <p:cNvPr id="410" name="Google Shape;410;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64"/>
          <p:cNvSpPr txBox="1"/>
          <p:nvPr>
            <p:ph type="title"/>
          </p:nvPr>
        </p:nvSpPr>
        <p:spPr>
          <a:xfrm>
            <a:off x="311700" y="3507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00"/>
                </a:solidFill>
                <a:latin typeface="Calibri"/>
                <a:ea typeface="Calibri"/>
                <a:cs typeface="Calibri"/>
                <a:sym typeface="Calibri"/>
              </a:rPr>
              <a:t>Dataset references</a:t>
            </a:r>
            <a:endParaRPr sz="4000">
              <a:solidFill>
                <a:srgbClr val="FFFF00"/>
              </a:solidFill>
              <a:latin typeface="Calibri"/>
              <a:ea typeface="Calibri"/>
              <a:cs typeface="Calibri"/>
              <a:sym typeface="Calibri"/>
            </a:endParaRPr>
          </a:p>
        </p:txBody>
      </p:sp>
      <p:sp>
        <p:nvSpPr>
          <p:cNvPr id="416" name="Google Shape;416;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Font typeface="Calibri"/>
              <a:buChar char="●"/>
            </a:pPr>
            <a:r>
              <a:rPr lang="en" sz="1500">
                <a:solidFill>
                  <a:srgbClr val="FFFFFF"/>
                </a:solidFill>
                <a:latin typeface="Calibri"/>
                <a:ea typeface="Calibri"/>
                <a:cs typeface="Calibri"/>
                <a:sym typeface="Calibri"/>
              </a:rPr>
              <a:t>Choudhary, A., Kumar, M., &amp; Unune, D. R. (2019). Experimental investigation and optimization of weld bead characteristics during submerged arc welding of AISI 1023 steel. Defence Technology, 15(1), 72-82.</a:t>
            </a:r>
            <a:endParaRPr sz="1500">
              <a:solidFill>
                <a:srgbClr val="FFFFFF"/>
              </a:solidFill>
              <a:latin typeface="Calibri"/>
              <a:ea typeface="Calibri"/>
              <a:cs typeface="Calibri"/>
              <a:sym typeface="Calibri"/>
            </a:endParaRPr>
          </a:p>
          <a:p>
            <a:pPr indent="-323850" lvl="0" marL="457200" rtl="0" algn="l">
              <a:spcBef>
                <a:spcPts val="1000"/>
              </a:spcBef>
              <a:spcAft>
                <a:spcPts val="0"/>
              </a:spcAft>
              <a:buClr>
                <a:srgbClr val="FFFFFF"/>
              </a:buClr>
              <a:buSzPts val="1500"/>
              <a:buFont typeface="Calibri"/>
              <a:buChar char="●"/>
            </a:pPr>
            <a:r>
              <a:rPr lang="en" sz="1500">
                <a:solidFill>
                  <a:srgbClr val="FFFFFF"/>
                </a:solidFill>
                <a:latin typeface="Calibri"/>
                <a:ea typeface="Calibri"/>
                <a:cs typeface="Calibri"/>
                <a:sym typeface="Calibri"/>
              </a:rPr>
              <a:t>Singh, K., &amp; Pandey, S. (2009). Recycling of slag to act as a flux in submerged arc welding. Resources, Conservation and Recycling, 53(10), 552-558.</a:t>
            </a:r>
            <a:endParaRPr sz="1500">
              <a:solidFill>
                <a:srgbClr val="FFFFFF"/>
              </a:solidFill>
              <a:latin typeface="Calibri"/>
              <a:ea typeface="Calibri"/>
              <a:cs typeface="Calibri"/>
              <a:sym typeface="Calibri"/>
            </a:endParaRPr>
          </a:p>
          <a:p>
            <a:pPr indent="0" lvl="0" marL="457200" rtl="0" algn="l">
              <a:spcBef>
                <a:spcPts val="1600"/>
              </a:spcBef>
              <a:spcAft>
                <a:spcPts val="1600"/>
              </a:spcAft>
              <a:buNone/>
            </a:pPr>
            <a:r>
              <a:t/>
            </a:r>
            <a:endParaRPr sz="1500">
              <a:solidFill>
                <a:srgbClr val="FFFFFF"/>
              </a:solidFill>
              <a:latin typeface="Calibri"/>
              <a:ea typeface="Calibri"/>
              <a:cs typeface="Calibri"/>
              <a:sym typeface="Calibri"/>
            </a:endParaRPr>
          </a:p>
        </p:txBody>
      </p:sp>
      <p:sp>
        <p:nvSpPr>
          <p:cNvPr id="417" name="Google Shape;417;p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65"/>
          <p:cNvSpPr txBox="1"/>
          <p:nvPr>
            <p:ph idx="1" type="body"/>
          </p:nvPr>
        </p:nvSpPr>
        <p:spPr>
          <a:xfrm>
            <a:off x="2746800" y="2139750"/>
            <a:ext cx="3650400" cy="86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5000">
                <a:solidFill>
                  <a:srgbClr val="FFFF00"/>
                </a:solidFill>
                <a:latin typeface="Georgia"/>
                <a:ea typeface="Georgia"/>
                <a:cs typeface="Georgia"/>
                <a:sym typeface="Georgia"/>
              </a:rPr>
              <a:t>Thank You !</a:t>
            </a:r>
            <a:endParaRPr sz="5000">
              <a:solidFill>
                <a:srgbClr val="FFFF00"/>
              </a:solidFill>
              <a:latin typeface="Georgia"/>
              <a:ea typeface="Georgia"/>
              <a:cs typeface="Georgia"/>
              <a:sym typeface="Georgia"/>
            </a:endParaRPr>
          </a:p>
        </p:txBody>
      </p:sp>
      <p:sp>
        <p:nvSpPr>
          <p:cNvPr id="423" name="Google Shape;423;p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213050"/>
            <a:ext cx="8520600" cy="730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800">
                <a:solidFill>
                  <a:srgbClr val="FFFF00"/>
                </a:solidFill>
                <a:latin typeface="Times New Roman"/>
                <a:ea typeface="Times New Roman"/>
                <a:cs typeface="Times New Roman"/>
                <a:sym typeface="Times New Roman"/>
              </a:rPr>
              <a:t>Schematic diagram for the SAW process</a:t>
            </a:r>
            <a:endParaRPr sz="3800">
              <a:solidFill>
                <a:srgbClr val="FFFF00"/>
              </a:solidFill>
              <a:latin typeface="Times New Roman"/>
              <a:ea typeface="Times New Roman"/>
              <a:cs typeface="Times New Roman"/>
              <a:sym typeface="Times New Roman"/>
            </a:endParaRPr>
          </a:p>
          <a:p>
            <a:pPr indent="0" lvl="0" marL="0" rtl="0" algn="ctr">
              <a:spcBef>
                <a:spcPts val="0"/>
              </a:spcBef>
              <a:spcAft>
                <a:spcPts val="0"/>
              </a:spcAft>
              <a:buNone/>
            </a:pPr>
            <a:r>
              <a:t/>
            </a:r>
            <a:endParaRPr sz="3800">
              <a:solidFill>
                <a:srgbClr val="FFFF00"/>
              </a:solidFill>
              <a:latin typeface="Times New Roman"/>
              <a:ea typeface="Times New Roman"/>
              <a:cs typeface="Times New Roman"/>
              <a:sym typeface="Times New Roman"/>
            </a:endParaRPr>
          </a:p>
          <a:p>
            <a:pPr indent="0" lvl="0" marL="0" rtl="0" algn="l">
              <a:spcBef>
                <a:spcPts val="0"/>
              </a:spcBef>
              <a:spcAft>
                <a:spcPts val="0"/>
              </a:spcAft>
              <a:buNone/>
            </a:pPr>
            <a:r>
              <a:t/>
            </a:r>
            <a:endParaRPr sz="3800">
              <a:solidFill>
                <a:srgbClr val="FFFF00"/>
              </a:solidFill>
              <a:latin typeface="Times New Roman"/>
              <a:ea typeface="Times New Roman"/>
              <a:cs typeface="Times New Roman"/>
              <a:sym typeface="Times New Roman"/>
            </a:endParaRPr>
          </a:p>
        </p:txBody>
      </p:sp>
      <p:sp>
        <p:nvSpPr>
          <p:cNvPr id="91" name="Google Shape;9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2" name="Google Shape;92;p18"/>
          <p:cNvPicPr preferRelativeResize="0"/>
          <p:nvPr/>
        </p:nvPicPr>
        <p:blipFill>
          <a:blip r:embed="rId3">
            <a:alphaModFix/>
          </a:blip>
          <a:stretch>
            <a:fillRect/>
          </a:stretch>
        </p:blipFill>
        <p:spPr>
          <a:xfrm>
            <a:off x="232050" y="1017725"/>
            <a:ext cx="8679900" cy="391612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3307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00"/>
                </a:solidFill>
                <a:latin typeface="Times New Roman"/>
                <a:ea typeface="Times New Roman"/>
                <a:cs typeface="Times New Roman"/>
                <a:sym typeface="Times New Roman"/>
              </a:rPr>
              <a:t>Problem and Current Scenario</a:t>
            </a:r>
            <a:endParaRPr sz="4000">
              <a:solidFill>
                <a:srgbClr val="FFFF00"/>
              </a:solidFill>
              <a:latin typeface="Times New Roman"/>
              <a:ea typeface="Times New Roman"/>
              <a:cs typeface="Times New Roman"/>
              <a:sym typeface="Times New Roman"/>
            </a:endParaRPr>
          </a:p>
        </p:txBody>
      </p:sp>
      <p:sp>
        <p:nvSpPr>
          <p:cNvPr id="98" name="Google Shape;98;p19"/>
          <p:cNvSpPr txBox="1"/>
          <p:nvPr>
            <p:ph idx="1" type="body"/>
          </p:nvPr>
        </p:nvSpPr>
        <p:spPr>
          <a:xfrm>
            <a:off x="311700" y="1265375"/>
            <a:ext cx="8520600" cy="33036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Welding is  done manually by </a:t>
            </a:r>
            <a:r>
              <a:rPr lang="en">
                <a:solidFill>
                  <a:srgbClr val="FFFF00"/>
                </a:solidFill>
                <a:latin typeface="Calibri"/>
                <a:ea typeface="Calibri"/>
                <a:cs typeface="Calibri"/>
                <a:sym typeface="Calibri"/>
              </a:rPr>
              <a:t>trial and error</a:t>
            </a:r>
            <a:r>
              <a:rPr lang="en">
                <a:solidFill>
                  <a:srgbClr val="FFFFFF"/>
                </a:solidFill>
                <a:latin typeface="Calibri"/>
                <a:ea typeface="Calibri"/>
                <a:cs typeface="Calibri"/>
                <a:sym typeface="Calibri"/>
              </a:rPr>
              <a:t>.</a:t>
            </a:r>
            <a:endParaRPr>
              <a:solidFill>
                <a:srgbClr val="FFFFFF"/>
              </a:solidFill>
              <a:latin typeface="Calibri"/>
              <a:ea typeface="Calibri"/>
              <a:cs typeface="Calibri"/>
              <a:sym typeface="Calibri"/>
            </a:endParaRPr>
          </a:p>
          <a:p>
            <a:pPr indent="-342900" lvl="0" marL="457200" rtl="0" algn="just">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It requires highly qualified professionals.</a:t>
            </a:r>
            <a:endParaRPr>
              <a:solidFill>
                <a:srgbClr val="FFFFFF"/>
              </a:solidFill>
              <a:latin typeface="Calibri"/>
              <a:ea typeface="Calibri"/>
              <a:cs typeface="Calibri"/>
              <a:sym typeface="Calibri"/>
            </a:endParaRPr>
          </a:p>
          <a:p>
            <a:pPr indent="-342900" lvl="0" marL="457200" rtl="0" algn="just">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They make use of their experience and knowledge of previous experiments and theories to get required weld.</a:t>
            </a:r>
            <a:endParaRPr>
              <a:solidFill>
                <a:srgbClr val="FFFFFF"/>
              </a:solidFill>
              <a:latin typeface="Calibri"/>
              <a:ea typeface="Calibri"/>
              <a:cs typeface="Calibri"/>
              <a:sym typeface="Calibri"/>
            </a:endParaRPr>
          </a:p>
          <a:p>
            <a:pPr indent="-342900" lvl="0" marL="457200" rtl="0" algn="just">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In this modern world where everything is automated but welding, which plays an important role in our daily life still done through old methodology which is trial and error.</a:t>
            </a:r>
            <a:endParaRPr>
              <a:solidFill>
                <a:srgbClr val="FFFFFF"/>
              </a:solidFill>
              <a:latin typeface="Calibri"/>
              <a:ea typeface="Calibri"/>
              <a:cs typeface="Calibri"/>
              <a:sym typeface="Calibri"/>
            </a:endParaRPr>
          </a:p>
          <a:p>
            <a:pPr indent="0" lvl="0" marL="457200" rtl="0" algn="just">
              <a:spcBef>
                <a:spcPts val="0"/>
              </a:spcBef>
              <a:spcAft>
                <a:spcPts val="0"/>
              </a:spcAft>
              <a:buNone/>
            </a:pPr>
            <a:r>
              <a:t/>
            </a:r>
            <a:endParaRPr>
              <a:solidFill>
                <a:srgbClr val="FFFFFF"/>
              </a:solidFill>
              <a:latin typeface="Calibri"/>
              <a:ea typeface="Calibri"/>
              <a:cs typeface="Calibri"/>
              <a:sym typeface="Calibri"/>
            </a:endParaRPr>
          </a:p>
          <a:p>
            <a:pPr indent="0" lvl="0" marL="0" rtl="0" algn="l">
              <a:spcBef>
                <a:spcPts val="0"/>
              </a:spcBef>
              <a:spcAft>
                <a:spcPts val="1600"/>
              </a:spcAft>
              <a:buNone/>
            </a:pPr>
            <a:r>
              <a:t/>
            </a:r>
            <a:endParaRPr>
              <a:solidFill>
                <a:srgbClr val="FFFFFF"/>
              </a:solidFill>
              <a:latin typeface="Calibri"/>
              <a:ea typeface="Calibri"/>
              <a:cs typeface="Calibri"/>
              <a:sym typeface="Calibri"/>
            </a:endParaRPr>
          </a:p>
        </p:txBody>
      </p:sp>
      <p:sp>
        <p:nvSpPr>
          <p:cNvPr id="99" name="Google Shape;9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00"/>
                </a:solidFill>
                <a:latin typeface="Times New Roman"/>
                <a:ea typeface="Times New Roman"/>
                <a:cs typeface="Times New Roman"/>
                <a:sym typeface="Times New Roman"/>
              </a:rPr>
              <a:t>Solution</a:t>
            </a:r>
            <a:endParaRPr sz="4000">
              <a:solidFill>
                <a:srgbClr val="FFFF00"/>
              </a:solidFill>
              <a:latin typeface="Times New Roman"/>
              <a:ea typeface="Times New Roman"/>
              <a:cs typeface="Times New Roman"/>
              <a:sym typeface="Times New Roman"/>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As there is great requirement of welders for welding but due to some reasons it can’t be fulfilled.</a:t>
            </a:r>
            <a:endParaRPr>
              <a:solidFill>
                <a:srgbClr val="FFFFFF"/>
              </a:solidFill>
              <a:latin typeface="Calibri"/>
              <a:ea typeface="Calibri"/>
              <a:cs typeface="Calibri"/>
              <a:sym typeface="Calibri"/>
            </a:endParaRPr>
          </a:p>
          <a:p>
            <a:pPr indent="-342900" lvl="0" marL="457200" rtl="0" algn="just">
              <a:lnSpc>
                <a:spcPct val="115000"/>
              </a:lnSpc>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So we’re designing an expert system using </a:t>
            </a:r>
            <a:r>
              <a:rPr lang="en">
                <a:solidFill>
                  <a:srgbClr val="FFFF00"/>
                </a:solidFill>
                <a:latin typeface="Calibri"/>
                <a:ea typeface="Calibri"/>
                <a:cs typeface="Calibri"/>
                <a:sym typeface="Calibri"/>
              </a:rPr>
              <a:t>deep learning</a:t>
            </a:r>
            <a:r>
              <a:rPr lang="en">
                <a:solidFill>
                  <a:srgbClr val="FFFFFF"/>
                </a:solidFill>
                <a:latin typeface="Calibri"/>
                <a:ea typeface="Calibri"/>
                <a:cs typeface="Calibri"/>
                <a:sym typeface="Calibri"/>
              </a:rPr>
              <a:t> to overcome this problem.</a:t>
            </a:r>
            <a:endParaRPr>
              <a:solidFill>
                <a:srgbClr val="FFFFFF"/>
              </a:solidFill>
              <a:latin typeface="Calibri"/>
              <a:ea typeface="Calibri"/>
              <a:cs typeface="Calibri"/>
              <a:sym typeface="Calibri"/>
            </a:endParaRPr>
          </a:p>
          <a:p>
            <a:pPr indent="-342900" lvl="0" marL="457200" rtl="0" algn="just">
              <a:lnSpc>
                <a:spcPct val="115000"/>
              </a:lnSpc>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We use previous welding data for designing our system and make predictions accordingly.</a:t>
            </a:r>
            <a:endParaRPr>
              <a:solidFill>
                <a:srgbClr val="FFFFFF"/>
              </a:solidFill>
              <a:latin typeface="Calibri"/>
              <a:ea typeface="Calibri"/>
              <a:cs typeface="Calibri"/>
              <a:sym typeface="Calibri"/>
            </a:endParaRPr>
          </a:p>
          <a:p>
            <a:pPr indent="-342900" lvl="0" marL="457200" rtl="0" algn="just">
              <a:lnSpc>
                <a:spcPct val="115000"/>
              </a:lnSpc>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As we learn from our </a:t>
            </a:r>
            <a:r>
              <a:rPr lang="en">
                <a:solidFill>
                  <a:srgbClr val="FFFF00"/>
                </a:solidFill>
                <a:latin typeface="Calibri"/>
                <a:ea typeface="Calibri"/>
                <a:cs typeface="Calibri"/>
                <a:sym typeface="Calibri"/>
              </a:rPr>
              <a:t>experience</a:t>
            </a:r>
            <a:r>
              <a:rPr lang="en">
                <a:solidFill>
                  <a:srgbClr val="FFFFFF"/>
                </a:solidFill>
                <a:latin typeface="Calibri"/>
                <a:ea typeface="Calibri"/>
                <a:cs typeface="Calibri"/>
                <a:sym typeface="Calibri"/>
              </a:rPr>
              <a:t>, so our model </a:t>
            </a:r>
            <a:r>
              <a:rPr lang="en">
                <a:solidFill>
                  <a:srgbClr val="FFFF00"/>
                </a:solidFill>
                <a:latin typeface="Calibri"/>
                <a:ea typeface="Calibri"/>
                <a:cs typeface="Calibri"/>
                <a:sym typeface="Calibri"/>
              </a:rPr>
              <a:t>will</a:t>
            </a:r>
            <a:r>
              <a:rPr lang="en">
                <a:solidFill>
                  <a:srgbClr val="FFFFFF"/>
                </a:solidFill>
                <a:latin typeface="Calibri"/>
                <a:ea typeface="Calibri"/>
                <a:cs typeface="Calibri"/>
                <a:sym typeface="Calibri"/>
              </a:rPr>
              <a:t>.</a:t>
            </a:r>
            <a:endParaRPr>
              <a:solidFill>
                <a:srgbClr val="FFFFFF"/>
              </a:solidFill>
              <a:latin typeface="Calibri"/>
              <a:ea typeface="Calibri"/>
              <a:cs typeface="Calibri"/>
              <a:sym typeface="Calibri"/>
            </a:endParaRPr>
          </a:p>
          <a:p>
            <a:pPr indent="-342900" lvl="0" marL="457200" rtl="0" algn="just">
              <a:lnSpc>
                <a:spcPct val="115000"/>
              </a:lnSpc>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Welder will input his requirement and get result which will be used to get a required weld.</a:t>
            </a:r>
            <a:endParaRPr>
              <a:solidFill>
                <a:srgbClr val="FFFFFF"/>
              </a:solidFill>
              <a:latin typeface="Calibri"/>
              <a:ea typeface="Calibri"/>
              <a:cs typeface="Calibri"/>
              <a:sym typeface="Calibri"/>
            </a:endParaRPr>
          </a:p>
          <a:p>
            <a:pPr indent="0" lvl="0" marL="457200" rtl="0" algn="just">
              <a:lnSpc>
                <a:spcPct val="115000"/>
              </a:lnSpc>
              <a:spcBef>
                <a:spcPts val="0"/>
              </a:spcBef>
              <a:spcAft>
                <a:spcPts val="0"/>
              </a:spcAft>
              <a:buNone/>
            </a:pPr>
            <a:r>
              <a:t/>
            </a:r>
            <a:endParaRPr>
              <a:solidFill>
                <a:srgbClr val="FFFFFF"/>
              </a:solidFill>
              <a:latin typeface="Calibri"/>
              <a:ea typeface="Calibri"/>
              <a:cs typeface="Calibri"/>
              <a:sym typeface="Calibri"/>
            </a:endParaRPr>
          </a:p>
          <a:p>
            <a:pPr indent="0" lvl="0" marL="0" rtl="0" algn="l">
              <a:lnSpc>
                <a:spcPct val="115000"/>
              </a:lnSpc>
              <a:spcBef>
                <a:spcPts val="0"/>
              </a:spcBef>
              <a:spcAft>
                <a:spcPts val="1600"/>
              </a:spcAft>
              <a:buNone/>
            </a:pPr>
            <a:r>
              <a:t/>
            </a:r>
            <a:endParaRPr>
              <a:solidFill>
                <a:srgbClr val="FFFFFF"/>
              </a:solidFill>
              <a:latin typeface="Calibri"/>
              <a:ea typeface="Calibri"/>
              <a:cs typeface="Calibri"/>
              <a:sym typeface="Calibri"/>
            </a:endParaRPr>
          </a:p>
        </p:txBody>
      </p:sp>
      <p:sp>
        <p:nvSpPr>
          <p:cNvPr id="106" name="Google Shape;10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00"/>
                </a:solidFill>
                <a:latin typeface="Times New Roman"/>
                <a:ea typeface="Times New Roman"/>
                <a:cs typeface="Times New Roman"/>
                <a:sym typeface="Times New Roman"/>
              </a:rPr>
              <a:t>Model </a:t>
            </a:r>
            <a:r>
              <a:rPr lang="en" sz="2000">
                <a:solidFill>
                  <a:srgbClr val="FFFF00"/>
                </a:solidFill>
                <a:latin typeface="Times New Roman"/>
                <a:ea typeface="Times New Roman"/>
                <a:cs typeface="Times New Roman"/>
                <a:sym typeface="Times New Roman"/>
              </a:rPr>
              <a:t>V</a:t>
            </a:r>
            <a:r>
              <a:rPr lang="en" sz="2000">
                <a:solidFill>
                  <a:srgbClr val="FFFF00"/>
                </a:solidFill>
                <a:latin typeface="Times New Roman"/>
                <a:ea typeface="Times New Roman"/>
                <a:cs typeface="Times New Roman"/>
                <a:sym typeface="Times New Roman"/>
              </a:rPr>
              <a:t>1.0</a:t>
            </a:r>
            <a:r>
              <a:rPr lang="en" sz="4000">
                <a:solidFill>
                  <a:srgbClr val="FFFF00"/>
                </a:solidFill>
                <a:latin typeface="Times New Roman"/>
                <a:ea typeface="Times New Roman"/>
                <a:cs typeface="Times New Roman"/>
                <a:sym typeface="Times New Roman"/>
              </a:rPr>
              <a:t>  </a:t>
            </a:r>
            <a:r>
              <a:rPr lang="en" sz="4000">
                <a:solidFill>
                  <a:srgbClr val="FFFF00"/>
                </a:solidFill>
                <a:latin typeface="Times New Roman"/>
                <a:ea typeface="Times New Roman"/>
                <a:cs typeface="Times New Roman"/>
                <a:sym typeface="Times New Roman"/>
              </a:rPr>
              <a:t>Dataset Collection</a:t>
            </a:r>
            <a:endParaRPr sz="4000">
              <a:solidFill>
                <a:srgbClr val="FFFF00"/>
              </a:solidFill>
              <a:latin typeface="Times New Roman"/>
              <a:ea typeface="Times New Roman"/>
              <a:cs typeface="Times New Roman"/>
              <a:sym typeface="Times New Roman"/>
            </a:endParaRPr>
          </a:p>
        </p:txBody>
      </p:sp>
      <p:sp>
        <p:nvSpPr>
          <p:cNvPr id="112" name="Google Shape;112;p21"/>
          <p:cNvSpPr txBox="1"/>
          <p:nvPr>
            <p:ph idx="1" type="body"/>
          </p:nvPr>
        </p:nvSpPr>
        <p:spPr>
          <a:xfrm>
            <a:off x="311700" y="1397800"/>
            <a:ext cx="8520600" cy="2113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Font typeface="Calibri"/>
              <a:buChar char="●"/>
            </a:pPr>
            <a:r>
              <a:rPr lang="en" sz="2000">
                <a:solidFill>
                  <a:srgbClr val="FFFFFF"/>
                </a:solidFill>
                <a:latin typeface="Calibri"/>
                <a:ea typeface="Calibri"/>
                <a:cs typeface="Calibri"/>
                <a:sym typeface="Calibri"/>
              </a:rPr>
              <a:t>Dataset that we have used is an experimented dataset which was already tested in  </a:t>
            </a:r>
            <a:r>
              <a:rPr lang="en" sz="2000">
                <a:solidFill>
                  <a:srgbClr val="FFFF00"/>
                </a:solidFill>
                <a:latin typeface="Calibri"/>
                <a:ea typeface="Calibri"/>
                <a:cs typeface="Calibri"/>
                <a:sym typeface="Calibri"/>
              </a:rPr>
              <a:t>research</a:t>
            </a:r>
            <a:r>
              <a:rPr lang="en" sz="2000">
                <a:solidFill>
                  <a:srgbClr val="FFFFFF"/>
                </a:solidFill>
                <a:latin typeface="Calibri"/>
                <a:ea typeface="Calibri"/>
                <a:cs typeface="Calibri"/>
                <a:sym typeface="Calibri"/>
              </a:rPr>
              <a:t> papers.</a:t>
            </a:r>
            <a:endParaRPr sz="2000">
              <a:solidFill>
                <a:srgbClr val="FFFFFF"/>
              </a:solidFill>
              <a:latin typeface="Calibri"/>
              <a:ea typeface="Calibri"/>
              <a:cs typeface="Calibri"/>
              <a:sym typeface="Calibri"/>
            </a:endParaRPr>
          </a:p>
          <a:p>
            <a:pPr indent="-355600" lvl="0" marL="457200" rtl="0" algn="l">
              <a:spcBef>
                <a:spcPts val="0"/>
              </a:spcBef>
              <a:spcAft>
                <a:spcPts val="0"/>
              </a:spcAft>
              <a:buClr>
                <a:srgbClr val="FFFFFF"/>
              </a:buClr>
              <a:buSzPts val="2000"/>
              <a:buFont typeface="Calibri"/>
              <a:buChar char="●"/>
            </a:pPr>
            <a:r>
              <a:rPr lang="en" sz="2000">
                <a:solidFill>
                  <a:srgbClr val="FFFFFF"/>
                </a:solidFill>
                <a:latin typeface="Calibri"/>
                <a:ea typeface="Calibri"/>
                <a:cs typeface="Calibri"/>
                <a:sym typeface="Calibri"/>
              </a:rPr>
              <a:t>Dataset we have accommodated together is not from a single research paper, it is collected from more the </a:t>
            </a:r>
            <a:r>
              <a:rPr lang="en" sz="2000">
                <a:solidFill>
                  <a:srgbClr val="FFFF00"/>
                </a:solidFill>
                <a:latin typeface="Calibri"/>
                <a:ea typeface="Calibri"/>
                <a:cs typeface="Calibri"/>
                <a:sym typeface="Calibri"/>
              </a:rPr>
              <a:t>150+</a:t>
            </a:r>
            <a:r>
              <a:rPr lang="en" sz="2000">
                <a:solidFill>
                  <a:srgbClr val="FFFFFF"/>
                </a:solidFill>
                <a:latin typeface="Calibri"/>
                <a:ea typeface="Calibri"/>
                <a:cs typeface="Calibri"/>
                <a:sym typeface="Calibri"/>
              </a:rPr>
              <a:t> research papers of </a:t>
            </a:r>
            <a:r>
              <a:rPr lang="en" sz="2000">
                <a:solidFill>
                  <a:srgbClr val="FFFF00"/>
                </a:solidFill>
                <a:latin typeface="Calibri"/>
                <a:ea typeface="Calibri"/>
                <a:cs typeface="Calibri"/>
                <a:sym typeface="Calibri"/>
              </a:rPr>
              <a:t>SAW</a:t>
            </a:r>
            <a:r>
              <a:rPr lang="en" sz="2000">
                <a:solidFill>
                  <a:srgbClr val="FFFFFF"/>
                </a:solidFill>
                <a:latin typeface="Calibri"/>
                <a:ea typeface="Calibri"/>
                <a:cs typeface="Calibri"/>
                <a:sym typeface="Calibri"/>
              </a:rPr>
              <a:t> experiments.</a:t>
            </a:r>
            <a:endParaRPr sz="2000">
              <a:solidFill>
                <a:srgbClr val="FFFFFF"/>
              </a:solidFill>
              <a:latin typeface="Calibri"/>
              <a:ea typeface="Calibri"/>
              <a:cs typeface="Calibri"/>
              <a:sym typeface="Calibri"/>
            </a:endParaRPr>
          </a:p>
          <a:p>
            <a:pPr indent="-355600" lvl="0" marL="457200" rtl="0" algn="l">
              <a:spcBef>
                <a:spcPts val="0"/>
              </a:spcBef>
              <a:spcAft>
                <a:spcPts val="0"/>
              </a:spcAft>
              <a:buClr>
                <a:srgbClr val="FFFFFF"/>
              </a:buClr>
              <a:buSzPts val="2000"/>
              <a:buFont typeface="Calibri"/>
              <a:buChar char="●"/>
            </a:pPr>
            <a:r>
              <a:rPr lang="en" sz="2000">
                <a:solidFill>
                  <a:srgbClr val="FFFF00"/>
                </a:solidFill>
                <a:latin typeface="Calibri"/>
                <a:ea typeface="Calibri"/>
                <a:cs typeface="Calibri"/>
                <a:sym typeface="Calibri"/>
              </a:rPr>
              <a:t>Crawler</a:t>
            </a:r>
            <a:r>
              <a:rPr lang="en" sz="2000">
                <a:solidFill>
                  <a:srgbClr val="FFFFFF"/>
                </a:solidFill>
                <a:latin typeface="Calibri"/>
                <a:ea typeface="Calibri"/>
                <a:cs typeface="Calibri"/>
                <a:sym typeface="Calibri"/>
              </a:rPr>
              <a:t> is used to get research papers from different websites.</a:t>
            </a:r>
            <a:endParaRPr sz="2000">
              <a:solidFill>
                <a:srgbClr val="FFFFFF"/>
              </a:solidFill>
              <a:latin typeface="Calibri"/>
              <a:ea typeface="Calibri"/>
              <a:cs typeface="Calibri"/>
              <a:sym typeface="Calibri"/>
            </a:endParaRPr>
          </a:p>
        </p:txBody>
      </p:sp>
      <p:sp>
        <p:nvSpPr>
          <p:cNvPr id="113" name="Google Shape;11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