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0"/>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DataQuest 2018</a:t>
            </a:r>
            <a:endParaRPr/>
          </a:p>
          <a:p>
            <a:pPr indent="0" lvl="0" marL="0">
              <a:spcBef>
                <a:spcPts val="0"/>
              </a:spcBef>
              <a:spcAft>
                <a:spcPts val="0"/>
              </a:spcAft>
              <a:buNone/>
            </a:pPr>
            <a:r>
              <a:rPr lang="en" sz="2400">
                <a:solidFill>
                  <a:srgbClr val="080E14"/>
                </a:solidFill>
                <a:highlight>
                  <a:srgbClr val="FFFFFF"/>
                </a:highlight>
              </a:rPr>
              <a:t>Road Safety</a:t>
            </a:r>
            <a:endParaRPr sz="2400"/>
          </a:p>
        </p:txBody>
      </p:sp>
      <p:sp>
        <p:nvSpPr>
          <p:cNvPr id="55" name="Shape 55"/>
          <p:cNvSpPr txBox="1"/>
          <p:nvPr>
            <p:ph idx="1" type="subTitle"/>
          </p:nvPr>
        </p:nvSpPr>
        <p:spPr>
          <a:xfrm>
            <a:off x="311700" y="3132800"/>
            <a:ext cx="8520600" cy="101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Team Name - Alpha_Omega</a:t>
            </a:r>
            <a:endParaRPr/>
          </a:p>
          <a:p>
            <a:pPr indent="0" lvl="0" marL="0">
              <a:spcBef>
                <a:spcPts val="0"/>
              </a:spcBef>
              <a:spcAft>
                <a:spcPts val="0"/>
              </a:spcAft>
              <a:buNone/>
            </a:pPr>
            <a:r>
              <a:rPr lang="en"/>
              <a:t>Indian Institute of Technology, Roorkee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244450" y="752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Problem Statement</a:t>
            </a:r>
            <a:endParaRPr/>
          </a:p>
        </p:txBody>
      </p:sp>
      <p:sp>
        <p:nvSpPr>
          <p:cNvPr id="61" name="Shape 61"/>
          <p:cNvSpPr txBox="1"/>
          <p:nvPr>
            <p:ph idx="1" type="body"/>
          </p:nvPr>
        </p:nvSpPr>
        <p:spPr>
          <a:xfrm>
            <a:off x="311700" y="2592275"/>
            <a:ext cx="8520600" cy="10890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a:t>The patterns hidden inside the data can be used to make better decisions and improve road safety. We have to use data of accidents that took place in the city of Dehradun, in order to come up with actionable insights and suggestions.</a:t>
            </a:r>
            <a:endParaRPr/>
          </a:p>
        </p:txBody>
      </p:sp>
      <p:sp>
        <p:nvSpPr>
          <p:cNvPr id="62" name="Shape 62"/>
          <p:cNvSpPr txBox="1"/>
          <p:nvPr>
            <p:ph type="title"/>
          </p:nvPr>
        </p:nvSpPr>
        <p:spPr>
          <a:xfrm>
            <a:off x="244450" y="2131638"/>
            <a:ext cx="8520600" cy="572700"/>
          </a:xfrm>
          <a:prstGeom prst="rect">
            <a:avLst/>
          </a:prstGeom>
        </p:spPr>
        <p:txBody>
          <a:bodyPr anchorCtr="0" anchor="t" bIns="91425" lIns="91425" spcFirstLastPara="1" rIns="91425" wrap="square" tIns="91425">
            <a:noAutofit/>
          </a:bodyPr>
          <a:lstStyle/>
          <a:p>
            <a:pPr indent="457200" lvl="0" marL="1371600" rtl="0">
              <a:spcBef>
                <a:spcPts val="0"/>
              </a:spcBef>
              <a:spcAft>
                <a:spcPts val="0"/>
              </a:spcAft>
              <a:buClr>
                <a:schemeClr val="dk1"/>
              </a:buClr>
              <a:buSzPts val="1100"/>
              <a:buFont typeface="Arial"/>
              <a:buNone/>
            </a:pPr>
            <a:r>
              <a:rPr lang="en"/>
              <a:t>What are we supposed to do ?</a:t>
            </a:r>
            <a:endParaRPr/>
          </a:p>
        </p:txBody>
      </p:sp>
      <p:sp>
        <p:nvSpPr>
          <p:cNvPr id="63" name="Shape 63"/>
          <p:cNvSpPr txBox="1"/>
          <p:nvPr>
            <p:ph type="title"/>
          </p:nvPr>
        </p:nvSpPr>
        <p:spPr>
          <a:xfrm>
            <a:off x="311700" y="3681275"/>
            <a:ext cx="8520600" cy="572700"/>
          </a:xfrm>
          <a:prstGeom prst="rect">
            <a:avLst/>
          </a:prstGeom>
        </p:spPr>
        <p:txBody>
          <a:bodyPr anchorCtr="0" anchor="t" bIns="91425" lIns="91425" spcFirstLastPara="1" rIns="91425" wrap="square" tIns="91425">
            <a:noAutofit/>
          </a:bodyPr>
          <a:lstStyle/>
          <a:p>
            <a:pPr indent="457200" lvl="0" marL="1371600" rtl="0">
              <a:spcBef>
                <a:spcPts val="0"/>
              </a:spcBef>
              <a:spcAft>
                <a:spcPts val="0"/>
              </a:spcAft>
              <a:buClr>
                <a:schemeClr val="dk1"/>
              </a:buClr>
              <a:buSzPts val="1100"/>
              <a:buFont typeface="Arial"/>
              <a:buNone/>
            </a:pPr>
            <a:r>
              <a:rPr lang="en"/>
              <a:t>How to increase the road safety ? </a:t>
            </a:r>
            <a:endParaRPr/>
          </a:p>
          <a:p>
            <a:pPr indent="0" lvl="0" marL="0" rtl="0" algn="ctr">
              <a:spcBef>
                <a:spcPts val="0"/>
              </a:spcBef>
              <a:spcAft>
                <a:spcPts val="0"/>
              </a:spcAft>
              <a:buNone/>
            </a:pPr>
            <a:r>
              <a:t/>
            </a:r>
            <a:endParaRPr/>
          </a:p>
        </p:txBody>
      </p:sp>
      <p:sp>
        <p:nvSpPr>
          <p:cNvPr id="64" name="Shape 64"/>
          <p:cNvSpPr txBox="1"/>
          <p:nvPr>
            <p:ph idx="1" type="body"/>
          </p:nvPr>
        </p:nvSpPr>
        <p:spPr>
          <a:xfrm>
            <a:off x="387900" y="547075"/>
            <a:ext cx="8520600" cy="108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We have to come up with a predictive model which, using features related to accident, can be used to measure the criticality of the accident, such that the insights gained from the model can be used to make data-driven decisions to improve road safety in Dehradun, and with some modifications, hopefully in other areas as well.</a:t>
            </a:r>
            <a:endParaRPr/>
          </a:p>
        </p:txBody>
      </p:sp>
      <p:sp>
        <p:nvSpPr>
          <p:cNvPr id="65" name="Shape 65"/>
          <p:cNvSpPr txBox="1"/>
          <p:nvPr>
            <p:ph idx="1" type="body"/>
          </p:nvPr>
        </p:nvSpPr>
        <p:spPr>
          <a:xfrm>
            <a:off x="387900" y="4188025"/>
            <a:ext cx="8520600" cy="8523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Identify the factors that majorly affect the occurence of an accident and design safety norms giving those factors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108375" y="559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Strategy	</a:t>
            </a:r>
            <a:endParaRPr b="1" sz="3600"/>
          </a:p>
          <a:p>
            <a:pPr indent="0" lvl="0" marL="0" rtl="0" algn="ctr">
              <a:spcBef>
                <a:spcPts val="0"/>
              </a:spcBef>
              <a:spcAft>
                <a:spcPts val="0"/>
              </a:spcAft>
              <a:buClr>
                <a:schemeClr val="dk1"/>
              </a:buClr>
              <a:buSzPts val="1100"/>
              <a:buFont typeface="Arial"/>
              <a:buNone/>
            </a:pPr>
            <a:r>
              <a:t/>
            </a:r>
            <a:endParaRPr/>
          </a:p>
          <a:p>
            <a:pPr indent="0" lvl="0" marL="0" algn="ctr">
              <a:spcBef>
                <a:spcPts val="0"/>
              </a:spcBef>
              <a:spcAft>
                <a:spcPts val="0"/>
              </a:spcAft>
              <a:buNone/>
            </a:pPr>
            <a:r>
              <a:t/>
            </a:r>
            <a:endParaRPr/>
          </a:p>
        </p:txBody>
      </p:sp>
      <p:sp>
        <p:nvSpPr>
          <p:cNvPr id="71" name="Shape 71"/>
          <p:cNvSpPr txBox="1"/>
          <p:nvPr>
            <p:ph idx="1" type="body"/>
          </p:nvPr>
        </p:nvSpPr>
        <p:spPr>
          <a:xfrm>
            <a:off x="414075" y="1185375"/>
            <a:ext cx="8520600" cy="4098300"/>
          </a:xfrm>
          <a:prstGeom prst="rect">
            <a:avLst/>
          </a:prstGeom>
        </p:spPr>
        <p:txBody>
          <a:bodyPr anchorCtr="0" anchor="t" bIns="91425" lIns="91425" spcFirstLastPara="1" rIns="91425" wrap="square" tIns="91425">
            <a:noAutofit/>
          </a:bodyPr>
          <a:lstStyle/>
          <a:p>
            <a:pPr indent="0" lvl="0" marL="0" marR="279400" rtl="0">
              <a:spcBef>
                <a:spcPts val="1200"/>
              </a:spcBef>
              <a:spcAft>
                <a:spcPts val="0"/>
              </a:spcAft>
              <a:buNone/>
            </a:pPr>
            <a:r>
              <a:t/>
            </a:r>
            <a:endParaRPr sz="1600">
              <a:solidFill>
                <a:schemeClr val="dk1"/>
              </a:solidFill>
            </a:endParaRPr>
          </a:p>
          <a:p>
            <a:pPr indent="-330200" lvl="0" marL="457200" marR="279400" rtl="0">
              <a:spcBef>
                <a:spcPts val="1500"/>
              </a:spcBef>
              <a:spcAft>
                <a:spcPts val="0"/>
              </a:spcAft>
              <a:buClr>
                <a:schemeClr val="dk1"/>
              </a:buClr>
              <a:buSzPts val="1600"/>
              <a:buChar char="●"/>
            </a:pPr>
            <a:r>
              <a:rPr lang="en" sz="1600">
                <a:solidFill>
                  <a:schemeClr val="dk1"/>
                </a:solidFill>
              </a:rPr>
              <a:t>Data Wrangling:</a:t>
            </a:r>
            <a:endParaRPr sz="1600">
              <a:solidFill>
                <a:schemeClr val="dk1"/>
              </a:solidFill>
            </a:endParaRPr>
          </a:p>
          <a:p>
            <a:pPr indent="-330200" lvl="1" marL="914400" marR="279400" rtl="0">
              <a:spcBef>
                <a:spcPts val="0"/>
              </a:spcBef>
              <a:spcAft>
                <a:spcPts val="0"/>
              </a:spcAft>
              <a:buClr>
                <a:schemeClr val="dk1"/>
              </a:buClr>
              <a:buSzPts val="1600"/>
              <a:buChar char="○"/>
            </a:pPr>
            <a:r>
              <a:rPr lang="en" sz="1600">
                <a:solidFill>
                  <a:schemeClr val="dk1"/>
                </a:solidFill>
              </a:rPr>
              <a:t>Extracting month and year to analyse monthly and yearly patterns</a:t>
            </a:r>
            <a:endParaRPr sz="1600">
              <a:solidFill>
                <a:schemeClr val="dk1"/>
              </a:solidFill>
            </a:endParaRPr>
          </a:p>
          <a:p>
            <a:pPr indent="-330200" lvl="1" marL="914400" marR="279400" rtl="0">
              <a:spcBef>
                <a:spcPts val="0"/>
              </a:spcBef>
              <a:spcAft>
                <a:spcPts val="0"/>
              </a:spcAft>
              <a:buClr>
                <a:schemeClr val="dk1"/>
              </a:buClr>
              <a:buSzPts val="1600"/>
              <a:buChar char="○"/>
            </a:pPr>
            <a:r>
              <a:rPr lang="en" sz="1600">
                <a:solidFill>
                  <a:schemeClr val="dk1"/>
                </a:solidFill>
              </a:rPr>
              <a:t>Extracting hour and weekday to analyse hourly variations</a:t>
            </a:r>
            <a:endParaRPr sz="1600">
              <a:solidFill>
                <a:schemeClr val="dk1"/>
              </a:solidFill>
            </a:endParaRPr>
          </a:p>
          <a:p>
            <a:pPr indent="-330200" lvl="0" marL="457200" marR="279400" rtl="0">
              <a:spcBef>
                <a:spcPts val="0"/>
              </a:spcBef>
              <a:spcAft>
                <a:spcPts val="0"/>
              </a:spcAft>
              <a:buClr>
                <a:schemeClr val="dk1"/>
              </a:buClr>
              <a:buSzPts val="1600"/>
              <a:buChar char="●"/>
            </a:pPr>
            <a:r>
              <a:rPr lang="en" sz="1600">
                <a:solidFill>
                  <a:schemeClr val="dk1"/>
                </a:solidFill>
              </a:rPr>
              <a:t>Feature Engineering:</a:t>
            </a:r>
            <a:endParaRPr sz="1600">
              <a:solidFill>
                <a:schemeClr val="dk1"/>
              </a:solidFill>
            </a:endParaRPr>
          </a:p>
          <a:p>
            <a:pPr indent="-330200" lvl="1" marL="914400" marR="279400" rtl="0">
              <a:spcBef>
                <a:spcPts val="0"/>
              </a:spcBef>
              <a:spcAft>
                <a:spcPts val="0"/>
              </a:spcAft>
              <a:buClr>
                <a:schemeClr val="dk1"/>
              </a:buClr>
              <a:buSzPts val="1600"/>
              <a:buChar char="○"/>
            </a:pPr>
            <a:r>
              <a:rPr lang="en" sz="1600">
                <a:solidFill>
                  <a:schemeClr val="dk1"/>
                </a:solidFill>
              </a:rPr>
              <a:t>Created features to extract seasonal dependence.</a:t>
            </a:r>
            <a:endParaRPr sz="1600">
              <a:solidFill>
                <a:schemeClr val="dk1"/>
              </a:solidFill>
            </a:endParaRPr>
          </a:p>
          <a:p>
            <a:pPr indent="-330200" lvl="0" marL="457200" marR="279400" rtl="0">
              <a:spcBef>
                <a:spcPts val="0"/>
              </a:spcBef>
              <a:spcAft>
                <a:spcPts val="0"/>
              </a:spcAft>
              <a:buClr>
                <a:schemeClr val="dk1"/>
              </a:buClr>
              <a:buSzPts val="1600"/>
              <a:buChar char="●"/>
            </a:pPr>
            <a:r>
              <a:rPr lang="en" sz="1600">
                <a:solidFill>
                  <a:schemeClr val="dk1"/>
                </a:solidFill>
              </a:rPr>
              <a:t>Analyze, Identify Patterns, and Explore the Data.</a:t>
            </a:r>
            <a:endParaRPr sz="1600">
              <a:solidFill>
                <a:schemeClr val="dk1"/>
              </a:solidFill>
            </a:endParaRPr>
          </a:p>
          <a:p>
            <a:pPr indent="-330200" lvl="0" marL="457200" marR="279400" rtl="0">
              <a:spcBef>
                <a:spcPts val="0"/>
              </a:spcBef>
              <a:spcAft>
                <a:spcPts val="0"/>
              </a:spcAft>
              <a:buClr>
                <a:schemeClr val="dk1"/>
              </a:buClr>
              <a:buSzPts val="1600"/>
              <a:buChar char="●"/>
            </a:pPr>
            <a:r>
              <a:rPr lang="en" sz="1600">
                <a:solidFill>
                  <a:schemeClr val="dk1"/>
                </a:solidFill>
              </a:rPr>
              <a:t>Forward Selection</a:t>
            </a:r>
            <a:endParaRPr sz="1600">
              <a:solidFill>
                <a:schemeClr val="dk1"/>
              </a:solidFill>
            </a:endParaRPr>
          </a:p>
          <a:p>
            <a:pPr indent="-330200" lvl="0" marL="457200" marR="279400" rtl="0">
              <a:spcBef>
                <a:spcPts val="0"/>
              </a:spcBef>
              <a:spcAft>
                <a:spcPts val="0"/>
              </a:spcAft>
              <a:buClr>
                <a:schemeClr val="dk1"/>
              </a:buClr>
              <a:buSzPts val="1600"/>
              <a:buChar char="●"/>
            </a:pPr>
            <a:r>
              <a:rPr lang="en" sz="1600">
                <a:solidFill>
                  <a:schemeClr val="dk1"/>
                </a:solidFill>
              </a:rPr>
              <a:t>Model, predict and solve the problem.</a:t>
            </a:r>
            <a:endParaRPr sz="1600">
              <a:solidFill>
                <a:schemeClr val="dk1"/>
              </a:solidFill>
            </a:endParaRPr>
          </a:p>
          <a:p>
            <a:pPr indent="0" lvl="0" marL="0" marR="279400" rtl="0">
              <a:spcBef>
                <a:spcPts val="1500"/>
              </a:spcBef>
              <a:spcAft>
                <a:spcPts val="1500"/>
              </a:spcAft>
              <a:buNone/>
            </a:pPr>
            <a:r>
              <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Variation of Accidents with Time</a:t>
            </a:r>
            <a:endParaRPr/>
          </a:p>
          <a:p>
            <a:pPr indent="0" lvl="0" marL="0" rtl="0" algn="ctr">
              <a:spcBef>
                <a:spcPts val="0"/>
              </a:spcBef>
              <a:spcAft>
                <a:spcPts val="0"/>
              </a:spcAft>
              <a:buClr>
                <a:schemeClr val="dk1"/>
              </a:buClr>
              <a:buSzPts val="1100"/>
              <a:buFont typeface="Arial"/>
              <a:buNone/>
            </a:pPr>
            <a:r>
              <a:t/>
            </a:r>
            <a:endParaRPr/>
          </a:p>
          <a:p>
            <a:pPr indent="0" lvl="0" marL="0" algn="ctr">
              <a:spcBef>
                <a:spcPts val="0"/>
              </a:spcBef>
              <a:spcAft>
                <a:spcPts val="0"/>
              </a:spcAft>
              <a:buNone/>
            </a:pPr>
            <a:r>
              <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8" name="Shape 78"/>
          <p:cNvPicPr preferRelativeResize="0"/>
          <p:nvPr/>
        </p:nvPicPr>
        <p:blipFill>
          <a:blip r:embed="rId3">
            <a:alphaModFix/>
          </a:blip>
          <a:stretch>
            <a:fillRect/>
          </a:stretch>
        </p:blipFill>
        <p:spPr>
          <a:xfrm>
            <a:off x="4903175" y="1112550"/>
            <a:ext cx="4240825" cy="3496250"/>
          </a:xfrm>
          <a:prstGeom prst="rect">
            <a:avLst/>
          </a:prstGeom>
          <a:noFill/>
          <a:ln>
            <a:noFill/>
          </a:ln>
        </p:spPr>
      </p:pic>
      <p:pic>
        <p:nvPicPr>
          <p:cNvPr id="79" name="Shape 79"/>
          <p:cNvPicPr preferRelativeResize="0"/>
          <p:nvPr/>
        </p:nvPicPr>
        <p:blipFill>
          <a:blip r:embed="rId4">
            <a:alphaModFix/>
          </a:blip>
          <a:stretch>
            <a:fillRect/>
          </a:stretch>
        </p:blipFill>
        <p:spPr>
          <a:xfrm>
            <a:off x="6900" y="1152475"/>
            <a:ext cx="4103875" cy="328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Variation of accidents with season</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457200" lvl="0" marL="0">
              <a:spcBef>
                <a:spcPts val="1600"/>
              </a:spcBef>
              <a:spcAft>
                <a:spcPts val="1600"/>
              </a:spcAft>
              <a:buNone/>
            </a:pPr>
            <a:r>
              <a:rPr lang="en"/>
              <a:t>										</a:t>
            </a:r>
            <a:r>
              <a:rPr lang="en" sz="1200"/>
              <a:t>Source : Government Tourism Data</a:t>
            </a:r>
            <a:endParaRPr sz="1200"/>
          </a:p>
        </p:txBody>
      </p:sp>
      <p:pic>
        <p:nvPicPr>
          <p:cNvPr id="86" name="Shape 86"/>
          <p:cNvPicPr preferRelativeResize="0"/>
          <p:nvPr/>
        </p:nvPicPr>
        <p:blipFill>
          <a:blip r:embed="rId3">
            <a:alphaModFix/>
          </a:blip>
          <a:stretch>
            <a:fillRect/>
          </a:stretch>
        </p:blipFill>
        <p:spPr>
          <a:xfrm>
            <a:off x="4666125" y="1563975"/>
            <a:ext cx="4247025" cy="2514975"/>
          </a:xfrm>
          <a:prstGeom prst="rect">
            <a:avLst/>
          </a:prstGeom>
          <a:noFill/>
          <a:ln>
            <a:noFill/>
          </a:ln>
        </p:spPr>
      </p:pic>
      <p:pic>
        <p:nvPicPr>
          <p:cNvPr id="87" name="Shape 87"/>
          <p:cNvPicPr preferRelativeResize="0"/>
          <p:nvPr/>
        </p:nvPicPr>
        <p:blipFill>
          <a:blip r:embed="rId4">
            <a:alphaModFix/>
          </a:blip>
          <a:stretch>
            <a:fillRect/>
          </a:stretch>
        </p:blipFill>
        <p:spPr>
          <a:xfrm>
            <a:off x="624463" y="1603375"/>
            <a:ext cx="3762375" cy="25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93" name="Shape 93"/>
          <p:cNvPicPr preferRelativeResize="0"/>
          <p:nvPr/>
        </p:nvPicPr>
        <p:blipFill>
          <a:blip r:embed="rId3">
            <a:alphaModFix/>
          </a:blip>
          <a:stretch>
            <a:fillRect/>
          </a:stretch>
        </p:blipFill>
        <p:spPr>
          <a:xfrm>
            <a:off x="384450" y="1281225"/>
            <a:ext cx="3828603" cy="2808925"/>
          </a:xfrm>
          <a:prstGeom prst="rect">
            <a:avLst/>
          </a:prstGeom>
          <a:noFill/>
          <a:ln>
            <a:noFill/>
          </a:ln>
        </p:spPr>
      </p:pic>
      <p:pic>
        <p:nvPicPr>
          <p:cNvPr id="94" name="Shape 94"/>
          <p:cNvPicPr preferRelativeResize="0"/>
          <p:nvPr/>
        </p:nvPicPr>
        <p:blipFill>
          <a:blip r:embed="rId4">
            <a:alphaModFix/>
          </a:blip>
          <a:stretch>
            <a:fillRect/>
          </a:stretch>
        </p:blipFill>
        <p:spPr>
          <a:xfrm>
            <a:off x="4748025" y="1152475"/>
            <a:ext cx="3828600" cy="2937675"/>
          </a:xfrm>
          <a:prstGeom prst="rect">
            <a:avLst/>
          </a:prstGeom>
          <a:noFill/>
          <a:ln>
            <a:noFill/>
          </a:ln>
        </p:spPr>
      </p:pic>
      <p:sp>
        <p:nvSpPr>
          <p:cNvPr id="95" name="Shape 95"/>
          <p:cNvSpPr txBox="1"/>
          <p:nvPr>
            <p:ph type="title"/>
          </p:nvPr>
        </p:nvSpPr>
        <p:spPr>
          <a:xfrm>
            <a:off x="311700" y="4338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Variation of accidents with other factors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21840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Ideas for </a:t>
            </a:r>
            <a:r>
              <a:rPr lang="en"/>
              <a:t>further</a:t>
            </a:r>
            <a:r>
              <a:rPr lang="en"/>
              <a:t> Improvement</a:t>
            </a:r>
            <a:endParaRPr/>
          </a:p>
        </p:txBody>
      </p:sp>
      <p:sp>
        <p:nvSpPr>
          <p:cNvPr id="101" name="Shape 101"/>
          <p:cNvSpPr txBox="1"/>
          <p:nvPr>
            <p:ph idx="1" type="body"/>
          </p:nvPr>
        </p:nvSpPr>
        <p:spPr>
          <a:xfrm>
            <a:off x="339175" y="15919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Including features which can be determined before accident</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Scope for better data (weather, road, satellite images etc).</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Developing a cognitive environment for Traffic Police which can locate accident prone areas, so that resources can be utilised more efficiently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219325" y="2184550"/>
            <a:ext cx="8520600" cy="5727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3600"/>
              <a:t>Thank You</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