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8061-3554-C54F-A2A8-1120112DA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395D66-505A-9E4C-9EC0-B9D09285B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F6584C-4A64-6240-B6C6-75D06CA3140C}"/>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DF92808F-6A90-8C47-AED7-999AAA7FB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D1126-E309-0C45-A794-71EA72467A9B}"/>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331250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98C2-9DC7-8948-BF89-1610B93FDA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ED65B-441B-3548-A872-5692671B4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108D5-4E28-AB49-A5C2-C3974639DD95}"/>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78AC3966-60AD-1646-995D-E33B67B7F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FF688-6CA2-324F-9438-6729D9EA2580}"/>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369539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00DF8-C136-CA41-B67F-770E1C09C8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8178C-978F-2146-AB80-A0D9BE220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93A10-73D3-4D4E-AB2E-9B2ABC9485E0}"/>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885B6810-91AB-8C4E-839E-00BB68F2C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8BD3-4C41-7D4B-A511-5E1A7F96759E}"/>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259060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2450-DEB8-5247-9913-1DA8AACBC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46397-7363-794D-BA7A-8BC14C32B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66113-DE97-574D-AA8B-B56987B5B85B}"/>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D3149B79-23E8-DA43-920D-FE3B8B508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6A2A4-F835-2D42-9760-D501E3E6DA39}"/>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394814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C643-C9CA-6842-BEDA-8798814EB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CC975-7D0F-644C-9D2A-FF069E81B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36837-F69A-6E48-B6E6-27E63E0B2419}"/>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74419FCC-7745-5247-8211-DD85FD511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E1403-173D-A242-9E3B-132017906B7E}"/>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153871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3895-17E4-6F43-9986-361DD1200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3FDA7-FB5E-4841-89D1-17F12EA7C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A7610C-0B7A-314A-8290-528D9EC4C3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14349B-D0E0-504D-ACA3-CDCF641F6314}"/>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6" name="Footer Placeholder 5">
            <a:extLst>
              <a:ext uri="{FF2B5EF4-FFF2-40B4-BE49-F238E27FC236}">
                <a16:creationId xmlns:a16="http://schemas.microsoft.com/office/drawing/2014/main" id="{493D8CF5-2EE4-9245-B8CC-DDF8D10C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388A0-A76D-BC42-9499-583CD7A6D807}"/>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259131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F187-40C2-BA41-BB8B-2F68EFDFF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FE82F-D8CD-E548-9041-4C0D30CAD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E1AF3-93D2-DA41-979C-6737E5568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D00A7-2E20-3D4C-A8D7-5A9952048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FD3AA-0BB7-6541-BAE9-82C8F1212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6E83EF-0124-0D44-965C-EC5E3AAF9AA5}"/>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8" name="Footer Placeholder 7">
            <a:extLst>
              <a:ext uri="{FF2B5EF4-FFF2-40B4-BE49-F238E27FC236}">
                <a16:creationId xmlns:a16="http://schemas.microsoft.com/office/drawing/2014/main" id="{39D510BA-3CC6-B742-B25B-BB2DC96828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BB0B0-8C15-C64E-A69D-067C9B70550F}"/>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163753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E3EA-F4E2-314C-9C0C-64F41E22F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75179D-EBB4-2F4F-A0B0-45B93CCBEC5A}"/>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4" name="Footer Placeholder 3">
            <a:extLst>
              <a:ext uri="{FF2B5EF4-FFF2-40B4-BE49-F238E27FC236}">
                <a16:creationId xmlns:a16="http://schemas.microsoft.com/office/drawing/2014/main" id="{AC8461AA-586E-B645-BF07-4FF6699B5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4F4C3-0481-A44E-BA36-C69625BD6E4D}"/>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181091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59A01-D325-F14D-92C8-1E67C88AF74D}"/>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3" name="Footer Placeholder 2">
            <a:extLst>
              <a:ext uri="{FF2B5EF4-FFF2-40B4-BE49-F238E27FC236}">
                <a16:creationId xmlns:a16="http://schemas.microsoft.com/office/drawing/2014/main" id="{4D076FEF-EAEF-424B-8DF9-08CE0D8BE5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E0B8F-350D-8248-8C0E-595F386A597F}"/>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236172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7BC5-5904-5743-8FD4-5FBBB8783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D68DAA-8A30-1F4F-9C1A-3E2E749F3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4F924B-4E7F-FA49-AC6C-8B8FC6345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73B46-6651-554B-9BC2-98D7BE1F6CC1}"/>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6" name="Footer Placeholder 5">
            <a:extLst>
              <a:ext uri="{FF2B5EF4-FFF2-40B4-BE49-F238E27FC236}">
                <a16:creationId xmlns:a16="http://schemas.microsoft.com/office/drawing/2014/main" id="{2D1743A0-1739-AA4F-AB56-551B922F4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D3A34-B62B-A347-B21F-BAA724EA1307}"/>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240985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AD8D-9348-744A-9513-5E0938C4C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281F5-CDD7-E747-9E17-886C9A0A6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5A142-E2F8-CA47-9FA2-401108EB4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20065-A1F2-8041-A72D-1DD0B7722B26}"/>
              </a:ext>
            </a:extLst>
          </p:cNvPr>
          <p:cNvSpPr>
            <a:spLocks noGrp="1"/>
          </p:cNvSpPr>
          <p:nvPr>
            <p:ph type="dt" sz="half" idx="10"/>
          </p:nvPr>
        </p:nvSpPr>
        <p:spPr/>
        <p:txBody>
          <a:bodyPr/>
          <a:lstStyle/>
          <a:p>
            <a:fld id="{D677FC3B-FDBF-7C40-B46F-910F916D13F9}" type="datetimeFigureOut">
              <a:rPr lang="en-US" smtClean="0"/>
              <a:t>3/17/19</a:t>
            </a:fld>
            <a:endParaRPr lang="en-US"/>
          </a:p>
        </p:txBody>
      </p:sp>
      <p:sp>
        <p:nvSpPr>
          <p:cNvPr id="6" name="Footer Placeholder 5">
            <a:extLst>
              <a:ext uri="{FF2B5EF4-FFF2-40B4-BE49-F238E27FC236}">
                <a16:creationId xmlns:a16="http://schemas.microsoft.com/office/drawing/2014/main" id="{9746964E-6A6B-DA48-BC96-C2C6FDD8F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81923-CAAD-5D47-BAA2-919E9D0EC998}"/>
              </a:ext>
            </a:extLst>
          </p:cNvPr>
          <p:cNvSpPr>
            <a:spLocks noGrp="1"/>
          </p:cNvSpPr>
          <p:nvPr>
            <p:ph type="sldNum" sz="quarter" idx="12"/>
          </p:nvPr>
        </p:nvSpPr>
        <p:spPr/>
        <p:txBody>
          <a:bodyPr/>
          <a:lstStyle/>
          <a:p>
            <a:fld id="{1E4F3F95-11DB-E24F-8402-699B199DD2CC}" type="slidenum">
              <a:rPr lang="en-US" smtClean="0"/>
              <a:t>‹#›</a:t>
            </a:fld>
            <a:endParaRPr lang="en-US"/>
          </a:p>
        </p:txBody>
      </p:sp>
    </p:spTree>
    <p:extLst>
      <p:ext uri="{BB962C8B-B14F-4D97-AF65-F5344CB8AC3E}">
        <p14:creationId xmlns:p14="http://schemas.microsoft.com/office/powerpoint/2010/main" val="196111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08E7E-9E11-A94F-8325-80F9FC69C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60FAA-732D-E349-B959-74EF69E8F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A60D6-8776-F546-901D-72B6A936F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7FC3B-FDBF-7C40-B46F-910F916D13F9}" type="datetimeFigureOut">
              <a:rPr lang="en-US" smtClean="0"/>
              <a:t>3/17/19</a:t>
            </a:fld>
            <a:endParaRPr lang="en-US"/>
          </a:p>
        </p:txBody>
      </p:sp>
      <p:sp>
        <p:nvSpPr>
          <p:cNvPr id="5" name="Footer Placeholder 4">
            <a:extLst>
              <a:ext uri="{FF2B5EF4-FFF2-40B4-BE49-F238E27FC236}">
                <a16:creationId xmlns:a16="http://schemas.microsoft.com/office/drawing/2014/main" id="{E4EAFF55-AADA-4D40-A132-E0DB2D3B4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8533C6-F32D-E748-A147-82CC5E88D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F3F95-11DB-E24F-8402-699B199DD2CC}" type="slidenum">
              <a:rPr lang="en-US" smtClean="0"/>
              <a:t>‹#›</a:t>
            </a:fld>
            <a:endParaRPr lang="en-US"/>
          </a:p>
        </p:txBody>
      </p:sp>
    </p:spTree>
    <p:extLst>
      <p:ext uri="{BB962C8B-B14F-4D97-AF65-F5344CB8AC3E}">
        <p14:creationId xmlns:p14="http://schemas.microsoft.com/office/powerpoint/2010/main" val="180966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F4AB-339F-374D-9CF2-7E391A773FFB}"/>
              </a:ext>
            </a:extLst>
          </p:cNvPr>
          <p:cNvSpPr>
            <a:spLocks noGrp="1"/>
          </p:cNvSpPr>
          <p:nvPr>
            <p:ph type="ctrTitle"/>
          </p:nvPr>
        </p:nvSpPr>
        <p:spPr/>
        <p:txBody>
          <a:bodyPr/>
          <a:lstStyle/>
          <a:p>
            <a:r>
              <a:rPr lang="en-US" dirty="0"/>
              <a:t>Coursera Capstone Presentation</a:t>
            </a:r>
          </a:p>
        </p:txBody>
      </p:sp>
      <p:sp>
        <p:nvSpPr>
          <p:cNvPr id="3" name="Subtitle 2">
            <a:extLst>
              <a:ext uri="{FF2B5EF4-FFF2-40B4-BE49-F238E27FC236}">
                <a16:creationId xmlns:a16="http://schemas.microsoft.com/office/drawing/2014/main" id="{482CF6D5-4FD4-F84B-A1A1-7FBD615045D6}"/>
              </a:ext>
            </a:extLst>
          </p:cNvPr>
          <p:cNvSpPr>
            <a:spLocks noGrp="1"/>
          </p:cNvSpPr>
          <p:nvPr>
            <p:ph type="subTitle" idx="1"/>
          </p:nvPr>
        </p:nvSpPr>
        <p:spPr/>
        <p:txBody>
          <a:bodyPr/>
          <a:lstStyle/>
          <a:p>
            <a:r>
              <a:rPr lang="en-US" dirty="0"/>
              <a:t>Ramandeep Singh</a:t>
            </a:r>
          </a:p>
        </p:txBody>
      </p:sp>
    </p:spTree>
    <p:extLst>
      <p:ext uri="{BB962C8B-B14F-4D97-AF65-F5344CB8AC3E}">
        <p14:creationId xmlns:p14="http://schemas.microsoft.com/office/powerpoint/2010/main" val="233621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D8FA-FFE3-E541-AA59-0E196E208A0F}"/>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7F556FF6-8A79-E643-B2C9-E4150985CA40}"/>
              </a:ext>
            </a:extLst>
          </p:cNvPr>
          <p:cNvSpPr>
            <a:spLocks noGrp="1"/>
          </p:cNvSpPr>
          <p:nvPr>
            <p:ph idx="1"/>
          </p:nvPr>
        </p:nvSpPr>
        <p:spPr/>
        <p:txBody>
          <a:bodyPr/>
          <a:lstStyle/>
          <a:p>
            <a:r>
              <a:rPr lang="en-US" b="1" dirty="0"/>
              <a:t>Analyze Steakhouse vs Vegetarian / Vegan Restaurant Concentration in New York (Brooklyn, Manhattan) </a:t>
            </a:r>
            <a:endParaRPr lang="en-US" dirty="0"/>
          </a:p>
          <a:p>
            <a:pPr lvl="0"/>
            <a:r>
              <a:rPr lang="en-US" dirty="0"/>
              <a:t>Business problem: Decide which New York neighborhoods to target for a PETA (People for the Ethical Treatment of Animals) animal awareness campaign</a:t>
            </a:r>
          </a:p>
          <a:p>
            <a:pPr lvl="0"/>
            <a:r>
              <a:rPr lang="en-US" dirty="0"/>
              <a:t>As a proxy, we will compare the # of Steakhouses vs Vegetarian / Vegan Restaurant in various NY neighborhoods, trying to see if there are obvious geographical patterns for fellow animal supporters</a:t>
            </a:r>
          </a:p>
          <a:p>
            <a:endParaRPr lang="en-US" dirty="0"/>
          </a:p>
        </p:txBody>
      </p:sp>
    </p:spTree>
    <p:extLst>
      <p:ext uri="{BB962C8B-B14F-4D97-AF65-F5344CB8AC3E}">
        <p14:creationId xmlns:p14="http://schemas.microsoft.com/office/powerpoint/2010/main" val="245585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4ECA-FE77-E84C-9B4F-8488A5C5F00C}"/>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72D928B-3088-6446-B71E-FEF9FAE1D760}"/>
              </a:ext>
            </a:extLst>
          </p:cNvPr>
          <p:cNvSpPr>
            <a:spLocks noGrp="1"/>
          </p:cNvSpPr>
          <p:nvPr>
            <p:ph idx="1"/>
          </p:nvPr>
        </p:nvSpPr>
        <p:spPr/>
        <p:txBody>
          <a:bodyPr>
            <a:normAutofit fontScale="92500"/>
          </a:bodyPr>
          <a:lstStyle/>
          <a:p>
            <a:r>
              <a:rPr lang="en-US" b="1" dirty="0"/>
              <a:t>Data Section </a:t>
            </a:r>
            <a:endParaRPr lang="en-US" dirty="0"/>
          </a:p>
          <a:p>
            <a:pPr lvl="0"/>
            <a:r>
              <a:rPr lang="en-US" dirty="0"/>
              <a:t>For NYC geographical data, we will first use the NYU library's "2014 New York City Neighborhood Names". It contains the name each NYC neighborhood</a:t>
            </a:r>
          </a:p>
          <a:p>
            <a:pPr lvl="0"/>
            <a:r>
              <a:rPr lang="en-US" dirty="0"/>
              <a:t>Next, we will find the coordinates of the neighborhoods via </a:t>
            </a:r>
            <a:r>
              <a:rPr lang="en-US" dirty="0" err="1"/>
              <a:t>geopy.geocoders</a:t>
            </a:r>
            <a:endParaRPr lang="en-US" dirty="0"/>
          </a:p>
          <a:p>
            <a:pPr lvl="0"/>
            <a:r>
              <a:rPr lang="en-US" dirty="0"/>
              <a:t>We will the load NYC neighborhood data into a Pandas </a:t>
            </a:r>
            <a:r>
              <a:rPr lang="en-US" dirty="0" err="1"/>
              <a:t>dataframe</a:t>
            </a:r>
            <a:endParaRPr lang="en-US" dirty="0"/>
          </a:p>
          <a:p>
            <a:pPr lvl="0"/>
            <a:r>
              <a:rPr lang="en-US" dirty="0"/>
              <a:t>For contextual data (steakhouse vs veg), we will use the Foursquare API, filtering via category codes</a:t>
            </a:r>
          </a:p>
          <a:p>
            <a:pPr lvl="0"/>
            <a:r>
              <a:rPr lang="en-US" dirty="0"/>
              <a:t>For this study, we will focus on the boroughs of Manhattan and Brooklyn</a:t>
            </a:r>
          </a:p>
          <a:p>
            <a:endParaRPr lang="en-US" dirty="0"/>
          </a:p>
        </p:txBody>
      </p:sp>
    </p:spTree>
    <p:extLst>
      <p:ext uri="{BB962C8B-B14F-4D97-AF65-F5344CB8AC3E}">
        <p14:creationId xmlns:p14="http://schemas.microsoft.com/office/powerpoint/2010/main" val="200978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98C-E04F-1B4B-A408-6946C3585897}"/>
              </a:ext>
            </a:extLst>
          </p:cNvPr>
          <p:cNvSpPr>
            <a:spLocks noGrp="1"/>
          </p:cNvSpPr>
          <p:nvPr>
            <p:ph type="title"/>
          </p:nvPr>
        </p:nvSpPr>
        <p:spPr/>
        <p:txBody>
          <a:bodyPr/>
          <a:lstStyle/>
          <a:p>
            <a:r>
              <a:rPr lang="en-US" dirty="0"/>
              <a:t>Visualization and methodology</a:t>
            </a:r>
          </a:p>
        </p:txBody>
      </p:sp>
      <p:sp>
        <p:nvSpPr>
          <p:cNvPr id="3" name="Content Placeholder 2">
            <a:extLst>
              <a:ext uri="{FF2B5EF4-FFF2-40B4-BE49-F238E27FC236}">
                <a16:creationId xmlns:a16="http://schemas.microsoft.com/office/drawing/2014/main" id="{DC3F62CE-7AC4-9543-A14B-89ABD97F0547}"/>
              </a:ext>
            </a:extLst>
          </p:cNvPr>
          <p:cNvSpPr>
            <a:spLocks noGrp="1"/>
          </p:cNvSpPr>
          <p:nvPr>
            <p:ph idx="1"/>
          </p:nvPr>
        </p:nvSpPr>
        <p:spPr/>
        <p:txBody>
          <a:bodyPr>
            <a:normAutofit fontScale="55000" lnSpcReduction="20000"/>
          </a:bodyPr>
          <a:lstStyle/>
          <a:p>
            <a:r>
              <a:rPr lang="en-US" b="1" dirty="0"/>
              <a:t>Visualization setup </a:t>
            </a:r>
            <a:endParaRPr lang="en-US" dirty="0"/>
          </a:p>
          <a:p>
            <a:pPr lvl="0"/>
            <a:r>
              <a:rPr lang="en-US" dirty="0"/>
              <a:t>Get coordinates of Manhattan / Brooklyn</a:t>
            </a:r>
          </a:p>
          <a:p>
            <a:pPr lvl="0"/>
            <a:r>
              <a:rPr lang="en-US" dirty="0"/>
              <a:t>Populate raw Folium map</a:t>
            </a:r>
          </a:p>
          <a:p>
            <a:r>
              <a:rPr lang="en-US" b="1" dirty="0"/>
              <a:t>Methodology - Data Analysis </a:t>
            </a:r>
            <a:endParaRPr lang="en-US" dirty="0"/>
          </a:p>
          <a:p>
            <a:pPr lvl="0"/>
            <a:r>
              <a:rPr lang="en-US" dirty="0"/>
              <a:t>We need to set a threshold for minimum number of results, as some neighborhoods doesn't have many steakhouses or veg restaurants. Looking at the sorted # of results, it seems 10 is a reasonable cutoff.</a:t>
            </a:r>
          </a:p>
          <a:p>
            <a:pPr lvl="0"/>
            <a:r>
              <a:rPr lang="en-US" dirty="0"/>
              <a:t>If a neighborhood has less than 5 Vegetarian / Vegan Restaurants and less than 5 Steakhouses, we consider the neighborhood "undecided" and drop it from the analysis. This </a:t>
            </a:r>
            <a:r>
              <a:rPr lang="en-US" dirty="0" err="1"/>
              <a:t>faciliates</a:t>
            </a:r>
            <a:r>
              <a:rPr lang="en-US" dirty="0"/>
              <a:t> one-hot processing / normalization, as it gives equal-weight to each neighborhood (e.g., 0 veg + 1 steak has same one-hot output as 0 veg + 100 steak).</a:t>
            </a:r>
          </a:p>
          <a:p>
            <a:r>
              <a:rPr lang="en-US" b="1" dirty="0"/>
              <a:t>Methodology: Model Selection </a:t>
            </a:r>
            <a:endParaRPr lang="en-US" dirty="0"/>
          </a:p>
          <a:p>
            <a:pPr lvl="0"/>
            <a:r>
              <a:rPr lang="en-US" dirty="0"/>
              <a:t>We apply a </a:t>
            </a:r>
            <a:r>
              <a:rPr lang="en-US" dirty="0" err="1"/>
              <a:t>KMeans</a:t>
            </a:r>
            <a:r>
              <a:rPr lang="en-US" dirty="0"/>
              <a:t>(n=3) Clustering analysis</a:t>
            </a:r>
          </a:p>
          <a:p>
            <a:pPr lvl="0"/>
            <a:r>
              <a:rPr lang="en-US" dirty="0"/>
              <a:t>We tried various </a:t>
            </a:r>
            <a:r>
              <a:rPr lang="en-US" dirty="0" err="1"/>
              <a:t>valuse</a:t>
            </a:r>
            <a:r>
              <a:rPr lang="en-US" dirty="0"/>
              <a:t> (n=3..7) and noticed that there are really just three big groups, namely...</a:t>
            </a:r>
          </a:p>
          <a:p>
            <a:pPr lvl="0"/>
            <a:r>
              <a:rPr lang="en-US" dirty="0"/>
              <a:t>Group 1 = "More steakhouse than veg";</a:t>
            </a:r>
          </a:p>
          <a:p>
            <a:pPr lvl="0"/>
            <a:r>
              <a:rPr lang="en-US" dirty="0"/>
              <a:t>Group 2 = "Mostly veg";</a:t>
            </a:r>
          </a:p>
          <a:p>
            <a:pPr lvl="0"/>
            <a:r>
              <a:rPr lang="en-US" dirty="0"/>
              <a:t>Group 3...n = "More veg than steakhouses"</a:t>
            </a:r>
          </a:p>
          <a:p>
            <a:pPr lvl="0"/>
            <a:r>
              <a:rPr lang="en-US" dirty="0"/>
              <a:t>With the above observation, it seems n=3 is a good choice</a:t>
            </a:r>
          </a:p>
          <a:p>
            <a:endParaRPr lang="en-US" dirty="0"/>
          </a:p>
        </p:txBody>
      </p:sp>
    </p:spTree>
    <p:extLst>
      <p:ext uri="{BB962C8B-B14F-4D97-AF65-F5344CB8AC3E}">
        <p14:creationId xmlns:p14="http://schemas.microsoft.com/office/powerpoint/2010/main" val="15174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3CC6-6504-B945-8614-8CFF843406A4}"/>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30666A5E-ED8B-F142-BD3B-D2E22906AE18}"/>
              </a:ext>
            </a:extLst>
          </p:cNvPr>
          <p:cNvSpPr>
            <a:spLocks noGrp="1"/>
          </p:cNvSpPr>
          <p:nvPr>
            <p:ph idx="1"/>
          </p:nvPr>
        </p:nvSpPr>
        <p:spPr/>
        <p:txBody>
          <a:bodyPr>
            <a:normAutofit fontScale="40000" lnSpcReduction="20000"/>
          </a:bodyPr>
          <a:lstStyle/>
          <a:p>
            <a:r>
              <a:rPr lang="en-US" b="1" dirty="0"/>
              <a:t>Results: Visualization &amp; Conclusion </a:t>
            </a:r>
            <a:endParaRPr lang="en-US" dirty="0"/>
          </a:p>
          <a:p>
            <a:pPr lvl="0"/>
            <a:r>
              <a:rPr lang="en-US" dirty="0"/>
              <a:t>We found that there are many areas with predominately veg places with little to no steakhouses (group 1). This makes up 23 of the 61 </a:t>
            </a:r>
            <a:r>
              <a:rPr lang="en-US" dirty="0" err="1"/>
              <a:t>nighborhoods</a:t>
            </a:r>
            <a:r>
              <a:rPr lang="en-US" dirty="0"/>
              <a:t>.</a:t>
            </a:r>
          </a:p>
          <a:p>
            <a:pPr lvl="0"/>
            <a:r>
              <a:rPr lang="en-US" dirty="0"/>
              <a:t>We didn't find the reverse - namely, areas with mostly steakhouses and little veg places except for two areas (</a:t>
            </a:r>
            <a:r>
              <a:rPr lang="en-US" dirty="0" err="1"/>
              <a:t>Manattan</a:t>
            </a:r>
            <a:r>
              <a:rPr lang="en-US" dirty="0"/>
              <a:t> Terrace, </a:t>
            </a:r>
            <a:r>
              <a:rPr lang="en-US" dirty="0" err="1"/>
              <a:t>Homecrest</a:t>
            </a:r>
            <a:r>
              <a:rPr lang="en-US" dirty="0"/>
              <a:t>)</a:t>
            </a:r>
          </a:p>
          <a:p>
            <a:pPr lvl="0"/>
            <a:r>
              <a:rPr lang="en-US" dirty="0"/>
              <a:t>As noted in the previous section, the map shows a relatively contiguous clustering...</a:t>
            </a:r>
          </a:p>
          <a:p>
            <a:pPr lvl="0"/>
            <a:r>
              <a:rPr lang="en-US" dirty="0"/>
              <a:t>Group 1 (red) = "More steakhouse than veg";</a:t>
            </a:r>
          </a:p>
          <a:p>
            <a:pPr lvl="0"/>
            <a:r>
              <a:rPr lang="en-US" dirty="0"/>
              <a:t>Group 2 (blue) = "Mostly veg";</a:t>
            </a:r>
          </a:p>
          <a:p>
            <a:pPr lvl="0"/>
            <a:r>
              <a:rPr lang="en-US" dirty="0"/>
              <a:t>Group 3 (green) = "More veg than steakhouses"</a:t>
            </a:r>
          </a:p>
          <a:p>
            <a:pPr lvl="0"/>
            <a:r>
              <a:rPr lang="en-US" dirty="0"/>
              <a:t>The clustering shows a very clear pattern</a:t>
            </a:r>
          </a:p>
          <a:p>
            <a:pPr lvl="0"/>
            <a:r>
              <a:rPr lang="en-US" dirty="0"/>
              <a:t>Group 1 concentrates in just two areas: midtown Manhattan, the Financial District of Manhattan and southern Brooklyn. The two Manhattan neighborhoods happens to be where financial companies are heavily concentrated, and are </a:t>
            </a:r>
            <a:r>
              <a:rPr lang="en-US" dirty="0" err="1"/>
              <a:t>thur</a:t>
            </a:r>
            <a:r>
              <a:rPr lang="en-US" dirty="0"/>
              <a:t> frequent "</a:t>
            </a:r>
            <a:r>
              <a:rPr lang="en-US" dirty="0" err="1"/>
              <a:t>corproate</a:t>
            </a:r>
            <a:r>
              <a:rPr lang="en-US" dirty="0"/>
              <a:t> dinner" destinations.</a:t>
            </a:r>
          </a:p>
          <a:p>
            <a:pPr lvl="0"/>
            <a:r>
              <a:rPr lang="en-US" dirty="0"/>
              <a:t>The rest of Manhattan is composed of Group 3. Given that generally there are in general more veg places than steakhouses, this is likely a neutral composition and simply reflects a balance of preferences. Also keep in mind that steakhouses are generally far larger establishments than veg spots, so the # of patrons served is closer to 40/60 than 30/70 as indicated in the previous section.</a:t>
            </a:r>
          </a:p>
          <a:p>
            <a:pPr lvl="0"/>
            <a:r>
              <a:rPr lang="en-US" dirty="0"/>
              <a:t>Downtown Brooklyn (immediate southern area over the Manhattan bridge) also comprises of group 3. This likely reflects the relatively higher income of the area, as that region serves as homes for many Manhattan commuters. </a:t>
            </a:r>
          </a:p>
          <a:p>
            <a:pPr lvl="0"/>
            <a:r>
              <a:rPr lang="en-US" dirty="0"/>
              <a:t>Group 2 is composed of the rest of Brooklyn, including young and trendy neighborhoods like Williamsburg, Greenpoint, and Bushwick. More surprising is that this trend extends to the rest of Brooklyn. This likely reflects not so much a high concentration of veg places than a lack of steakhouses.</a:t>
            </a:r>
          </a:p>
          <a:p>
            <a:pPr lvl="0"/>
            <a:r>
              <a:rPr lang="en-US" dirty="0"/>
              <a:t>With the data in mind, our suggestion for the PETA animal awareness campaign is to target business addresses in Manhattan Midtown + </a:t>
            </a:r>
            <a:r>
              <a:rPr lang="en-US" dirty="0" err="1"/>
              <a:t>Finacial</a:t>
            </a:r>
            <a:r>
              <a:rPr lang="en-US" dirty="0"/>
              <a:t> District, as well as residential areas of downtown Brooklyn, and possibly the (Russian) ethnic neighborhood in southern Brooklyn </a:t>
            </a:r>
          </a:p>
          <a:p>
            <a:endParaRPr lang="en-US" dirty="0"/>
          </a:p>
        </p:txBody>
      </p:sp>
    </p:spTree>
    <p:extLst>
      <p:ext uri="{BB962C8B-B14F-4D97-AF65-F5344CB8AC3E}">
        <p14:creationId xmlns:p14="http://schemas.microsoft.com/office/powerpoint/2010/main" val="1554623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747</Words>
  <Application>Microsoft Macintosh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Coursera Capstone Presentation</vt:lpstr>
      <vt:lpstr>The problem</vt:lpstr>
      <vt:lpstr>The data</vt:lpstr>
      <vt:lpstr>Visualization and methodology</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Presentation</dc:title>
  <dc:creator>Ramandeep Singh</dc:creator>
  <cp:lastModifiedBy>Ramandeep Singh</cp:lastModifiedBy>
  <cp:revision>1</cp:revision>
  <dcterms:created xsi:type="dcterms:W3CDTF">2019-03-18T01:49:00Z</dcterms:created>
  <dcterms:modified xsi:type="dcterms:W3CDTF">2019-03-18T01:55:33Z</dcterms:modified>
</cp:coreProperties>
</file>