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70" r:id="rId7"/>
    <p:sldId id="261" r:id="rId8"/>
    <p:sldId id="262" r:id="rId9"/>
    <p:sldId id="289" r:id="rId10"/>
    <p:sldId id="278" r:id="rId11"/>
    <p:sldId id="266" r:id="rId12"/>
    <p:sldId id="301" r:id="rId13"/>
    <p:sldId id="290" r:id="rId14"/>
    <p:sldId id="28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80" r:id="rId23"/>
    <p:sldId id="302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46787-2A9B-4A01-8B06-738919DDA55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7D1326E5-1683-4D4B-92C4-0A8C953AF464}">
      <dgm:prSet phldrT="[Text]" phldr="1"/>
      <dgm:spPr/>
      <dgm:t>
        <a:bodyPr/>
        <a:lstStyle/>
        <a:p>
          <a:endParaRPr lang="en-US"/>
        </a:p>
      </dgm:t>
    </dgm:pt>
    <dgm:pt modelId="{1A3ABEC6-1547-4832-956B-002A139F91D8}" type="parTrans" cxnId="{30141782-8DBD-4A4E-B88B-B54C6069FD47}">
      <dgm:prSet/>
      <dgm:spPr/>
      <dgm:t>
        <a:bodyPr/>
        <a:lstStyle/>
        <a:p>
          <a:endParaRPr lang="en-US"/>
        </a:p>
      </dgm:t>
    </dgm:pt>
    <dgm:pt modelId="{6C1E971D-8252-4142-865E-1929D49E62D3}" type="sibTrans" cxnId="{30141782-8DBD-4A4E-B88B-B54C6069FD47}">
      <dgm:prSet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23342070-6AD4-4330-807A-660197994559}" type="pres">
      <dgm:prSet presAssocID="{8A846787-2A9B-4A01-8B06-738919DDA55E}" presName="Name0" presStyleCnt="0">
        <dgm:presLayoutVars>
          <dgm:chMax val="7"/>
          <dgm:chPref val="7"/>
          <dgm:dir/>
        </dgm:presLayoutVars>
      </dgm:prSet>
      <dgm:spPr/>
    </dgm:pt>
    <dgm:pt modelId="{6273F740-262B-4F69-8B53-C3678572303B}" type="pres">
      <dgm:prSet presAssocID="{8A846787-2A9B-4A01-8B06-738919DDA55E}" presName="Name1" presStyleCnt="0"/>
      <dgm:spPr/>
    </dgm:pt>
    <dgm:pt modelId="{90FACAC1-1704-4F84-869A-33240CA6BE5E}" type="pres">
      <dgm:prSet presAssocID="{6C1E971D-8252-4142-865E-1929D49E62D3}" presName="picture_1" presStyleCnt="0"/>
      <dgm:spPr/>
    </dgm:pt>
    <dgm:pt modelId="{9634AD4A-8B4F-459D-A665-5C4278C6EC1C}" type="pres">
      <dgm:prSet presAssocID="{6C1E971D-8252-4142-865E-1929D49E62D3}" presName="pictureRepeatNode" presStyleLbl="alignImgPlace1" presStyleIdx="0" presStyleCnt="1"/>
      <dgm:spPr/>
    </dgm:pt>
    <dgm:pt modelId="{8CF219EB-E426-4855-867F-81DD0D0CE207}" type="pres">
      <dgm:prSet presAssocID="{7D1326E5-1683-4D4B-92C4-0A8C953AF464}" presName="text_1" presStyleLbl="node1" presStyleIdx="0" presStyleCnt="0">
        <dgm:presLayoutVars>
          <dgm:bulletEnabled val="1"/>
        </dgm:presLayoutVars>
      </dgm:prSet>
      <dgm:spPr/>
    </dgm:pt>
  </dgm:ptLst>
  <dgm:cxnLst>
    <dgm:cxn modelId="{F927BF21-C951-41DF-8040-7CE9ACA857EF}" type="presOf" srcId="{6C1E971D-8252-4142-865E-1929D49E62D3}" destId="{9634AD4A-8B4F-459D-A665-5C4278C6EC1C}" srcOrd="0" destOrd="0" presId="urn:microsoft.com/office/officeart/2008/layout/CircularPictureCallout"/>
    <dgm:cxn modelId="{DD6B0850-ABA7-491D-A3E4-D0D108BE3AB4}" type="presOf" srcId="{8A846787-2A9B-4A01-8B06-738919DDA55E}" destId="{23342070-6AD4-4330-807A-660197994559}" srcOrd="0" destOrd="0" presId="urn:microsoft.com/office/officeart/2008/layout/CircularPictureCallout"/>
    <dgm:cxn modelId="{30141782-8DBD-4A4E-B88B-B54C6069FD47}" srcId="{8A846787-2A9B-4A01-8B06-738919DDA55E}" destId="{7D1326E5-1683-4D4B-92C4-0A8C953AF464}" srcOrd="0" destOrd="0" parTransId="{1A3ABEC6-1547-4832-956B-002A139F91D8}" sibTransId="{6C1E971D-8252-4142-865E-1929D49E62D3}"/>
    <dgm:cxn modelId="{1C59E783-B2CF-455F-BD2A-B03041626673}" type="presOf" srcId="{7D1326E5-1683-4D4B-92C4-0A8C953AF464}" destId="{8CF219EB-E426-4855-867F-81DD0D0CE207}" srcOrd="0" destOrd="0" presId="urn:microsoft.com/office/officeart/2008/layout/CircularPictureCallout"/>
    <dgm:cxn modelId="{DD083421-E4CD-49AE-8DE0-9900E0F9C5B1}" type="presParOf" srcId="{23342070-6AD4-4330-807A-660197994559}" destId="{6273F740-262B-4F69-8B53-C3678572303B}" srcOrd="0" destOrd="0" presId="urn:microsoft.com/office/officeart/2008/layout/CircularPictureCallout"/>
    <dgm:cxn modelId="{356C40A8-0281-4774-ABB1-449800866682}" type="presParOf" srcId="{6273F740-262B-4F69-8B53-C3678572303B}" destId="{90FACAC1-1704-4F84-869A-33240CA6BE5E}" srcOrd="0" destOrd="0" presId="urn:microsoft.com/office/officeart/2008/layout/CircularPictureCallout"/>
    <dgm:cxn modelId="{03CD0322-EBBF-4B68-80C1-FD31C20AC406}" type="presParOf" srcId="{90FACAC1-1704-4F84-869A-33240CA6BE5E}" destId="{9634AD4A-8B4F-459D-A665-5C4278C6EC1C}" srcOrd="0" destOrd="0" presId="urn:microsoft.com/office/officeart/2008/layout/CircularPictureCallout"/>
    <dgm:cxn modelId="{8ECA8CA2-8EF0-4C62-8D2F-8A3CEA19B808}" type="presParOf" srcId="{6273F740-262B-4F69-8B53-C3678572303B}" destId="{8CF219EB-E426-4855-867F-81DD0D0CE20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4AD4A-8B4F-459D-A665-5C4278C6EC1C}">
      <dsp:nvSpPr>
        <dsp:cNvPr id="0" name=""/>
        <dsp:cNvSpPr/>
      </dsp:nvSpPr>
      <dsp:spPr>
        <a:xfrm>
          <a:off x="1189604" y="2023379"/>
          <a:ext cx="2379208" cy="237920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219EB-E426-4855-867F-81DD0D0CE207}">
      <dsp:nvSpPr>
        <dsp:cNvPr id="0" name=""/>
        <dsp:cNvSpPr/>
      </dsp:nvSpPr>
      <dsp:spPr>
        <a:xfrm>
          <a:off x="1617861" y="3286738"/>
          <a:ext cx="1522693" cy="7851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>
        <a:off x="1617861" y="3286738"/>
        <a:ext cx="1522693" cy="78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looking at count of recruitment broken down over our three personal demographic categories here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column shows the same number of recruitments counts per recruitment source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1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-There are some positions which are populated with only one employee</a:t>
            </a:r>
            <a:endParaRPr lang="en-US" b="0" dirty="0">
              <a:effectLst/>
            </a:endParaRPr>
          </a:p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-Because there is no pay comparison to be made with one person per position, we will look at the six figure earning positions in regards to combo demographics to get a sense of who is making the most money at the company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9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this dashboard I have consolidated the positions for which inequities have been identified across personal demographics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9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iringRetentionandPayEquityatNondescriptServices/EmpCountSex1?:language=en-US&amp;publish=yes&amp;:display_count=n&amp;:origin=viz_share_link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474" y="4692296"/>
            <a:ext cx="11029337" cy="1122202"/>
          </a:xfrm>
        </p:spPr>
        <p:txBody>
          <a:bodyPr/>
          <a:lstStyle/>
          <a:p>
            <a:r>
              <a:rPr lang="en-US" dirty="0"/>
              <a:t>Hiring, Retention, and Pay Equity at Nondescript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922450"/>
            <a:ext cx="4941770" cy="396660"/>
          </a:xfrm>
        </p:spPr>
        <p:txBody>
          <a:bodyPr/>
          <a:lstStyle/>
          <a:p>
            <a:r>
              <a:rPr lang="en-US" dirty="0"/>
              <a:t>Ryan Sison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01168"/>
            <a:ext cx="8421688" cy="1325563"/>
          </a:xfrm>
        </p:spPr>
        <p:txBody>
          <a:bodyPr/>
          <a:lstStyle/>
          <a:p>
            <a:pPr algn="l"/>
            <a:r>
              <a:rPr lang="en-US" dirty="0"/>
              <a:t>Recruitment Trends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266176" y="868680"/>
            <a:ext cx="3650710" cy="543571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noProof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noProof="1"/>
              <a:t>Indeed is our most used recruitment source across all demographics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noProof="1"/>
              <a:t>LinkedIn is similar to Indeed, just less hires from this 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noProof="1"/>
              <a:t>Employee Referral is our third most used recruitment source and has majority male white employees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noProof="1"/>
              <a:t>Diversity Job fair is the outlier in recruitment sources, having only Black or African American hires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0FFDB514-E4BC-43D5-AE67-4C4E9447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4" y="1052253"/>
            <a:ext cx="7959090" cy="449469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37A9667-92A1-29DE-4FF2-C035731A6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82" y="5563807"/>
            <a:ext cx="1354925" cy="5583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5FF17AAD-AAA4-D4E9-F06D-2D8AB06B8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91" y="5546949"/>
            <a:ext cx="1181369" cy="100834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1C6D2BF-1E1F-D600-7C81-0C7B71F24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397" y="5570619"/>
            <a:ext cx="1409153" cy="71530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01168"/>
            <a:ext cx="8421688" cy="1325563"/>
          </a:xfrm>
        </p:spPr>
        <p:txBody>
          <a:bodyPr/>
          <a:lstStyle/>
          <a:p>
            <a:pPr algn="l"/>
            <a:r>
              <a:rPr lang="en-US" dirty="0"/>
              <a:t>Termination Trends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6E01A-B7AD-309E-315D-ED1FFF31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65580"/>
            <a:ext cx="8508814" cy="48039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953271-2055-3497-49D9-818D5411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95" y="5980601"/>
            <a:ext cx="1354925" cy="5583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0E5191-383C-9522-662F-A79117310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685" y="5958783"/>
            <a:ext cx="1013188" cy="86479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602F0B7-FEFF-8AE5-DF42-7CF33BC66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123" y="5981929"/>
            <a:ext cx="1409153" cy="71530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C5F5646-D024-3341-E3F2-B18A148BE26F}"/>
              </a:ext>
            </a:extLst>
          </p:cNvPr>
          <p:cNvSpPr txBox="1"/>
          <p:nvPr/>
        </p:nvSpPr>
        <p:spPr>
          <a:xfrm>
            <a:off x="393192" y="1060704"/>
            <a:ext cx="306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termination trends reflect the demographic distribution as a whole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B78BB-171E-B630-F07E-5F1E374405C5}"/>
              </a:ext>
            </a:extLst>
          </p:cNvPr>
          <p:cNvSpPr txBox="1"/>
          <p:nvPr/>
        </p:nvSpPr>
        <p:spPr>
          <a:xfrm>
            <a:off x="393192" y="1813214"/>
            <a:ext cx="3066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Position, Unhappy, and More Money are the top three reasons why employees have been terminated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0C1F5-75D0-4E16-DF55-96C1D10CD758}"/>
              </a:ext>
            </a:extLst>
          </p:cNvPr>
          <p:cNvSpPr txBox="1"/>
          <p:nvPr/>
        </p:nvSpPr>
        <p:spPr>
          <a:xfrm>
            <a:off x="393192" y="3429000"/>
            <a:ext cx="3066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three reasons can be intertwined; employees may be unhappy and search for another position because their bottom line is not being met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41255"/>
            <a:ext cx="8421688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Single Employee Positions Average Salary by Combo Demographic, Length of Service, and Performance Score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6176" y="868680"/>
            <a:ext cx="3671358" cy="54876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noProof="1"/>
              <a:t>		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noProof="1"/>
              <a:t>Top Earning - President &amp; CEO; a Female White Baby Boomer	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noProof="1"/>
              <a:t>10 other single employee positions earning six figures		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noProof="1"/>
              <a:t>Length of service and performance score do not tell us a lot here because these are single employees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noProof="1"/>
              <a:t>Data Architect (Female Black or African American Generation X) and BI Director (Male White Generation X) have only two years of service, yet are highly paid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6D6C0-5045-34BF-95D1-894FD9CB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" y="1161643"/>
            <a:ext cx="8210681" cy="48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137160"/>
            <a:ext cx="8421688" cy="1325563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Multi Employee Positions Average Salary by Sex, Length of Service, and Performance Score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F5646-D024-3341-E3F2-B18A148BE26F}"/>
              </a:ext>
            </a:extLst>
          </p:cNvPr>
          <p:cNvSpPr txBox="1"/>
          <p:nvPr/>
        </p:nvSpPr>
        <p:spPr>
          <a:xfrm>
            <a:off x="393192" y="950976"/>
            <a:ext cx="30664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see many positions for which average salary is very close between male and female employees; with length of service and performance also being similar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DE7AC-3C03-1F8E-2C1C-6A0A1B41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7342"/>
            <a:ext cx="8092410" cy="49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137160"/>
            <a:ext cx="8421688" cy="1325563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Multi Employee Positions Average Salary by Sex, Length of Service, and Performance Score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F5646-D024-3341-E3F2-B18A148BE26F}"/>
              </a:ext>
            </a:extLst>
          </p:cNvPr>
          <p:cNvSpPr txBox="1"/>
          <p:nvPr/>
        </p:nvSpPr>
        <p:spPr>
          <a:xfrm>
            <a:off x="393192" y="950976"/>
            <a:ext cx="30664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Network Engineers who are male make around 13,000 more than female engineers. That is 25% of the average female network engineer salary. Male and female engineers have the same service length and female engineers have a higher performance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0A236-FEA3-63F0-DC7A-F30E43DE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48" y="1188720"/>
            <a:ext cx="8092440" cy="5015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C1F87-8F85-7EEB-9554-7BC61CFDB78E}"/>
              </a:ext>
            </a:extLst>
          </p:cNvPr>
          <p:cNvSpPr txBox="1"/>
          <p:nvPr/>
        </p:nvSpPr>
        <p:spPr>
          <a:xfrm>
            <a:off x="393192" y="2607594"/>
            <a:ext cx="306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Sales Managers who are male make about 7,300 more than females, yet they have the same length of service and females have a higher performance score. That difference is 11% of the average female Sales Manager salary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B9A90-B8CB-895B-E216-2170125876A8}"/>
              </a:ext>
            </a:extLst>
          </p:cNvPr>
          <p:cNvSpPr txBox="1"/>
          <p:nvPr/>
        </p:nvSpPr>
        <p:spPr>
          <a:xfrm>
            <a:off x="393192" y="4053773"/>
            <a:ext cx="3066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female accountant has 10 years of service but is paid about the same as the other two male accountants who have half as many service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D98EA-57BA-3754-09B9-5D20D8222203}"/>
              </a:ext>
            </a:extLst>
          </p:cNvPr>
          <p:cNvSpPr txBox="1"/>
          <p:nvPr/>
        </p:nvSpPr>
        <p:spPr>
          <a:xfrm>
            <a:off x="393192" y="4963925"/>
            <a:ext cx="3066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male Software Engineer is making slightly less than his female peers, but has a 4 “Exceeds” expectations performance score</a:t>
            </a:r>
          </a:p>
        </p:txBody>
      </p:sp>
    </p:spTree>
    <p:extLst>
      <p:ext uri="{BB962C8B-B14F-4D97-AF65-F5344CB8AC3E}">
        <p14:creationId xmlns:p14="http://schemas.microsoft.com/office/powerpoint/2010/main" val="28789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137160"/>
            <a:ext cx="8421688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Multi Employee Positions Average Salary by race, Length of Service, and Performance Score</a:t>
            </a:r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266176" y="868680"/>
            <a:ext cx="3650710" cy="543571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noProof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noProof="1"/>
              <a:t>Many positions salary is comparable across races and length of service and performance are similar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noProof="1"/>
              <a:t>We will focus on positions where the difference is 10% or more of a groups current average salary… with white employees being our base group for comparison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noProof="1"/>
              <a:t>Note that white employees are not always the highest paid race within a position, but they are used for our initial pay comparison across groups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3542-22A4-958C-5DC4-6685AD0B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4" y="1193543"/>
            <a:ext cx="7878286" cy="48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137160"/>
            <a:ext cx="8421688" cy="132556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Multi Employee Positions Average Salary by race, Length of Service, and Performance Score</a:t>
            </a:r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266176" y="868680"/>
            <a:ext cx="3650710" cy="543571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noProof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noProof="1"/>
              <a:t>Area Sales Managers who are White make about 8,981 more than Asians. That difference is 16% of the current average salary for an Asian Area Sales Manager. </a:t>
            </a:r>
            <a:br>
              <a:rPr lang="en-US" sz="1000" noProof="1"/>
            </a:br>
            <a:br>
              <a:rPr lang="en-US" sz="1000" noProof="1"/>
            </a:br>
            <a:r>
              <a:rPr lang="en-US" sz="1000" noProof="1"/>
              <a:t>American Indian or Alaska Native Area Sales Managers make the most; about 5,700 more than their white counterparts.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noProof="1"/>
              <a:t>Production Managers who are White make about 9,400 more than Black or African American. That is 15% of the average salary for a Black or African American Production Manager.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noProof="1"/>
              <a:t>A Hispanic Production Manager is making about 11,000 more than their White counterparts.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noProof="1"/>
              <a:t>The Product Technician IIs who are White make about 7,300 more than the employee of Two or more races. That is 13% of that employee’s salary.</a:t>
            </a:r>
            <a:br>
              <a:rPr lang="en-US" sz="1000" noProof="1"/>
            </a:br>
            <a:br>
              <a:rPr lang="en-US" sz="1000" noProof="1"/>
            </a:br>
            <a:r>
              <a:rPr lang="en-US" sz="1000" noProof="1"/>
              <a:t>An Asian Product Technician II is making about 11,000 more than their White counterparts.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noProof="1"/>
              <a:t>The Sales Manager who is Black is making about 7,300 more than their White counterpart. The difference accounts for 11% of the White employee’s current salary.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noProof="1"/>
              <a:t>For the Software Engineer position, the Asian employee is making about 14,000 more than the average salary of their White counterparts. The difference accounts for 15% of the White employee’s current salary.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noProof="1"/>
          </a:p>
          <a:p>
            <a:pPr algn="l"/>
            <a:endParaRPr lang="en-US" sz="1000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7CD75-815D-C11A-BF5E-37D0FBCE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97864"/>
            <a:ext cx="7882128" cy="48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2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137160"/>
            <a:ext cx="8421688" cy="1325563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Multi Employee Positions Average Salary by generation, Length of Service, and Performance Score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F5646-D024-3341-E3F2-B18A148BE26F}"/>
              </a:ext>
            </a:extLst>
          </p:cNvPr>
          <p:cNvSpPr txBox="1"/>
          <p:nvPr/>
        </p:nvSpPr>
        <p:spPr>
          <a:xfrm>
            <a:off x="393192" y="950976"/>
            <a:ext cx="306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noProof="1"/>
              <a:t>Baby Boomers will be the base group for comparison except in instances where there are none; Generation X is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E9792-DF63-46F4-C336-E7F9474B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6" y="1188720"/>
            <a:ext cx="8092440" cy="4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A1AC9-44A5-C7D9-5B61-DCD0C35E7A2D}"/>
              </a:ext>
            </a:extLst>
          </p:cNvPr>
          <p:cNvSpPr txBox="1"/>
          <p:nvPr/>
        </p:nvSpPr>
        <p:spPr>
          <a:xfrm>
            <a:off x="393192" y="2521483"/>
            <a:ext cx="3066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noProof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noProof="1"/>
              <a:t>Note that Baby Boomers are not always the highest paid generation within a position, but they are used for our initial pay comparison across groups</a:t>
            </a:r>
          </a:p>
        </p:txBody>
      </p:sp>
    </p:spTree>
    <p:extLst>
      <p:ext uri="{BB962C8B-B14F-4D97-AF65-F5344CB8AC3E}">
        <p14:creationId xmlns:p14="http://schemas.microsoft.com/office/powerpoint/2010/main" val="12657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137160"/>
            <a:ext cx="8421688" cy="1325563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Multi Employee Positions Average Salary by generation, Length of Service, and Performance Score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5F5646-D024-3341-E3F2-B18A148BE26F}"/>
              </a:ext>
            </a:extLst>
          </p:cNvPr>
          <p:cNvSpPr txBox="1"/>
          <p:nvPr/>
        </p:nvSpPr>
        <p:spPr>
          <a:xfrm>
            <a:off x="393192" y="950976"/>
            <a:ext cx="306647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Network Engineers who are Gen X make about 12,000 more than Millennials. That difference is 24% of the average salary for the Millennial employees.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265F7-0CD9-EBDB-59E5-9FF5A75A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6" y="1188720"/>
            <a:ext cx="8092440" cy="4988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4324F-DC4A-EBBB-47C7-67534E0AFBAE}"/>
              </a:ext>
            </a:extLst>
          </p:cNvPr>
          <p:cNvSpPr txBox="1"/>
          <p:nvPr/>
        </p:nvSpPr>
        <p:spPr>
          <a:xfrm>
            <a:off x="393192" y="2228671"/>
            <a:ext cx="306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Product Technician I who are Baby Boomers make about 6,900  more than Gen X. That difference is 13% of the current average salary for the Gen X employees.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743EF-D1BC-A460-028B-D3C49EABE73A}"/>
              </a:ext>
            </a:extLst>
          </p:cNvPr>
          <p:cNvSpPr txBox="1"/>
          <p:nvPr/>
        </p:nvSpPr>
        <p:spPr>
          <a:xfrm>
            <a:off x="393192" y="3321700"/>
            <a:ext cx="3066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Product Technician II who are Gen X make about 6,800  more than Baby Boomers. That difference is 11% of the current average salary for the Baby Boomer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16B34-1490-D7F1-84C3-D2816D0EBE9E}"/>
              </a:ext>
            </a:extLst>
          </p:cNvPr>
          <p:cNvSpPr txBox="1"/>
          <p:nvPr/>
        </p:nvSpPr>
        <p:spPr>
          <a:xfrm>
            <a:off x="408432" y="4430118"/>
            <a:ext cx="306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Sr. Network Engineer who are Gen X  make about 14,700 more than Baby Boomers. That difference is 17% of the current average salary for the Baby Boomer employees.</a:t>
            </a:r>
          </a:p>
        </p:txBody>
      </p:sp>
    </p:spTree>
    <p:extLst>
      <p:ext uri="{BB962C8B-B14F-4D97-AF65-F5344CB8AC3E}">
        <p14:creationId xmlns:p14="http://schemas.microsoft.com/office/powerpoint/2010/main" val="19894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633"/>
            <a:ext cx="10515600" cy="571558"/>
          </a:xfrm>
        </p:spPr>
        <p:txBody>
          <a:bodyPr/>
          <a:lstStyle/>
          <a:p>
            <a:pPr algn="ctr"/>
            <a:r>
              <a:rPr lang="en-US" dirty="0"/>
              <a:t>Pay inequities Dashboard</a:t>
            </a: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A25DB64-7701-E92A-DA61-941C8B3DD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81" y="631191"/>
            <a:ext cx="10200518" cy="58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168" y="-240184"/>
            <a:ext cx="3171825" cy="1325563"/>
          </a:xfrm>
        </p:spPr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3427515"/>
            <a:ext cx="3171825" cy="25193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Ryan Sison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HR Analyst (1 year at Nondescript Services)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DEI Advocate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Sparkling water enthusiast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Contact Email: rsison@notmail.com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539C3C1-F70D-1E11-829C-82E168120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624690"/>
              </p:ext>
            </p:extLst>
          </p:nvPr>
        </p:nvGraphicFramePr>
        <p:xfrm>
          <a:off x="-60552" y="-1149292"/>
          <a:ext cx="4758417" cy="642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514" y="205072"/>
            <a:ext cx="3863327" cy="1325563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41248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8AFB4A-4BE7-51DC-2B2E-85247C4B6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68671" y="1853967"/>
            <a:ext cx="7854657" cy="42364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Raise wages for employees in identified positions with inequity.</a:t>
            </a:r>
            <a:br>
              <a:rPr lang="en-US" sz="1800" dirty="0"/>
            </a:br>
            <a:br>
              <a:rPr lang="en-US" sz="1800" dirty="0"/>
            </a:br>
            <a:r>
              <a:rPr lang="en-US" sz="1700" dirty="0"/>
              <a:t>Individual employee salaries will need to be analyzed for adjustment as we have used averages here to identify initial inequity.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Recruit more from diversity job fairs and less from employee referrals. Identify additional sources like “diversity job fair” to recruit groups for which we have very few employees.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 a pay structure that includes years of service and merit-based increase (performance score).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1C06812-91D4-C706-2BE5-A6E467AB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Business Objective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2871050"/>
            <a:ext cx="5431971" cy="3485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Nondescript Services is dedicated to creating and maintaining a diverse workforce in order to benefit from the varied perspectives of our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 have conducted a pay equity analysis and investigated our recruitment/termination data to provide insights to management in order to update our processes in these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dataset is our employee roster of 311 historic entries; 207 active and 104 terminated.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We’re Going: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Workforce Diversity Profile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Recruitment and Termination Trends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Pay Equity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9409" y="4710114"/>
            <a:ext cx="2377355" cy="51435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sz="1700" dirty="0"/>
              <a:t>Personal demographics of the workforce</a:t>
            </a:r>
          </a:p>
          <a:p>
            <a:r>
              <a:rPr lang="en-US" sz="1700" dirty="0"/>
              <a:t>(Sex, Race, and Generation)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Which demographic groups are recruited from where?</a:t>
            </a:r>
          </a:p>
          <a:p>
            <a:r>
              <a:rPr lang="en-US" sz="1800" dirty="0"/>
              <a:t>What reasons for termination apply to different demographic groups?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When grouped by position, are employees of different personal demographics being compensated similarly when taking into account years of service and performance?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sz="1700" dirty="0"/>
              <a:t>Process recommendations to attract and retain an equitably compensated workforce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Tableau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9113" y="2005392"/>
            <a:ext cx="7273773" cy="2847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https://public.tableau.com/views/HiringRetentionandPayEquityatNondescriptServices/EmpCountSex1?:language=en-US&amp;publish=yes&amp;:display_count=n&amp;:origin=viz_share_link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514" y="205072"/>
            <a:ext cx="3863327" cy="1325563"/>
          </a:xfrm>
        </p:spPr>
        <p:txBody>
          <a:bodyPr/>
          <a:lstStyle/>
          <a:p>
            <a:r>
              <a:rPr lang="en-US" dirty="0"/>
              <a:t>Employee Count by sex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3155" y="867853"/>
            <a:ext cx="3863327" cy="17822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Majority employees are female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41248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73CDE7-DBA2-CB14-FE0C-B83725C8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98" y="1573577"/>
            <a:ext cx="6040057" cy="4927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8FD1B-F45B-7FDD-A5FF-CB81880E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01" y="1705672"/>
            <a:ext cx="5916554" cy="47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01168"/>
            <a:ext cx="4261658" cy="8463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Employee count by race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829" y="951354"/>
            <a:ext cx="3414553" cy="540499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White employees make up more than half our active 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Black or African American employees are second most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Asian employees are third most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We have very few employees who are Two or more races, American Indian or Alaska Native, or Hispanic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41248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1CCA06-9050-0EEA-64C8-9F1A924B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833" y="951355"/>
            <a:ext cx="6530541" cy="5539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5F243-FB36-5540-1634-7EC46FDF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33" y="997196"/>
            <a:ext cx="6988466" cy="54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01168"/>
            <a:ext cx="8421688" cy="1325563"/>
          </a:xfrm>
        </p:spPr>
        <p:txBody>
          <a:bodyPr/>
          <a:lstStyle/>
          <a:p>
            <a:pPr algn="l"/>
            <a:r>
              <a:rPr lang="en-US" dirty="0"/>
              <a:t>Employee Count by </a:t>
            </a:r>
            <a:br>
              <a:rPr lang="en-US" dirty="0"/>
            </a:br>
            <a:r>
              <a:rPr lang="en-US" dirty="0"/>
              <a:t>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6176" y="868680"/>
            <a:ext cx="2882475" cy="40976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18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Millennial employees make up more than half of our active 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Generation X employees make up close to half of our workforce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Baby Boomer employees are only 5% of our workforce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BB0C94-1B86-B157-B204-86565210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78" y="1180730"/>
            <a:ext cx="6225366" cy="5476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37716-3022-E8CF-6E67-CF2191B88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37" y="1226249"/>
            <a:ext cx="6636848" cy="54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C4C76F9B-1C31-D9A8-BD5D-F913846A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201168"/>
            <a:ext cx="8103537" cy="1325563"/>
          </a:xfrm>
        </p:spPr>
        <p:txBody>
          <a:bodyPr/>
          <a:lstStyle/>
          <a:p>
            <a:pPr algn="l"/>
            <a:r>
              <a:rPr lang="en-US" dirty="0"/>
              <a:t>Employee Count By Combo Demographics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BD86776-D5D2-50D7-A74D-996C680A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66176" y="868680"/>
            <a:ext cx="3924300" cy="5487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noProof="1"/>
              <a:t>1</a:t>
            </a:r>
            <a:r>
              <a:rPr lang="en-US" sz="1700" baseline="30000" noProof="1"/>
              <a:t>st</a:t>
            </a:r>
            <a:r>
              <a:rPr lang="en-US" sz="1700" noProof="1"/>
              <a:t> Male White Millennials  </a:t>
            </a:r>
            <a:br>
              <a:rPr lang="en-US" sz="1700" noProof="1"/>
            </a:br>
            <a:r>
              <a:rPr lang="en-US" sz="1700" noProof="1"/>
              <a:t>2</a:t>
            </a:r>
            <a:r>
              <a:rPr lang="en-US" sz="1700" baseline="30000" noProof="1"/>
              <a:t>nd</a:t>
            </a:r>
            <a:r>
              <a:rPr lang="en-US" sz="1700" noProof="1"/>
              <a:t> Female White Millennials</a:t>
            </a:r>
            <a:br>
              <a:rPr lang="en-US" sz="1700" noProof="1"/>
            </a:br>
            <a:r>
              <a:rPr lang="en-US" sz="1700" noProof="1"/>
              <a:t>3</a:t>
            </a:r>
            <a:r>
              <a:rPr lang="en-US" sz="1700" baseline="30000" noProof="1"/>
              <a:t>rd</a:t>
            </a:r>
            <a:r>
              <a:rPr lang="en-US" sz="1700" noProof="1"/>
              <a:t> Male White Generation X </a:t>
            </a:r>
            <a:br>
              <a:rPr lang="en-US" sz="1700" noProof="1"/>
            </a:br>
            <a:r>
              <a:rPr lang="en-US" sz="1700" noProof="1"/>
              <a:t>4</a:t>
            </a:r>
            <a:r>
              <a:rPr lang="en-US" sz="1700" baseline="30000" noProof="1"/>
              <a:t>th</a:t>
            </a:r>
            <a:r>
              <a:rPr lang="en-US" sz="1700" noProof="1"/>
              <a:t> Female White Generation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noProof="1"/>
              <a:t>5</a:t>
            </a:r>
            <a:r>
              <a:rPr lang="en-US" sz="1700" baseline="30000" noProof="1"/>
              <a:t>th</a:t>
            </a:r>
            <a:r>
              <a:rPr lang="en-US" sz="1700" noProof="1"/>
              <a:t> Female Black or African American Millennials</a:t>
            </a:r>
            <a:br>
              <a:rPr lang="en-US" sz="1700" noProof="1"/>
            </a:br>
            <a:r>
              <a:rPr lang="en-US" sz="1700" noProof="1"/>
              <a:t>6</a:t>
            </a:r>
            <a:r>
              <a:rPr lang="en-US" sz="1700" baseline="30000" noProof="1"/>
              <a:t>th</a:t>
            </a:r>
            <a:r>
              <a:rPr lang="en-US" sz="1700" noProof="1"/>
              <a:t> Female Black or African American Generation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noProof="1"/>
              <a:t>5</a:t>
            </a:r>
            <a:r>
              <a:rPr lang="en-US" sz="1700" baseline="30000" noProof="1"/>
              <a:t>th</a:t>
            </a:r>
            <a:r>
              <a:rPr lang="en-US" sz="1700" noProof="1"/>
              <a:t> &amp; 6</a:t>
            </a:r>
            <a:r>
              <a:rPr lang="en-US" sz="1700" baseline="30000" noProof="1"/>
              <a:t>th</a:t>
            </a:r>
            <a:r>
              <a:rPr lang="en-US" sz="1700" noProof="1"/>
              <a:t> groups combined equate to our largest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noProof="1"/>
              <a:t>All other combo demographic groups are in single digit percentages with single digit counts of employees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FE51CD-E3C9-47B2-097C-3B07E414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" y="1285168"/>
            <a:ext cx="8193073" cy="4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4745</TotalTime>
  <Words>1528</Words>
  <Application>Microsoft Office PowerPoint</Application>
  <PresentationFormat>Widescreen</PresentationFormat>
  <Paragraphs>162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Tenorite</vt:lpstr>
      <vt:lpstr>Monoline</vt:lpstr>
      <vt:lpstr>Hiring, Retention, and Pay Equity at Nondescript Services</vt:lpstr>
      <vt:lpstr>Who I am</vt:lpstr>
      <vt:lpstr>Business Objective &amp; Dataset</vt:lpstr>
      <vt:lpstr>WHERE We’re Going: Overview</vt:lpstr>
      <vt:lpstr>Tableau Live Demo</vt:lpstr>
      <vt:lpstr>Employee Count by sex</vt:lpstr>
      <vt:lpstr> Employee count by race</vt:lpstr>
      <vt:lpstr>Employee Count by  Generation</vt:lpstr>
      <vt:lpstr>Employee Count By Combo Demographics</vt:lpstr>
      <vt:lpstr>Recruitment Trends</vt:lpstr>
      <vt:lpstr>Termination Trends</vt:lpstr>
      <vt:lpstr>Single Employee Positions Average Salary by Combo Demographic, Length of Service, and Performance Score</vt:lpstr>
      <vt:lpstr>Multi Employee Positions Average Salary by Sex, Length of Service, and Performance Score</vt:lpstr>
      <vt:lpstr>Multi Employee Positions Average Salary by Sex, Length of Service, and Performance Score</vt:lpstr>
      <vt:lpstr>Multi Employee Positions Average Salary by race, Length of Service, and Performance Score</vt:lpstr>
      <vt:lpstr>Multi Employee Positions Average Salary by race, Length of Service, and Performance Score</vt:lpstr>
      <vt:lpstr>Multi Employee Positions Average Salary by generation, Length of Service, and Performance Score</vt:lpstr>
      <vt:lpstr>Multi Employee Positions Average Salary by generation, Length of Service, and Performance Score</vt:lpstr>
      <vt:lpstr>Pay inequities Dashboard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Hiring, Retention, and Pay Equity at Nondescript Services</dc:title>
  <dc:creator>Ryan Sison</dc:creator>
  <cp:lastModifiedBy>Ryan Sison</cp:lastModifiedBy>
  <cp:revision>45</cp:revision>
  <dcterms:created xsi:type="dcterms:W3CDTF">2023-10-15T21:54:48Z</dcterms:created>
  <dcterms:modified xsi:type="dcterms:W3CDTF">2023-10-23T23:11:07Z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