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481" r:id="rId2"/>
    <p:sldId id="542" r:id="rId3"/>
    <p:sldId id="543" r:id="rId4"/>
    <p:sldId id="770" r:id="rId5"/>
    <p:sldId id="544" r:id="rId6"/>
    <p:sldId id="602" r:id="rId7"/>
    <p:sldId id="769" r:id="rId8"/>
    <p:sldId id="601" r:id="rId9"/>
    <p:sldId id="603" r:id="rId10"/>
    <p:sldId id="545" r:id="rId11"/>
    <p:sldId id="546" r:id="rId12"/>
    <p:sldId id="548" r:id="rId13"/>
    <p:sldId id="771" r:id="rId14"/>
    <p:sldId id="772" r:id="rId15"/>
    <p:sldId id="606" r:id="rId16"/>
    <p:sldId id="608" r:id="rId17"/>
    <p:sldId id="714" r:id="rId18"/>
    <p:sldId id="610" r:id="rId19"/>
    <p:sldId id="611" r:id="rId20"/>
    <p:sldId id="767" r:id="rId21"/>
    <p:sldId id="768" r:id="rId22"/>
    <p:sldId id="612" r:id="rId23"/>
    <p:sldId id="613" r:id="rId24"/>
    <p:sldId id="614" r:id="rId25"/>
    <p:sldId id="615" r:id="rId26"/>
    <p:sldId id="616" r:id="rId27"/>
    <p:sldId id="618" r:id="rId28"/>
    <p:sldId id="619" r:id="rId29"/>
    <p:sldId id="620" r:id="rId30"/>
    <p:sldId id="784" r:id="rId31"/>
    <p:sldId id="715" r:id="rId32"/>
    <p:sldId id="717" r:id="rId33"/>
    <p:sldId id="773" r:id="rId34"/>
    <p:sldId id="785" r:id="rId35"/>
    <p:sldId id="774" r:id="rId36"/>
    <p:sldId id="786" r:id="rId37"/>
    <p:sldId id="787" r:id="rId38"/>
    <p:sldId id="788" r:id="rId39"/>
    <p:sldId id="776" r:id="rId40"/>
    <p:sldId id="779" r:id="rId41"/>
    <p:sldId id="780" r:id="rId42"/>
    <p:sldId id="789" r:id="rId43"/>
    <p:sldId id="781" r:id="rId44"/>
    <p:sldId id="782" r:id="rId45"/>
    <p:sldId id="783" r:id="rId46"/>
    <p:sldId id="79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40" autoAdjust="0"/>
  </p:normalViewPr>
  <p:slideViewPr>
    <p:cSldViewPr>
      <p:cViewPr>
        <p:scale>
          <a:sx n="66" d="100"/>
          <a:sy n="66" d="100"/>
        </p:scale>
        <p:origin x="-141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7FFCEF-D93F-4B4F-B192-F14DAA4B07C4}" type="doc">
      <dgm:prSet loTypeId="urn:microsoft.com/office/officeart/2005/8/layout/orgChart1" loCatId="hierarchy" qsTypeId="urn:microsoft.com/office/officeart/2005/8/quickstyle/simple1" qsCatId="simple" csTypeId="urn:microsoft.com/office/officeart/2005/8/colors/accent1_2" csCatId="accent1"/>
      <dgm:spPr/>
    </dgm:pt>
    <dgm:pt modelId="{ABC9FE6A-8322-43C7-AC60-B25CC135F1E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0000</a:t>
          </a:r>
        </a:p>
      </dgm:t>
    </dgm:pt>
    <dgm:pt modelId="{1FEA374D-FFD9-48BA-9510-7E7FBAB514BB}" type="parTrans" cxnId="{D368FD42-15DE-4D78-BE90-928E53C37319}">
      <dgm:prSet/>
      <dgm:spPr/>
      <dgm:t>
        <a:bodyPr/>
        <a:lstStyle/>
        <a:p>
          <a:endParaRPr lang="en-GB"/>
        </a:p>
      </dgm:t>
    </dgm:pt>
    <dgm:pt modelId="{E2ED6C18-8C3C-484D-B043-BC86E8200FDD}" type="sibTrans" cxnId="{D368FD42-15DE-4D78-BE90-928E53C37319}">
      <dgm:prSet/>
      <dgm:spPr/>
      <dgm:t>
        <a:bodyPr/>
        <a:lstStyle/>
        <a:p>
          <a:endParaRPr lang="en-GB"/>
        </a:p>
      </dgm:t>
    </dgm:pt>
    <dgm:pt modelId="{50AE4402-809C-45E1-ABAB-1C92EFF02C3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Calculate temperature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in celsius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1000</a:t>
          </a:r>
        </a:p>
      </dgm:t>
    </dgm:pt>
    <dgm:pt modelId="{FA42E6F2-1B7B-400C-ACE6-E30AB3DBD586}" type="parTrans" cxnId="{6E60B2E6-3435-4CE7-A6EB-17CD442B268C}">
      <dgm:prSet/>
      <dgm:spPr/>
      <dgm:t>
        <a:bodyPr/>
        <a:lstStyle/>
        <a:p>
          <a:endParaRPr lang="en-GB"/>
        </a:p>
      </dgm:t>
    </dgm:pt>
    <dgm:pt modelId="{2085621C-B7B6-4AB9-ACFF-C3895A9ABE92}" type="sibTrans" cxnId="{6E60B2E6-3435-4CE7-A6EB-17CD442B268C}">
      <dgm:prSet/>
      <dgm:spPr/>
      <dgm:t>
        <a:bodyPr/>
        <a:lstStyle/>
        <a:p>
          <a:endParaRPr lang="en-GB"/>
        </a:p>
      </dgm:t>
    </dgm:pt>
    <dgm:pt modelId="{D588384D-9A5E-40CB-9588-3C6A713F76A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Get depth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1100</a:t>
          </a:r>
        </a:p>
      </dgm:t>
    </dgm:pt>
    <dgm:pt modelId="{57CDF61E-EC1E-451E-B532-22D4D882BF24}" type="parTrans" cxnId="{D7D6A296-E637-41C4-AD8C-024D48A7CA22}">
      <dgm:prSet/>
      <dgm:spPr/>
      <dgm:t>
        <a:bodyPr/>
        <a:lstStyle/>
        <a:p>
          <a:endParaRPr lang="en-GB"/>
        </a:p>
      </dgm:t>
    </dgm:pt>
    <dgm:pt modelId="{9966CB62-E32A-4BEA-AECD-1FA68326ECF7}" type="sibTrans" cxnId="{D7D6A296-E637-41C4-AD8C-024D48A7CA22}">
      <dgm:prSet/>
      <dgm:spPr/>
      <dgm:t>
        <a:bodyPr/>
        <a:lstStyle/>
        <a:p>
          <a:endParaRPr lang="en-GB"/>
        </a:p>
      </dgm:t>
    </dgm:pt>
    <dgm:pt modelId="{5584287B-7479-44EB-90F7-A8FE1015342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Calculate 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In fahrenheit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2000</a:t>
          </a:r>
        </a:p>
      </dgm:t>
    </dgm:pt>
    <dgm:pt modelId="{D5BF929A-5C4F-4625-9A6F-966CAB1287EF}" type="parTrans" cxnId="{14C2535A-4109-4C18-85F8-244D34332239}">
      <dgm:prSet/>
      <dgm:spPr/>
      <dgm:t>
        <a:bodyPr/>
        <a:lstStyle/>
        <a:p>
          <a:endParaRPr lang="en-GB"/>
        </a:p>
      </dgm:t>
    </dgm:pt>
    <dgm:pt modelId="{EC15D44E-4738-4DF7-B28D-22FB3D583622}" type="sibTrans" cxnId="{14C2535A-4109-4C18-85F8-244D34332239}">
      <dgm:prSet/>
      <dgm:spPr/>
      <dgm:t>
        <a:bodyPr/>
        <a:lstStyle/>
        <a:p>
          <a:endParaRPr lang="en-GB"/>
        </a:p>
      </dgm:t>
    </dgm:pt>
    <dgm:pt modelId="{9DA4CC54-6FD9-4381-988D-09AF7F4716C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Display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3000</a:t>
          </a:r>
        </a:p>
      </dgm:t>
    </dgm:pt>
    <dgm:pt modelId="{1371ED36-2F30-4484-8D5B-855CA7B74DE1}" type="parTrans" cxnId="{536AA7FD-997C-430C-90DE-874DD088E12F}">
      <dgm:prSet/>
      <dgm:spPr/>
      <dgm:t>
        <a:bodyPr/>
        <a:lstStyle/>
        <a:p>
          <a:endParaRPr lang="en-GB"/>
        </a:p>
      </dgm:t>
    </dgm:pt>
    <dgm:pt modelId="{856DED33-4CD2-488C-A04F-6D203B191394}" type="sibTrans" cxnId="{536AA7FD-997C-430C-90DE-874DD088E12F}">
      <dgm:prSet/>
      <dgm:spPr/>
      <dgm:t>
        <a:bodyPr/>
        <a:lstStyle/>
        <a:p>
          <a:endParaRPr lang="en-GB"/>
        </a:p>
      </dgm:t>
    </dgm:pt>
    <dgm:pt modelId="{AA6FAC8C-640D-4CA0-ADD4-5C6D90119184}" type="pres">
      <dgm:prSet presAssocID="{617FFCEF-D93F-4B4F-B192-F14DAA4B07C4}" presName="hierChild1" presStyleCnt="0">
        <dgm:presLayoutVars>
          <dgm:orgChart val="1"/>
          <dgm:chPref val="1"/>
          <dgm:dir/>
          <dgm:animOne val="branch"/>
          <dgm:animLvl val="lvl"/>
          <dgm:resizeHandles/>
        </dgm:presLayoutVars>
      </dgm:prSet>
      <dgm:spPr/>
    </dgm:pt>
    <dgm:pt modelId="{A3202BC5-5212-480A-9393-5CFA46C397BD}" type="pres">
      <dgm:prSet presAssocID="{ABC9FE6A-8322-43C7-AC60-B25CC135F1E0}" presName="hierRoot1" presStyleCnt="0">
        <dgm:presLayoutVars>
          <dgm:hierBranch/>
        </dgm:presLayoutVars>
      </dgm:prSet>
      <dgm:spPr/>
    </dgm:pt>
    <dgm:pt modelId="{5CB63EC6-7DDE-45EF-9069-12B22230F8FA}" type="pres">
      <dgm:prSet presAssocID="{ABC9FE6A-8322-43C7-AC60-B25CC135F1E0}" presName="rootComposite1" presStyleCnt="0"/>
      <dgm:spPr/>
    </dgm:pt>
    <dgm:pt modelId="{9D9A60E2-5B1B-47CE-86C6-7858A68C50E4}" type="pres">
      <dgm:prSet presAssocID="{ABC9FE6A-8322-43C7-AC60-B25CC135F1E0}" presName="rootText1" presStyleLbl="node0" presStyleIdx="0" presStyleCnt="1">
        <dgm:presLayoutVars>
          <dgm:chPref val="3"/>
        </dgm:presLayoutVars>
      </dgm:prSet>
      <dgm:spPr/>
      <dgm:t>
        <a:bodyPr/>
        <a:lstStyle/>
        <a:p>
          <a:endParaRPr lang="en-US"/>
        </a:p>
      </dgm:t>
    </dgm:pt>
    <dgm:pt modelId="{703EADDB-B010-47A2-9867-17CA511B03EF}" type="pres">
      <dgm:prSet presAssocID="{ABC9FE6A-8322-43C7-AC60-B25CC135F1E0}" presName="rootConnector1" presStyleLbl="node1" presStyleIdx="0" presStyleCnt="0"/>
      <dgm:spPr/>
      <dgm:t>
        <a:bodyPr/>
        <a:lstStyle/>
        <a:p>
          <a:endParaRPr lang="en-US"/>
        </a:p>
      </dgm:t>
    </dgm:pt>
    <dgm:pt modelId="{AD8C26B6-F069-4F1B-941F-FF69378D5D76}" type="pres">
      <dgm:prSet presAssocID="{ABC9FE6A-8322-43C7-AC60-B25CC135F1E0}" presName="hierChild2" presStyleCnt="0"/>
      <dgm:spPr/>
    </dgm:pt>
    <dgm:pt modelId="{03F7F4C1-123D-4A49-A7A5-9FE77129B745}" type="pres">
      <dgm:prSet presAssocID="{FA42E6F2-1B7B-400C-ACE6-E30AB3DBD586}" presName="Name35" presStyleLbl="parChTrans1D2" presStyleIdx="0" presStyleCnt="3"/>
      <dgm:spPr/>
      <dgm:t>
        <a:bodyPr/>
        <a:lstStyle/>
        <a:p>
          <a:endParaRPr lang="en-IN"/>
        </a:p>
      </dgm:t>
    </dgm:pt>
    <dgm:pt modelId="{D727EDA7-E41E-4A2D-A806-4E5AD6B00D6F}" type="pres">
      <dgm:prSet presAssocID="{50AE4402-809C-45E1-ABAB-1C92EFF02C39}" presName="hierRoot2" presStyleCnt="0">
        <dgm:presLayoutVars>
          <dgm:hierBranch/>
        </dgm:presLayoutVars>
      </dgm:prSet>
      <dgm:spPr/>
    </dgm:pt>
    <dgm:pt modelId="{54F2EBF5-6A55-498A-9F1C-6F4F6CD4984D}" type="pres">
      <dgm:prSet presAssocID="{50AE4402-809C-45E1-ABAB-1C92EFF02C39}" presName="rootComposite" presStyleCnt="0"/>
      <dgm:spPr/>
    </dgm:pt>
    <dgm:pt modelId="{D1D34361-9C5F-42B1-B3A3-DFB284304A4C}" type="pres">
      <dgm:prSet presAssocID="{50AE4402-809C-45E1-ABAB-1C92EFF02C39}" presName="rootText" presStyleLbl="node2" presStyleIdx="0" presStyleCnt="3">
        <dgm:presLayoutVars>
          <dgm:chPref val="3"/>
        </dgm:presLayoutVars>
      </dgm:prSet>
      <dgm:spPr/>
      <dgm:t>
        <a:bodyPr/>
        <a:lstStyle/>
        <a:p>
          <a:endParaRPr lang="en-US"/>
        </a:p>
      </dgm:t>
    </dgm:pt>
    <dgm:pt modelId="{68013816-673B-4A25-B743-EB6E8172C59C}" type="pres">
      <dgm:prSet presAssocID="{50AE4402-809C-45E1-ABAB-1C92EFF02C39}" presName="rootConnector" presStyleLbl="node2" presStyleIdx="0" presStyleCnt="3"/>
      <dgm:spPr/>
      <dgm:t>
        <a:bodyPr/>
        <a:lstStyle/>
        <a:p>
          <a:endParaRPr lang="en-US"/>
        </a:p>
      </dgm:t>
    </dgm:pt>
    <dgm:pt modelId="{29C6D2F4-75F6-4F76-85B2-D3E6AC3B19EC}" type="pres">
      <dgm:prSet presAssocID="{50AE4402-809C-45E1-ABAB-1C92EFF02C39}" presName="hierChild4" presStyleCnt="0"/>
      <dgm:spPr/>
    </dgm:pt>
    <dgm:pt modelId="{DA11F2D4-50B8-4F4B-899B-D1E4963F6089}" type="pres">
      <dgm:prSet presAssocID="{57CDF61E-EC1E-451E-B532-22D4D882BF24}" presName="Name35" presStyleLbl="parChTrans1D3" presStyleIdx="0" presStyleCnt="1"/>
      <dgm:spPr/>
      <dgm:t>
        <a:bodyPr/>
        <a:lstStyle/>
        <a:p>
          <a:endParaRPr lang="en-IN"/>
        </a:p>
      </dgm:t>
    </dgm:pt>
    <dgm:pt modelId="{CC55210D-BAAE-4288-9DF1-0C7C521FE584}" type="pres">
      <dgm:prSet presAssocID="{D588384D-9A5E-40CB-9588-3C6A713F76A5}" presName="hierRoot2" presStyleCnt="0">
        <dgm:presLayoutVars>
          <dgm:hierBranch val="r"/>
        </dgm:presLayoutVars>
      </dgm:prSet>
      <dgm:spPr/>
    </dgm:pt>
    <dgm:pt modelId="{556E3271-CD67-4209-9D96-17234A522FDE}" type="pres">
      <dgm:prSet presAssocID="{D588384D-9A5E-40CB-9588-3C6A713F76A5}" presName="rootComposite" presStyleCnt="0"/>
      <dgm:spPr/>
    </dgm:pt>
    <dgm:pt modelId="{22B50EC2-AE75-4D02-BC79-6FD2CDFF875C}" type="pres">
      <dgm:prSet presAssocID="{D588384D-9A5E-40CB-9588-3C6A713F76A5}" presName="rootText" presStyleLbl="node3" presStyleIdx="0" presStyleCnt="1">
        <dgm:presLayoutVars>
          <dgm:chPref val="3"/>
        </dgm:presLayoutVars>
      </dgm:prSet>
      <dgm:spPr/>
      <dgm:t>
        <a:bodyPr/>
        <a:lstStyle/>
        <a:p>
          <a:endParaRPr lang="en-US"/>
        </a:p>
      </dgm:t>
    </dgm:pt>
    <dgm:pt modelId="{91ED037A-40DA-4707-A36A-8C2B4F6A7D0B}" type="pres">
      <dgm:prSet presAssocID="{D588384D-9A5E-40CB-9588-3C6A713F76A5}" presName="rootConnector" presStyleLbl="node3" presStyleIdx="0" presStyleCnt="1"/>
      <dgm:spPr/>
      <dgm:t>
        <a:bodyPr/>
        <a:lstStyle/>
        <a:p>
          <a:endParaRPr lang="en-US"/>
        </a:p>
      </dgm:t>
    </dgm:pt>
    <dgm:pt modelId="{AA62D959-26C3-45BD-8138-4E333CED6611}" type="pres">
      <dgm:prSet presAssocID="{D588384D-9A5E-40CB-9588-3C6A713F76A5}" presName="hierChild4" presStyleCnt="0"/>
      <dgm:spPr/>
    </dgm:pt>
    <dgm:pt modelId="{A8837315-AF1D-4878-BC74-0E272B227F6D}" type="pres">
      <dgm:prSet presAssocID="{D588384D-9A5E-40CB-9588-3C6A713F76A5}" presName="hierChild5" presStyleCnt="0"/>
      <dgm:spPr/>
    </dgm:pt>
    <dgm:pt modelId="{9A418763-F3EB-4BC8-96E1-46B50252D0E0}" type="pres">
      <dgm:prSet presAssocID="{50AE4402-809C-45E1-ABAB-1C92EFF02C39}" presName="hierChild5" presStyleCnt="0"/>
      <dgm:spPr/>
    </dgm:pt>
    <dgm:pt modelId="{61906327-B741-4A0D-B8EC-F64D08A0DBF8}" type="pres">
      <dgm:prSet presAssocID="{D5BF929A-5C4F-4625-9A6F-966CAB1287EF}" presName="Name35" presStyleLbl="parChTrans1D2" presStyleIdx="1" presStyleCnt="3"/>
      <dgm:spPr/>
      <dgm:t>
        <a:bodyPr/>
        <a:lstStyle/>
        <a:p>
          <a:endParaRPr lang="en-IN"/>
        </a:p>
      </dgm:t>
    </dgm:pt>
    <dgm:pt modelId="{D08756AC-B2C9-441B-A2E1-BFA78C3479FC}" type="pres">
      <dgm:prSet presAssocID="{5584287B-7479-44EB-90F7-A8FE10153423}" presName="hierRoot2" presStyleCnt="0">
        <dgm:presLayoutVars>
          <dgm:hierBranch/>
        </dgm:presLayoutVars>
      </dgm:prSet>
      <dgm:spPr/>
    </dgm:pt>
    <dgm:pt modelId="{0F4243C0-4CA4-46CA-BDF1-5FF133F083CA}" type="pres">
      <dgm:prSet presAssocID="{5584287B-7479-44EB-90F7-A8FE10153423}" presName="rootComposite" presStyleCnt="0"/>
      <dgm:spPr/>
    </dgm:pt>
    <dgm:pt modelId="{C5FE370F-4FFF-41FA-9FB7-9E60985C11FC}" type="pres">
      <dgm:prSet presAssocID="{5584287B-7479-44EB-90F7-A8FE10153423}" presName="rootText" presStyleLbl="node2" presStyleIdx="1" presStyleCnt="3">
        <dgm:presLayoutVars>
          <dgm:chPref val="3"/>
        </dgm:presLayoutVars>
      </dgm:prSet>
      <dgm:spPr/>
      <dgm:t>
        <a:bodyPr/>
        <a:lstStyle/>
        <a:p>
          <a:endParaRPr lang="en-US"/>
        </a:p>
      </dgm:t>
    </dgm:pt>
    <dgm:pt modelId="{17C3500A-D016-4517-9A44-6DD03E7EC6D7}" type="pres">
      <dgm:prSet presAssocID="{5584287B-7479-44EB-90F7-A8FE10153423}" presName="rootConnector" presStyleLbl="node2" presStyleIdx="1" presStyleCnt="3"/>
      <dgm:spPr/>
      <dgm:t>
        <a:bodyPr/>
        <a:lstStyle/>
        <a:p>
          <a:endParaRPr lang="en-US"/>
        </a:p>
      </dgm:t>
    </dgm:pt>
    <dgm:pt modelId="{9D4EFF75-B408-41CC-930B-641044C85F10}" type="pres">
      <dgm:prSet presAssocID="{5584287B-7479-44EB-90F7-A8FE10153423}" presName="hierChild4" presStyleCnt="0"/>
      <dgm:spPr/>
    </dgm:pt>
    <dgm:pt modelId="{A464B1BC-81E4-4BED-AA87-4F8036E9EFE9}" type="pres">
      <dgm:prSet presAssocID="{5584287B-7479-44EB-90F7-A8FE10153423}" presName="hierChild5" presStyleCnt="0"/>
      <dgm:spPr/>
    </dgm:pt>
    <dgm:pt modelId="{880392DD-C9B9-4EFB-A539-2836AE90E3E2}" type="pres">
      <dgm:prSet presAssocID="{1371ED36-2F30-4484-8D5B-855CA7B74DE1}" presName="Name35" presStyleLbl="parChTrans1D2" presStyleIdx="2" presStyleCnt="3"/>
      <dgm:spPr/>
      <dgm:t>
        <a:bodyPr/>
        <a:lstStyle/>
        <a:p>
          <a:endParaRPr lang="en-IN"/>
        </a:p>
      </dgm:t>
    </dgm:pt>
    <dgm:pt modelId="{983F17B5-0EC3-4153-A41E-24DB0379724B}" type="pres">
      <dgm:prSet presAssocID="{9DA4CC54-6FD9-4381-988D-09AF7F4716CF}" presName="hierRoot2" presStyleCnt="0">
        <dgm:presLayoutVars>
          <dgm:hierBranch/>
        </dgm:presLayoutVars>
      </dgm:prSet>
      <dgm:spPr/>
    </dgm:pt>
    <dgm:pt modelId="{321FC64F-B32C-4698-9939-98E6CC3B5B4A}" type="pres">
      <dgm:prSet presAssocID="{9DA4CC54-6FD9-4381-988D-09AF7F4716CF}" presName="rootComposite" presStyleCnt="0"/>
      <dgm:spPr/>
    </dgm:pt>
    <dgm:pt modelId="{D6EAFA46-8A9B-43D2-91D2-D7EA0C996621}" type="pres">
      <dgm:prSet presAssocID="{9DA4CC54-6FD9-4381-988D-09AF7F4716CF}" presName="rootText" presStyleLbl="node2" presStyleIdx="2" presStyleCnt="3">
        <dgm:presLayoutVars>
          <dgm:chPref val="3"/>
        </dgm:presLayoutVars>
      </dgm:prSet>
      <dgm:spPr/>
      <dgm:t>
        <a:bodyPr/>
        <a:lstStyle/>
        <a:p>
          <a:endParaRPr lang="en-US"/>
        </a:p>
      </dgm:t>
    </dgm:pt>
    <dgm:pt modelId="{E7C89383-F9BD-4057-A14C-3B2959CB1E38}" type="pres">
      <dgm:prSet presAssocID="{9DA4CC54-6FD9-4381-988D-09AF7F4716CF}" presName="rootConnector" presStyleLbl="node2" presStyleIdx="2" presStyleCnt="3"/>
      <dgm:spPr/>
      <dgm:t>
        <a:bodyPr/>
        <a:lstStyle/>
        <a:p>
          <a:endParaRPr lang="en-US"/>
        </a:p>
      </dgm:t>
    </dgm:pt>
    <dgm:pt modelId="{E99C7460-9BDA-4C88-BA04-560A872D4BA7}" type="pres">
      <dgm:prSet presAssocID="{9DA4CC54-6FD9-4381-988D-09AF7F4716CF}" presName="hierChild4" presStyleCnt="0"/>
      <dgm:spPr/>
    </dgm:pt>
    <dgm:pt modelId="{5132CD8F-2CDD-4098-BC29-90E1F956B2AA}" type="pres">
      <dgm:prSet presAssocID="{9DA4CC54-6FD9-4381-988D-09AF7F4716CF}" presName="hierChild5" presStyleCnt="0"/>
      <dgm:spPr/>
    </dgm:pt>
    <dgm:pt modelId="{EF92DA18-BFEC-4934-BBE4-55DE3FE929B9}" type="pres">
      <dgm:prSet presAssocID="{ABC9FE6A-8322-43C7-AC60-B25CC135F1E0}" presName="hierChild3" presStyleCnt="0"/>
      <dgm:spPr/>
    </dgm:pt>
  </dgm:ptLst>
  <dgm:cxnLst>
    <dgm:cxn modelId="{3579C37F-6675-4E02-9953-809CA24B20BA}" type="presOf" srcId="{5584287B-7479-44EB-90F7-A8FE10153423}" destId="{17C3500A-D016-4517-9A44-6DD03E7EC6D7}" srcOrd="1" destOrd="0" presId="urn:microsoft.com/office/officeart/2005/8/layout/orgChart1"/>
    <dgm:cxn modelId="{536AA7FD-997C-430C-90DE-874DD088E12F}" srcId="{ABC9FE6A-8322-43C7-AC60-B25CC135F1E0}" destId="{9DA4CC54-6FD9-4381-988D-09AF7F4716CF}" srcOrd="2" destOrd="0" parTransId="{1371ED36-2F30-4484-8D5B-855CA7B74DE1}" sibTransId="{856DED33-4CD2-488C-A04F-6D203B191394}"/>
    <dgm:cxn modelId="{14C2535A-4109-4C18-85F8-244D34332239}" srcId="{ABC9FE6A-8322-43C7-AC60-B25CC135F1E0}" destId="{5584287B-7479-44EB-90F7-A8FE10153423}" srcOrd="1" destOrd="0" parTransId="{D5BF929A-5C4F-4625-9A6F-966CAB1287EF}" sibTransId="{EC15D44E-4738-4DF7-B28D-22FB3D583622}"/>
    <dgm:cxn modelId="{548DCCCD-DDB3-47BB-B0A6-D7426FE95D0F}" type="presOf" srcId="{50AE4402-809C-45E1-ABAB-1C92EFF02C39}" destId="{68013816-673B-4A25-B743-EB6E8172C59C}" srcOrd="1" destOrd="0" presId="urn:microsoft.com/office/officeart/2005/8/layout/orgChart1"/>
    <dgm:cxn modelId="{30096D6E-9C5F-4A7D-A70D-E38632499C5F}" type="presOf" srcId="{9DA4CC54-6FD9-4381-988D-09AF7F4716CF}" destId="{D6EAFA46-8A9B-43D2-91D2-D7EA0C996621}" srcOrd="0" destOrd="0" presId="urn:microsoft.com/office/officeart/2005/8/layout/orgChart1"/>
    <dgm:cxn modelId="{0C4B380E-2323-43F6-88DF-E8C2A7EFCF34}" type="presOf" srcId="{ABC9FE6A-8322-43C7-AC60-B25CC135F1E0}" destId="{9D9A60E2-5B1B-47CE-86C6-7858A68C50E4}" srcOrd="0" destOrd="0" presId="urn:microsoft.com/office/officeart/2005/8/layout/orgChart1"/>
    <dgm:cxn modelId="{7EE8EC37-8EC2-4CA4-83AA-B54E33DCDC52}" type="presOf" srcId="{57CDF61E-EC1E-451E-B532-22D4D882BF24}" destId="{DA11F2D4-50B8-4F4B-899B-D1E4963F6089}" srcOrd="0" destOrd="0" presId="urn:microsoft.com/office/officeart/2005/8/layout/orgChart1"/>
    <dgm:cxn modelId="{7711E75A-6009-4F99-83AD-DEECDEEF2379}" type="presOf" srcId="{617FFCEF-D93F-4B4F-B192-F14DAA4B07C4}" destId="{AA6FAC8C-640D-4CA0-ADD4-5C6D90119184}" srcOrd="0" destOrd="0" presId="urn:microsoft.com/office/officeart/2005/8/layout/orgChart1"/>
    <dgm:cxn modelId="{3F45F1AE-4548-49F6-B8B0-77EB5C1A7713}" type="presOf" srcId="{50AE4402-809C-45E1-ABAB-1C92EFF02C39}" destId="{D1D34361-9C5F-42B1-B3A3-DFB284304A4C}" srcOrd="0" destOrd="0" presId="urn:microsoft.com/office/officeart/2005/8/layout/orgChart1"/>
    <dgm:cxn modelId="{0D1713E9-9546-45B0-98C0-2D5BF2BF568E}" type="presOf" srcId="{1371ED36-2F30-4484-8D5B-855CA7B74DE1}" destId="{880392DD-C9B9-4EFB-A539-2836AE90E3E2}" srcOrd="0" destOrd="0" presId="urn:microsoft.com/office/officeart/2005/8/layout/orgChart1"/>
    <dgm:cxn modelId="{22D3BF61-D5C6-44ED-A03E-11F65DB268A2}" type="presOf" srcId="{D5BF929A-5C4F-4625-9A6F-966CAB1287EF}" destId="{61906327-B741-4A0D-B8EC-F64D08A0DBF8}" srcOrd="0" destOrd="0" presId="urn:microsoft.com/office/officeart/2005/8/layout/orgChart1"/>
    <dgm:cxn modelId="{169BD9D9-0BEA-4233-B879-C8FFE75FF587}" type="presOf" srcId="{FA42E6F2-1B7B-400C-ACE6-E30AB3DBD586}" destId="{03F7F4C1-123D-4A49-A7A5-9FE77129B745}" srcOrd="0" destOrd="0" presId="urn:microsoft.com/office/officeart/2005/8/layout/orgChart1"/>
    <dgm:cxn modelId="{45DF3B6F-D2A1-41ED-A027-A656F000F68D}" type="presOf" srcId="{D588384D-9A5E-40CB-9588-3C6A713F76A5}" destId="{91ED037A-40DA-4707-A36A-8C2B4F6A7D0B}" srcOrd="1" destOrd="0" presId="urn:microsoft.com/office/officeart/2005/8/layout/orgChart1"/>
    <dgm:cxn modelId="{269B704F-D03D-42D6-9D30-0690B4F5A44E}" type="presOf" srcId="{9DA4CC54-6FD9-4381-988D-09AF7F4716CF}" destId="{E7C89383-F9BD-4057-A14C-3B2959CB1E38}" srcOrd="1" destOrd="0" presId="urn:microsoft.com/office/officeart/2005/8/layout/orgChart1"/>
    <dgm:cxn modelId="{D368FD42-15DE-4D78-BE90-928E53C37319}" srcId="{617FFCEF-D93F-4B4F-B192-F14DAA4B07C4}" destId="{ABC9FE6A-8322-43C7-AC60-B25CC135F1E0}" srcOrd="0" destOrd="0" parTransId="{1FEA374D-FFD9-48BA-9510-7E7FBAB514BB}" sibTransId="{E2ED6C18-8C3C-484D-B043-BC86E8200FDD}"/>
    <dgm:cxn modelId="{0FFC6081-BFC4-4376-B139-8D99F37C4926}" type="presOf" srcId="{D588384D-9A5E-40CB-9588-3C6A713F76A5}" destId="{22B50EC2-AE75-4D02-BC79-6FD2CDFF875C}" srcOrd="0" destOrd="0" presId="urn:microsoft.com/office/officeart/2005/8/layout/orgChart1"/>
    <dgm:cxn modelId="{D7D6A296-E637-41C4-AD8C-024D48A7CA22}" srcId="{50AE4402-809C-45E1-ABAB-1C92EFF02C39}" destId="{D588384D-9A5E-40CB-9588-3C6A713F76A5}" srcOrd="0" destOrd="0" parTransId="{57CDF61E-EC1E-451E-B532-22D4D882BF24}" sibTransId="{9966CB62-E32A-4BEA-AECD-1FA68326ECF7}"/>
    <dgm:cxn modelId="{6E60B2E6-3435-4CE7-A6EB-17CD442B268C}" srcId="{ABC9FE6A-8322-43C7-AC60-B25CC135F1E0}" destId="{50AE4402-809C-45E1-ABAB-1C92EFF02C39}" srcOrd="0" destOrd="0" parTransId="{FA42E6F2-1B7B-400C-ACE6-E30AB3DBD586}" sibTransId="{2085621C-B7B6-4AB9-ACFF-C3895A9ABE92}"/>
    <dgm:cxn modelId="{4B90BC9B-8BE4-4AC9-8132-EDFDE2860553}" type="presOf" srcId="{5584287B-7479-44EB-90F7-A8FE10153423}" destId="{C5FE370F-4FFF-41FA-9FB7-9E60985C11FC}" srcOrd="0" destOrd="0" presId="urn:microsoft.com/office/officeart/2005/8/layout/orgChart1"/>
    <dgm:cxn modelId="{D76C4DA0-4CC4-4D5D-BE56-DB23F607B53B}" type="presOf" srcId="{ABC9FE6A-8322-43C7-AC60-B25CC135F1E0}" destId="{703EADDB-B010-47A2-9867-17CA511B03EF}" srcOrd="1" destOrd="0" presId="urn:microsoft.com/office/officeart/2005/8/layout/orgChart1"/>
    <dgm:cxn modelId="{5643D4CA-ABFB-40EB-BAF6-058B6AEC997B}" type="presParOf" srcId="{AA6FAC8C-640D-4CA0-ADD4-5C6D90119184}" destId="{A3202BC5-5212-480A-9393-5CFA46C397BD}" srcOrd="0" destOrd="0" presId="urn:microsoft.com/office/officeart/2005/8/layout/orgChart1"/>
    <dgm:cxn modelId="{B0797105-04FC-4C63-84E5-EF3117EB8F4B}" type="presParOf" srcId="{A3202BC5-5212-480A-9393-5CFA46C397BD}" destId="{5CB63EC6-7DDE-45EF-9069-12B22230F8FA}" srcOrd="0" destOrd="0" presId="urn:microsoft.com/office/officeart/2005/8/layout/orgChart1"/>
    <dgm:cxn modelId="{6059A04F-94FD-4773-BAC5-75AA3AEC8E0B}" type="presParOf" srcId="{5CB63EC6-7DDE-45EF-9069-12B22230F8FA}" destId="{9D9A60E2-5B1B-47CE-86C6-7858A68C50E4}" srcOrd="0" destOrd="0" presId="urn:microsoft.com/office/officeart/2005/8/layout/orgChart1"/>
    <dgm:cxn modelId="{5EC6A092-B8F6-49D2-AAF2-0AB1B9800CF3}" type="presParOf" srcId="{5CB63EC6-7DDE-45EF-9069-12B22230F8FA}" destId="{703EADDB-B010-47A2-9867-17CA511B03EF}" srcOrd="1" destOrd="0" presId="urn:microsoft.com/office/officeart/2005/8/layout/orgChart1"/>
    <dgm:cxn modelId="{E82DDBA8-F3D9-4A8E-9C47-88DAF3B44CA6}" type="presParOf" srcId="{A3202BC5-5212-480A-9393-5CFA46C397BD}" destId="{AD8C26B6-F069-4F1B-941F-FF69378D5D76}" srcOrd="1" destOrd="0" presId="urn:microsoft.com/office/officeart/2005/8/layout/orgChart1"/>
    <dgm:cxn modelId="{25EB9551-07B5-4064-8504-AA91CA7BB07A}" type="presParOf" srcId="{AD8C26B6-F069-4F1B-941F-FF69378D5D76}" destId="{03F7F4C1-123D-4A49-A7A5-9FE77129B745}" srcOrd="0" destOrd="0" presId="urn:microsoft.com/office/officeart/2005/8/layout/orgChart1"/>
    <dgm:cxn modelId="{EF8BBF83-18FD-435F-B398-F83849F8A5EB}" type="presParOf" srcId="{AD8C26B6-F069-4F1B-941F-FF69378D5D76}" destId="{D727EDA7-E41E-4A2D-A806-4E5AD6B00D6F}" srcOrd="1" destOrd="0" presId="urn:microsoft.com/office/officeart/2005/8/layout/orgChart1"/>
    <dgm:cxn modelId="{3279D0ED-7304-4609-AE17-0DCB00B50034}" type="presParOf" srcId="{D727EDA7-E41E-4A2D-A806-4E5AD6B00D6F}" destId="{54F2EBF5-6A55-498A-9F1C-6F4F6CD4984D}" srcOrd="0" destOrd="0" presId="urn:microsoft.com/office/officeart/2005/8/layout/orgChart1"/>
    <dgm:cxn modelId="{A62C9AF5-DBFB-42F7-9A6C-21E0227D01A0}" type="presParOf" srcId="{54F2EBF5-6A55-498A-9F1C-6F4F6CD4984D}" destId="{D1D34361-9C5F-42B1-B3A3-DFB284304A4C}" srcOrd="0" destOrd="0" presId="urn:microsoft.com/office/officeart/2005/8/layout/orgChart1"/>
    <dgm:cxn modelId="{C85847E6-0853-49D9-B317-699E82273CCB}" type="presParOf" srcId="{54F2EBF5-6A55-498A-9F1C-6F4F6CD4984D}" destId="{68013816-673B-4A25-B743-EB6E8172C59C}" srcOrd="1" destOrd="0" presId="urn:microsoft.com/office/officeart/2005/8/layout/orgChart1"/>
    <dgm:cxn modelId="{E015547D-BF54-4D72-A88C-B193A37177A7}" type="presParOf" srcId="{D727EDA7-E41E-4A2D-A806-4E5AD6B00D6F}" destId="{29C6D2F4-75F6-4F76-85B2-D3E6AC3B19EC}" srcOrd="1" destOrd="0" presId="urn:microsoft.com/office/officeart/2005/8/layout/orgChart1"/>
    <dgm:cxn modelId="{9344926E-B373-4EEC-80FF-BD29DC0D71BC}" type="presParOf" srcId="{29C6D2F4-75F6-4F76-85B2-D3E6AC3B19EC}" destId="{DA11F2D4-50B8-4F4B-899B-D1E4963F6089}" srcOrd="0" destOrd="0" presId="urn:microsoft.com/office/officeart/2005/8/layout/orgChart1"/>
    <dgm:cxn modelId="{CF239B54-5299-4A35-836C-CDB7637C3511}" type="presParOf" srcId="{29C6D2F4-75F6-4F76-85B2-D3E6AC3B19EC}" destId="{CC55210D-BAAE-4288-9DF1-0C7C521FE584}" srcOrd="1" destOrd="0" presId="urn:microsoft.com/office/officeart/2005/8/layout/orgChart1"/>
    <dgm:cxn modelId="{0102DE01-0E24-4CC2-889C-35A2EBE31993}" type="presParOf" srcId="{CC55210D-BAAE-4288-9DF1-0C7C521FE584}" destId="{556E3271-CD67-4209-9D96-17234A522FDE}" srcOrd="0" destOrd="0" presId="urn:microsoft.com/office/officeart/2005/8/layout/orgChart1"/>
    <dgm:cxn modelId="{A5C9B2EB-CDAC-41CB-93E1-2961034E83F4}" type="presParOf" srcId="{556E3271-CD67-4209-9D96-17234A522FDE}" destId="{22B50EC2-AE75-4D02-BC79-6FD2CDFF875C}" srcOrd="0" destOrd="0" presId="urn:microsoft.com/office/officeart/2005/8/layout/orgChart1"/>
    <dgm:cxn modelId="{FE1F2157-7FCF-4006-88D8-E2A81D465789}" type="presParOf" srcId="{556E3271-CD67-4209-9D96-17234A522FDE}" destId="{91ED037A-40DA-4707-A36A-8C2B4F6A7D0B}" srcOrd="1" destOrd="0" presId="urn:microsoft.com/office/officeart/2005/8/layout/orgChart1"/>
    <dgm:cxn modelId="{20440145-74D8-4692-9A88-7EB274B23326}" type="presParOf" srcId="{CC55210D-BAAE-4288-9DF1-0C7C521FE584}" destId="{AA62D959-26C3-45BD-8138-4E333CED6611}" srcOrd="1" destOrd="0" presId="urn:microsoft.com/office/officeart/2005/8/layout/orgChart1"/>
    <dgm:cxn modelId="{676F8DF6-A41B-466B-97C0-BE1FDE137B4D}" type="presParOf" srcId="{CC55210D-BAAE-4288-9DF1-0C7C521FE584}" destId="{A8837315-AF1D-4878-BC74-0E272B227F6D}" srcOrd="2" destOrd="0" presId="urn:microsoft.com/office/officeart/2005/8/layout/orgChart1"/>
    <dgm:cxn modelId="{5E82B096-A171-4E0B-BEB9-74BF013F81A5}" type="presParOf" srcId="{D727EDA7-E41E-4A2D-A806-4E5AD6B00D6F}" destId="{9A418763-F3EB-4BC8-96E1-46B50252D0E0}" srcOrd="2" destOrd="0" presId="urn:microsoft.com/office/officeart/2005/8/layout/orgChart1"/>
    <dgm:cxn modelId="{180EB479-116D-4512-9CE6-8468C29A140C}" type="presParOf" srcId="{AD8C26B6-F069-4F1B-941F-FF69378D5D76}" destId="{61906327-B741-4A0D-B8EC-F64D08A0DBF8}" srcOrd="2" destOrd="0" presId="urn:microsoft.com/office/officeart/2005/8/layout/orgChart1"/>
    <dgm:cxn modelId="{E3A414F6-5CE2-495E-8380-04875616206B}" type="presParOf" srcId="{AD8C26B6-F069-4F1B-941F-FF69378D5D76}" destId="{D08756AC-B2C9-441B-A2E1-BFA78C3479FC}" srcOrd="3" destOrd="0" presId="urn:microsoft.com/office/officeart/2005/8/layout/orgChart1"/>
    <dgm:cxn modelId="{63265C85-F538-4D11-B6C1-D66F8C34EB65}" type="presParOf" srcId="{D08756AC-B2C9-441B-A2E1-BFA78C3479FC}" destId="{0F4243C0-4CA4-46CA-BDF1-5FF133F083CA}" srcOrd="0" destOrd="0" presId="urn:microsoft.com/office/officeart/2005/8/layout/orgChart1"/>
    <dgm:cxn modelId="{68C160B5-AFE6-40F1-AC3F-72A9C88830CC}" type="presParOf" srcId="{0F4243C0-4CA4-46CA-BDF1-5FF133F083CA}" destId="{C5FE370F-4FFF-41FA-9FB7-9E60985C11FC}" srcOrd="0" destOrd="0" presId="urn:microsoft.com/office/officeart/2005/8/layout/orgChart1"/>
    <dgm:cxn modelId="{81222BBF-4021-4B89-BACE-4070FAA2710B}" type="presParOf" srcId="{0F4243C0-4CA4-46CA-BDF1-5FF133F083CA}" destId="{17C3500A-D016-4517-9A44-6DD03E7EC6D7}" srcOrd="1" destOrd="0" presId="urn:microsoft.com/office/officeart/2005/8/layout/orgChart1"/>
    <dgm:cxn modelId="{3CDCEF4B-2379-46C0-AF59-DFE83D238B8F}" type="presParOf" srcId="{D08756AC-B2C9-441B-A2E1-BFA78C3479FC}" destId="{9D4EFF75-B408-41CC-930B-641044C85F10}" srcOrd="1" destOrd="0" presId="urn:microsoft.com/office/officeart/2005/8/layout/orgChart1"/>
    <dgm:cxn modelId="{2DE01438-69C3-4D25-92EB-10F34250C43A}" type="presParOf" srcId="{D08756AC-B2C9-441B-A2E1-BFA78C3479FC}" destId="{A464B1BC-81E4-4BED-AA87-4F8036E9EFE9}" srcOrd="2" destOrd="0" presId="urn:microsoft.com/office/officeart/2005/8/layout/orgChart1"/>
    <dgm:cxn modelId="{B680CBEE-92F4-4F8D-824C-6E89F3DE722D}" type="presParOf" srcId="{AD8C26B6-F069-4F1B-941F-FF69378D5D76}" destId="{880392DD-C9B9-4EFB-A539-2836AE90E3E2}" srcOrd="4" destOrd="0" presId="urn:microsoft.com/office/officeart/2005/8/layout/orgChart1"/>
    <dgm:cxn modelId="{3D709A48-940F-4A25-8E90-841D08C97D2A}" type="presParOf" srcId="{AD8C26B6-F069-4F1B-941F-FF69378D5D76}" destId="{983F17B5-0EC3-4153-A41E-24DB0379724B}" srcOrd="5" destOrd="0" presId="urn:microsoft.com/office/officeart/2005/8/layout/orgChart1"/>
    <dgm:cxn modelId="{7E1025C7-FEEC-4412-B7E7-DCA621CE2A2F}" type="presParOf" srcId="{983F17B5-0EC3-4153-A41E-24DB0379724B}" destId="{321FC64F-B32C-4698-9939-98E6CC3B5B4A}" srcOrd="0" destOrd="0" presId="urn:microsoft.com/office/officeart/2005/8/layout/orgChart1"/>
    <dgm:cxn modelId="{7F9EFB6B-C4C5-4422-A558-AD7DE48077EF}" type="presParOf" srcId="{321FC64F-B32C-4698-9939-98E6CC3B5B4A}" destId="{D6EAFA46-8A9B-43D2-91D2-D7EA0C996621}" srcOrd="0" destOrd="0" presId="urn:microsoft.com/office/officeart/2005/8/layout/orgChart1"/>
    <dgm:cxn modelId="{E6814CB6-811E-4DD3-A831-F09F1F5A81FA}" type="presParOf" srcId="{321FC64F-B32C-4698-9939-98E6CC3B5B4A}" destId="{E7C89383-F9BD-4057-A14C-3B2959CB1E38}" srcOrd="1" destOrd="0" presId="urn:microsoft.com/office/officeart/2005/8/layout/orgChart1"/>
    <dgm:cxn modelId="{465F126D-04A6-493F-9652-AF6C6CBB6595}" type="presParOf" srcId="{983F17B5-0EC3-4153-A41E-24DB0379724B}" destId="{E99C7460-9BDA-4C88-BA04-560A872D4BA7}" srcOrd="1" destOrd="0" presId="urn:microsoft.com/office/officeart/2005/8/layout/orgChart1"/>
    <dgm:cxn modelId="{B220114D-C6B7-476A-A2F6-858BF2944456}" type="presParOf" srcId="{983F17B5-0EC3-4153-A41E-24DB0379724B}" destId="{5132CD8F-2CDD-4098-BC29-90E1F956B2AA}" srcOrd="2" destOrd="0" presId="urn:microsoft.com/office/officeart/2005/8/layout/orgChart1"/>
    <dgm:cxn modelId="{1279467A-DD13-4943-8EAA-AEB407AA7018}" type="presParOf" srcId="{A3202BC5-5212-480A-9393-5CFA46C397BD}" destId="{EF92DA18-BFEC-4934-BBE4-55DE3FE929B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392DD-C9B9-4EFB-A539-2836AE90E3E2}">
      <dsp:nvSpPr>
        <dsp:cNvPr id="0" name=""/>
        <dsp:cNvSpPr/>
      </dsp:nvSpPr>
      <dsp:spPr>
        <a:xfrm>
          <a:off x="4343400" y="893803"/>
          <a:ext cx="2158789" cy="374665"/>
        </a:xfrm>
        <a:custGeom>
          <a:avLst/>
          <a:gdLst/>
          <a:ahLst/>
          <a:cxnLst/>
          <a:rect l="0" t="0" r="0" b="0"/>
          <a:pathLst>
            <a:path>
              <a:moveTo>
                <a:pt x="0" y="0"/>
              </a:moveTo>
              <a:lnTo>
                <a:pt x="0" y="187332"/>
              </a:lnTo>
              <a:lnTo>
                <a:pt x="2158789" y="187332"/>
              </a:lnTo>
              <a:lnTo>
                <a:pt x="2158789" y="3746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906327-B741-4A0D-B8EC-F64D08A0DBF8}">
      <dsp:nvSpPr>
        <dsp:cNvPr id="0" name=""/>
        <dsp:cNvSpPr/>
      </dsp:nvSpPr>
      <dsp:spPr>
        <a:xfrm>
          <a:off x="4297680" y="893803"/>
          <a:ext cx="91440" cy="374665"/>
        </a:xfrm>
        <a:custGeom>
          <a:avLst/>
          <a:gdLst/>
          <a:ahLst/>
          <a:cxnLst/>
          <a:rect l="0" t="0" r="0" b="0"/>
          <a:pathLst>
            <a:path>
              <a:moveTo>
                <a:pt x="45720" y="0"/>
              </a:moveTo>
              <a:lnTo>
                <a:pt x="45720" y="3746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11F2D4-50B8-4F4B-899B-D1E4963F6089}">
      <dsp:nvSpPr>
        <dsp:cNvPr id="0" name=""/>
        <dsp:cNvSpPr/>
      </dsp:nvSpPr>
      <dsp:spPr>
        <a:xfrm>
          <a:off x="2138890" y="2160530"/>
          <a:ext cx="91440" cy="374665"/>
        </a:xfrm>
        <a:custGeom>
          <a:avLst/>
          <a:gdLst/>
          <a:ahLst/>
          <a:cxnLst/>
          <a:rect l="0" t="0" r="0" b="0"/>
          <a:pathLst>
            <a:path>
              <a:moveTo>
                <a:pt x="45720" y="0"/>
              </a:moveTo>
              <a:lnTo>
                <a:pt x="45720" y="37466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7F4C1-123D-4A49-A7A5-9FE77129B745}">
      <dsp:nvSpPr>
        <dsp:cNvPr id="0" name=""/>
        <dsp:cNvSpPr/>
      </dsp:nvSpPr>
      <dsp:spPr>
        <a:xfrm>
          <a:off x="2184610" y="893803"/>
          <a:ext cx="2158789" cy="374665"/>
        </a:xfrm>
        <a:custGeom>
          <a:avLst/>
          <a:gdLst/>
          <a:ahLst/>
          <a:cxnLst/>
          <a:rect l="0" t="0" r="0" b="0"/>
          <a:pathLst>
            <a:path>
              <a:moveTo>
                <a:pt x="2158789" y="0"/>
              </a:moveTo>
              <a:lnTo>
                <a:pt x="2158789" y="187332"/>
              </a:lnTo>
              <a:lnTo>
                <a:pt x="0" y="187332"/>
              </a:lnTo>
              <a:lnTo>
                <a:pt x="0" y="3746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9A60E2-5B1B-47CE-86C6-7858A68C50E4}">
      <dsp:nvSpPr>
        <dsp:cNvPr id="0" name=""/>
        <dsp:cNvSpPr/>
      </dsp:nvSpPr>
      <dsp:spPr>
        <a:xfrm>
          <a:off x="3451338" y="1741"/>
          <a:ext cx="1784123" cy="8920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smtClean="0">
              <a:ln>
                <a:noFill/>
              </a:ln>
              <a:solidFill>
                <a:schemeClr val="tx1"/>
              </a:solidFill>
              <a:effectLst/>
              <a:latin typeface="Arial" charset="0"/>
            </a:rPr>
            <a:t>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smtClean="0">
              <a:ln>
                <a:noFill/>
              </a:ln>
              <a:solidFill>
                <a:schemeClr val="tx1"/>
              </a:solidFill>
              <a:effectLst/>
              <a:latin typeface="Arial" charset="0"/>
            </a:rPr>
            <a:t>0000</a:t>
          </a:r>
        </a:p>
      </dsp:txBody>
      <dsp:txXfrm>
        <a:off x="3451338" y="1741"/>
        <a:ext cx="1784123" cy="892061"/>
      </dsp:txXfrm>
    </dsp:sp>
    <dsp:sp modelId="{D1D34361-9C5F-42B1-B3A3-DFB284304A4C}">
      <dsp:nvSpPr>
        <dsp:cNvPr id="0" name=""/>
        <dsp:cNvSpPr/>
      </dsp:nvSpPr>
      <dsp:spPr>
        <a:xfrm>
          <a:off x="1292548" y="1268469"/>
          <a:ext cx="1784123" cy="8920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smtClean="0">
              <a:ln>
                <a:noFill/>
              </a:ln>
              <a:solidFill>
                <a:schemeClr val="tx1"/>
              </a:solidFill>
              <a:effectLst/>
              <a:latin typeface="Arial" charset="0"/>
            </a:rPr>
            <a:t>Calculate temperature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smtClean="0">
              <a:ln>
                <a:noFill/>
              </a:ln>
              <a:solidFill>
                <a:schemeClr val="tx1"/>
              </a:solidFill>
              <a:effectLst/>
              <a:latin typeface="Arial" charset="0"/>
            </a:rPr>
            <a:t>in celsius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smtClean="0">
              <a:ln>
                <a:noFill/>
              </a:ln>
              <a:solidFill>
                <a:schemeClr val="tx1"/>
              </a:solidFill>
              <a:effectLst/>
              <a:latin typeface="Arial" charset="0"/>
            </a:rPr>
            <a:t>1000</a:t>
          </a:r>
        </a:p>
      </dsp:txBody>
      <dsp:txXfrm>
        <a:off x="1292548" y="1268469"/>
        <a:ext cx="1784123" cy="892061"/>
      </dsp:txXfrm>
    </dsp:sp>
    <dsp:sp modelId="{22B50EC2-AE75-4D02-BC79-6FD2CDFF875C}">
      <dsp:nvSpPr>
        <dsp:cNvPr id="0" name=""/>
        <dsp:cNvSpPr/>
      </dsp:nvSpPr>
      <dsp:spPr>
        <a:xfrm>
          <a:off x="1292548" y="2535196"/>
          <a:ext cx="1784123" cy="8920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smtClean="0">
              <a:ln>
                <a:noFill/>
              </a:ln>
              <a:solidFill>
                <a:schemeClr val="tx1"/>
              </a:solidFill>
              <a:effectLst/>
              <a:latin typeface="Arial" charset="0"/>
            </a:rPr>
            <a:t>Get depth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smtClean="0">
              <a:ln>
                <a:noFill/>
              </a:ln>
              <a:solidFill>
                <a:schemeClr val="tx1"/>
              </a:solidFill>
              <a:effectLst/>
              <a:latin typeface="Arial" charset="0"/>
            </a:rPr>
            <a:t>1100</a:t>
          </a:r>
        </a:p>
      </dsp:txBody>
      <dsp:txXfrm>
        <a:off x="1292548" y="2535196"/>
        <a:ext cx="1784123" cy="892061"/>
      </dsp:txXfrm>
    </dsp:sp>
    <dsp:sp modelId="{C5FE370F-4FFF-41FA-9FB7-9E60985C11FC}">
      <dsp:nvSpPr>
        <dsp:cNvPr id="0" name=""/>
        <dsp:cNvSpPr/>
      </dsp:nvSpPr>
      <dsp:spPr>
        <a:xfrm>
          <a:off x="3451338" y="1268469"/>
          <a:ext cx="1784123" cy="8920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smtClean="0">
              <a:ln>
                <a:noFill/>
              </a:ln>
              <a:solidFill>
                <a:schemeClr val="tx1"/>
              </a:solidFill>
              <a:effectLst/>
              <a:latin typeface="Arial" charset="0"/>
            </a:rPr>
            <a:t>Calculate 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smtClean="0">
              <a:ln>
                <a:noFill/>
              </a:ln>
              <a:solidFill>
                <a:schemeClr val="tx1"/>
              </a:solidFill>
              <a:effectLst/>
              <a:latin typeface="Arial" charset="0"/>
            </a:rPr>
            <a:t>In fahrenheit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smtClean="0">
              <a:ln>
                <a:noFill/>
              </a:ln>
              <a:solidFill>
                <a:schemeClr val="tx1"/>
              </a:solidFill>
              <a:effectLst/>
              <a:latin typeface="Arial" charset="0"/>
            </a:rPr>
            <a:t>2000</a:t>
          </a:r>
        </a:p>
      </dsp:txBody>
      <dsp:txXfrm>
        <a:off x="3451338" y="1268469"/>
        <a:ext cx="1784123" cy="892061"/>
      </dsp:txXfrm>
    </dsp:sp>
    <dsp:sp modelId="{D6EAFA46-8A9B-43D2-91D2-D7EA0C996621}">
      <dsp:nvSpPr>
        <dsp:cNvPr id="0" name=""/>
        <dsp:cNvSpPr/>
      </dsp:nvSpPr>
      <dsp:spPr>
        <a:xfrm>
          <a:off x="5610127" y="1268469"/>
          <a:ext cx="1784123" cy="8920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smtClean="0">
              <a:ln>
                <a:noFill/>
              </a:ln>
              <a:solidFill>
                <a:schemeClr val="tx1"/>
              </a:solidFill>
              <a:effectLst/>
              <a:latin typeface="Arial" charset="0"/>
            </a:rPr>
            <a:t>Display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smtClean="0">
              <a:ln>
                <a:noFill/>
              </a:ln>
              <a:solidFill>
                <a:schemeClr val="tx1"/>
              </a:solidFill>
              <a:effectLst/>
              <a:latin typeface="Arial" charset="0"/>
            </a:rPr>
            <a:t>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smtClean="0">
              <a:ln>
                <a:noFill/>
              </a:ln>
              <a:solidFill>
                <a:schemeClr val="tx1"/>
              </a:solidFill>
              <a:effectLst/>
              <a:latin typeface="Arial" charset="0"/>
            </a:rPr>
            <a:t>3000</a:t>
          </a:r>
        </a:p>
      </dsp:txBody>
      <dsp:txXfrm>
        <a:off x="5610127" y="1268469"/>
        <a:ext cx="1784123" cy="8920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82635D-ADE6-40FB-97F2-C32CD864284E}" type="datetimeFigureOut">
              <a:rPr lang="en-US" smtClean="0"/>
              <a:pPr/>
              <a:t>7/11/2017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DA0C29-8E77-47F7-B519-770A498F07FD}" type="slidenum">
              <a:rPr lang="en-US" smtClean="0"/>
              <a:pPr/>
              <a:t>‹#›</a:t>
            </a:fld>
            <a:endParaRPr lang="en-US"/>
          </a:p>
        </p:txBody>
      </p:sp>
    </p:spTree>
    <p:extLst>
      <p:ext uri="{BB962C8B-B14F-4D97-AF65-F5344CB8AC3E}">
        <p14:creationId xmlns:p14="http://schemas.microsoft.com/office/powerpoint/2010/main" val="2693983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02AE308-4911-46E6-B037-74F0FCD41B5A}" type="slidenum">
              <a:rPr lang="en-US" altLang="en-US"/>
              <a:pPr/>
              <a:t>1</a:t>
            </a:fld>
            <a:endParaRPr lang="en-US" altLang="en-US"/>
          </a:p>
        </p:txBody>
      </p:sp>
      <p:sp>
        <p:nvSpPr>
          <p:cNvPr id="6860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DA0C29-8E77-47F7-B519-770A498F07FD}" type="slidenum">
              <a:rPr lang="en-US" smtClean="0"/>
              <a:pPr/>
              <a:t>6</a:t>
            </a:fld>
            <a:endParaRPr lang="en-US"/>
          </a:p>
        </p:txBody>
      </p:sp>
    </p:spTree>
    <p:extLst>
      <p:ext uri="{BB962C8B-B14F-4D97-AF65-F5344CB8AC3E}">
        <p14:creationId xmlns:p14="http://schemas.microsoft.com/office/powerpoint/2010/main" val="192990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DA0C29-8E77-47F7-B519-770A498F07FD}" type="slidenum">
              <a:rPr lang="en-US" smtClean="0"/>
              <a:pPr/>
              <a:t>7</a:t>
            </a:fld>
            <a:endParaRPr lang="en-US"/>
          </a:p>
        </p:txBody>
      </p:sp>
    </p:spTree>
    <p:extLst>
      <p:ext uri="{BB962C8B-B14F-4D97-AF65-F5344CB8AC3E}">
        <p14:creationId xmlns:p14="http://schemas.microsoft.com/office/powerpoint/2010/main" val="192990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Determine whether a given number is prime or not? </a:t>
            </a:r>
          </a:p>
          <a:p>
            <a:r>
              <a:rPr lang="en-US" dirty="0"/>
              <a:t>What is input? </a:t>
            </a:r>
          </a:p>
          <a:p>
            <a:r>
              <a:rPr lang="en-US" dirty="0"/>
              <a:t>What is Output?</a:t>
            </a:r>
          </a:p>
          <a:p>
            <a:r>
              <a:rPr lang="en-US" dirty="0"/>
              <a:t> What is the process involved to get the output from the input? What is the logic behind the process?</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20</a:t>
            </a:fld>
            <a:endParaRPr lang="en-US" dirty="0"/>
          </a:p>
        </p:txBody>
      </p:sp>
    </p:spTree>
    <p:extLst>
      <p:ext uri="{BB962C8B-B14F-4D97-AF65-F5344CB8AC3E}">
        <p14:creationId xmlns:p14="http://schemas.microsoft.com/office/powerpoint/2010/main" val="4056588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Determine whether a given number is prime or not? </a:t>
            </a:r>
          </a:p>
          <a:p>
            <a:r>
              <a:rPr lang="en-US" dirty="0"/>
              <a:t>What is input? </a:t>
            </a:r>
          </a:p>
          <a:p>
            <a:r>
              <a:rPr lang="en-US" dirty="0"/>
              <a:t>What is Output?</a:t>
            </a:r>
          </a:p>
          <a:p>
            <a:r>
              <a:rPr lang="en-US" dirty="0"/>
              <a:t> What is the process involved to get the output from the input? What is the logic behind the process?</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21</a:t>
            </a:fld>
            <a:endParaRPr lang="en-US" dirty="0"/>
          </a:p>
        </p:txBody>
      </p:sp>
    </p:spTree>
    <p:extLst>
      <p:ext uri="{BB962C8B-B14F-4D97-AF65-F5344CB8AC3E}">
        <p14:creationId xmlns:p14="http://schemas.microsoft.com/office/powerpoint/2010/main" val="405658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BB554-F6F7-4A9D-A287-1949923A9EB4}" type="datetimeFigureOut">
              <a:rPr lang="en-US" smtClean="0"/>
              <a:pPr/>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184042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BB554-F6F7-4A9D-A287-1949923A9EB4}" type="datetimeFigureOut">
              <a:rPr lang="en-US" smtClean="0"/>
              <a:pPr/>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368722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BB554-F6F7-4A9D-A287-1949923A9EB4}" type="datetimeFigureOut">
              <a:rPr lang="en-US" smtClean="0"/>
              <a:pPr/>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908481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43000" y="1295400"/>
            <a:ext cx="38481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1295400"/>
            <a:ext cx="38481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1371600" y="6381750"/>
            <a:ext cx="2133600" cy="476250"/>
          </a:xfrm>
        </p:spPr>
        <p:txBody>
          <a:bodyPr/>
          <a:lstStyle>
            <a:lvl1pPr>
              <a:defRPr/>
            </a:lvl1pPr>
          </a:lstStyle>
          <a:p>
            <a:r>
              <a:rPr lang="en-US" altLang="zh-TW"/>
              <a:t>1A-</a:t>
            </a:r>
            <a:fld id="{26DE9B8D-1505-401D-8E54-EA5FE953C297}" type="slidenum">
              <a:rPr lang="en-US" altLang="zh-TW"/>
              <a:pPr/>
              <a:t>‹#›</a:t>
            </a:fld>
            <a:endParaRPr lang="en-US" altLang="zh-TW"/>
          </a:p>
        </p:txBody>
      </p:sp>
    </p:spTree>
    <p:extLst>
      <p:ext uri="{BB962C8B-B14F-4D97-AF65-F5344CB8AC3E}">
        <p14:creationId xmlns:p14="http://schemas.microsoft.com/office/powerpoint/2010/main" val="1353062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622080" y="6307864"/>
            <a:ext cx="2128320" cy="470930"/>
          </a:xfrm>
        </p:spPr>
        <p:txBody>
          <a:bodyPr/>
          <a:lstStyle>
            <a:lvl1pPr>
              <a:defRPr/>
            </a:lvl1pPr>
          </a:lstStyle>
          <a:p>
            <a:endParaRPr lang="en-US" altLang="en-US"/>
          </a:p>
        </p:txBody>
      </p:sp>
      <p:sp>
        <p:nvSpPr>
          <p:cNvPr id="4" name="Footer Placeholder 3"/>
          <p:cNvSpPr>
            <a:spLocks noGrp="1"/>
          </p:cNvSpPr>
          <p:nvPr>
            <p:ph type="ftr" idx="11"/>
          </p:nvPr>
        </p:nvSpPr>
        <p:spPr>
          <a:xfrm>
            <a:off x="3291840" y="6307864"/>
            <a:ext cx="2897280" cy="470930"/>
          </a:xfrm>
        </p:spPr>
        <p:txBody>
          <a:bodyPr/>
          <a:lstStyle>
            <a:lvl1pPr>
              <a:defRPr/>
            </a:lvl1pPr>
          </a:lstStyle>
          <a:p>
            <a:endParaRPr lang="en-US" altLang="en-US"/>
          </a:p>
        </p:txBody>
      </p:sp>
      <p:sp>
        <p:nvSpPr>
          <p:cNvPr id="5" name="Slide Number Placeholder 4"/>
          <p:cNvSpPr>
            <a:spLocks noGrp="1"/>
          </p:cNvSpPr>
          <p:nvPr>
            <p:ph type="sldNum" idx="12"/>
          </p:nvPr>
        </p:nvSpPr>
        <p:spPr>
          <a:xfrm>
            <a:off x="6720482" y="6307864"/>
            <a:ext cx="2128320" cy="470930"/>
          </a:xfrm>
        </p:spPr>
        <p:txBody>
          <a:bodyPr/>
          <a:lstStyle>
            <a:lvl1pPr>
              <a:defRPr/>
            </a:lvl1pPr>
          </a:lstStyle>
          <a:p>
            <a:fld id="{D447CBDD-6ED9-478E-99A0-2E144C22C180}" type="slidenum">
              <a:rPr lang="en-US" altLang="en-US"/>
              <a:pPr/>
              <a:t>‹#›</a:t>
            </a:fld>
            <a:endParaRPr lang="en-US" altLang="en-US"/>
          </a:p>
        </p:txBody>
      </p:sp>
    </p:spTree>
    <p:extLst>
      <p:ext uri="{BB962C8B-B14F-4D97-AF65-F5344CB8AC3E}">
        <p14:creationId xmlns:p14="http://schemas.microsoft.com/office/powerpoint/2010/main" val="3832446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BF9BC184-3486-42D2-9F12-B5B47F54D53E}" type="slidenum">
              <a:rPr lang="en-US" altLang="en-US"/>
              <a:pPr/>
              <a:t>‹#›</a:t>
            </a:fld>
            <a:endParaRPr lang="en-US" altLang="en-US"/>
          </a:p>
        </p:txBody>
      </p:sp>
    </p:spTree>
    <p:extLst>
      <p:ext uri="{BB962C8B-B14F-4D97-AF65-F5344CB8AC3E}">
        <p14:creationId xmlns:p14="http://schemas.microsoft.com/office/powerpoint/2010/main" val="2595078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33F2080-4591-4C6E-B51A-5426C2EE30CE}" type="slidenum">
              <a:rPr lang="en-US" altLang="en-US"/>
              <a:pPr/>
              <a:t>‹#›</a:t>
            </a:fld>
            <a:endParaRPr lang="en-US" altLang="en-US"/>
          </a:p>
        </p:txBody>
      </p:sp>
    </p:spTree>
    <p:extLst>
      <p:ext uri="{BB962C8B-B14F-4D97-AF65-F5344CB8AC3E}">
        <p14:creationId xmlns:p14="http://schemas.microsoft.com/office/powerpoint/2010/main" val="3889159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244F2E92-A4D8-45E0-ABC8-86D4B04E84A2}" type="slidenum">
              <a:rPr lang="en-US" altLang="en-US"/>
              <a:pPr/>
              <a:t>‹#›</a:t>
            </a:fld>
            <a:endParaRPr lang="en-US" altLang="en-US"/>
          </a:p>
        </p:txBody>
      </p:sp>
    </p:spTree>
    <p:extLst>
      <p:ext uri="{BB962C8B-B14F-4D97-AF65-F5344CB8AC3E}">
        <p14:creationId xmlns:p14="http://schemas.microsoft.com/office/powerpoint/2010/main" val="178928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BB554-F6F7-4A9D-A287-1949923A9EB4}" type="datetimeFigureOut">
              <a:rPr lang="en-US" smtClean="0"/>
              <a:pPr/>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222344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BB554-F6F7-4A9D-A287-1949923A9EB4}" type="datetimeFigureOut">
              <a:rPr lang="en-US" smtClean="0"/>
              <a:pPr/>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320274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EBB554-F6F7-4A9D-A287-1949923A9EB4}" type="datetimeFigureOut">
              <a:rPr lang="en-US" smtClean="0"/>
              <a:pPr/>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271847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EBB554-F6F7-4A9D-A287-1949923A9EB4}" type="datetimeFigureOut">
              <a:rPr lang="en-US" smtClean="0"/>
              <a:pPr/>
              <a:t>7/11/2017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346818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BB554-F6F7-4A9D-A287-1949923A9EB4}" type="datetimeFigureOut">
              <a:rPr lang="en-US" smtClean="0"/>
              <a:pPr/>
              <a:t>7/11/2017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393664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BB554-F6F7-4A9D-A287-1949923A9EB4}" type="datetimeFigureOut">
              <a:rPr lang="en-US" smtClean="0"/>
              <a:pPr/>
              <a:t>7/11/2017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363777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BB554-F6F7-4A9D-A287-1949923A9EB4}" type="datetimeFigureOut">
              <a:rPr lang="en-US" smtClean="0"/>
              <a:pPr/>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4014963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BB554-F6F7-4A9D-A287-1949923A9EB4}" type="datetimeFigureOut">
              <a:rPr lang="en-US" smtClean="0"/>
              <a:pPr/>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407075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BB554-F6F7-4A9D-A287-1949923A9EB4}" type="datetimeFigureOut">
              <a:rPr lang="en-US" smtClean="0"/>
              <a:pPr/>
              <a:t>7/11/2017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861D75-CD8C-4850-BCF9-CFB07D64EADE}" type="slidenum">
              <a:rPr lang="en-US" smtClean="0"/>
              <a:pPr/>
              <a:t>‹#›</a:t>
            </a:fld>
            <a:endParaRPr lang="en-US"/>
          </a:p>
        </p:txBody>
      </p:sp>
    </p:spTree>
    <p:extLst>
      <p:ext uri="{BB962C8B-B14F-4D97-AF65-F5344CB8AC3E}">
        <p14:creationId xmlns:p14="http://schemas.microsoft.com/office/powerpoint/2010/main" val="3868574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14720" y="2135745"/>
            <a:ext cx="8294400" cy="2268238"/>
          </a:xfrm>
          <a:ln/>
        </p:spPr>
        <p:txBody>
          <a:bodyPr tIns="35198">
            <a:normAutofit/>
          </a:bodyPr>
          <a:lstStyle/>
          <a:p>
            <a:pPr>
              <a:tabLst>
                <a:tab pos="656582" algn="l"/>
                <a:tab pos="1313162" algn="l"/>
                <a:tab pos="1969745" algn="l"/>
                <a:tab pos="2626327" algn="l"/>
                <a:tab pos="3282907" algn="l"/>
                <a:tab pos="3939490" algn="l"/>
                <a:tab pos="4596072" algn="l"/>
                <a:tab pos="5252653" algn="l"/>
                <a:tab pos="5909234" algn="l"/>
                <a:tab pos="6565817" algn="l"/>
                <a:tab pos="7222398" algn="l"/>
                <a:tab pos="7878979" algn="l"/>
              </a:tabLst>
            </a:pPr>
            <a:r>
              <a:rPr lang="en-US" altLang="en-US" dirty="0"/>
              <a:t>CSE </a:t>
            </a:r>
            <a:r>
              <a:rPr lang="en-US" altLang="en-US" dirty="0" smtClean="0"/>
              <a:t>1xx</a:t>
            </a:r>
            <a:r>
              <a:rPr lang="en-US" altLang="en-US" dirty="0"/>
              <a:t/>
            </a:r>
            <a:br>
              <a:rPr lang="en-US" altLang="en-US" dirty="0"/>
            </a:br>
            <a:r>
              <a:rPr lang="en-US" altLang="en-US" dirty="0"/>
              <a:t> </a:t>
            </a:r>
            <a:br>
              <a:rPr lang="en-US" altLang="en-US" dirty="0"/>
            </a:br>
            <a:r>
              <a:rPr lang="en-US" b="1" dirty="0"/>
              <a:t>Problem Solving and Programming </a:t>
            </a:r>
            <a:endParaRPr lang="en-US" altLang="en-US" dirty="0"/>
          </a:p>
        </p:txBody>
      </p:sp>
      <p:sp>
        <p:nvSpPr>
          <p:cNvPr id="7170" name="Text Box 2"/>
          <p:cNvSpPr txBox="1">
            <a:spLocks noChangeArrowheads="1"/>
          </p:cNvSpPr>
          <p:nvPr/>
        </p:nvSpPr>
        <p:spPr bwMode="auto">
          <a:xfrm>
            <a:off x="3939840" y="5599309"/>
            <a:ext cx="4769280" cy="10369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69614" rIns="81631" bIns="40816"/>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9pPr>
          </a:lstStyle>
          <a:p>
            <a:r>
              <a:rPr lang="en-US" altLang="en-US" sz="3300">
                <a:solidFill>
                  <a:srgbClr val="FFFFFF"/>
                </a:solidFill>
              </a:rPr>
              <a:t> Dr. A. Nayeemulla Khan</a:t>
            </a:r>
          </a:p>
        </p:txBody>
      </p:sp>
    </p:spTree>
    <p:extLst>
      <p:ext uri="{BB962C8B-B14F-4D97-AF65-F5344CB8AC3E}">
        <p14:creationId xmlns:p14="http://schemas.microsoft.com/office/powerpoint/2010/main" val="6933921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Problems</a:t>
            </a:r>
            <a:endParaRPr lang="en-US" dirty="0"/>
          </a:p>
        </p:txBody>
      </p:sp>
      <p:sp>
        <p:nvSpPr>
          <p:cNvPr id="3" name="Content Placeholder 2"/>
          <p:cNvSpPr>
            <a:spLocks noGrp="1"/>
          </p:cNvSpPr>
          <p:nvPr>
            <p:ph idx="1"/>
          </p:nvPr>
        </p:nvSpPr>
        <p:spPr/>
        <p:txBody>
          <a:bodyPr/>
          <a:lstStyle/>
          <a:p>
            <a:r>
              <a:rPr lang="en-US" dirty="0" smtClean="0"/>
              <a:t>Computation </a:t>
            </a:r>
            <a:r>
              <a:rPr lang="en-US" dirty="0"/>
              <a:t>is the process of evolution from one </a:t>
            </a:r>
            <a:r>
              <a:rPr lang="en-US" b="1" dirty="0" smtClean="0">
                <a:solidFill>
                  <a:srgbClr val="FF0000"/>
                </a:solidFill>
              </a:rPr>
              <a:t>state to</a:t>
            </a:r>
            <a:r>
              <a:rPr lang="en-US" b="1" dirty="0" smtClean="0"/>
              <a:t> </a:t>
            </a:r>
            <a:r>
              <a:rPr lang="en-US" dirty="0" smtClean="0"/>
              <a:t>another in accordance </a:t>
            </a:r>
            <a:r>
              <a:rPr lang="en-US" dirty="0"/>
              <a:t>with </a:t>
            </a:r>
            <a:r>
              <a:rPr lang="en-US" dirty="0">
                <a:solidFill>
                  <a:srgbClr val="0070C0"/>
                </a:solidFill>
              </a:rPr>
              <a:t>some </a:t>
            </a:r>
            <a:r>
              <a:rPr lang="en-US" b="1" dirty="0">
                <a:solidFill>
                  <a:srgbClr val="0070C0"/>
                </a:solidFill>
              </a:rPr>
              <a:t>rules.</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777237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Types of </a:t>
            </a:r>
            <a:r>
              <a:rPr lang="en-US" b="1" dirty="0"/>
              <a:t>Computational </a:t>
            </a:r>
            <a:r>
              <a:rPr lang="en-US" b="1" dirty="0" smtClean="0"/>
              <a:t>Problems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52588"/>
            <a:ext cx="8404611" cy="467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9143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Life Cycle</a:t>
            </a:r>
            <a:endParaRPr lang="en-US" dirty="0"/>
          </a:p>
        </p:txBody>
      </p:sp>
      <p:sp>
        <p:nvSpPr>
          <p:cNvPr id="4" name="TextBox 3"/>
          <p:cNvSpPr txBox="1"/>
          <p:nvPr/>
        </p:nvSpPr>
        <p:spPr>
          <a:xfrm>
            <a:off x="1447801" y="5943600"/>
            <a:ext cx="5160796" cy="923312"/>
          </a:xfrm>
          <a:prstGeom prst="rect">
            <a:avLst/>
          </a:prstGeom>
          <a:noFill/>
        </p:spPr>
        <p:txBody>
          <a:bodyPr wrap="none" lIns="91420" tIns="45711" rIns="91420" bIns="45711" rtlCol="0">
            <a:spAutoFit/>
          </a:bodyPr>
          <a:lstStyle/>
          <a:p>
            <a:r>
              <a:rPr lang="en-US" dirty="0"/>
              <a:t>For any problem solving strategy logic is prerequisite.</a:t>
            </a:r>
            <a:br>
              <a:rPr lang="en-US" dirty="0"/>
            </a:br>
            <a:r>
              <a:rPr lang="en-US" dirty="0"/>
              <a:t/>
            </a:r>
            <a:br>
              <a:rPr lang="en-US" dirty="0"/>
            </a:br>
            <a:endParaRPr lang="en-US" dirty="0"/>
          </a:p>
        </p:txBody>
      </p:sp>
      <p:pic>
        <p:nvPicPr>
          <p:cNvPr id="1026" name="Picture 2" descr="C:\Users\sathisbsk\Desktop\lifcyc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673286"/>
            <a:ext cx="7382905" cy="4706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737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1214414" y="214290"/>
            <a:ext cx="6525938" cy="60446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60"/>
            <a:ext cx="8229600" cy="1143000"/>
          </a:xfrm>
        </p:spPr>
        <p:txBody>
          <a:bodyPr>
            <a:normAutofit fontScale="90000"/>
          </a:bodyPr>
          <a:lstStyle/>
          <a:p>
            <a:r>
              <a:rPr lang="en-US" b="1" dirty="0" smtClean="0"/>
              <a:t>Logic – Basis for solving any problem</a:t>
            </a:r>
            <a:endParaRPr lang="en-US" b="1" dirty="0"/>
          </a:p>
        </p:txBody>
      </p:sp>
      <p:sp>
        <p:nvSpPr>
          <p:cNvPr id="3" name="Content Placeholder 2"/>
          <p:cNvSpPr>
            <a:spLocks noGrp="1"/>
          </p:cNvSpPr>
          <p:nvPr>
            <p:ph idx="1"/>
          </p:nvPr>
        </p:nvSpPr>
        <p:spPr>
          <a:xfrm>
            <a:off x="457200" y="1446217"/>
            <a:ext cx="8229600" cy="4983179"/>
          </a:xfrm>
        </p:spPr>
        <p:txBody>
          <a:bodyPr>
            <a:normAutofit fontScale="92500" lnSpcReduction="20000"/>
          </a:bodyPr>
          <a:lstStyle/>
          <a:p>
            <a:r>
              <a:rPr lang="en-US" b="1" dirty="0"/>
              <a:t>Definition : A method of human thought that involves thinking in a </a:t>
            </a:r>
            <a:r>
              <a:rPr lang="en-US" b="1" dirty="0" smtClean="0"/>
              <a:t>linear, step </a:t>
            </a:r>
            <a:r>
              <a:rPr lang="en-US" b="1" dirty="0"/>
              <a:t>by step manner about how a problem can be solved</a:t>
            </a:r>
          </a:p>
          <a:p>
            <a:r>
              <a:rPr lang="en-US" dirty="0"/>
              <a:t>Logic is a language for reasoning</a:t>
            </a:r>
            <a:r>
              <a:rPr lang="en-US" dirty="0" smtClean="0"/>
              <a:t>.</a:t>
            </a:r>
          </a:p>
          <a:p>
            <a:r>
              <a:rPr lang="en-US" dirty="0" smtClean="0"/>
              <a:t>It </a:t>
            </a:r>
            <a:r>
              <a:rPr lang="en-US" dirty="0"/>
              <a:t>is a collection of rules we use </a:t>
            </a:r>
            <a:r>
              <a:rPr lang="en-US" dirty="0" smtClean="0"/>
              <a:t>when doing </a:t>
            </a:r>
            <a:r>
              <a:rPr lang="en-US" dirty="0"/>
              <a:t>reasoning.</a:t>
            </a:r>
          </a:p>
          <a:p>
            <a:r>
              <a:rPr lang="en-US" dirty="0" err="1" smtClean="0"/>
              <a:t>Eg</a:t>
            </a:r>
            <a:r>
              <a:rPr lang="en-US" dirty="0" smtClean="0"/>
              <a:t>: John's </a:t>
            </a:r>
            <a:r>
              <a:rPr lang="en-US" dirty="0"/>
              <a:t>mum has four children.</a:t>
            </a:r>
          </a:p>
          <a:p>
            <a:r>
              <a:rPr lang="en-US" dirty="0" smtClean="0"/>
              <a:t>The </a:t>
            </a:r>
            <a:r>
              <a:rPr lang="en-US" dirty="0"/>
              <a:t>first child is called April.</a:t>
            </a:r>
          </a:p>
          <a:p>
            <a:r>
              <a:rPr lang="en-US" dirty="0" smtClean="0"/>
              <a:t>The </a:t>
            </a:r>
            <a:r>
              <a:rPr lang="en-US" dirty="0"/>
              <a:t>second May.</a:t>
            </a:r>
          </a:p>
          <a:p>
            <a:r>
              <a:rPr lang="en-US" dirty="0" smtClean="0"/>
              <a:t>The </a:t>
            </a:r>
            <a:r>
              <a:rPr lang="en-US" dirty="0"/>
              <a:t>third June.</a:t>
            </a:r>
          </a:p>
          <a:p>
            <a:r>
              <a:rPr lang="en-US" dirty="0"/>
              <a:t>What is the name of the fourth child?</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3" y="3529696"/>
            <a:ext cx="2262212" cy="218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186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altLang="en-US" sz="4000" b="1"/>
              <a:t>What Problem Can Be Solved By Computer</a:t>
            </a:r>
          </a:p>
        </p:txBody>
      </p:sp>
      <p:sp>
        <p:nvSpPr>
          <p:cNvPr id="4099" name="Rectangle 3"/>
          <p:cNvSpPr>
            <a:spLocks noGrp="1" noChangeArrowheads="1"/>
          </p:cNvSpPr>
          <p:nvPr>
            <p:ph type="body" idx="1"/>
          </p:nvPr>
        </p:nvSpPr>
        <p:spPr>
          <a:xfrm>
            <a:off x="214282" y="1600200"/>
            <a:ext cx="8686800" cy="4525963"/>
          </a:xfrm>
        </p:spPr>
        <p:txBody>
          <a:bodyPr>
            <a:normAutofit/>
          </a:bodyPr>
          <a:lstStyle/>
          <a:p>
            <a:pPr>
              <a:lnSpc>
                <a:spcPct val="90000"/>
              </a:lnSpc>
            </a:pPr>
            <a:r>
              <a:rPr lang="en-US" altLang="en-US" dirty="0" smtClean="0"/>
              <a:t>Solving </a:t>
            </a:r>
            <a:r>
              <a:rPr lang="en-US" altLang="en-US" dirty="0"/>
              <a:t>problem by computer undergo two phases:</a:t>
            </a:r>
          </a:p>
          <a:p>
            <a:pPr lvl="1">
              <a:lnSpc>
                <a:spcPct val="90000"/>
              </a:lnSpc>
            </a:pPr>
            <a:r>
              <a:rPr lang="en-US" altLang="en-US" dirty="0"/>
              <a:t>Phase 1: </a:t>
            </a:r>
          </a:p>
          <a:p>
            <a:pPr lvl="2">
              <a:lnSpc>
                <a:spcPct val="90000"/>
              </a:lnSpc>
            </a:pPr>
            <a:r>
              <a:rPr lang="en-US" altLang="en-US" dirty="0"/>
              <a:t>Organizing the problem or pre-programming phase.</a:t>
            </a:r>
          </a:p>
          <a:p>
            <a:pPr lvl="1">
              <a:lnSpc>
                <a:spcPct val="90000"/>
              </a:lnSpc>
            </a:pPr>
            <a:r>
              <a:rPr lang="en-US" altLang="en-US" dirty="0"/>
              <a:t>Phase 2: </a:t>
            </a:r>
          </a:p>
          <a:p>
            <a:pPr lvl="2">
              <a:lnSpc>
                <a:spcPct val="90000"/>
              </a:lnSpc>
            </a:pPr>
            <a:r>
              <a:rPr lang="en-US" altLang="en-US" dirty="0"/>
              <a:t>Programming phase.</a:t>
            </a:r>
          </a:p>
        </p:txBody>
      </p:sp>
    </p:spTree>
    <p:extLst>
      <p:ext uri="{BB962C8B-B14F-4D97-AF65-F5344CB8AC3E}">
        <p14:creationId xmlns:p14="http://schemas.microsoft.com/office/powerpoint/2010/main" val="18941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b="1"/>
              <a:t>PRE-PROGRAMMING PHASE</a:t>
            </a:r>
          </a:p>
        </p:txBody>
      </p:sp>
      <p:sp>
        <p:nvSpPr>
          <p:cNvPr id="6147" name="Rectangle 3"/>
          <p:cNvSpPr>
            <a:spLocks noGrp="1" noChangeArrowheads="1"/>
          </p:cNvSpPr>
          <p:nvPr>
            <p:ph type="body" idx="1"/>
          </p:nvPr>
        </p:nvSpPr>
        <p:spPr/>
        <p:txBody>
          <a:bodyPr/>
          <a:lstStyle/>
          <a:p>
            <a:pPr>
              <a:lnSpc>
                <a:spcPct val="90000"/>
              </a:lnSpc>
            </a:pPr>
            <a:r>
              <a:rPr lang="en-US" altLang="en-US" b="1"/>
              <a:t>Analyzing The Problem</a:t>
            </a:r>
            <a:endParaRPr lang="en-US" altLang="en-US"/>
          </a:p>
          <a:p>
            <a:pPr lvl="1">
              <a:lnSpc>
                <a:spcPct val="90000"/>
              </a:lnSpc>
            </a:pPr>
            <a:r>
              <a:rPr lang="en-US" altLang="en-US"/>
              <a:t>Understand and analyze the problem to determine whether it can be solved by a computer.</a:t>
            </a:r>
          </a:p>
          <a:p>
            <a:pPr lvl="1">
              <a:lnSpc>
                <a:spcPct val="90000"/>
              </a:lnSpc>
            </a:pPr>
            <a:r>
              <a:rPr lang="en-US" altLang="en-US"/>
              <a:t>Analyze the requirements of the problem.</a:t>
            </a:r>
          </a:p>
          <a:p>
            <a:pPr lvl="1">
              <a:lnSpc>
                <a:spcPct val="90000"/>
              </a:lnSpc>
            </a:pPr>
            <a:r>
              <a:rPr lang="en-US" altLang="en-US"/>
              <a:t>Identify the following:</a:t>
            </a:r>
          </a:p>
          <a:p>
            <a:pPr lvl="2">
              <a:lnSpc>
                <a:spcPct val="90000"/>
              </a:lnSpc>
            </a:pPr>
            <a:r>
              <a:rPr lang="en-US" altLang="en-US"/>
              <a:t>Data requirement.</a:t>
            </a:r>
          </a:p>
          <a:p>
            <a:pPr lvl="2">
              <a:lnSpc>
                <a:spcPct val="90000"/>
              </a:lnSpc>
            </a:pPr>
            <a:r>
              <a:rPr lang="en-US" altLang="en-US"/>
              <a:t>Processing requirement or procedures that will be needed to solve the problem.</a:t>
            </a:r>
          </a:p>
          <a:p>
            <a:pPr lvl="2">
              <a:lnSpc>
                <a:spcPct val="90000"/>
              </a:lnSpc>
            </a:pPr>
            <a:r>
              <a:rPr lang="en-US" altLang="en-US"/>
              <a:t>The output.</a:t>
            </a:r>
          </a:p>
        </p:txBody>
      </p:sp>
    </p:spTree>
    <p:extLst>
      <p:ext uri="{BB962C8B-B14F-4D97-AF65-F5344CB8AC3E}">
        <p14:creationId xmlns:p14="http://schemas.microsoft.com/office/powerpoint/2010/main" val="3748137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0" name="Rectangle 22"/>
          <p:cNvSpPr>
            <a:spLocks noGrp="1" noChangeArrowheads="1"/>
          </p:cNvSpPr>
          <p:nvPr>
            <p:ph type="title"/>
          </p:nvPr>
        </p:nvSpPr>
        <p:spPr/>
        <p:txBody>
          <a:bodyPr/>
          <a:lstStyle/>
          <a:p>
            <a:r>
              <a:rPr lang="en-US" altLang="en-US" b="1"/>
              <a:t>PRE-PROGRAMMING PHASE</a:t>
            </a:r>
          </a:p>
        </p:txBody>
      </p:sp>
      <p:sp>
        <p:nvSpPr>
          <p:cNvPr id="7171" name="Rectangle 3"/>
          <p:cNvSpPr>
            <a:spLocks noGrp="1" noChangeArrowheads="1"/>
          </p:cNvSpPr>
          <p:nvPr>
            <p:ph type="body" sz="half" idx="1"/>
          </p:nvPr>
        </p:nvSpPr>
        <p:spPr>
          <a:xfrm>
            <a:off x="457200" y="1600200"/>
            <a:ext cx="7848600" cy="1143000"/>
          </a:xfrm>
        </p:spPr>
        <p:txBody>
          <a:bodyPr/>
          <a:lstStyle/>
          <a:p>
            <a:r>
              <a:rPr lang="en-US" altLang="en-US" sz="2800" dirty="0"/>
              <a:t>All </a:t>
            </a:r>
            <a:r>
              <a:rPr lang="en-US" altLang="en-US" sz="2800" dirty="0" smtClean="0"/>
              <a:t>these </a:t>
            </a:r>
            <a:r>
              <a:rPr lang="en-US" altLang="en-US" sz="2800" dirty="0"/>
              <a:t>requirements can be presented in a Problem Analysis Chart (PAC)</a:t>
            </a:r>
          </a:p>
          <a:p>
            <a:endParaRPr lang="en-US" altLang="en-US" sz="2800" dirty="0"/>
          </a:p>
          <a:p>
            <a:endParaRPr lang="en-US" altLang="en-US" sz="2800" dirty="0"/>
          </a:p>
          <a:p>
            <a:endParaRPr lang="en-US" altLang="en-US" sz="2800" dirty="0"/>
          </a:p>
        </p:txBody>
      </p:sp>
      <p:graphicFrame>
        <p:nvGraphicFramePr>
          <p:cNvPr id="7199" name="Group 31"/>
          <p:cNvGraphicFramePr>
            <a:graphicFrameLocks noGrp="1"/>
          </p:cNvGraphicFramePr>
          <p:nvPr>
            <p:ph sz="quarter" idx="3"/>
            <p:extLst>
              <p:ext uri="{D42A27DB-BD31-4B8C-83A1-F6EECF244321}">
                <p14:modId xmlns:p14="http://schemas.microsoft.com/office/powerpoint/2010/main" val="2095082661"/>
              </p:ext>
            </p:extLst>
          </p:nvPr>
        </p:nvGraphicFramePr>
        <p:xfrm>
          <a:off x="357158" y="2971800"/>
          <a:ext cx="8458200" cy="2887791"/>
        </p:xfrm>
        <a:graphic>
          <a:graphicData uri="http://schemas.openxmlformats.org/drawingml/2006/table">
            <a:tbl>
              <a:tblPr/>
              <a:tblGrid>
                <a:gridCol w="2114550"/>
                <a:gridCol w="2114550"/>
                <a:gridCol w="2114550"/>
                <a:gridCol w="2114550"/>
              </a:tblGrid>
              <a:tr h="95726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mn-lt"/>
                          <a:cs typeface="Times New Roman" pitchFamily="18"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mn-lt"/>
                          <a:cs typeface="Times New Roman" pitchFamily="18"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mn-lt"/>
                          <a:cs typeface="Times New Roman" pitchFamily="18"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b="1" i="0" kern="1200" dirty="0" smtClean="0">
                          <a:solidFill>
                            <a:schemeClr val="tx1"/>
                          </a:solidFill>
                          <a:effectLst/>
                          <a:latin typeface="+mn-lt"/>
                          <a:ea typeface="+mn-ea"/>
                          <a:cs typeface="+mn-cs"/>
                        </a:rPr>
                        <a:t>Solution Alternatives</a:t>
                      </a:r>
                      <a:endParaRPr kumimoji="0" lang="en-US" altLang="en-US" sz="2400" b="0" i="0" u="none" strike="noStrike" cap="none" normalizeH="0" baseline="0" dirty="0" smtClean="0">
                        <a:ln>
                          <a:noFill/>
                        </a:ln>
                        <a:solidFill>
                          <a:srgbClr val="000000"/>
                        </a:solidFill>
                        <a:effectLst/>
                        <a:latin typeface="+mn-lt"/>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05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mn-lt"/>
                          <a:cs typeface="Times New Roman" pitchFamily="18" charset="0"/>
                        </a:rPr>
                        <a:t>given in the problem or provided by the 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mn-lt"/>
                          <a:cs typeface="Times New Roman" pitchFamily="18" charset="0"/>
                        </a:rPr>
                        <a:t>List of processing required or 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mn-lt"/>
                          <a:cs typeface="Times New Roman" pitchFamily="18" charset="0"/>
                        </a:rPr>
                        <a:t>Output requirement.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400" i="0" kern="1200" dirty="0" smtClean="0">
                          <a:solidFill>
                            <a:schemeClr val="tx1"/>
                          </a:solidFill>
                          <a:effectLst/>
                          <a:latin typeface="+mn-lt"/>
                          <a:ea typeface="+mn-ea"/>
                          <a:cs typeface="+mn-cs"/>
                        </a:rPr>
                        <a:t>List of ideas for the solution of</a:t>
                      </a:r>
                      <a:br>
                        <a:rPr lang="en-US" sz="2400" i="0" kern="1200" dirty="0" smtClean="0">
                          <a:solidFill>
                            <a:schemeClr val="tx1"/>
                          </a:solidFill>
                          <a:effectLst/>
                          <a:latin typeface="+mn-lt"/>
                          <a:ea typeface="+mn-ea"/>
                          <a:cs typeface="+mn-cs"/>
                        </a:rPr>
                      </a:br>
                      <a:r>
                        <a:rPr lang="en-US" sz="2400" i="0" kern="1200" dirty="0" smtClean="0">
                          <a:solidFill>
                            <a:schemeClr val="tx1"/>
                          </a:solidFill>
                          <a:effectLst/>
                          <a:latin typeface="+mn-lt"/>
                          <a:ea typeface="+mn-ea"/>
                          <a:cs typeface="+mn-cs"/>
                        </a:rPr>
                        <a:t>the problem.</a:t>
                      </a:r>
                      <a:br>
                        <a:rPr lang="en-US" sz="2400" i="0" kern="1200" dirty="0" smtClean="0">
                          <a:solidFill>
                            <a:schemeClr val="tx1"/>
                          </a:solidFill>
                          <a:effectLst/>
                          <a:latin typeface="+mn-lt"/>
                          <a:ea typeface="+mn-ea"/>
                          <a:cs typeface="+mn-cs"/>
                        </a:rPr>
                      </a:br>
                      <a:r>
                        <a:rPr lang="en-US" sz="2400" i="0" kern="1200" dirty="0" smtClean="0">
                          <a:solidFill>
                            <a:schemeClr val="tx1"/>
                          </a:solidFill>
                          <a:effectLst/>
                          <a:latin typeface="+mn-lt"/>
                          <a:ea typeface="+mn-ea"/>
                          <a:cs typeface="+mn-cs"/>
                        </a:rPr>
                        <a:t/>
                      </a:r>
                      <a:br>
                        <a:rPr lang="en-US" sz="2400" i="0" kern="1200" dirty="0" smtClean="0">
                          <a:solidFill>
                            <a:schemeClr val="tx1"/>
                          </a:solidFill>
                          <a:effectLst/>
                          <a:latin typeface="+mn-lt"/>
                          <a:ea typeface="+mn-ea"/>
                          <a:cs typeface="+mn-cs"/>
                        </a:rPr>
                      </a:br>
                      <a:endParaRPr kumimoji="0" lang="en-US" altLang="en-US" sz="2400" b="0" i="0" u="none" strike="noStrike" cap="none" normalizeH="0" baseline="0" dirty="0" smtClean="0">
                        <a:ln>
                          <a:noFill/>
                        </a:ln>
                        <a:solidFill>
                          <a:srgbClr val="000000"/>
                        </a:solidFill>
                        <a:effectLst/>
                        <a:latin typeface="+mn-lt"/>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88212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b="1"/>
              <a:t>PRE-PROGRAMMING PHASE</a:t>
            </a:r>
          </a:p>
        </p:txBody>
      </p:sp>
      <p:sp>
        <p:nvSpPr>
          <p:cNvPr id="9219" name="Rectangle 3"/>
          <p:cNvSpPr>
            <a:spLocks noGrp="1" noChangeArrowheads="1"/>
          </p:cNvSpPr>
          <p:nvPr>
            <p:ph type="body" sz="half" idx="1"/>
          </p:nvPr>
        </p:nvSpPr>
        <p:spPr>
          <a:xfrm>
            <a:off x="457200" y="1600200"/>
            <a:ext cx="8229600" cy="1752600"/>
          </a:xfrm>
        </p:spPr>
        <p:txBody>
          <a:bodyPr/>
          <a:lstStyle/>
          <a:p>
            <a:pPr>
              <a:lnSpc>
                <a:spcPct val="90000"/>
              </a:lnSpc>
            </a:pPr>
            <a:r>
              <a:rPr lang="en-US" altLang="en-US" sz="2800" b="1" dirty="0" smtClean="0"/>
              <a:t>Payroll Problem</a:t>
            </a:r>
          </a:p>
          <a:p>
            <a:pPr lvl="1">
              <a:lnSpc>
                <a:spcPct val="90000"/>
              </a:lnSpc>
            </a:pPr>
            <a:r>
              <a:rPr lang="en-US" altLang="en-US" sz="2400" dirty="0" smtClean="0"/>
              <a:t>Calculate </a:t>
            </a:r>
            <a:r>
              <a:rPr lang="en-US" altLang="en-US" sz="2400" dirty="0"/>
              <a:t>the salary of an employee who works by hourly basis. The formula to be used is</a:t>
            </a:r>
          </a:p>
          <a:p>
            <a:pPr>
              <a:lnSpc>
                <a:spcPct val="90000"/>
              </a:lnSpc>
              <a:buFontTx/>
              <a:buNone/>
            </a:pPr>
            <a:r>
              <a:rPr lang="en-US" altLang="en-US" sz="2800" dirty="0" smtClean="0"/>
              <a:t>Salary  </a:t>
            </a:r>
            <a:r>
              <a:rPr lang="en-US" altLang="en-US" sz="2800" dirty="0"/>
              <a:t>= Hour works * Pay rate</a:t>
            </a:r>
          </a:p>
          <a:p>
            <a:pPr>
              <a:lnSpc>
                <a:spcPct val="90000"/>
              </a:lnSpc>
              <a:buFontTx/>
              <a:buNone/>
            </a:pPr>
            <a:endParaRPr lang="en-US" altLang="en-US" sz="2800" dirty="0"/>
          </a:p>
          <a:p>
            <a:pPr>
              <a:lnSpc>
                <a:spcPct val="90000"/>
              </a:lnSpc>
              <a:buFontTx/>
              <a:buNone/>
            </a:pPr>
            <a:endParaRPr lang="en-US" altLang="en-US" sz="2800" dirty="0"/>
          </a:p>
        </p:txBody>
      </p:sp>
      <p:graphicFrame>
        <p:nvGraphicFramePr>
          <p:cNvPr id="9246" name="Group 30"/>
          <p:cNvGraphicFramePr>
            <a:graphicFrameLocks noGrp="1"/>
          </p:cNvGraphicFramePr>
          <p:nvPr>
            <p:ph sz="half" idx="2"/>
            <p:extLst>
              <p:ext uri="{D42A27DB-BD31-4B8C-83A1-F6EECF244321}">
                <p14:modId xmlns:p14="http://schemas.microsoft.com/office/powerpoint/2010/main" val="3365112908"/>
              </p:ext>
            </p:extLst>
          </p:nvPr>
        </p:nvGraphicFramePr>
        <p:xfrm>
          <a:off x="304800" y="3352800"/>
          <a:ext cx="8410605" cy="3230880"/>
        </p:xfrm>
        <a:graphic>
          <a:graphicData uri="http://schemas.openxmlformats.org/drawingml/2006/table">
            <a:tbl>
              <a:tblPr/>
              <a:tblGrid>
                <a:gridCol w="1373160"/>
                <a:gridCol w="3089610"/>
                <a:gridCol w="1029870"/>
                <a:gridCol w="2917965"/>
              </a:tblGrid>
              <a:tr h="765677">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i="0" kern="1200" dirty="0" smtClean="0">
                          <a:solidFill>
                            <a:schemeClr val="tx1"/>
                          </a:solidFill>
                          <a:effectLst/>
                          <a:latin typeface="+mn-lt"/>
                          <a:ea typeface="+mn-ea"/>
                          <a:cs typeface="+mn-cs"/>
                        </a:rPr>
                        <a:t>Solution Alternatives</a:t>
                      </a:r>
                      <a:br>
                        <a:rPr lang="en-US" sz="2000" i="0" kern="1200" dirty="0" smtClean="0">
                          <a:solidFill>
                            <a:schemeClr val="tx1"/>
                          </a:solidFill>
                          <a:effectLst/>
                          <a:latin typeface="+mn-lt"/>
                          <a:ea typeface="+mn-ea"/>
                          <a:cs typeface="+mn-cs"/>
                        </a:rPr>
                      </a:br>
                      <a:r>
                        <a:rPr lang="en-US" sz="2000" i="0" kern="1200" dirty="0" smtClean="0">
                          <a:solidFill>
                            <a:schemeClr val="tx1"/>
                          </a:solidFill>
                          <a:effectLst/>
                          <a:latin typeface="+mn-lt"/>
                          <a:ea typeface="+mn-ea"/>
                          <a:cs typeface="+mn-cs"/>
                        </a:rPr>
                        <a:t/>
                      </a:r>
                      <a:br>
                        <a:rPr lang="en-US" sz="2000" i="0" kern="1200" dirty="0" smtClean="0">
                          <a:solidFill>
                            <a:schemeClr val="tx1"/>
                          </a:solidFill>
                          <a:effectLst/>
                          <a:latin typeface="+mn-lt"/>
                          <a:ea typeface="+mn-ea"/>
                          <a:cs typeface="+mn-cs"/>
                        </a:rPr>
                      </a:br>
                      <a:endParaRPr kumimoji="0" lang="en-US" altLang="en-US" sz="2000" b="0" i="0" u="none" strike="noStrike" cap="none" normalizeH="0" baseline="0" dirty="0" smtClean="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2291">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Hours work,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Pay rate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Salary = Hours work * </a:t>
                      </a:r>
                      <a:r>
                        <a:rPr kumimoji="0" lang="en-US" altLang="en-US" sz="2000" b="0" i="0" u="none" strike="noStrike" cap="none" normalizeH="0" baseline="0" dirty="0" err="1" smtClean="0">
                          <a:ln>
                            <a:noFill/>
                          </a:ln>
                          <a:solidFill>
                            <a:schemeClr val="tx1"/>
                          </a:solidFill>
                          <a:effectLst/>
                          <a:latin typeface="Arial" charset="0"/>
                        </a:rPr>
                        <a:t>payrate</a:t>
                      </a:r>
                      <a:endParaRPr kumimoji="0" lang="en-US" alt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i="0" kern="1200" dirty="0" smtClean="0">
                          <a:solidFill>
                            <a:schemeClr val="tx1"/>
                          </a:solidFill>
                          <a:effectLst/>
                          <a:latin typeface="+mn-lt"/>
                          <a:ea typeface="+mn-ea"/>
                          <a:cs typeface="+mn-cs"/>
                        </a:rPr>
                        <a:t>1. Define the hours worked</a:t>
                      </a:r>
                      <a:br>
                        <a:rPr lang="en-US" sz="2000" i="0" kern="1200" dirty="0" smtClean="0">
                          <a:solidFill>
                            <a:schemeClr val="tx1"/>
                          </a:solidFill>
                          <a:effectLst/>
                          <a:latin typeface="+mn-lt"/>
                          <a:ea typeface="+mn-ea"/>
                          <a:cs typeface="+mn-cs"/>
                        </a:rPr>
                      </a:br>
                      <a:r>
                        <a:rPr lang="en-US" sz="2000" i="0" kern="1200" dirty="0" smtClean="0">
                          <a:solidFill>
                            <a:schemeClr val="tx1"/>
                          </a:solidFill>
                          <a:effectLst/>
                          <a:latin typeface="+mn-lt"/>
                          <a:ea typeface="+mn-ea"/>
                          <a:cs typeface="+mn-cs"/>
                        </a:rPr>
                        <a:t>and pay rate as constants.</a:t>
                      </a:r>
                      <a:br>
                        <a:rPr lang="en-US" sz="2000" i="0" kern="1200" dirty="0" smtClean="0">
                          <a:solidFill>
                            <a:schemeClr val="tx1"/>
                          </a:solidFill>
                          <a:effectLst/>
                          <a:latin typeface="+mn-lt"/>
                          <a:ea typeface="+mn-ea"/>
                          <a:cs typeface="+mn-cs"/>
                        </a:rPr>
                      </a:br>
                      <a:r>
                        <a:rPr lang="en-US" sz="2000" i="0" kern="1200" dirty="0" smtClean="0">
                          <a:solidFill>
                            <a:schemeClr val="tx1"/>
                          </a:solidFill>
                          <a:effectLst/>
                          <a:latin typeface="+mn-lt"/>
                          <a:ea typeface="+mn-ea"/>
                          <a:cs typeface="+mn-cs"/>
                        </a:rPr>
                        <a:t>∗2. Define the hours worked</a:t>
                      </a:r>
                      <a:br>
                        <a:rPr lang="en-US" sz="2000" i="0" kern="1200" dirty="0" smtClean="0">
                          <a:solidFill>
                            <a:schemeClr val="tx1"/>
                          </a:solidFill>
                          <a:effectLst/>
                          <a:latin typeface="+mn-lt"/>
                          <a:ea typeface="+mn-ea"/>
                          <a:cs typeface="+mn-cs"/>
                        </a:rPr>
                      </a:br>
                      <a:r>
                        <a:rPr lang="en-US" sz="2000" i="0" kern="1200" dirty="0" smtClean="0">
                          <a:solidFill>
                            <a:schemeClr val="tx1"/>
                          </a:solidFill>
                          <a:effectLst/>
                          <a:latin typeface="+mn-lt"/>
                          <a:ea typeface="+mn-ea"/>
                          <a:cs typeface="+mn-cs"/>
                        </a:rPr>
                        <a:t>and pay rate as input values.</a:t>
                      </a:r>
                      <a:endParaRPr kumimoji="0" lang="en-US" altLang="en-US" sz="2000" b="0" i="0" u="none" strike="noStrike" cap="none" normalizeH="0" baseline="0" dirty="0" smtClean="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152352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r>
              <a:rPr lang="en-US" altLang="en-US" b="1" dirty="0" smtClean="0"/>
              <a:t>Miles to Km</a:t>
            </a:r>
            <a:endParaRPr lang="en-US" altLang="en-US" b="1" dirty="0"/>
          </a:p>
        </p:txBody>
      </p:sp>
      <p:sp>
        <p:nvSpPr>
          <p:cNvPr id="51203" name="Rectangle 1027"/>
          <p:cNvSpPr>
            <a:spLocks noGrp="1" noChangeArrowheads="1"/>
          </p:cNvSpPr>
          <p:nvPr>
            <p:ph type="body" sz="half" idx="1"/>
          </p:nvPr>
        </p:nvSpPr>
        <p:spPr>
          <a:xfrm>
            <a:off x="500034" y="1071546"/>
            <a:ext cx="8077200" cy="1524000"/>
          </a:xfrm>
        </p:spPr>
        <p:txBody>
          <a:bodyPr/>
          <a:lstStyle/>
          <a:p>
            <a:pPr marL="533400" indent="-533400">
              <a:lnSpc>
                <a:spcPct val="90000"/>
              </a:lnSpc>
              <a:buFontTx/>
              <a:buNone/>
            </a:pPr>
            <a:r>
              <a:rPr lang="en-US" altLang="en-US" sz="2800" dirty="0"/>
              <a:t>Write a Problem Analysis Chart (PAC) to convert</a:t>
            </a:r>
          </a:p>
          <a:p>
            <a:pPr marL="533400" indent="-533400">
              <a:lnSpc>
                <a:spcPct val="90000"/>
              </a:lnSpc>
              <a:buFontTx/>
              <a:buNone/>
            </a:pPr>
            <a:r>
              <a:rPr lang="en-US" altLang="en-US" sz="2800" dirty="0"/>
              <a:t>the distance in miles to kilometers where 1.609</a:t>
            </a:r>
          </a:p>
          <a:p>
            <a:pPr marL="533400" indent="-533400">
              <a:lnSpc>
                <a:spcPct val="90000"/>
              </a:lnSpc>
              <a:buFontTx/>
              <a:buNone/>
            </a:pPr>
            <a:r>
              <a:rPr lang="en-US" altLang="en-US" sz="2800" dirty="0"/>
              <a:t>kilometers per mile.</a:t>
            </a:r>
          </a:p>
          <a:p>
            <a:pPr marL="533400" indent="-533400">
              <a:lnSpc>
                <a:spcPct val="90000"/>
              </a:lnSpc>
            </a:pPr>
            <a:endParaRPr lang="en-US" altLang="en-US" sz="2800" dirty="0"/>
          </a:p>
          <a:p>
            <a:pPr marL="533400" indent="-533400">
              <a:lnSpc>
                <a:spcPct val="90000"/>
              </a:lnSpc>
            </a:pPr>
            <a:endParaRPr lang="en-US" altLang="en-US" sz="2800" dirty="0"/>
          </a:p>
          <a:p>
            <a:pPr marL="533400" indent="-533400">
              <a:lnSpc>
                <a:spcPct val="90000"/>
              </a:lnSpc>
              <a:buFontTx/>
              <a:buNone/>
            </a:pPr>
            <a:endParaRPr lang="en-US" altLang="en-US" sz="2800" dirty="0"/>
          </a:p>
        </p:txBody>
      </p:sp>
      <p:graphicFrame>
        <p:nvGraphicFramePr>
          <p:cNvPr id="51222" name="Group 1046"/>
          <p:cNvGraphicFramePr>
            <a:graphicFrameLocks noGrp="1"/>
          </p:cNvGraphicFramePr>
          <p:nvPr>
            <p:ph sz="half" idx="2"/>
            <p:extLst>
              <p:ext uri="{D42A27DB-BD31-4B8C-83A1-F6EECF244321}">
                <p14:modId xmlns:p14="http://schemas.microsoft.com/office/powerpoint/2010/main" val="1267925694"/>
              </p:ext>
            </p:extLst>
          </p:nvPr>
        </p:nvGraphicFramePr>
        <p:xfrm>
          <a:off x="142844" y="2571744"/>
          <a:ext cx="8858280" cy="3840480"/>
        </p:xfrm>
        <a:graphic>
          <a:graphicData uri="http://schemas.openxmlformats.org/drawingml/2006/table">
            <a:tbl>
              <a:tblPr/>
              <a:tblGrid>
                <a:gridCol w="2214570"/>
                <a:gridCol w="2214570"/>
                <a:gridCol w="2214570"/>
                <a:gridCol w="2214570"/>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mj-lt"/>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mj-lt"/>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mj-lt"/>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b="1" i="0" kern="1200" dirty="0" smtClean="0">
                          <a:solidFill>
                            <a:schemeClr val="tx1"/>
                          </a:solidFill>
                          <a:effectLst/>
                          <a:latin typeface="+mj-lt"/>
                          <a:ea typeface="+mn-ea"/>
                          <a:cs typeface="+mn-cs"/>
                        </a:rPr>
                        <a:t>Solution Alternatives</a:t>
                      </a:r>
                      <a:br>
                        <a:rPr lang="en-US" sz="2400" b="1" i="0" kern="1200" dirty="0" smtClean="0">
                          <a:solidFill>
                            <a:schemeClr val="tx1"/>
                          </a:solidFill>
                          <a:effectLst/>
                          <a:latin typeface="+mj-lt"/>
                          <a:ea typeface="+mn-ea"/>
                          <a:cs typeface="+mn-cs"/>
                        </a:rPr>
                      </a:br>
                      <a:r>
                        <a:rPr lang="en-US" sz="2400" b="1" i="0" kern="1200" dirty="0" smtClean="0">
                          <a:solidFill>
                            <a:schemeClr val="tx1"/>
                          </a:solidFill>
                          <a:effectLst/>
                          <a:latin typeface="+mj-lt"/>
                          <a:ea typeface="+mn-ea"/>
                          <a:cs typeface="+mn-cs"/>
                        </a:rPr>
                        <a:t/>
                      </a:r>
                      <a:br>
                        <a:rPr lang="en-US" sz="2400" b="1" i="0" kern="1200" dirty="0" smtClean="0">
                          <a:solidFill>
                            <a:schemeClr val="tx1"/>
                          </a:solidFill>
                          <a:effectLst/>
                          <a:latin typeface="+mj-lt"/>
                          <a:ea typeface="+mn-ea"/>
                          <a:cs typeface="+mn-cs"/>
                        </a:rPr>
                      </a:br>
                      <a:endParaRPr kumimoji="0" lang="en-US" altLang="en-US" sz="2400" b="1" i="0" u="none" strike="noStrike" cap="none" normalizeH="0" baseline="0" dirty="0" smtClean="0">
                        <a:ln>
                          <a:noFill/>
                        </a:ln>
                        <a:solidFill>
                          <a:srgbClr val="000000"/>
                        </a:solidFill>
                        <a:effectLst/>
                        <a:latin typeface="+mj-lt"/>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51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mj-lt"/>
                        </a:rPr>
                        <a:t>Distance in miles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mj-lt"/>
                        </a:rPr>
                        <a:t>Kilometers = 1.609 x miles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mj-lt"/>
                        </a:rPr>
                        <a:t>Distance in kilometers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400" i="0" kern="1200" dirty="0" smtClean="0">
                          <a:solidFill>
                            <a:schemeClr val="tx1"/>
                          </a:solidFill>
                          <a:effectLst/>
                          <a:latin typeface="+mj-lt"/>
                          <a:ea typeface="+mn-ea"/>
                          <a:cs typeface="+mn-cs"/>
                        </a:rPr>
                        <a:t>1. Define the miles as constants.</a:t>
                      </a:r>
                      <a:br>
                        <a:rPr lang="en-US" sz="2400" i="0" kern="1200" dirty="0" smtClean="0">
                          <a:solidFill>
                            <a:schemeClr val="tx1"/>
                          </a:solidFill>
                          <a:effectLst/>
                          <a:latin typeface="+mj-lt"/>
                          <a:ea typeface="+mn-ea"/>
                          <a:cs typeface="+mn-cs"/>
                        </a:rPr>
                      </a:br>
                      <a:r>
                        <a:rPr lang="en-US" sz="2400" i="0" kern="1200" dirty="0" smtClean="0">
                          <a:solidFill>
                            <a:schemeClr val="tx1"/>
                          </a:solidFill>
                          <a:effectLst/>
                          <a:latin typeface="+mj-lt"/>
                          <a:ea typeface="+mn-ea"/>
                          <a:cs typeface="+mn-cs"/>
                        </a:rPr>
                        <a:t>∗2. Define the miles as input values.</a:t>
                      </a:r>
                      <a:endParaRPr kumimoji="0" lang="en-US" altLang="en-US" sz="2400" b="0" i="0" u="none" strike="noStrike" cap="none" normalizeH="0" baseline="0" dirty="0" smtClean="0">
                        <a:ln>
                          <a:noFill/>
                        </a:ln>
                        <a:solidFill>
                          <a:srgbClr val="000000"/>
                        </a:solidFill>
                        <a:effectLst/>
                        <a:latin typeface="+mj-lt"/>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25928473"/>
      </p:ext>
    </p:extLst>
  </p:cSld>
  <p:clrMapOvr>
    <a:masterClrMapping/>
  </p:clrMapOvr>
  <p:transition spd="med">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222"/>
                                        </p:tgtEl>
                                        <p:attrNameLst>
                                          <p:attrName>style.visibility</p:attrName>
                                        </p:attrNameLst>
                                      </p:cBhvr>
                                      <p:to>
                                        <p:strVal val="visible"/>
                                      </p:to>
                                    </p:set>
                                    <p:animEffect transition="in" filter="dissolve">
                                      <p:cBhvr>
                                        <p:cTn id="7" dur="500"/>
                                        <p:tgtEl>
                                          <p:spTgt spid="51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Skills </a:t>
            </a:r>
            <a:r>
              <a:rPr lang="en-US" b="1" dirty="0" smtClean="0"/>
              <a:t>Required for a </a:t>
            </a:r>
            <a:r>
              <a:rPr lang="en-US" b="1" dirty="0"/>
              <a:t>Software Engineer</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solidFill>
                  <a:srgbClr val="FF0000"/>
                </a:solidFill>
              </a:rPr>
              <a:t>Technical Skills</a:t>
            </a:r>
          </a:p>
          <a:p>
            <a:pPr marL="400050" lvl="1" indent="0"/>
            <a:r>
              <a:rPr lang="en-US" dirty="0" smtClean="0"/>
              <a:t> Software Design</a:t>
            </a:r>
          </a:p>
          <a:p>
            <a:pPr marL="400050" lvl="1" indent="0"/>
            <a:r>
              <a:rPr lang="en-US" dirty="0" smtClean="0"/>
              <a:t> Coding</a:t>
            </a:r>
          </a:p>
          <a:p>
            <a:pPr marL="400050" lvl="1" indent="0"/>
            <a:r>
              <a:rPr lang="en-US" dirty="0" smtClean="0"/>
              <a:t> Testing</a:t>
            </a:r>
          </a:p>
          <a:p>
            <a:pPr>
              <a:buNone/>
            </a:pPr>
            <a:r>
              <a:rPr lang="en-US" b="1" dirty="0" smtClean="0">
                <a:solidFill>
                  <a:srgbClr val="FF0000"/>
                </a:solidFill>
              </a:rPr>
              <a:t>Problem Solving Skills</a:t>
            </a:r>
          </a:p>
          <a:p>
            <a:pPr lvl="1"/>
            <a:r>
              <a:rPr lang="en-US" dirty="0" smtClean="0"/>
              <a:t>logical and analytical thinking</a:t>
            </a:r>
          </a:p>
          <a:p>
            <a:pPr>
              <a:buNone/>
            </a:pPr>
            <a:r>
              <a:rPr lang="en-US" b="1" dirty="0" smtClean="0">
                <a:solidFill>
                  <a:srgbClr val="FF0000"/>
                </a:solidFill>
              </a:rPr>
              <a:t>Soft Skills</a:t>
            </a:r>
          </a:p>
          <a:p>
            <a:pPr marL="400050" lvl="1" indent="0"/>
            <a:r>
              <a:rPr lang="en-US" dirty="0" smtClean="0"/>
              <a:t> Communication</a:t>
            </a:r>
          </a:p>
          <a:p>
            <a:pPr marL="400050" lvl="1" indent="0"/>
            <a:r>
              <a:rPr lang="en-US" dirty="0" smtClean="0"/>
              <a:t> Team Work</a:t>
            </a:r>
          </a:p>
          <a:p>
            <a:endParaRPr lang="en-US" dirty="0"/>
          </a:p>
        </p:txBody>
      </p:sp>
    </p:spTree>
    <p:extLst>
      <p:ext uri="{BB962C8B-B14F-4D97-AF65-F5344CB8AC3E}">
        <p14:creationId xmlns:p14="http://schemas.microsoft.com/office/powerpoint/2010/main" val="3450251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b="1" dirty="0" smtClean="0"/>
              <a:t/>
            </a:r>
            <a:br>
              <a:rPr lang="en-US" b="1" dirty="0" smtClean="0"/>
            </a:br>
            <a:r>
              <a:rPr lang="en-US" sz="4000" b="1" dirty="0" smtClean="0"/>
              <a:t>Importance </a:t>
            </a:r>
            <a:r>
              <a:rPr lang="en-US" sz="4000" b="1" dirty="0"/>
              <a:t>of Logic in problem </a:t>
            </a:r>
            <a:r>
              <a:rPr lang="en-US" sz="4000" b="1" dirty="0" smtClean="0"/>
              <a:t>solving</a:t>
            </a:r>
            <a:r>
              <a:rPr lang="en-US" dirty="0"/>
              <a:t/>
            </a:r>
            <a:br>
              <a:rPr lang="en-US" dirty="0"/>
            </a:br>
            <a:endParaRPr lang="en-US" dirty="0"/>
          </a:p>
        </p:txBody>
      </p:sp>
      <p:graphicFrame>
        <p:nvGraphicFramePr>
          <p:cNvPr id="5" name="Group 1046"/>
          <p:cNvGraphicFramePr>
            <a:graphicFrameLocks noGrp="1"/>
          </p:cNvGraphicFramePr>
          <p:nvPr>
            <p:ph sz="half" idx="4294967295"/>
            <p:extLst>
              <p:ext uri="{D42A27DB-BD31-4B8C-83A1-F6EECF244321}">
                <p14:modId xmlns:p14="http://schemas.microsoft.com/office/powerpoint/2010/main" val="1267925694"/>
              </p:ext>
            </p:extLst>
          </p:nvPr>
        </p:nvGraphicFramePr>
        <p:xfrm>
          <a:off x="714348" y="1714488"/>
          <a:ext cx="8215372" cy="4797552"/>
        </p:xfrm>
        <a:graphic>
          <a:graphicData uri="http://schemas.openxmlformats.org/drawingml/2006/table">
            <a:tbl>
              <a:tblPr/>
              <a:tblGrid>
                <a:gridCol w="2053843"/>
                <a:gridCol w="2053843"/>
                <a:gridCol w="2053843"/>
                <a:gridCol w="2053843"/>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en-US" sz="1600" i="0" kern="1200" dirty="0" smtClean="0">
                          <a:solidFill>
                            <a:schemeClr val="tx1"/>
                          </a:solidFill>
                          <a:effectLst/>
                          <a:latin typeface="+mn-lt"/>
                          <a:ea typeface="+mn-ea"/>
                          <a:cs typeface="+mn-cs"/>
                        </a:rPr>
                        <a:t>Solution Alternatives</a:t>
                      </a:r>
                      <a:br>
                        <a:rPr lang="en-US" sz="1600" i="0" kern="1200" dirty="0" smtClean="0">
                          <a:solidFill>
                            <a:schemeClr val="tx1"/>
                          </a:solidFill>
                          <a:effectLst/>
                          <a:latin typeface="+mn-lt"/>
                          <a:ea typeface="+mn-ea"/>
                          <a:cs typeface="+mn-cs"/>
                        </a:rPr>
                      </a:br>
                      <a:endParaRPr kumimoji="0" lang="en-US" altLang="en-US" sz="1600" b="0" i="0" u="none" strike="noStrike" cap="none" normalizeH="0" baseline="0" dirty="0" smtClean="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51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Number,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1600" dirty="0" smtClean="0"/>
                        <a:t>Check if there is a factor</a:t>
                      </a:r>
                      <a:r>
                        <a:rPr lang="en-US" sz="1600" baseline="0" dirty="0" smtClean="0"/>
                        <a:t> for N</a:t>
                      </a:r>
                      <a:endParaRPr lang="en-US" sz="1600" dirty="0" smtClean="0"/>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Print Prime or Not Prime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1600" dirty="0" smtClean="0"/>
                        <a:t>1. Divide N by numbers from 2 to N and if for all the division operations, the reminder is non zero, the number is prime otherwise it is not prime</a:t>
                      </a:r>
                    </a:p>
                    <a:p>
                      <a:pPr marL="0" marR="0" lvl="0" indent="0" algn="just" defTabSz="914400" rtl="0" eaLnBrk="1" fontAlgn="base" latinLnBrk="0" hangingPunct="1">
                        <a:lnSpc>
                          <a:spcPct val="100000"/>
                        </a:lnSpc>
                        <a:spcBef>
                          <a:spcPct val="20000"/>
                        </a:spcBef>
                        <a:spcAft>
                          <a:spcPct val="0"/>
                        </a:spcAft>
                        <a:buClrTx/>
                        <a:buSzTx/>
                        <a:buFontTx/>
                        <a:buNone/>
                        <a:tabLst/>
                        <a:defRPr/>
                      </a:pPr>
                      <a:endParaRPr lang="en-US" sz="1600" dirty="0" smtClean="0"/>
                    </a:p>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1600" dirty="0" smtClean="0"/>
                        <a:t>2. Same as 1 but divide the N from 2 to N/2</a:t>
                      </a:r>
                      <a:endParaRPr lang="en-US" sz="1600" i="1" dirty="0" smtClean="0"/>
                    </a:p>
                    <a:p>
                      <a:pPr marL="0" marR="0" lvl="0" indent="0" algn="just" defTabSz="914400" rtl="0" eaLnBrk="1" fontAlgn="base" latinLnBrk="0" hangingPunct="1">
                        <a:lnSpc>
                          <a:spcPct val="100000"/>
                        </a:lnSpc>
                        <a:spcBef>
                          <a:spcPct val="20000"/>
                        </a:spcBef>
                        <a:spcAft>
                          <a:spcPct val="0"/>
                        </a:spcAft>
                        <a:buClrTx/>
                        <a:buSzTx/>
                        <a:buFontTx/>
                        <a:buNone/>
                        <a:tabLst/>
                        <a:defRPr/>
                      </a:pPr>
                      <a:endParaRPr lang="en-US" sz="1600" dirty="0" smtClean="0"/>
                    </a:p>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1600" dirty="0" smtClean="0"/>
                        <a:t>3. Same as Logic 1 but divide N from 2 to square root of N</a:t>
                      </a:r>
                      <a:endParaRPr kumimoji="0" lang="en-US" altLang="en-US" sz="1600" b="0" i="0" u="none" strike="noStrike" cap="none" normalizeH="0" baseline="0" dirty="0" smtClean="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5"/>
          <p:cNvSpPr/>
          <p:nvPr/>
        </p:nvSpPr>
        <p:spPr>
          <a:xfrm>
            <a:off x="1357290" y="928670"/>
            <a:ext cx="6715172" cy="461665"/>
          </a:xfrm>
          <a:prstGeom prst="rect">
            <a:avLst/>
          </a:prstGeom>
        </p:spPr>
        <p:txBody>
          <a:bodyPr wrap="square">
            <a:spAutoFit/>
          </a:bodyPr>
          <a:lstStyle/>
          <a:p>
            <a:r>
              <a:rPr lang="en-US" sz="2400" dirty="0" smtClean="0"/>
              <a:t>Determine whether a given number is prime or not?</a:t>
            </a:r>
          </a:p>
        </p:txBody>
      </p:sp>
    </p:spTree>
    <p:extLst>
      <p:ext uri="{BB962C8B-B14F-4D97-AF65-F5344CB8AC3E}">
        <p14:creationId xmlns:p14="http://schemas.microsoft.com/office/powerpoint/2010/main" val="2734432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582594"/>
          </a:xfrm>
        </p:spPr>
        <p:txBody>
          <a:bodyPr>
            <a:normAutofit fontScale="90000"/>
          </a:bodyPr>
          <a:lstStyle/>
          <a:p>
            <a:r>
              <a:rPr lang="en-US" b="1" dirty="0" smtClean="0"/>
              <a:t/>
            </a:r>
            <a:br>
              <a:rPr lang="en-US" b="1" dirty="0" smtClean="0"/>
            </a:br>
            <a:r>
              <a:rPr lang="en-US" sz="4000" b="1" dirty="0" smtClean="0"/>
              <a:t>Importance </a:t>
            </a:r>
            <a:r>
              <a:rPr lang="en-US" sz="4000" b="1" dirty="0"/>
              <a:t>of Logic in problem </a:t>
            </a:r>
            <a:r>
              <a:rPr lang="en-US" sz="4000" b="1" dirty="0" smtClean="0"/>
              <a:t>solving</a:t>
            </a:r>
            <a:r>
              <a:rPr lang="en-US" dirty="0"/>
              <a:t/>
            </a:r>
            <a:br>
              <a:rPr lang="en-US" dirty="0"/>
            </a:br>
            <a:endParaRPr lang="en-US" dirty="0"/>
          </a:p>
        </p:txBody>
      </p:sp>
      <p:graphicFrame>
        <p:nvGraphicFramePr>
          <p:cNvPr id="5" name="Group 1046"/>
          <p:cNvGraphicFramePr>
            <a:graphicFrameLocks noGrp="1"/>
          </p:cNvGraphicFramePr>
          <p:nvPr>
            <p:ph sz="half" idx="4294967295"/>
            <p:extLst>
              <p:ext uri="{D42A27DB-BD31-4B8C-83A1-F6EECF244321}">
                <p14:modId xmlns:p14="http://schemas.microsoft.com/office/powerpoint/2010/main" val="1267925694"/>
              </p:ext>
            </p:extLst>
          </p:nvPr>
        </p:nvGraphicFramePr>
        <p:xfrm>
          <a:off x="500034" y="2428868"/>
          <a:ext cx="8215372" cy="2798064"/>
        </p:xfrm>
        <a:graphic>
          <a:graphicData uri="http://schemas.openxmlformats.org/drawingml/2006/table">
            <a:tbl>
              <a:tblPr/>
              <a:tblGrid>
                <a:gridCol w="2053843"/>
                <a:gridCol w="2053843"/>
                <a:gridCol w="2053843"/>
                <a:gridCol w="2053843"/>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en-US" sz="1600" i="0" kern="1200" dirty="0" smtClean="0">
                          <a:solidFill>
                            <a:schemeClr val="tx1"/>
                          </a:solidFill>
                          <a:effectLst/>
                          <a:latin typeface="+mn-lt"/>
                          <a:ea typeface="+mn-ea"/>
                          <a:cs typeface="+mn-cs"/>
                        </a:rPr>
                        <a:t>Solution Alternatives</a:t>
                      </a:r>
                      <a:br>
                        <a:rPr lang="en-US" sz="1600" i="0" kern="1200" dirty="0" smtClean="0">
                          <a:solidFill>
                            <a:schemeClr val="tx1"/>
                          </a:solidFill>
                          <a:effectLst/>
                          <a:latin typeface="+mn-lt"/>
                          <a:ea typeface="+mn-ea"/>
                          <a:cs typeface="+mn-cs"/>
                        </a:rPr>
                      </a:br>
                      <a:endParaRPr kumimoji="0" lang="en-US" altLang="en-US" sz="1600" b="0" i="0" u="none" strike="noStrike" cap="none" normalizeH="0" baseline="0" dirty="0" smtClean="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51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Numbers M and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r>
                        <a:rPr lang="en-GB" sz="1600" kern="1200" dirty="0" smtClean="0">
                          <a:solidFill>
                            <a:schemeClr val="tx1"/>
                          </a:solidFill>
                          <a:latin typeface="Arial" pitchFamily="34" charset="0"/>
                          <a:ea typeface="+mn-ea"/>
                          <a:cs typeface="Arial" pitchFamily="34" charset="0"/>
                        </a:rPr>
                        <a:t>If N</a:t>
                      </a:r>
                      <a:r>
                        <a:rPr lang="en-GB" sz="1600" kern="1200" baseline="0" dirty="0" smtClean="0">
                          <a:solidFill>
                            <a:schemeClr val="tx1"/>
                          </a:solidFill>
                          <a:latin typeface="Arial" pitchFamily="34" charset="0"/>
                          <a:ea typeface="+mn-ea"/>
                          <a:cs typeface="Arial" pitchFamily="34" charset="0"/>
                        </a:rPr>
                        <a:t> is less than M</a:t>
                      </a:r>
                    </a:p>
                    <a:p>
                      <a:r>
                        <a:rPr lang="en-GB" sz="1600" kern="1200" baseline="0" dirty="0" smtClean="0">
                          <a:solidFill>
                            <a:schemeClr val="tx1"/>
                          </a:solidFill>
                          <a:latin typeface="Arial" pitchFamily="34" charset="0"/>
                          <a:ea typeface="+mn-ea"/>
                          <a:cs typeface="Arial" pitchFamily="34" charset="0"/>
                        </a:rPr>
                        <a:t>Points = 0</a:t>
                      </a:r>
                      <a:endParaRPr lang="en-GB" sz="1600" kern="1200" dirty="0" smtClean="0">
                        <a:solidFill>
                          <a:schemeClr val="tx1"/>
                        </a:solidFill>
                        <a:latin typeface="Arial" pitchFamily="34" charset="0"/>
                        <a:ea typeface="+mn-ea"/>
                        <a:cs typeface="Arial" pitchFamily="34" charset="0"/>
                      </a:endParaRPr>
                    </a:p>
                    <a:p>
                      <a:r>
                        <a:rPr lang="en-GB" sz="1600" kern="1200" dirty="0" smtClean="0">
                          <a:solidFill>
                            <a:schemeClr val="tx1"/>
                          </a:solidFill>
                          <a:latin typeface="Arial" pitchFamily="34" charset="0"/>
                          <a:ea typeface="+mn-ea"/>
                          <a:cs typeface="Arial" pitchFamily="34" charset="0"/>
                        </a:rPr>
                        <a:t>Otherwise Compute Points as N</a:t>
                      </a:r>
                      <a:r>
                        <a:rPr lang="en-GB" sz="1600" kern="1200" baseline="30000" dirty="0" smtClean="0">
                          <a:solidFill>
                            <a:schemeClr val="tx1"/>
                          </a:solidFill>
                          <a:latin typeface="Arial" pitchFamily="34" charset="0"/>
                          <a:ea typeface="+mn-ea"/>
                          <a:cs typeface="Arial" pitchFamily="34" charset="0"/>
                        </a:rPr>
                        <a:t>2</a:t>
                      </a:r>
                      <a:r>
                        <a:rPr lang="en-GB" sz="1600" kern="1200" dirty="0" smtClean="0">
                          <a:solidFill>
                            <a:schemeClr val="tx1"/>
                          </a:solidFill>
                          <a:latin typeface="Arial" pitchFamily="34" charset="0"/>
                          <a:ea typeface="+mn-ea"/>
                          <a:cs typeface="Arial" pitchFamily="34" charset="0"/>
                        </a:rPr>
                        <a:t> - M</a:t>
                      </a:r>
                      <a:r>
                        <a:rPr lang="en-GB" sz="1600" kern="1200" baseline="30000" dirty="0" smtClean="0">
                          <a:solidFill>
                            <a:schemeClr val="tx1"/>
                          </a:solidFill>
                          <a:latin typeface="Arial" pitchFamily="34" charset="0"/>
                          <a:ea typeface="+mn-ea"/>
                          <a:cs typeface="Arial" pitchFamily="34" charset="0"/>
                        </a:rPr>
                        <a:t>2</a:t>
                      </a:r>
                      <a:endParaRPr lang="en-GB" sz="1600" kern="1200" dirty="0" smtClean="0">
                        <a:solidFill>
                          <a:schemeClr val="tx1"/>
                        </a:solidFill>
                        <a:latin typeface="Arial" pitchFamily="34" charset="0"/>
                        <a:ea typeface="+mn-ea"/>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Number of points gained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1600" dirty="0" smtClean="0">
                          <a:latin typeface="Arial" pitchFamily="34" charset="0"/>
                          <a:cs typeface="Arial" pitchFamily="34" charset="0"/>
                        </a:rPr>
                        <a:t>1. Compute</a:t>
                      </a:r>
                      <a:r>
                        <a:rPr lang="en-US" sz="1600" baseline="0" dirty="0" smtClean="0">
                          <a:latin typeface="Arial" pitchFamily="34" charset="0"/>
                          <a:cs typeface="Arial" pitchFamily="34" charset="0"/>
                        </a:rPr>
                        <a:t> </a:t>
                      </a:r>
                      <a:r>
                        <a:rPr lang="en-GB" sz="1600" kern="1200" dirty="0" smtClean="0">
                          <a:solidFill>
                            <a:schemeClr val="tx1"/>
                          </a:solidFill>
                          <a:latin typeface="Arial" pitchFamily="34" charset="0"/>
                          <a:ea typeface="+mn-ea"/>
                          <a:cs typeface="Arial" pitchFamily="34" charset="0"/>
                        </a:rPr>
                        <a:t>N</a:t>
                      </a:r>
                      <a:r>
                        <a:rPr lang="en-GB" sz="1600" kern="1200" baseline="30000" dirty="0" smtClean="0">
                          <a:solidFill>
                            <a:schemeClr val="tx1"/>
                          </a:solidFill>
                          <a:latin typeface="Arial" pitchFamily="34" charset="0"/>
                          <a:ea typeface="+mn-ea"/>
                          <a:cs typeface="Arial" pitchFamily="34" charset="0"/>
                        </a:rPr>
                        <a:t>2</a:t>
                      </a:r>
                      <a:r>
                        <a:rPr lang="en-GB" sz="1600" kern="1200" dirty="0" smtClean="0">
                          <a:solidFill>
                            <a:schemeClr val="tx1"/>
                          </a:solidFill>
                          <a:latin typeface="Arial" pitchFamily="34" charset="0"/>
                          <a:ea typeface="+mn-ea"/>
                          <a:cs typeface="Arial" pitchFamily="34" charset="0"/>
                        </a:rPr>
                        <a:t> - M</a:t>
                      </a:r>
                      <a:r>
                        <a:rPr lang="en-GB" sz="1600" kern="1200" baseline="30000" dirty="0" smtClean="0">
                          <a:solidFill>
                            <a:schemeClr val="tx1"/>
                          </a:solidFill>
                          <a:latin typeface="Arial" pitchFamily="34" charset="0"/>
                          <a:ea typeface="+mn-ea"/>
                          <a:cs typeface="Arial" pitchFamily="34" charset="0"/>
                        </a:rPr>
                        <a:t>2</a:t>
                      </a:r>
                      <a:r>
                        <a:rPr lang="en-GB" sz="1600" kern="1200" baseline="0" dirty="0" smtClean="0">
                          <a:solidFill>
                            <a:schemeClr val="tx1"/>
                          </a:solidFill>
                          <a:latin typeface="Arial" pitchFamily="34" charset="0"/>
                          <a:ea typeface="+mn-ea"/>
                          <a:cs typeface="Arial" pitchFamily="34" charset="0"/>
                        </a:rPr>
                        <a:t> </a:t>
                      </a:r>
                      <a:r>
                        <a:rPr kumimoji="0" lang="en-US" altLang="en-US" sz="1600" b="0" i="0" u="none" strike="noStrike" cap="none" normalizeH="0" baseline="0" dirty="0" smtClean="0">
                          <a:ln>
                            <a:noFill/>
                          </a:ln>
                          <a:solidFill>
                            <a:srgbClr val="000000"/>
                          </a:solidFill>
                          <a:effectLst/>
                          <a:latin typeface="Arial" pitchFamily="34" charset="0"/>
                          <a:cs typeface="Arial" pitchFamily="34" charset="0"/>
                        </a:rPr>
                        <a:t>as NXN – MXM</a:t>
                      </a:r>
                    </a:p>
                    <a:p>
                      <a:pPr marL="0" marR="0" lvl="0" indent="0" algn="just" defTabSz="914400" rtl="0" eaLnBrk="1" fontAlgn="base" latinLnBrk="0" hangingPunct="1">
                        <a:lnSpc>
                          <a:spcPct val="100000"/>
                        </a:lnSpc>
                        <a:spcBef>
                          <a:spcPct val="20000"/>
                        </a:spcBef>
                        <a:spcAft>
                          <a:spcPct val="0"/>
                        </a:spcAft>
                        <a:buClrTx/>
                        <a:buSzTx/>
                        <a:buFontTx/>
                        <a:buNone/>
                        <a:tabLst/>
                        <a:defRPr/>
                      </a:pPr>
                      <a:endParaRPr kumimoji="0" lang="en-US" altLang="en-US" sz="16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US" altLang="en-US" sz="1600" b="0" i="0" u="none" strike="noStrike" cap="none" normalizeH="0" baseline="0" dirty="0" smtClean="0">
                          <a:ln>
                            <a:noFill/>
                          </a:ln>
                          <a:solidFill>
                            <a:srgbClr val="000000"/>
                          </a:solidFill>
                          <a:effectLst/>
                          <a:latin typeface="Arial" pitchFamily="34" charset="0"/>
                          <a:cs typeface="Arial" pitchFamily="34" charset="0"/>
                        </a:rPr>
                        <a:t>2. Compute (N + M) X (N – M)</a:t>
                      </a: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US" altLang="en-US" sz="1600" b="0" i="0" u="none" strike="noStrike" cap="none" normalizeH="0" baseline="0" dirty="0" smtClean="0">
                          <a:ln>
                            <a:noFill/>
                          </a:ln>
                          <a:solidFill>
                            <a:srgbClr val="000000"/>
                          </a:solidFill>
                          <a:effectLst/>
                          <a:latin typeface="Arial" pitchFamily="34" charset="0"/>
                          <a:cs typeface="Arial" pitchFamily="34" charset="0"/>
                        </a:rPr>
                        <a:t>(Number of multiplication is reduced)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5"/>
          <p:cNvSpPr/>
          <p:nvPr/>
        </p:nvSpPr>
        <p:spPr>
          <a:xfrm>
            <a:off x="500034" y="785794"/>
            <a:ext cx="8286808" cy="1077218"/>
          </a:xfrm>
          <a:prstGeom prst="rect">
            <a:avLst/>
          </a:prstGeom>
        </p:spPr>
        <p:txBody>
          <a:bodyPr wrap="square">
            <a:spAutoFit/>
          </a:bodyPr>
          <a:lstStyle/>
          <a:p>
            <a:pPr algn="just"/>
            <a:r>
              <a:rPr lang="en-GB" sz="1600" dirty="0" smtClean="0">
                <a:latin typeface="Arial" pitchFamily="34" charset="0"/>
                <a:cs typeface="Arial" pitchFamily="34" charset="0"/>
              </a:rPr>
              <a:t>In  a fun game, MXM  grid is given with full of coins. The player has to give a number 'N' of his choice. If N is lesser than M then he is out of game and doesn't gain any points. Otherwise he has to place all coins in the MXM grid in the NXN grid and he gains points equal to the number of free cells in the N X N grid.</a:t>
            </a:r>
            <a:endParaRPr lang="en-GB" sz="1600" dirty="0">
              <a:latin typeface="Arial" pitchFamily="34" charset="0"/>
              <a:cs typeface="Arial" pitchFamily="34" charset="0"/>
            </a:endParaRPr>
          </a:p>
        </p:txBody>
      </p:sp>
    </p:spTree>
    <p:extLst>
      <p:ext uri="{BB962C8B-B14F-4D97-AF65-F5344CB8AC3E}">
        <p14:creationId xmlns:p14="http://schemas.microsoft.com/office/powerpoint/2010/main" val="273443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Problem 2</a:t>
            </a:r>
          </a:p>
        </p:txBody>
      </p:sp>
      <p:sp>
        <p:nvSpPr>
          <p:cNvPr id="55299" name="Rectangle 3"/>
          <p:cNvSpPr>
            <a:spLocks noGrp="1" noChangeArrowheads="1"/>
          </p:cNvSpPr>
          <p:nvPr>
            <p:ph type="body" sz="half" idx="1"/>
          </p:nvPr>
        </p:nvSpPr>
        <p:spPr>
          <a:xfrm>
            <a:off x="457200" y="1600200"/>
            <a:ext cx="8382000" cy="1143000"/>
          </a:xfrm>
        </p:spPr>
        <p:txBody>
          <a:bodyPr/>
          <a:lstStyle/>
          <a:p>
            <a:r>
              <a:rPr lang="en-US" altLang="en-US" sz="2800"/>
              <a:t>Write a Problem Analysis Chart (PAC) to find an area of a circle where area = pi * radius * radius</a:t>
            </a:r>
          </a:p>
        </p:txBody>
      </p:sp>
      <p:graphicFrame>
        <p:nvGraphicFramePr>
          <p:cNvPr id="55323" name="Group 27"/>
          <p:cNvGraphicFramePr>
            <a:graphicFrameLocks noGrp="1"/>
          </p:cNvGraphicFramePr>
          <p:nvPr>
            <p:ph sz="half" idx="2"/>
          </p:nvPr>
        </p:nvGraphicFramePr>
        <p:xfrm>
          <a:off x="914400" y="2971800"/>
          <a:ext cx="7696200" cy="1881188"/>
        </p:xfrm>
        <a:graphic>
          <a:graphicData uri="http://schemas.openxmlformats.org/drawingml/2006/table">
            <a:tbl>
              <a:tblPr/>
              <a:tblGrid>
                <a:gridCol w="1371600"/>
                <a:gridCol w="4953000"/>
                <a:gridCol w="1371600"/>
              </a:tblGrid>
              <a:tr h="6858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53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radius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area = 3.14 x radius x radius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area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35056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5323"/>
                                        </p:tgtEl>
                                        <p:attrNameLst>
                                          <p:attrName>style.visibility</p:attrName>
                                        </p:attrNameLst>
                                      </p:cBhvr>
                                      <p:to>
                                        <p:strVal val="visible"/>
                                      </p:to>
                                    </p:set>
                                    <p:animEffect transition="in" filter="box(in)">
                                      <p:cBhvr>
                                        <p:cTn id="7" dur="500"/>
                                        <p:tgtEl>
                                          <p:spTgt spid="55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Problem 3</a:t>
            </a:r>
          </a:p>
        </p:txBody>
      </p:sp>
      <p:sp>
        <p:nvSpPr>
          <p:cNvPr id="82947" name="Rectangle 3"/>
          <p:cNvSpPr>
            <a:spLocks noGrp="1" noChangeArrowheads="1"/>
          </p:cNvSpPr>
          <p:nvPr>
            <p:ph type="body" sz="half" idx="1"/>
          </p:nvPr>
        </p:nvSpPr>
        <p:spPr>
          <a:xfrm>
            <a:off x="457200" y="1600200"/>
            <a:ext cx="8382000" cy="1905000"/>
          </a:xfrm>
        </p:spPr>
        <p:txBody>
          <a:bodyPr/>
          <a:lstStyle/>
          <a:p>
            <a:r>
              <a:rPr lang="en-US" altLang="en-US" sz="2000"/>
              <a:t>Write a Problem Analysis Chart (PAC) to compute and display the temperature inside the earth in Celsius and Fahrenheit. The relevant formulas are</a:t>
            </a:r>
          </a:p>
          <a:p>
            <a:pPr>
              <a:buFontTx/>
              <a:buNone/>
            </a:pPr>
            <a:r>
              <a:rPr lang="en-US" altLang="en-US" sz="2000"/>
              <a:t>		Celsius = 10 x (depth) + 20</a:t>
            </a:r>
          </a:p>
          <a:p>
            <a:pPr>
              <a:buFontTx/>
              <a:buNone/>
            </a:pPr>
            <a:r>
              <a:rPr lang="en-US" altLang="en-US" sz="2000"/>
              <a:t>		Fahrenheit = 1.8 x (Celsius) + 32</a:t>
            </a:r>
          </a:p>
        </p:txBody>
      </p:sp>
      <p:graphicFrame>
        <p:nvGraphicFramePr>
          <p:cNvPr id="82972" name="Group 28"/>
          <p:cNvGraphicFramePr>
            <a:graphicFrameLocks noGrp="1"/>
          </p:cNvGraphicFramePr>
          <p:nvPr>
            <p:ph sz="half" idx="2"/>
          </p:nvPr>
        </p:nvGraphicFramePr>
        <p:xfrm>
          <a:off x="914400" y="3733800"/>
          <a:ext cx="7696200" cy="1957388"/>
        </p:xfrm>
        <a:graphic>
          <a:graphicData uri="http://schemas.openxmlformats.org/drawingml/2006/table">
            <a:tbl>
              <a:tblPr/>
              <a:tblGrid>
                <a:gridCol w="990600"/>
                <a:gridCol w="4140200"/>
                <a:gridCol w="2565400"/>
              </a:tblGrid>
              <a:tr h="6858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15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depth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celsius = 10 x (depth) + 20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fahrenheit = 1.8 x (celsius) + 32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Display celsius,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Display fahrenheit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26082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2972"/>
                                        </p:tgtEl>
                                        <p:attrNameLst>
                                          <p:attrName>style.visibility</p:attrName>
                                        </p:attrNameLst>
                                      </p:cBhvr>
                                      <p:to>
                                        <p:strVal val="visible"/>
                                      </p:to>
                                    </p:set>
                                    <p:animEffect transition="in" filter="box(in)">
                                      <p:cBhvr>
                                        <p:cTn id="7" dur="500"/>
                                        <p:tgtEl>
                                          <p:spTgt spid="82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Problem 4</a:t>
            </a:r>
          </a:p>
        </p:txBody>
      </p:sp>
      <p:sp>
        <p:nvSpPr>
          <p:cNvPr id="59395" name="Rectangle 3"/>
          <p:cNvSpPr>
            <a:spLocks noGrp="1" noChangeArrowheads="1"/>
          </p:cNvSpPr>
          <p:nvPr>
            <p:ph type="body" idx="1"/>
          </p:nvPr>
        </p:nvSpPr>
        <p:spPr/>
        <p:txBody>
          <a:bodyPr>
            <a:normAutofit/>
          </a:bodyPr>
          <a:lstStyle/>
          <a:p>
            <a:pPr>
              <a:buNone/>
            </a:pPr>
            <a:r>
              <a:rPr lang="en-US" altLang="en-US" dirty="0" smtClean="0"/>
              <a:t>	Given the distance of a trip in miles, miles per gallon by the car that is used in the trip and the current price of one gallon of fuel (gas), write a program to determine the fuel required for the trip and the cost spent on the fuel.</a:t>
            </a:r>
          </a:p>
        </p:txBody>
      </p:sp>
    </p:spTree>
    <p:extLst>
      <p:ext uri="{BB962C8B-B14F-4D97-AF65-F5344CB8AC3E}">
        <p14:creationId xmlns:p14="http://schemas.microsoft.com/office/powerpoint/2010/main" val="3777670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5" name="Rectangle 19"/>
          <p:cNvSpPr>
            <a:spLocks noGrp="1" noChangeArrowheads="1"/>
          </p:cNvSpPr>
          <p:nvPr>
            <p:ph type="title"/>
          </p:nvPr>
        </p:nvSpPr>
        <p:spPr/>
        <p:txBody>
          <a:bodyPr/>
          <a:lstStyle/>
          <a:p>
            <a:endParaRPr lang="en-GB" altLang="en-US"/>
          </a:p>
        </p:txBody>
      </p:sp>
      <p:graphicFrame>
        <p:nvGraphicFramePr>
          <p:cNvPr id="60440" name="Group 24"/>
          <p:cNvGraphicFramePr>
            <a:graphicFrameLocks noGrp="1"/>
          </p:cNvGraphicFramePr>
          <p:nvPr>
            <p:ph idx="1"/>
          </p:nvPr>
        </p:nvGraphicFramePr>
        <p:xfrm>
          <a:off x="457200" y="1600200"/>
          <a:ext cx="8229600" cy="2871788"/>
        </p:xfrm>
        <a:graphic>
          <a:graphicData uri="http://schemas.openxmlformats.org/drawingml/2006/table">
            <a:tbl>
              <a:tblPr/>
              <a:tblGrid>
                <a:gridCol w="2286000"/>
                <a:gridCol w="3200400"/>
                <a:gridCol w="2743200"/>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621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Distance in miles,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miles per gallon,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cost per gallon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gas needed = distance / miles per gallon.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estimated cost = cost per gallon x gas needed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Display gas needed</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Display estimated cost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5526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42852"/>
            <a:ext cx="8229600" cy="939784"/>
          </a:xfrm>
        </p:spPr>
        <p:txBody>
          <a:bodyPr/>
          <a:lstStyle/>
          <a:p>
            <a:r>
              <a:rPr lang="en-US" altLang="en-US" sz="4000" b="1" dirty="0" smtClean="0"/>
              <a:t>HIPO Chart</a:t>
            </a:r>
            <a:endParaRPr lang="en-US" altLang="en-US" sz="4000" b="1" dirty="0"/>
          </a:p>
        </p:txBody>
      </p:sp>
      <p:sp>
        <p:nvSpPr>
          <p:cNvPr id="10243" name="Rectangle 3"/>
          <p:cNvSpPr>
            <a:spLocks noGrp="1" noChangeArrowheads="1"/>
          </p:cNvSpPr>
          <p:nvPr>
            <p:ph type="body" idx="1"/>
          </p:nvPr>
        </p:nvSpPr>
        <p:spPr>
          <a:xfrm>
            <a:off x="214282" y="1142984"/>
            <a:ext cx="8686800" cy="5357850"/>
          </a:xfrm>
        </p:spPr>
        <p:txBody>
          <a:bodyPr>
            <a:normAutofit fontScale="92500"/>
          </a:bodyPr>
          <a:lstStyle/>
          <a:p>
            <a:pPr>
              <a:lnSpc>
                <a:spcPct val="150000"/>
              </a:lnSpc>
            </a:pPr>
            <a:r>
              <a:rPr lang="en-US" altLang="en-US" b="1" dirty="0"/>
              <a:t>Developing the Hierarchy Input Process Output (HIPO) or Interactivity Chart</a:t>
            </a:r>
            <a:r>
              <a:rPr lang="en-US" altLang="en-US" dirty="0"/>
              <a:t> </a:t>
            </a:r>
          </a:p>
          <a:p>
            <a:pPr lvl="1">
              <a:lnSpc>
                <a:spcPct val="150000"/>
              </a:lnSpc>
            </a:pPr>
            <a:r>
              <a:rPr lang="en-US" altLang="en-US" dirty="0" smtClean="0"/>
              <a:t>When </a:t>
            </a:r>
            <a:r>
              <a:rPr lang="en-US" altLang="en-US" dirty="0"/>
              <a:t>problem is normally big and complex.</a:t>
            </a:r>
          </a:p>
          <a:p>
            <a:pPr lvl="1">
              <a:lnSpc>
                <a:spcPct val="150000"/>
              </a:lnSpc>
            </a:pPr>
            <a:r>
              <a:rPr lang="en-US" altLang="en-US" dirty="0" smtClean="0"/>
              <a:t>Processing </a:t>
            </a:r>
            <a:r>
              <a:rPr lang="en-US" altLang="en-US" dirty="0"/>
              <a:t>can be divided into subtasks called </a:t>
            </a:r>
            <a:r>
              <a:rPr lang="en-US" altLang="en-US" dirty="0" smtClean="0"/>
              <a:t>modules</a:t>
            </a:r>
            <a:endParaRPr lang="en-US" altLang="en-US" dirty="0"/>
          </a:p>
          <a:p>
            <a:pPr lvl="1">
              <a:lnSpc>
                <a:spcPct val="150000"/>
              </a:lnSpc>
            </a:pPr>
            <a:r>
              <a:rPr lang="en-US" altLang="en-US" dirty="0"/>
              <a:t>Each module accomplishes one </a:t>
            </a:r>
            <a:r>
              <a:rPr lang="en-US" altLang="en-US" dirty="0" smtClean="0"/>
              <a:t>function</a:t>
            </a:r>
            <a:endParaRPr lang="en-US" altLang="en-US" dirty="0"/>
          </a:p>
          <a:p>
            <a:pPr lvl="1">
              <a:lnSpc>
                <a:spcPct val="150000"/>
              </a:lnSpc>
            </a:pPr>
            <a:r>
              <a:rPr lang="en-US" altLang="en-US" dirty="0"/>
              <a:t>These modules are connected to each other to show the interaction of processing between the </a:t>
            </a:r>
            <a:r>
              <a:rPr lang="en-US" altLang="en-US" dirty="0" smtClean="0"/>
              <a:t>modules</a:t>
            </a:r>
            <a:endParaRPr lang="en-US" altLang="en-US" dirty="0"/>
          </a:p>
        </p:txBody>
      </p:sp>
    </p:spTree>
    <p:extLst>
      <p:ext uri="{BB962C8B-B14F-4D97-AF65-F5344CB8AC3E}">
        <p14:creationId xmlns:p14="http://schemas.microsoft.com/office/powerpoint/2010/main" val="401217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939784"/>
          </a:xfrm>
        </p:spPr>
        <p:txBody>
          <a:bodyPr/>
          <a:lstStyle/>
          <a:p>
            <a:r>
              <a:rPr lang="en-US" altLang="en-US" b="1" dirty="0" smtClean="0"/>
              <a:t>HIPO Chart</a:t>
            </a:r>
            <a:endParaRPr lang="en-US" altLang="en-US" b="1" dirty="0"/>
          </a:p>
        </p:txBody>
      </p:sp>
      <p:sp>
        <p:nvSpPr>
          <p:cNvPr id="14339" name="Rectangle 3"/>
          <p:cNvSpPr>
            <a:spLocks noGrp="1" noChangeArrowheads="1"/>
          </p:cNvSpPr>
          <p:nvPr>
            <p:ph type="body" idx="1"/>
          </p:nvPr>
        </p:nvSpPr>
        <p:spPr>
          <a:xfrm>
            <a:off x="457200" y="1357298"/>
            <a:ext cx="8229600" cy="4768865"/>
          </a:xfrm>
        </p:spPr>
        <p:txBody>
          <a:bodyPr>
            <a:normAutofit/>
          </a:bodyPr>
          <a:lstStyle/>
          <a:p>
            <a:r>
              <a:rPr lang="en-US" altLang="en-US" sz="2800" dirty="0" smtClean="0"/>
              <a:t>Programming </a:t>
            </a:r>
            <a:r>
              <a:rPr lang="en-US" altLang="en-US" sz="2800" dirty="0"/>
              <a:t>which use this approach (problem is divided into subtasks) is called </a:t>
            </a:r>
            <a:r>
              <a:rPr lang="en-US" altLang="en-US" sz="2800" i="1" dirty="0"/>
              <a:t>Structured </a:t>
            </a:r>
            <a:r>
              <a:rPr lang="en-US" altLang="en-US" sz="2800" i="1" dirty="0" smtClean="0"/>
              <a:t>Programming</a:t>
            </a:r>
            <a:endParaRPr lang="en-US" altLang="en-US" sz="4000" dirty="0"/>
          </a:p>
        </p:txBody>
      </p:sp>
      <p:grpSp>
        <p:nvGrpSpPr>
          <p:cNvPr id="14340" name="Group 4"/>
          <p:cNvGrpSpPr>
            <a:grpSpLocks/>
          </p:cNvGrpSpPr>
          <p:nvPr/>
        </p:nvGrpSpPr>
        <p:grpSpPr bwMode="auto">
          <a:xfrm>
            <a:off x="990600" y="3276600"/>
            <a:ext cx="7391400" cy="2667000"/>
            <a:chOff x="252" y="226"/>
            <a:chExt cx="9360" cy="2594"/>
          </a:xfrm>
        </p:grpSpPr>
        <p:sp>
          <p:nvSpPr>
            <p:cNvPr id="14341" name="Text Box 5"/>
            <p:cNvSpPr txBox="1">
              <a:spLocks noChangeArrowheads="1"/>
            </p:cNvSpPr>
            <p:nvPr/>
          </p:nvSpPr>
          <p:spPr bwMode="auto">
            <a:xfrm>
              <a:off x="3312" y="226"/>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Main Module</a:t>
              </a:r>
            </a:p>
          </p:txBody>
        </p:sp>
        <p:sp>
          <p:nvSpPr>
            <p:cNvPr id="14342" name="Text Box 6"/>
            <p:cNvSpPr txBox="1">
              <a:spLocks noChangeArrowheads="1"/>
            </p:cNvSpPr>
            <p:nvPr/>
          </p:nvSpPr>
          <p:spPr bwMode="auto">
            <a:xfrm>
              <a:off x="6372" y="1152"/>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3</a:t>
              </a:r>
            </a:p>
          </p:txBody>
        </p:sp>
        <p:sp>
          <p:nvSpPr>
            <p:cNvPr id="14343" name="Text Box 7"/>
            <p:cNvSpPr txBox="1">
              <a:spLocks noChangeArrowheads="1"/>
            </p:cNvSpPr>
            <p:nvPr/>
          </p:nvSpPr>
          <p:spPr bwMode="auto">
            <a:xfrm>
              <a:off x="3312" y="1152"/>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2</a:t>
              </a:r>
            </a:p>
          </p:txBody>
        </p:sp>
        <p:sp>
          <p:nvSpPr>
            <p:cNvPr id="14344" name="Text Box 8"/>
            <p:cNvSpPr txBox="1">
              <a:spLocks noChangeArrowheads="1"/>
            </p:cNvSpPr>
            <p:nvPr/>
          </p:nvSpPr>
          <p:spPr bwMode="auto">
            <a:xfrm>
              <a:off x="252" y="1173"/>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1</a:t>
              </a:r>
            </a:p>
          </p:txBody>
        </p:sp>
        <p:sp>
          <p:nvSpPr>
            <p:cNvPr id="14345" name="Text Box 9"/>
            <p:cNvSpPr txBox="1">
              <a:spLocks noChangeArrowheads="1"/>
            </p:cNvSpPr>
            <p:nvPr/>
          </p:nvSpPr>
          <p:spPr bwMode="auto">
            <a:xfrm>
              <a:off x="4932" y="2280"/>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5</a:t>
              </a:r>
            </a:p>
          </p:txBody>
        </p:sp>
        <p:sp>
          <p:nvSpPr>
            <p:cNvPr id="14346" name="Text Box 10"/>
            <p:cNvSpPr txBox="1">
              <a:spLocks noChangeArrowheads="1"/>
            </p:cNvSpPr>
            <p:nvPr/>
          </p:nvSpPr>
          <p:spPr bwMode="auto">
            <a:xfrm>
              <a:off x="252" y="2280"/>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4</a:t>
              </a:r>
            </a:p>
          </p:txBody>
        </p:sp>
        <p:sp>
          <p:nvSpPr>
            <p:cNvPr id="14347" name="Text Box 11"/>
            <p:cNvSpPr txBox="1">
              <a:spLocks noChangeArrowheads="1"/>
            </p:cNvSpPr>
            <p:nvPr/>
          </p:nvSpPr>
          <p:spPr bwMode="auto">
            <a:xfrm>
              <a:off x="7632" y="2280"/>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6</a:t>
              </a:r>
            </a:p>
          </p:txBody>
        </p:sp>
        <p:sp>
          <p:nvSpPr>
            <p:cNvPr id="14348" name="Line 12"/>
            <p:cNvSpPr>
              <a:spLocks noChangeShapeType="1"/>
            </p:cNvSpPr>
            <p:nvPr/>
          </p:nvSpPr>
          <p:spPr bwMode="auto">
            <a:xfrm>
              <a:off x="4212" y="678"/>
              <a:ext cx="0" cy="54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13"/>
            <p:cNvSpPr>
              <a:spLocks noChangeShapeType="1"/>
            </p:cNvSpPr>
            <p:nvPr/>
          </p:nvSpPr>
          <p:spPr bwMode="auto">
            <a:xfrm>
              <a:off x="1152" y="1005"/>
              <a:ext cx="630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14"/>
            <p:cNvSpPr>
              <a:spLocks noChangeShapeType="1"/>
            </p:cNvSpPr>
            <p:nvPr/>
          </p:nvSpPr>
          <p:spPr bwMode="auto">
            <a:xfrm>
              <a:off x="1152" y="1005"/>
              <a:ext cx="0" cy="1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1" name="Line 15"/>
            <p:cNvSpPr>
              <a:spLocks noChangeShapeType="1"/>
            </p:cNvSpPr>
            <p:nvPr/>
          </p:nvSpPr>
          <p:spPr bwMode="auto">
            <a:xfrm>
              <a:off x="7452" y="1005"/>
              <a:ext cx="0" cy="1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2" name="Line 16"/>
            <p:cNvSpPr>
              <a:spLocks noChangeShapeType="1"/>
            </p:cNvSpPr>
            <p:nvPr/>
          </p:nvSpPr>
          <p:spPr bwMode="auto">
            <a:xfrm>
              <a:off x="7452" y="1659"/>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3" name="Line 17"/>
            <p:cNvSpPr>
              <a:spLocks noChangeShapeType="1"/>
            </p:cNvSpPr>
            <p:nvPr/>
          </p:nvSpPr>
          <p:spPr bwMode="auto">
            <a:xfrm>
              <a:off x="5832" y="1953"/>
              <a:ext cx="288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4" name="Line 18"/>
            <p:cNvSpPr>
              <a:spLocks noChangeShapeType="1"/>
            </p:cNvSpPr>
            <p:nvPr/>
          </p:nvSpPr>
          <p:spPr bwMode="auto">
            <a:xfrm>
              <a:off x="5832" y="1953"/>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5" name="Line 19"/>
            <p:cNvSpPr>
              <a:spLocks noChangeShapeType="1"/>
            </p:cNvSpPr>
            <p:nvPr/>
          </p:nvSpPr>
          <p:spPr bwMode="auto">
            <a:xfrm>
              <a:off x="8712" y="1953"/>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6" name="Line 20"/>
            <p:cNvSpPr>
              <a:spLocks noChangeShapeType="1"/>
            </p:cNvSpPr>
            <p:nvPr/>
          </p:nvSpPr>
          <p:spPr bwMode="auto">
            <a:xfrm>
              <a:off x="1152" y="1647"/>
              <a:ext cx="0" cy="72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7" name="Line 21"/>
            <p:cNvSpPr>
              <a:spLocks noChangeShapeType="1"/>
            </p:cNvSpPr>
            <p:nvPr/>
          </p:nvSpPr>
          <p:spPr bwMode="auto">
            <a:xfrm>
              <a:off x="432" y="1112"/>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8" name="Line 22"/>
            <p:cNvSpPr>
              <a:spLocks noChangeShapeType="1"/>
            </p:cNvSpPr>
            <p:nvPr/>
          </p:nvSpPr>
          <p:spPr bwMode="auto">
            <a:xfrm>
              <a:off x="2232" y="2207"/>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4593658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b="1" dirty="0" smtClean="0"/>
              <a:t>HIPO Chart for Payroll Problem</a:t>
            </a:r>
            <a:endParaRPr lang="en-US" altLang="en-US" b="1" dirty="0"/>
          </a:p>
        </p:txBody>
      </p:sp>
      <p:sp>
        <p:nvSpPr>
          <p:cNvPr id="15363" name="Rectangle 3"/>
          <p:cNvSpPr>
            <a:spLocks noGrp="1" noChangeArrowheads="1"/>
          </p:cNvSpPr>
          <p:nvPr>
            <p:ph type="body" idx="1"/>
          </p:nvPr>
        </p:nvSpPr>
        <p:spPr/>
        <p:txBody>
          <a:bodyPr/>
          <a:lstStyle/>
          <a:p>
            <a:endParaRPr lang="en-GB" altLang="en-US"/>
          </a:p>
        </p:txBody>
      </p:sp>
      <p:grpSp>
        <p:nvGrpSpPr>
          <p:cNvPr id="15364" name="Group 4"/>
          <p:cNvGrpSpPr>
            <a:grpSpLocks/>
          </p:cNvGrpSpPr>
          <p:nvPr/>
        </p:nvGrpSpPr>
        <p:grpSpPr bwMode="auto">
          <a:xfrm>
            <a:off x="762000" y="2438400"/>
            <a:ext cx="8199607" cy="2241550"/>
            <a:chOff x="828" y="351"/>
            <a:chExt cx="7522" cy="2569"/>
          </a:xfrm>
        </p:grpSpPr>
        <p:sp>
          <p:nvSpPr>
            <p:cNvPr id="15365" name="Text Box 5"/>
            <p:cNvSpPr txBox="1">
              <a:spLocks noChangeArrowheads="1"/>
            </p:cNvSpPr>
            <p:nvPr/>
          </p:nvSpPr>
          <p:spPr bwMode="auto">
            <a:xfrm>
              <a:off x="3528" y="351"/>
              <a:ext cx="1800" cy="720"/>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smtClean="0"/>
                <a:t>PAYROLL</a:t>
              </a:r>
              <a:endParaRPr lang="en-US" altLang="en-US" sz="2000" dirty="0"/>
            </a:p>
          </p:txBody>
        </p:sp>
        <p:sp>
          <p:nvSpPr>
            <p:cNvPr id="15366" name="Text Box 6"/>
            <p:cNvSpPr txBox="1">
              <a:spLocks noChangeArrowheads="1"/>
            </p:cNvSpPr>
            <p:nvPr/>
          </p:nvSpPr>
          <p:spPr bwMode="auto">
            <a:xfrm>
              <a:off x="828" y="1773"/>
              <a:ext cx="1440" cy="1080"/>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a:t>READ</a:t>
              </a:r>
            </a:p>
            <a:p>
              <a:pPr algn="ctr"/>
              <a:endParaRPr lang="en-US" altLang="en-US" sz="2000" dirty="0"/>
            </a:p>
          </p:txBody>
        </p:sp>
        <p:sp>
          <p:nvSpPr>
            <p:cNvPr id="15367" name="Text Box 7"/>
            <p:cNvSpPr txBox="1">
              <a:spLocks noChangeArrowheads="1"/>
            </p:cNvSpPr>
            <p:nvPr/>
          </p:nvSpPr>
          <p:spPr bwMode="auto">
            <a:xfrm>
              <a:off x="6910" y="1790"/>
              <a:ext cx="1440" cy="1080"/>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smtClean="0"/>
                <a:t>PRINT</a:t>
              </a:r>
              <a:endParaRPr lang="en-US" altLang="en-US" sz="2000" dirty="0"/>
            </a:p>
          </p:txBody>
        </p:sp>
        <p:sp>
          <p:nvSpPr>
            <p:cNvPr id="15368" name="Text Box 8"/>
            <p:cNvSpPr txBox="1">
              <a:spLocks noChangeArrowheads="1"/>
            </p:cNvSpPr>
            <p:nvPr/>
          </p:nvSpPr>
          <p:spPr bwMode="auto">
            <a:xfrm>
              <a:off x="3528" y="1840"/>
              <a:ext cx="1440" cy="1080"/>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a:t>CALCULATE</a:t>
              </a:r>
            </a:p>
            <a:p>
              <a:pPr algn="ctr"/>
              <a:endParaRPr lang="en-US" altLang="en-US" sz="2000" dirty="0"/>
            </a:p>
          </p:txBody>
        </p:sp>
        <p:sp>
          <p:nvSpPr>
            <p:cNvPr id="15369" name="Line 9"/>
            <p:cNvSpPr>
              <a:spLocks noChangeShapeType="1"/>
            </p:cNvSpPr>
            <p:nvPr/>
          </p:nvSpPr>
          <p:spPr bwMode="auto">
            <a:xfrm>
              <a:off x="4428" y="1005"/>
              <a:ext cx="0" cy="9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0" name="Line 10"/>
            <p:cNvSpPr>
              <a:spLocks noChangeShapeType="1"/>
            </p:cNvSpPr>
            <p:nvPr/>
          </p:nvSpPr>
          <p:spPr bwMode="auto">
            <a:xfrm>
              <a:off x="1548" y="1479"/>
              <a:ext cx="576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11"/>
            <p:cNvSpPr>
              <a:spLocks noChangeShapeType="1"/>
            </p:cNvSpPr>
            <p:nvPr/>
          </p:nvSpPr>
          <p:spPr bwMode="auto">
            <a:xfrm>
              <a:off x="1548" y="1479"/>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12"/>
            <p:cNvSpPr>
              <a:spLocks noChangeShapeType="1"/>
            </p:cNvSpPr>
            <p:nvPr/>
          </p:nvSpPr>
          <p:spPr bwMode="auto">
            <a:xfrm>
              <a:off x="7308" y="1479"/>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Line 13"/>
            <p:cNvSpPr>
              <a:spLocks noChangeShapeType="1"/>
            </p:cNvSpPr>
            <p:nvPr/>
          </p:nvSpPr>
          <p:spPr bwMode="auto">
            <a:xfrm>
              <a:off x="3708" y="418"/>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4" name="Line 14"/>
            <p:cNvSpPr>
              <a:spLocks noChangeShapeType="1"/>
            </p:cNvSpPr>
            <p:nvPr/>
          </p:nvSpPr>
          <p:spPr bwMode="auto">
            <a:xfrm>
              <a:off x="3708" y="418"/>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438402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en-US" b="1" dirty="0" smtClean="0"/>
              <a:t>Extended Payroll Problem </a:t>
            </a:r>
            <a:endParaRPr lang="en-US" altLang="en-US" b="1" dirty="0"/>
          </a:p>
        </p:txBody>
      </p:sp>
      <p:sp>
        <p:nvSpPr>
          <p:cNvPr id="16387" name="Rectangle 3"/>
          <p:cNvSpPr>
            <a:spLocks noGrp="1" noChangeArrowheads="1"/>
          </p:cNvSpPr>
          <p:nvPr>
            <p:ph type="body" idx="1"/>
          </p:nvPr>
        </p:nvSpPr>
        <p:spPr>
          <a:xfrm>
            <a:off x="457200" y="1214422"/>
            <a:ext cx="8229600" cy="5072098"/>
          </a:xfrm>
        </p:spPr>
        <p:txBody>
          <a:bodyPr>
            <a:normAutofit/>
          </a:bodyPr>
          <a:lstStyle/>
          <a:p>
            <a:r>
              <a:rPr lang="en-US" altLang="en-US" dirty="0" smtClean="0"/>
              <a:t>You </a:t>
            </a:r>
            <a:r>
              <a:rPr lang="en-US" altLang="en-US" dirty="0"/>
              <a:t>are required to write a program to calculate both the gross pay and the net pay of every employee of your company. </a:t>
            </a:r>
            <a:r>
              <a:rPr lang="en-US" altLang="en-US" dirty="0" smtClean="0"/>
              <a:t> Use the following formulae for calculation:</a:t>
            </a:r>
          </a:p>
          <a:p>
            <a:pPr lvl="1"/>
            <a:r>
              <a:rPr lang="en-US" altLang="en-US" sz="3200" dirty="0" smtClean="0"/>
              <a:t>Gross pay = number of hours worked * pay rate</a:t>
            </a:r>
          </a:p>
          <a:p>
            <a:pPr lvl="1"/>
            <a:r>
              <a:rPr lang="en-US" altLang="en-US" sz="3200" dirty="0" smtClean="0"/>
              <a:t>Net pay = gross pay – deductions</a:t>
            </a:r>
          </a:p>
          <a:p>
            <a:r>
              <a:rPr lang="en-US" altLang="en-US" dirty="0" smtClean="0"/>
              <a:t>The </a:t>
            </a:r>
            <a:r>
              <a:rPr lang="en-US" altLang="en-US" dirty="0"/>
              <a:t>program should </a:t>
            </a:r>
            <a:r>
              <a:rPr lang="en-US" altLang="en-US" dirty="0" smtClean="0"/>
              <a:t>also print </a:t>
            </a:r>
            <a:r>
              <a:rPr lang="en-US" altLang="en-US" dirty="0"/>
              <a:t>the </a:t>
            </a:r>
            <a:r>
              <a:rPr lang="en-US" altLang="en-US" dirty="0" err="1"/>
              <a:t>cheque</a:t>
            </a:r>
            <a:r>
              <a:rPr lang="en-US" altLang="en-US" dirty="0"/>
              <a:t> that tells the total net pay. </a:t>
            </a:r>
          </a:p>
        </p:txBody>
      </p:sp>
    </p:spTree>
    <p:extLst>
      <p:ext uri="{BB962C8B-B14F-4D97-AF65-F5344CB8AC3E}">
        <p14:creationId xmlns:p14="http://schemas.microsoft.com/office/powerpoint/2010/main" val="928879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796908"/>
          </a:xfrm>
        </p:spPr>
        <p:txBody>
          <a:bodyPr/>
          <a:lstStyle/>
          <a:p>
            <a:r>
              <a:rPr lang="en-US" dirty="0" smtClean="0"/>
              <a:t>Problem</a:t>
            </a:r>
            <a:endParaRPr lang="en-US" dirty="0"/>
          </a:p>
        </p:txBody>
      </p:sp>
      <p:sp>
        <p:nvSpPr>
          <p:cNvPr id="3" name="Content Placeholder 2"/>
          <p:cNvSpPr>
            <a:spLocks noGrp="1"/>
          </p:cNvSpPr>
          <p:nvPr>
            <p:ph idx="1"/>
          </p:nvPr>
        </p:nvSpPr>
        <p:spPr>
          <a:xfrm>
            <a:off x="214282" y="785794"/>
            <a:ext cx="8543956" cy="5857916"/>
          </a:xfrm>
        </p:spPr>
        <p:txBody>
          <a:bodyPr>
            <a:noAutofit/>
          </a:bodyPr>
          <a:lstStyle/>
          <a:p>
            <a:pPr>
              <a:lnSpc>
                <a:spcPct val="140000"/>
              </a:lnSpc>
            </a:pPr>
            <a:r>
              <a:rPr lang="en-US" sz="2400" dirty="0" smtClean="0"/>
              <a:t>Problem is a puzzle that requires logical thought  and /or mathematics to solve.</a:t>
            </a:r>
          </a:p>
          <a:p>
            <a:pPr>
              <a:lnSpc>
                <a:spcPct val="140000"/>
              </a:lnSpc>
            </a:pPr>
            <a:r>
              <a:rPr lang="en-US" sz="2400" dirty="0" smtClean="0"/>
              <a:t>A puzzle could be a set of questions on a scenario which consists of </a:t>
            </a:r>
            <a:r>
              <a:rPr lang="en-US" sz="2400" b="1" i="1" dirty="0" smtClean="0"/>
              <a:t>description of reality </a:t>
            </a:r>
            <a:r>
              <a:rPr lang="en-US" sz="2400" b="1" dirty="0" smtClean="0"/>
              <a:t>and  set of constraints about the scenario.</a:t>
            </a:r>
            <a:br>
              <a:rPr lang="en-US" sz="2400" b="1" dirty="0" smtClean="0"/>
            </a:br>
            <a:r>
              <a:rPr lang="en-US" sz="2400" b="1" dirty="0" smtClean="0"/>
              <a:t>Example Scenario: </a:t>
            </a:r>
            <a:r>
              <a:rPr lang="en-US" sz="2400" dirty="0" smtClean="0"/>
              <a:t>VIT Chennai campus has a library. The librarian issues books only to VIT employees. Careful observation suggests...</a:t>
            </a:r>
            <a:br>
              <a:rPr lang="en-US" sz="2400" dirty="0" smtClean="0"/>
            </a:br>
            <a:r>
              <a:rPr lang="en-US" sz="2400" b="1" dirty="0" smtClean="0"/>
              <a:t>Description of reality </a:t>
            </a:r>
            <a:r>
              <a:rPr lang="en-US" sz="2400" dirty="0" smtClean="0"/>
              <a:t>: There is a library in VIT Chennai campus and there is a librarian in the library.</a:t>
            </a:r>
            <a:endParaRPr lang="en-US" sz="2400" dirty="0"/>
          </a:p>
        </p:txBody>
      </p:sp>
    </p:spTree>
    <p:extLst>
      <p:ext uri="{BB962C8B-B14F-4D97-AF65-F5344CB8AC3E}">
        <p14:creationId xmlns:p14="http://schemas.microsoft.com/office/powerpoint/2010/main" val="11378812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5" name="Rectangle 19"/>
          <p:cNvSpPr>
            <a:spLocks noGrp="1" noChangeArrowheads="1"/>
          </p:cNvSpPr>
          <p:nvPr>
            <p:ph type="title"/>
          </p:nvPr>
        </p:nvSpPr>
        <p:spPr/>
        <p:txBody>
          <a:bodyPr/>
          <a:lstStyle/>
          <a:p>
            <a:r>
              <a:rPr lang="en-GB" altLang="en-US" b="1" dirty="0" smtClean="0"/>
              <a:t>PAC for Extended Payroll Problem</a:t>
            </a:r>
            <a:endParaRPr lang="en-GB" altLang="en-US" b="1" dirty="0"/>
          </a:p>
        </p:txBody>
      </p:sp>
      <p:graphicFrame>
        <p:nvGraphicFramePr>
          <p:cNvPr id="60440" name="Group 24"/>
          <p:cNvGraphicFramePr>
            <a:graphicFrameLocks noGrp="1"/>
          </p:cNvGraphicFramePr>
          <p:nvPr>
            <p:ph idx="1"/>
          </p:nvPr>
        </p:nvGraphicFramePr>
        <p:xfrm>
          <a:off x="457200" y="1600200"/>
          <a:ext cx="8229600" cy="2871788"/>
        </p:xfrm>
        <a:graphic>
          <a:graphicData uri="http://schemas.openxmlformats.org/drawingml/2006/table">
            <a:tbl>
              <a:tblPr/>
              <a:tblGrid>
                <a:gridCol w="2286000"/>
                <a:gridCol w="3200400"/>
                <a:gridCol w="2743200"/>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621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Number of hours worked, pay rate, deductions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Gross pay = number of hours * pay rate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Net pay = Gross pay – deductions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Net pay and write net pay in </a:t>
                      </a:r>
                      <a:r>
                        <a:rPr kumimoji="0" lang="en-US" altLang="en-US" sz="2000" b="0" i="0" u="none" strike="noStrike" cap="none" normalizeH="0" baseline="0" dirty="0" err="1" smtClean="0">
                          <a:ln>
                            <a:noFill/>
                          </a:ln>
                          <a:solidFill>
                            <a:schemeClr val="tx1"/>
                          </a:solidFill>
                          <a:effectLst/>
                          <a:latin typeface="Arial" charset="0"/>
                        </a:rPr>
                        <a:t>cheque</a:t>
                      </a:r>
                      <a:endParaRPr kumimoji="0" lang="en-US" alt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55260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b="1" dirty="0" smtClean="0"/>
              <a:t>HIPO Chart</a:t>
            </a:r>
            <a:endParaRPr lang="en-US" altLang="en-US" b="1" dirty="0"/>
          </a:p>
        </p:txBody>
      </p:sp>
      <p:sp>
        <p:nvSpPr>
          <p:cNvPr id="17411" name="Rectangle 3"/>
          <p:cNvSpPr>
            <a:spLocks noGrp="1" noChangeArrowheads="1"/>
          </p:cNvSpPr>
          <p:nvPr>
            <p:ph type="body" idx="1"/>
          </p:nvPr>
        </p:nvSpPr>
        <p:spPr/>
        <p:txBody>
          <a:bodyPr/>
          <a:lstStyle/>
          <a:p>
            <a:endParaRPr lang="en-GB" altLang="en-US" dirty="0"/>
          </a:p>
        </p:txBody>
      </p:sp>
      <p:grpSp>
        <p:nvGrpSpPr>
          <p:cNvPr id="17412" name="Group 4"/>
          <p:cNvGrpSpPr>
            <a:grpSpLocks/>
          </p:cNvGrpSpPr>
          <p:nvPr/>
        </p:nvGrpSpPr>
        <p:grpSpPr bwMode="auto">
          <a:xfrm>
            <a:off x="381000" y="1981200"/>
            <a:ext cx="8458200" cy="4114800"/>
            <a:chOff x="108" y="834"/>
            <a:chExt cx="8172" cy="3960"/>
          </a:xfrm>
        </p:grpSpPr>
        <p:sp>
          <p:nvSpPr>
            <p:cNvPr id="17413" name="Text Box 5"/>
            <p:cNvSpPr txBox="1">
              <a:spLocks noChangeArrowheads="1"/>
            </p:cNvSpPr>
            <p:nvPr/>
          </p:nvSpPr>
          <p:spPr bwMode="auto">
            <a:xfrm>
              <a:off x="108" y="3558"/>
              <a:ext cx="1599" cy="1236"/>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smtClean="0"/>
                <a:t>Get</a:t>
              </a:r>
              <a:endParaRPr lang="en-US" altLang="en-US" sz="2000" dirty="0"/>
            </a:p>
            <a:p>
              <a:pPr algn="ctr"/>
              <a:r>
                <a:rPr lang="en-US" altLang="en-US" sz="2000" dirty="0"/>
                <a:t>Hourly</a:t>
              </a:r>
            </a:p>
            <a:p>
              <a:pPr algn="ctr"/>
              <a:r>
                <a:rPr lang="en-US" altLang="en-US" sz="2000" dirty="0"/>
                <a:t>Worked</a:t>
              </a:r>
            </a:p>
            <a:p>
              <a:pPr algn="ctr"/>
              <a:r>
                <a:rPr lang="en-US" altLang="en-US" sz="2000" dirty="0"/>
                <a:t>1100</a:t>
              </a:r>
            </a:p>
          </p:txBody>
        </p:sp>
        <p:grpSp>
          <p:nvGrpSpPr>
            <p:cNvPr id="17414" name="Group 6"/>
            <p:cNvGrpSpPr>
              <a:grpSpLocks/>
            </p:cNvGrpSpPr>
            <p:nvPr/>
          </p:nvGrpSpPr>
          <p:grpSpPr bwMode="auto">
            <a:xfrm>
              <a:off x="996" y="834"/>
              <a:ext cx="7284" cy="3651"/>
              <a:chOff x="996" y="834"/>
              <a:chExt cx="7284" cy="3651"/>
            </a:xfrm>
          </p:grpSpPr>
          <p:sp>
            <p:nvSpPr>
              <p:cNvPr id="17415" name="Text Box 7"/>
              <p:cNvSpPr txBox="1">
                <a:spLocks noChangeArrowheads="1"/>
              </p:cNvSpPr>
              <p:nvPr/>
            </p:nvSpPr>
            <p:spPr bwMode="auto">
              <a:xfrm>
                <a:off x="3839" y="834"/>
                <a:ext cx="1776" cy="618"/>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Payroll</a:t>
                </a:r>
              </a:p>
              <a:p>
                <a:pPr algn="ctr"/>
                <a:r>
                  <a:rPr lang="en-US" altLang="en-US" sz="2000"/>
                  <a:t>0000</a:t>
                </a:r>
              </a:p>
            </p:txBody>
          </p:sp>
          <p:sp>
            <p:nvSpPr>
              <p:cNvPr id="17416" name="Text Box 8"/>
              <p:cNvSpPr txBox="1">
                <a:spLocks noChangeArrowheads="1"/>
              </p:cNvSpPr>
              <p:nvPr/>
            </p:nvSpPr>
            <p:spPr bwMode="auto">
              <a:xfrm>
                <a:off x="1174" y="2056"/>
                <a:ext cx="1421" cy="927"/>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a:t>Calculate</a:t>
                </a:r>
              </a:p>
              <a:p>
                <a:pPr algn="ctr"/>
                <a:r>
                  <a:rPr lang="en-US" altLang="en-US" sz="2000" dirty="0"/>
                  <a:t>Gross Pay</a:t>
                </a:r>
              </a:p>
              <a:p>
                <a:pPr algn="ctr"/>
                <a:r>
                  <a:rPr lang="en-US" altLang="en-US" sz="2000" dirty="0"/>
                  <a:t>1000</a:t>
                </a:r>
              </a:p>
            </p:txBody>
          </p:sp>
          <p:sp>
            <p:nvSpPr>
              <p:cNvPr id="17417" name="Text Box 9"/>
              <p:cNvSpPr txBox="1">
                <a:spLocks noChangeArrowheads="1"/>
              </p:cNvSpPr>
              <p:nvPr/>
            </p:nvSpPr>
            <p:spPr bwMode="auto">
              <a:xfrm>
                <a:off x="2062" y="3558"/>
                <a:ext cx="1421" cy="927"/>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smtClean="0"/>
                  <a:t>Get</a:t>
                </a:r>
                <a:endParaRPr lang="en-US" altLang="en-US" sz="2000" dirty="0"/>
              </a:p>
              <a:p>
                <a:pPr algn="ctr"/>
                <a:r>
                  <a:rPr lang="en-US" altLang="en-US" sz="2000" dirty="0"/>
                  <a:t>Pay rate</a:t>
                </a:r>
              </a:p>
              <a:p>
                <a:pPr algn="ctr"/>
                <a:r>
                  <a:rPr lang="en-US" altLang="en-US" sz="2000" dirty="0"/>
                  <a:t>1200</a:t>
                </a:r>
              </a:p>
            </p:txBody>
          </p:sp>
          <p:sp>
            <p:nvSpPr>
              <p:cNvPr id="17418" name="Text Box 10"/>
              <p:cNvSpPr txBox="1">
                <a:spLocks noChangeArrowheads="1"/>
              </p:cNvSpPr>
              <p:nvPr/>
            </p:nvSpPr>
            <p:spPr bwMode="auto">
              <a:xfrm>
                <a:off x="6859" y="2056"/>
                <a:ext cx="1421" cy="927"/>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Write</a:t>
                </a:r>
              </a:p>
              <a:p>
                <a:pPr algn="ctr"/>
                <a:r>
                  <a:rPr lang="en-US" altLang="en-US" sz="2000"/>
                  <a:t>Cheque</a:t>
                </a:r>
              </a:p>
              <a:p>
                <a:pPr algn="ctr"/>
                <a:r>
                  <a:rPr lang="en-US" altLang="en-US" sz="2000"/>
                  <a:t>3000</a:t>
                </a:r>
              </a:p>
            </p:txBody>
          </p:sp>
          <p:sp>
            <p:nvSpPr>
              <p:cNvPr id="17419" name="Text Box 11"/>
              <p:cNvSpPr txBox="1">
                <a:spLocks noChangeArrowheads="1"/>
              </p:cNvSpPr>
              <p:nvPr/>
            </p:nvSpPr>
            <p:spPr bwMode="auto">
              <a:xfrm>
                <a:off x="4016" y="2056"/>
                <a:ext cx="1422" cy="927"/>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a:t>Calculate</a:t>
                </a:r>
              </a:p>
              <a:p>
                <a:pPr algn="ctr"/>
                <a:r>
                  <a:rPr lang="en-US" altLang="en-US" sz="2000" dirty="0"/>
                  <a:t>Net Pay</a:t>
                </a:r>
              </a:p>
              <a:p>
                <a:pPr algn="ctr"/>
                <a:r>
                  <a:rPr lang="en-US" altLang="en-US" sz="2000" dirty="0"/>
                  <a:t>2000</a:t>
                </a:r>
              </a:p>
            </p:txBody>
          </p:sp>
          <p:sp>
            <p:nvSpPr>
              <p:cNvPr id="17420" name="Text Box 12"/>
              <p:cNvSpPr txBox="1">
                <a:spLocks noChangeArrowheads="1"/>
              </p:cNvSpPr>
              <p:nvPr/>
            </p:nvSpPr>
            <p:spPr bwMode="auto">
              <a:xfrm>
                <a:off x="4016" y="3558"/>
                <a:ext cx="1422" cy="927"/>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Calculate</a:t>
                </a:r>
              </a:p>
              <a:p>
                <a:pPr algn="ctr"/>
                <a:r>
                  <a:rPr lang="en-US" altLang="en-US" sz="2000"/>
                  <a:t>Deductions</a:t>
                </a:r>
              </a:p>
              <a:p>
                <a:pPr algn="ctr"/>
                <a:r>
                  <a:rPr lang="en-US" altLang="en-US" sz="2000"/>
                  <a:t>2100</a:t>
                </a:r>
              </a:p>
            </p:txBody>
          </p:sp>
          <p:sp>
            <p:nvSpPr>
              <p:cNvPr id="17421" name="Line 13"/>
              <p:cNvSpPr>
                <a:spLocks noChangeShapeType="1"/>
              </p:cNvSpPr>
              <p:nvPr/>
            </p:nvSpPr>
            <p:spPr bwMode="auto">
              <a:xfrm>
                <a:off x="4727" y="1396"/>
                <a:ext cx="0" cy="772"/>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2" name="Line 14"/>
              <p:cNvSpPr>
                <a:spLocks noChangeShapeType="1"/>
              </p:cNvSpPr>
              <p:nvPr/>
            </p:nvSpPr>
            <p:spPr bwMode="auto">
              <a:xfrm>
                <a:off x="1885" y="1803"/>
                <a:ext cx="5684"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Line 15"/>
              <p:cNvSpPr>
                <a:spLocks noChangeShapeType="1"/>
              </p:cNvSpPr>
              <p:nvPr/>
            </p:nvSpPr>
            <p:spPr bwMode="auto">
              <a:xfrm>
                <a:off x="1885" y="1803"/>
                <a:ext cx="0" cy="309"/>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16"/>
              <p:cNvSpPr>
                <a:spLocks noChangeShapeType="1"/>
              </p:cNvSpPr>
              <p:nvPr/>
            </p:nvSpPr>
            <p:spPr bwMode="auto">
              <a:xfrm>
                <a:off x="7569" y="1803"/>
                <a:ext cx="0" cy="309"/>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17"/>
              <p:cNvSpPr>
                <a:spLocks noChangeShapeType="1"/>
              </p:cNvSpPr>
              <p:nvPr/>
            </p:nvSpPr>
            <p:spPr bwMode="auto">
              <a:xfrm>
                <a:off x="1885" y="2870"/>
                <a:ext cx="0" cy="46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8"/>
              <p:cNvSpPr>
                <a:spLocks noChangeShapeType="1"/>
              </p:cNvSpPr>
              <p:nvPr/>
            </p:nvSpPr>
            <p:spPr bwMode="auto">
              <a:xfrm>
                <a:off x="996" y="3277"/>
                <a:ext cx="1777"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19"/>
              <p:cNvSpPr>
                <a:spLocks noChangeShapeType="1"/>
              </p:cNvSpPr>
              <p:nvPr/>
            </p:nvSpPr>
            <p:spPr bwMode="auto">
              <a:xfrm>
                <a:off x="2773" y="3277"/>
                <a:ext cx="0" cy="309"/>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Line 20"/>
              <p:cNvSpPr>
                <a:spLocks noChangeShapeType="1"/>
              </p:cNvSpPr>
              <p:nvPr/>
            </p:nvSpPr>
            <p:spPr bwMode="auto">
              <a:xfrm>
                <a:off x="996" y="3277"/>
                <a:ext cx="0" cy="309"/>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21"/>
              <p:cNvSpPr>
                <a:spLocks noChangeShapeType="1"/>
              </p:cNvSpPr>
              <p:nvPr/>
            </p:nvSpPr>
            <p:spPr bwMode="auto">
              <a:xfrm>
                <a:off x="4727" y="2870"/>
                <a:ext cx="0" cy="77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2389026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74638"/>
            <a:ext cx="8229600" cy="939784"/>
          </a:xfrm>
        </p:spPr>
        <p:txBody>
          <a:bodyPr/>
          <a:lstStyle/>
          <a:p>
            <a:r>
              <a:rPr lang="en-US" altLang="en-US" dirty="0" smtClean="0"/>
              <a:t>Temperature of Earth</a:t>
            </a:r>
            <a:endParaRPr lang="en-US" altLang="en-US" dirty="0"/>
          </a:p>
        </p:txBody>
      </p:sp>
      <p:sp>
        <p:nvSpPr>
          <p:cNvPr id="88067" name="Rectangle 3"/>
          <p:cNvSpPr>
            <a:spLocks noGrp="1" noChangeArrowheads="1"/>
          </p:cNvSpPr>
          <p:nvPr>
            <p:ph type="body" sz="half" idx="4294967295"/>
          </p:nvPr>
        </p:nvSpPr>
        <p:spPr>
          <a:xfrm>
            <a:off x="304800" y="1295400"/>
            <a:ext cx="8553480" cy="1905000"/>
          </a:xfrm>
        </p:spPr>
        <p:txBody>
          <a:bodyPr>
            <a:noAutofit/>
          </a:bodyPr>
          <a:lstStyle/>
          <a:p>
            <a:r>
              <a:rPr lang="en-US" altLang="en-US" sz="2400" dirty="0"/>
              <a:t>Write a Hierarchy Input Process Output (HIPO) to compute and display the temperature inside the earth in Celsius and Fahrenheit. The relevant formulas are</a:t>
            </a:r>
          </a:p>
          <a:p>
            <a:pPr>
              <a:buFontTx/>
              <a:buNone/>
            </a:pPr>
            <a:r>
              <a:rPr lang="en-US" altLang="en-US" sz="2400" dirty="0"/>
              <a:t>		Celsius = 10 x (depth) + 20</a:t>
            </a:r>
          </a:p>
          <a:p>
            <a:pPr>
              <a:buFontTx/>
              <a:buNone/>
            </a:pPr>
            <a:r>
              <a:rPr lang="en-US" altLang="en-US" sz="2400" dirty="0"/>
              <a:t>		Fahrenheit = 1.8 x (Celsius) + 32</a:t>
            </a:r>
          </a:p>
        </p:txBody>
      </p:sp>
      <p:graphicFrame>
        <p:nvGraphicFramePr>
          <p:cNvPr id="2" name="Diagram 1"/>
          <p:cNvGraphicFramePr/>
          <p:nvPr/>
        </p:nvGraphicFramePr>
        <p:xfrm>
          <a:off x="228600" y="3429024"/>
          <a:ext cx="86868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4059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457200" y="1285860"/>
            <a:ext cx="8229600" cy="4840303"/>
          </a:xfrm>
        </p:spPr>
        <p:txBody>
          <a:bodyPr>
            <a:normAutofit/>
          </a:bodyPr>
          <a:lstStyle/>
          <a:p>
            <a:r>
              <a:rPr lang="en-US" dirty="0" smtClean="0"/>
              <a:t>Step by step procedure to solve a problem</a:t>
            </a:r>
          </a:p>
          <a:p>
            <a:r>
              <a:rPr lang="en-US" dirty="0" smtClean="0"/>
              <a:t>'In Computer Science following notations are used to represent algorithm</a:t>
            </a:r>
            <a:endParaRPr lang="en-US" dirty="0"/>
          </a:p>
          <a:p>
            <a:r>
              <a:rPr lang="en-US" dirty="0" smtClean="0"/>
              <a:t>Flowchart</a:t>
            </a:r>
            <a:r>
              <a:rPr lang="en-US" dirty="0"/>
              <a:t>: This is a </a:t>
            </a:r>
            <a:r>
              <a:rPr lang="en-US" dirty="0" smtClean="0"/>
              <a:t>graphical representation </a:t>
            </a:r>
            <a:r>
              <a:rPr lang="en-US" dirty="0"/>
              <a:t>of computation</a:t>
            </a:r>
          </a:p>
          <a:p>
            <a:r>
              <a:rPr lang="en-US" dirty="0" smtClean="0"/>
              <a:t>Pseudo </a:t>
            </a:r>
            <a:r>
              <a:rPr lang="en-US" dirty="0"/>
              <a:t>code: They usually look like English statements but </a:t>
            </a:r>
            <a:r>
              <a:rPr lang="en-US" dirty="0" smtClean="0"/>
              <a:t>have additional </a:t>
            </a:r>
            <a:r>
              <a:rPr lang="en-US" dirty="0"/>
              <a:t>qualities</a:t>
            </a:r>
          </a:p>
        </p:txBody>
      </p:sp>
    </p:spTree>
    <p:extLst>
      <p:ext uri="{BB962C8B-B14F-4D97-AF65-F5344CB8AC3E}">
        <p14:creationId xmlns:p14="http://schemas.microsoft.com/office/powerpoint/2010/main" val="23895606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king a Cake]"/>
          <p:cNvPicPr>
            <a:picLocks noChangeAspect="1" noChangeArrowheads="1"/>
          </p:cNvPicPr>
          <p:nvPr/>
        </p:nvPicPr>
        <p:blipFill>
          <a:blip r:embed="rId2"/>
          <a:srcRect/>
          <a:stretch>
            <a:fillRect/>
          </a:stretch>
        </p:blipFill>
        <p:spPr bwMode="auto">
          <a:xfrm>
            <a:off x="428596" y="71414"/>
            <a:ext cx="8286808" cy="664371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632161" y="1286055"/>
            <a:ext cx="8052481" cy="5034769"/>
          </a:xfrm>
        </p:spPr>
        <p:txBody>
          <a:bodyPr>
            <a:normAutofit fontScale="92500" lnSpcReduction="10000"/>
          </a:bodyPr>
          <a:lstStyle/>
          <a:p>
            <a:pPr>
              <a:buNone/>
            </a:pPr>
            <a:r>
              <a:rPr lang="en-US" dirty="0" smtClean="0"/>
              <a:t>• </a:t>
            </a:r>
            <a:r>
              <a:rPr lang="en-US" dirty="0"/>
              <a:t>Algorithms are not specific to any programming </a:t>
            </a:r>
            <a:r>
              <a:rPr lang="en-US" dirty="0" smtClean="0"/>
              <a:t>language</a:t>
            </a:r>
          </a:p>
          <a:p>
            <a:pPr>
              <a:buNone/>
            </a:pPr>
            <a:r>
              <a:rPr lang="en-US" dirty="0" smtClean="0"/>
              <a:t>• </a:t>
            </a:r>
            <a:r>
              <a:rPr lang="en-US" dirty="0"/>
              <a:t>An algorithm can be implemented in any programming </a:t>
            </a:r>
            <a:r>
              <a:rPr lang="en-US" dirty="0" smtClean="0"/>
              <a:t>language</a:t>
            </a:r>
          </a:p>
          <a:p>
            <a:pPr>
              <a:buNone/>
            </a:pPr>
            <a:r>
              <a:rPr lang="en-US" dirty="0" smtClean="0"/>
              <a:t>• </a:t>
            </a:r>
            <a:r>
              <a:rPr lang="en-US" dirty="0"/>
              <a:t>Use of Algorithms</a:t>
            </a:r>
            <a:br>
              <a:rPr lang="en-US" dirty="0"/>
            </a:br>
            <a:r>
              <a:rPr lang="en-US" dirty="0"/>
              <a:t>– Facilitates easy development of programs</a:t>
            </a:r>
            <a:br>
              <a:rPr lang="en-US" dirty="0"/>
            </a:br>
            <a:r>
              <a:rPr lang="en-US" dirty="0"/>
              <a:t>– Iterative refinement</a:t>
            </a:r>
            <a:br>
              <a:rPr lang="en-US" dirty="0"/>
            </a:br>
            <a:r>
              <a:rPr lang="en-US" dirty="0"/>
              <a:t>– Easy to convert it to a program</a:t>
            </a:r>
            <a:br>
              <a:rPr lang="en-US" dirty="0"/>
            </a:br>
            <a:r>
              <a:rPr lang="en-US" dirty="0"/>
              <a:t>– Review is easier</a:t>
            </a:r>
            <a:br>
              <a:rPr lang="en-US" dirty="0"/>
            </a:br>
            <a:r>
              <a:rPr lang="en-US" dirty="0"/>
              <a:t/>
            </a:r>
            <a:br>
              <a:rPr lang="en-US" dirty="0"/>
            </a:br>
            <a:endParaRPr lang="en-US" dirty="0"/>
          </a:p>
        </p:txBody>
      </p:sp>
    </p:spTree>
    <p:extLst>
      <p:ext uri="{BB962C8B-B14F-4D97-AF65-F5344CB8AC3E}">
        <p14:creationId xmlns:p14="http://schemas.microsoft.com/office/powerpoint/2010/main" val="31401367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Steps </a:t>
            </a:r>
            <a:r>
              <a:rPr lang="en-US" b="1" dirty="0"/>
              <a:t>to Develop an Algorithm</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776415"/>
            <a:ext cx="6057900"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93561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Different </a:t>
            </a:r>
            <a:r>
              <a:rPr lang="en-US" b="1" dirty="0"/>
              <a:t>patterns in Algorithm</a:t>
            </a:r>
            <a:r>
              <a:rPr lang="en-US" dirty="0"/>
              <a:t/>
            </a:r>
            <a:br>
              <a:rPr lang="en-US" dirty="0"/>
            </a:br>
            <a:r>
              <a:rPr lang="en-US" dirty="0"/>
              <a:t/>
            </a:r>
            <a:br>
              <a:rPr lang="en-US" dirty="0"/>
            </a:b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6462" y="2066957"/>
            <a:ext cx="6531076" cy="359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48840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Sequential Algorithms</a:t>
            </a:r>
            <a:endParaRPr lang="en-GB" dirty="0"/>
          </a:p>
        </p:txBody>
      </p:sp>
      <p:sp>
        <p:nvSpPr>
          <p:cNvPr id="3" name="Subtitle 2"/>
          <p:cNvSpPr>
            <a:spLocks noGrp="1"/>
          </p:cNvSpPr>
          <p:nvPr>
            <p:ph type="subTitle" idx="1"/>
          </p:nvPr>
        </p:nvSpPr>
        <p:spPr/>
        <p:txBody>
          <a:bodyPr/>
          <a:lstStyle/>
          <a:p>
            <a:endParaRPr lang="en-GB"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 for adding two numbers</a:t>
            </a:r>
            <a:endParaRPr lang="en-US" dirty="0"/>
          </a:p>
        </p:txBody>
      </p:sp>
      <p:sp>
        <p:nvSpPr>
          <p:cNvPr id="3" name="Content Placeholder 2"/>
          <p:cNvSpPr>
            <a:spLocks noGrp="1"/>
          </p:cNvSpPr>
          <p:nvPr>
            <p:ph idx="1"/>
          </p:nvPr>
        </p:nvSpPr>
        <p:spPr/>
        <p:txBody>
          <a:bodyPr>
            <a:normAutofit/>
          </a:bodyPr>
          <a:lstStyle/>
          <a:p>
            <a:pPr>
              <a:buNone/>
            </a:pPr>
            <a:r>
              <a:rPr lang="en-US" dirty="0" smtClean="0"/>
              <a:t>	Step </a:t>
            </a:r>
            <a:r>
              <a:rPr lang="en-US" dirty="0"/>
              <a:t>1: </a:t>
            </a:r>
            <a:r>
              <a:rPr lang="en-US" dirty="0" smtClean="0"/>
              <a:t>Read two </a:t>
            </a:r>
            <a:r>
              <a:rPr lang="en-US" dirty="0"/>
              <a:t>numbers </a:t>
            </a:r>
            <a:r>
              <a:rPr lang="en-US" dirty="0" smtClean="0"/>
              <a:t>A </a:t>
            </a:r>
            <a:r>
              <a:rPr lang="en-US" dirty="0"/>
              <a:t>and B</a:t>
            </a:r>
            <a:br>
              <a:rPr lang="en-US" dirty="0"/>
            </a:br>
            <a:r>
              <a:rPr lang="en-US" dirty="0"/>
              <a:t>Step 2: </a:t>
            </a:r>
            <a:r>
              <a:rPr lang="en-US" dirty="0" smtClean="0"/>
              <a:t>Let C </a:t>
            </a:r>
            <a:r>
              <a:rPr lang="en-US" dirty="0"/>
              <a:t>= A + B</a:t>
            </a:r>
            <a:br>
              <a:rPr lang="en-US" dirty="0"/>
            </a:br>
            <a:r>
              <a:rPr lang="en-US" dirty="0"/>
              <a:t>Step 3: Display </a:t>
            </a:r>
            <a:r>
              <a:rPr lang="en-US" dirty="0" smtClean="0"/>
              <a:t>C</a:t>
            </a:r>
            <a:r>
              <a:rPr lang="en-US" dirty="0"/>
              <a:t/>
            </a:r>
            <a:br>
              <a:rPr lang="en-US" dirty="0"/>
            </a:br>
            <a:endParaRPr lang="en-US" dirty="0"/>
          </a:p>
        </p:txBody>
      </p:sp>
    </p:spTree>
    <p:extLst>
      <p:ext uri="{BB962C8B-B14F-4D97-AF65-F5344CB8AC3E}">
        <p14:creationId xmlns:p14="http://schemas.microsoft.com/office/powerpoint/2010/main" val="1655566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796908"/>
          </a:xfrm>
        </p:spPr>
        <p:txBody>
          <a:bodyPr/>
          <a:lstStyle/>
          <a:p>
            <a:r>
              <a:rPr lang="en-US" dirty="0" smtClean="0"/>
              <a:t>Problem</a:t>
            </a:r>
            <a:endParaRPr lang="en-US" dirty="0"/>
          </a:p>
        </p:txBody>
      </p:sp>
      <p:sp>
        <p:nvSpPr>
          <p:cNvPr id="3" name="Content Placeholder 2"/>
          <p:cNvSpPr>
            <a:spLocks noGrp="1"/>
          </p:cNvSpPr>
          <p:nvPr>
            <p:ph idx="1"/>
          </p:nvPr>
        </p:nvSpPr>
        <p:spPr>
          <a:xfrm>
            <a:off x="214282" y="785794"/>
            <a:ext cx="8543956" cy="5857916"/>
          </a:xfrm>
        </p:spPr>
        <p:txBody>
          <a:bodyPr>
            <a:noAutofit/>
          </a:bodyPr>
          <a:lstStyle/>
          <a:p>
            <a:pPr>
              <a:lnSpc>
                <a:spcPct val="140000"/>
              </a:lnSpc>
            </a:pPr>
            <a:r>
              <a:rPr lang="en-US" b="1" dirty="0" smtClean="0"/>
              <a:t>Constraint</a:t>
            </a:r>
            <a:r>
              <a:rPr lang="en-US" dirty="0" smtClean="0"/>
              <a:t> : Librarian issues books only to VIT employees</a:t>
            </a:r>
            <a:br>
              <a:rPr lang="en-US" dirty="0" smtClean="0"/>
            </a:br>
            <a:r>
              <a:rPr lang="en-US" dirty="0" smtClean="0"/>
              <a:t>Questions about the scenario:</a:t>
            </a:r>
            <a:br>
              <a:rPr lang="en-US" dirty="0" smtClean="0"/>
            </a:br>
            <a:r>
              <a:rPr lang="en-US" dirty="0" smtClean="0"/>
              <a:t>1 How many books are there in the library?</a:t>
            </a:r>
            <a:br>
              <a:rPr lang="en-US" dirty="0" smtClean="0"/>
            </a:br>
            <a:r>
              <a:rPr lang="en-US" dirty="0" smtClean="0"/>
              <a:t>2 How many books can be issued to an employee?</a:t>
            </a:r>
            <a:br>
              <a:rPr lang="en-US" dirty="0" smtClean="0"/>
            </a:br>
            <a:r>
              <a:rPr lang="en-US" dirty="0" smtClean="0"/>
              <a:t>3. Does the librarian issue a book to himself? etc</a:t>
            </a:r>
            <a:endParaRPr lang="en-US" dirty="0"/>
          </a:p>
        </p:txBody>
      </p:sp>
    </p:spTree>
    <p:extLst>
      <p:ext uri="{BB962C8B-B14F-4D97-AF65-F5344CB8AC3E}">
        <p14:creationId xmlns:p14="http://schemas.microsoft.com/office/powerpoint/2010/main" val="11378812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Area of a Circle</a:t>
            </a:r>
            <a:br>
              <a:rPr lang="en-US" dirty="0" smtClean="0"/>
            </a:br>
            <a:endParaRPr lang="en-US" dirty="0"/>
          </a:p>
        </p:txBody>
      </p:sp>
      <p:sp>
        <p:nvSpPr>
          <p:cNvPr id="3" name="Content Placeholder 2"/>
          <p:cNvSpPr>
            <a:spLocks noGrp="1"/>
          </p:cNvSpPr>
          <p:nvPr>
            <p:ph idx="1"/>
          </p:nvPr>
        </p:nvSpPr>
        <p:spPr>
          <a:xfrm>
            <a:off x="457200" y="857232"/>
            <a:ext cx="8229600" cy="5786478"/>
          </a:xfrm>
        </p:spPr>
        <p:txBody>
          <a:bodyPr>
            <a:normAutofit lnSpcReduction="10000"/>
          </a:bodyPr>
          <a:lstStyle/>
          <a:p>
            <a:pPr>
              <a:lnSpc>
                <a:spcPct val="150000"/>
              </a:lnSpc>
              <a:buNone/>
            </a:pPr>
            <a:r>
              <a:rPr lang="en-US" b="1" dirty="0" smtClean="0"/>
              <a:t>	Step 1 </a:t>
            </a:r>
            <a:r>
              <a:rPr lang="en-US" b="1" dirty="0"/>
              <a:t>: </a:t>
            </a:r>
            <a:r>
              <a:rPr lang="en-US" dirty="0" smtClean="0"/>
              <a:t>Read the RADIUS of a circle</a:t>
            </a:r>
            <a:r>
              <a:rPr lang="en-US" dirty="0"/>
              <a:t/>
            </a:r>
            <a:br>
              <a:rPr lang="en-US" dirty="0"/>
            </a:br>
            <a:r>
              <a:rPr lang="en-US" b="1" dirty="0"/>
              <a:t>Step 2 : </a:t>
            </a:r>
            <a:r>
              <a:rPr lang="en-US" dirty="0"/>
              <a:t>Find the square of RADIUS and store it in SQUARE</a:t>
            </a:r>
            <a:br>
              <a:rPr lang="en-US" dirty="0"/>
            </a:br>
            <a:r>
              <a:rPr lang="en-US" b="1" dirty="0"/>
              <a:t>Step 3 : </a:t>
            </a:r>
            <a:r>
              <a:rPr lang="en-US" dirty="0"/>
              <a:t>Multiply SQUARE with 3.14 and store the result </a:t>
            </a:r>
            <a:r>
              <a:rPr lang="en-US" dirty="0" smtClean="0"/>
              <a:t>in  AREA</a:t>
            </a:r>
          </a:p>
          <a:p>
            <a:pPr>
              <a:lnSpc>
                <a:spcPct val="150000"/>
              </a:lnSpc>
              <a:buNone/>
            </a:pPr>
            <a:r>
              <a:rPr lang="en-US" b="1" dirty="0" smtClean="0"/>
              <a:t>	Step 4: </a:t>
            </a:r>
            <a:r>
              <a:rPr lang="en-US" dirty="0" smtClean="0"/>
              <a:t>Print AREA</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2056179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Marks</a:t>
            </a:r>
            <a:endParaRPr lang="en-US" dirty="0"/>
          </a:p>
        </p:txBody>
      </p:sp>
      <p:sp>
        <p:nvSpPr>
          <p:cNvPr id="3" name="Content Placeholder 2"/>
          <p:cNvSpPr>
            <a:spLocks noGrp="1"/>
          </p:cNvSpPr>
          <p:nvPr>
            <p:ph idx="1"/>
          </p:nvPr>
        </p:nvSpPr>
        <p:spPr>
          <a:xfrm>
            <a:off x="457200" y="1285860"/>
            <a:ext cx="8229600" cy="4840303"/>
          </a:xfrm>
        </p:spPr>
        <p:txBody>
          <a:bodyPr>
            <a:normAutofit/>
          </a:bodyPr>
          <a:lstStyle/>
          <a:p>
            <a:pPr>
              <a:lnSpc>
                <a:spcPct val="150000"/>
              </a:lnSpc>
            </a:pPr>
            <a:r>
              <a:rPr lang="en-US" dirty="0"/>
              <a:t>Find the average marks scored by a student in 3 subjects:</a:t>
            </a:r>
            <a:br>
              <a:rPr lang="en-US" dirty="0"/>
            </a:br>
            <a:r>
              <a:rPr lang="en-US" b="1" dirty="0" smtClean="0"/>
              <a:t>Step </a:t>
            </a:r>
            <a:r>
              <a:rPr lang="en-US" b="1" dirty="0"/>
              <a:t>1 :</a:t>
            </a:r>
            <a:r>
              <a:rPr lang="en-US" dirty="0"/>
              <a:t> </a:t>
            </a:r>
            <a:r>
              <a:rPr lang="en-US" dirty="0" smtClean="0"/>
              <a:t>Read Marks1, </a:t>
            </a:r>
            <a:r>
              <a:rPr lang="en-US" dirty="0"/>
              <a:t>Marks2, Marks3</a:t>
            </a:r>
            <a:br>
              <a:rPr lang="en-US" dirty="0"/>
            </a:br>
            <a:r>
              <a:rPr lang="en-US" b="1" dirty="0"/>
              <a:t>Step 2 :</a:t>
            </a:r>
            <a:r>
              <a:rPr lang="en-US" dirty="0"/>
              <a:t> Sum = </a:t>
            </a:r>
            <a:r>
              <a:rPr lang="en-US" dirty="0" smtClean="0"/>
              <a:t>Marks1 </a:t>
            </a:r>
            <a:r>
              <a:rPr lang="en-US" dirty="0"/>
              <a:t>+ Marks2 + Marks3</a:t>
            </a:r>
            <a:br>
              <a:rPr lang="en-US" dirty="0"/>
            </a:br>
            <a:r>
              <a:rPr lang="en-US" b="1" dirty="0"/>
              <a:t>Step 3 :</a:t>
            </a:r>
            <a:r>
              <a:rPr lang="en-US" dirty="0"/>
              <a:t> Average = Sum / 3</a:t>
            </a:r>
            <a:br>
              <a:rPr lang="en-US" dirty="0"/>
            </a:br>
            <a:r>
              <a:rPr lang="en-US" b="1" dirty="0"/>
              <a:t>Step 4 :</a:t>
            </a:r>
            <a:r>
              <a:rPr lang="en-US" dirty="0"/>
              <a:t> Display </a:t>
            </a:r>
            <a:r>
              <a:rPr lang="en-US" dirty="0" smtClean="0"/>
              <a:t>Average</a:t>
            </a:r>
            <a:endParaRPr lang="en-US" dirty="0"/>
          </a:p>
        </p:txBody>
      </p:sp>
    </p:spTree>
    <p:extLst>
      <p:ext uri="{BB962C8B-B14F-4D97-AF65-F5344CB8AC3E}">
        <p14:creationId xmlns:p14="http://schemas.microsoft.com/office/powerpoint/2010/main" val="41185413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Selectional</a:t>
            </a:r>
            <a:r>
              <a:rPr lang="en-GB" dirty="0" smtClean="0"/>
              <a:t> Algorithms</a:t>
            </a:r>
            <a:endParaRPr lang="en-GB" dirty="0"/>
          </a:p>
        </p:txBody>
      </p:sp>
      <p:sp>
        <p:nvSpPr>
          <p:cNvPr id="3" name="Subtitle 2"/>
          <p:cNvSpPr>
            <a:spLocks noGrp="1"/>
          </p:cNvSpPr>
          <p:nvPr>
            <p:ph type="subTitle" idx="1"/>
          </p:nvPr>
        </p:nvSpPr>
        <p:spPr/>
        <p:txBody>
          <a:bodyPr/>
          <a:lstStyle/>
          <a:p>
            <a:endParaRPr lang="en-GB"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 Fail and Average</a:t>
            </a:r>
            <a:endParaRPr lang="en-US" b="1" dirty="0"/>
          </a:p>
        </p:txBody>
      </p:sp>
      <p:sp>
        <p:nvSpPr>
          <p:cNvPr id="3" name="Content Placeholder 2"/>
          <p:cNvSpPr>
            <a:spLocks noGrp="1"/>
          </p:cNvSpPr>
          <p:nvPr>
            <p:ph idx="1"/>
          </p:nvPr>
        </p:nvSpPr>
        <p:spPr>
          <a:xfrm>
            <a:off x="457200" y="1357298"/>
            <a:ext cx="8229600" cy="5257800"/>
          </a:xfrm>
        </p:spPr>
        <p:txBody>
          <a:bodyPr>
            <a:normAutofit fontScale="92500" lnSpcReduction="10000"/>
          </a:bodyPr>
          <a:lstStyle/>
          <a:p>
            <a:r>
              <a:rPr lang="en-US" dirty="0"/>
              <a:t>Write an algorithm to find the average marks of a student. Also </a:t>
            </a:r>
            <a:r>
              <a:rPr lang="en-US" dirty="0" smtClean="0"/>
              <a:t>check whether </a:t>
            </a:r>
            <a:r>
              <a:rPr lang="en-US" dirty="0"/>
              <a:t>the student has passed or </a:t>
            </a:r>
            <a:r>
              <a:rPr lang="en-US" dirty="0" smtClean="0"/>
              <a:t>failed. For </a:t>
            </a:r>
            <a:r>
              <a:rPr lang="en-US" dirty="0"/>
              <a:t>a student to be declared pass, average marks should not be less than 65.</a:t>
            </a:r>
            <a:br>
              <a:rPr lang="en-US" dirty="0"/>
            </a:br>
            <a:r>
              <a:rPr lang="en-US" b="1" dirty="0" smtClean="0"/>
              <a:t>Step </a:t>
            </a:r>
            <a:r>
              <a:rPr lang="en-US" b="1" dirty="0"/>
              <a:t>1 :</a:t>
            </a:r>
            <a:r>
              <a:rPr lang="en-US" dirty="0"/>
              <a:t> </a:t>
            </a:r>
            <a:r>
              <a:rPr lang="en-US" dirty="0" smtClean="0"/>
              <a:t>Read Marks1, </a:t>
            </a:r>
            <a:r>
              <a:rPr lang="en-US" dirty="0"/>
              <a:t>Marks2, Marks3</a:t>
            </a:r>
            <a:br>
              <a:rPr lang="en-US" dirty="0"/>
            </a:br>
            <a:r>
              <a:rPr lang="en-US" b="1" dirty="0"/>
              <a:t>Step 2 :</a:t>
            </a:r>
            <a:r>
              <a:rPr lang="en-US" dirty="0"/>
              <a:t> Total = </a:t>
            </a:r>
            <a:r>
              <a:rPr lang="en-US" dirty="0" smtClean="0"/>
              <a:t>Marks1 </a:t>
            </a:r>
            <a:r>
              <a:rPr lang="en-US" dirty="0"/>
              <a:t>+ Marks2 + Marks3</a:t>
            </a:r>
            <a:br>
              <a:rPr lang="en-US" dirty="0"/>
            </a:br>
            <a:r>
              <a:rPr lang="en-US" b="1" dirty="0"/>
              <a:t>Step 3 :</a:t>
            </a:r>
            <a:r>
              <a:rPr lang="en-US" dirty="0"/>
              <a:t> Average = Total / 3</a:t>
            </a:r>
            <a:br>
              <a:rPr lang="en-US" dirty="0"/>
            </a:br>
            <a:r>
              <a:rPr lang="en-US" b="1" dirty="0"/>
              <a:t>Step 4 :</a:t>
            </a:r>
            <a:r>
              <a:rPr lang="en-US" dirty="0"/>
              <a:t> Set Output = “Student Passed”</a:t>
            </a:r>
            <a:br>
              <a:rPr lang="en-US" dirty="0"/>
            </a:br>
            <a:r>
              <a:rPr lang="en-US" b="1" dirty="0"/>
              <a:t>Step 5 :</a:t>
            </a:r>
            <a:r>
              <a:rPr lang="en-US" dirty="0"/>
              <a:t> if Average &lt; 65 then Set Output = “Student Failed"</a:t>
            </a:r>
            <a:br>
              <a:rPr lang="en-US" dirty="0"/>
            </a:br>
            <a:r>
              <a:rPr lang="en-US" b="1" dirty="0"/>
              <a:t>Step 6 :</a:t>
            </a:r>
            <a:r>
              <a:rPr lang="en-US" dirty="0"/>
              <a:t> Display </a:t>
            </a:r>
            <a:r>
              <a:rPr lang="en-US" dirty="0" smtClean="0"/>
              <a:t>Output</a:t>
            </a:r>
            <a:r>
              <a:rPr lang="en-US" dirty="0"/>
              <a:t/>
            </a:r>
            <a:br>
              <a:rPr lang="en-US" dirty="0"/>
            </a:br>
            <a:endParaRPr lang="en-US" dirty="0"/>
          </a:p>
        </p:txBody>
      </p:sp>
    </p:spTree>
    <p:extLst>
      <p:ext uri="{BB962C8B-B14F-4D97-AF65-F5344CB8AC3E}">
        <p14:creationId xmlns:p14="http://schemas.microsoft.com/office/powerpoint/2010/main" val="17972070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Leap Year or Not</a:t>
            </a:r>
            <a:endParaRPr lang="en-US" dirty="0"/>
          </a:p>
        </p:txBody>
      </p:sp>
      <p:sp>
        <p:nvSpPr>
          <p:cNvPr id="3" name="Content Placeholder 2"/>
          <p:cNvSpPr>
            <a:spLocks noGrp="1"/>
          </p:cNvSpPr>
          <p:nvPr>
            <p:ph idx="1"/>
          </p:nvPr>
        </p:nvSpPr>
        <p:spPr>
          <a:xfrm>
            <a:off x="457200" y="1285860"/>
            <a:ext cx="8229600" cy="5043510"/>
          </a:xfrm>
        </p:spPr>
        <p:txBody>
          <a:bodyPr>
            <a:normAutofit/>
          </a:bodyPr>
          <a:lstStyle/>
          <a:p>
            <a:pPr>
              <a:buNone/>
            </a:pPr>
            <a:r>
              <a:rPr lang="en-US" dirty="0" smtClean="0"/>
              <a:t>	</a:t>
            </a:r>
            <a:r>
              <a:rPr lang="en-US" b="1" dirty="0" smtClean="0"/>
              <a:t>Step 1 </a:t>
            </a:r>
            <a:r>
              <a:rPr lang="en-US" b="1" dirty="0"/>
              <a:t>:</a:t>
            </a:r>
            <a:r>
              <a:rPr lang="en-US" dirty="0"/>
              <a:t> </a:t>
            </a:r>
            <a:r>
              <a:rPr lang="en-US" dirty="0" smtClean="0"/>
              <a:t>Read </a:t>
            </a:r>
            <a:r>
              <a:rPr lang="en-US" dirty="0"/>
              <a:t>YEAR</a:t>
            </a:r>
            <a:br>
              <a:rPr lang="en-US" dirty="0"/>
            </a:br>
            <a:r>
              <a:rPr lang="en-US" b="1" dirty="0"/>
              <a:t>Step 2 :</a:t>
            </a:r>
            <a:r>
              <a:rPr lang="en-US" dirty="0"/>
              <a:t> IF </a:t>
            </a:r>
            <a:r>
              <a:rPr lang="en-US" b="1" dirty="0" smtClean="0"/>
              <a:t>((YEAR%4=0 </a:t>
            </a:r>
            <a:r>
              <a:rPr lang="en-US" b="1" dirty="0"/>
              <a:t>AND YEAR%100!=0)OR (YEAR%400=0))</a:t>
            </a:r>
            <a:r>
              <a:rPr lang="en-US" dirty="0"/>
              <a:t/>
            </a:r>
            <a:br>
              <a:rPr lang="en-US" dirty="0"/>
            </a:br>
            <a:r>
              <a:rPr lang="en-US" dirty="0"/>
              <a:t>Display "Year is a leap year"</a:t>
            </a:r>
            <a:br>
              <a:rPr lang="en-US" dirty="0"/>
            </a:br>
            <a:r>
              <a:rPr lang="en-US" dirty="0"/>
              <a:t>ELSE</a:t>
            </a:r>
            <a:br>
              <a:rPr lang="en-US" dirty="0"/>
            </a:br>
            <a:r>
              <a:rPr lang="en-US" dirty="0"/>
              <a:t>Display “Year is not a leap year"</a:t>
            </a:r>
            <a:br>
              <a:rPr lang="en-US" dirty="0"/>
            </a:br>
            <a:r>
              <a:rPr lang="en-US" dirty="0" smtClean="0"/>
              <a:t>ENDIF</a:t>
            </a:r>
          </a:p>
          <a:p>
            <a:pPr>
              <a:buNone/>
            </a:pPr>
            <a:r>
              <a:rPr lang="en-US" dirty="0" err="1">
                <a:solidFill>
                  <a:srgbClr val="00B050"/>
                </a:solidFill>
              </a:rPr>
              <a:t>Source:http</a:t>
            </a:r>
            <a:r>
              <a:rPr lang="en-US" dirty="0">
                <a:solidFill>
                  <a:srgbClr val="00B050"/>
                </a:solidFill>
              </a:rPr>
              <a:t>://www.wikihow.com/Calculate-Leap-Years</a:t>
            </a:r>
            <a:endParaRPr lang="en-US" dirty="0">
              <a:solidFill>
                <a:srgbClr val="00B050"/>
              </a:solidFill>
            </a:endParaRPr>
          </a:p>
        </p:txBody>
      </p:sp>
    </p:spTree>
    <p:extLst>
      <p:ext uri="{BB962C8B-B14F-4D97-AF65-F5344CB8AC3E}">
        <p14:creationId xmlns:p14="http://schemas.microsoft.com/office/powerpoint/2010/main" val="22880803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142852"/>
            <a:ext cx="9072594" cy="928694"/>
          </a:xfrm>
        </p:spPr>
        <p:txBody>
          <a:bodyPr>
            <a:noAutofit/>
          </a:bodyPr>
          <a:lstStyle/>
          <a:p>
            <a:r>
              <a:rPr lang="en-US" sz="3600" b="1" dirty="0" err="1" smtClean="0"/>
              <a:t>Iterational</a:t>
            </a:r>
            <a:r>
              <a:rPr lang="en-US" sz="3600" b="1" dirty="0" smtClean="0"/>
              <a:t> Algorithms – Repetitive Structures</a:t>
            </a:r>
            <a:endParaRPr lang="en-US" sz="3600" dirty="0"/>
          </a:p>
        </p:txBody>
      </p:sp>
      <p:sp>
        <p:nvSpPr>
          <p:cNvPr id="3" name="Content Placeholder 2"/>
          <p:cNvSpPr>
            <a:spLocks noGrp="1"/>
          </p:cNvSpPr>
          <p:nvPr>
            <p:ph idx="1"/>
          </p:nvPr>
        </p:nvSpPr>
        <p:spPr>
          <a:xfrm>
            <a:off x="285720" y="1231903"/>
            <a:ext cx="8686800" cy="4054485"/>
          </a:xfrm>
        </p:spPr>
        <p:txBody>
          <a:bodyPr>
            <a:noAutofit/>
          </a:bodyPr>
          <a:lstStyle/>
          <a:p>
            <a:pPr>
              <a:lnSpc>
                <a:spcPct val="170000"/>
              </a:lnSpc>
            </a:pPr>
            <a:r>
              <a:rPr lang="en-US" sz="3600" dirty="0" smtClean="0"/>
              <a:t>Find </a:t>
            </a:r>
            <a:r>
              <a:rPr lang="en-US" sz="3600" dirty="0"/>
              <a:t>the average marks scored by ‘N’ number of </a:t>
            </a:r>
            <a:r>
              <a:rPr lang="en-US" sz="3600" dirty="0" smtClean="0"/>
              <a:t>students</a:t>
            </a:r>
            <a:r>
              <a:rPr lang="en-US" sz="3600" dirty="0"/>
              <a:t/>
            </a:r>
            <a:br>
              <a:rPr lang="en-US" sz="3600" dirty="0"/>
            </a:br>
            <a:endParaRPr lang="en-US" sz="3600" dirty="0"/>
          </a:p>
        </p:txBody>
      </p:sp>
    </p:spTree>
    <p:extLst>
      <p:ext uri="{BB962C8B-B14F-4D97-AF65-F5344CB8AC3E}">
        <p14:creationId xmlns:p14="http://schemas.microsoft.com/office/powerpoint/2010/main" val="27388773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76"/>
            <a:ext cx="8686800" cy="6643710"/>
          </a:xfrm>
        </p:spPr>
        <p:txBody>
          <a:bodyPr>
            <a:noAutofit/>
          </a:bodyPr>
          <a:lstStyle/>
          <a:p>
            <a:pPr>
              <a:lnSpc>
                <a:spcPct val="170000"/>
              </a:lnSpc>
              <a:buNone/>
            </a:pPr>
            <a:r>
              <a:rPr lang="en-US" sz="2400" b="1" dirty="0" smtClean="0"/>
              <a:t>	Step </a:t>
            </a:r>
            <a:r>
              <a:rPr lang="en-US" sz="2400" b="1" dirty="0"/>
              <a:t>1 : </a:t>
            </a:r>
            <a:r>
              <a:rPr lang="en-US" sz="2400" dirty="0" smtClean="0"/>
              <a:t>Read Number Of Students</a:t>
            </a:r>
            <a:r>
              <a:rPr lang="en-US" sz="2400" dirty="0"/>
              <a:t/>
            </a:r>
            <a:br>
              <a:rPr lang="en-US" sz="2400" dirty="0"/>
            </a:br>
            <a:r>
              <a:rPr lang="en-US" sz="2400" b="1" dirty="0"/>
              <a:t>Step 2 : </a:t>
            </a:r>
            <a:r>
              <a:rPr lang="en-US" sz="2400" dirty="0" smtClean="0"/>
              <a:t>Let Counter </a:t>
            </a:r>
            <a:r>
              <a:rPr lang="en-US" sz="2400" dirty="0"/>
              <a:t>= 1</a:t>
            </a:r>
            <a:br>
              <a:rPr lang="en-US" sz="2400" dirty="0"/>
            </a:br>
            <a:r>
              <a:rPr lang="en-US" sz="2400" b="1" dirty="0"/>
              <a:t>Step 3 : </a:t>
            </a:r>
            <a:r>
              <a:rPr lang="en-US" sz="2400" dirty="0"/>
              <a:t>Read </a:t>
            </a:r>
            <a:r>
              <a:rPr lang="en-US" sz="2400" dirty="0" smtClean="0"/>
              <a:t>Marks1, </a:t>
            </a:r>
            <a:r>
              <a:rPr lang="en-US" sz="2400" dirty="0"/>
              <a:t>Marks2, Marks3</a:t>
            </a:r>
            <a:br>
              <a:rPr lang="en-US" sz="2400" dirty="0"/>
            </a:br>
            <a:r>
              <a:rPr lang="en-US" sz="2400" b="1" dirty="0"/>
              <a:t>Step 4 : </a:t>
            </a:r>
            <a:r>
              <a:rPr lang="en-US" sz="2400" dirty="0"/>
              <a:t>Total = </a:t>
            </a:r>
            <a:r>
              <a:rPr lang="en-US" sz="2400" dirty="0" smtClean="0"/>
              <a:t>Marks1 </a:t>
            </a:r>
            <a:r>
              <a:rPr lang="en-US" sz="2400" dirty="0"/>
              <a:t>+ Marks2 + Marks3</a:t>
            </a:r>
            <a:br>
              <a:rPr lang="en-US" sz="2400" dirty="0"/>
            </a:br>
            <a:r>
              <a:rPr lang="en-US" sz="2400" b="1" dirty="0"/>
              <a:t>Step 5 : </a:t>
            </a:r>
            <a:r>
              <a:rPr lang="en-US" sz="2400" dirty="0"/>
              <a:t>Average = Total / 3</a:t>
            </a:r>
            <a:br>
              <a:rPr lang="en-US" sz="2400" dirty="0"/>
            </a:br>
            <a:r>
              <a:rPr lang="en-US" sz="2400" b="1" dirty="0"/>
              <a:t>Step 6 : </a:t>
            </a:r>
            <a:r>
              <a:rPr lang="en-US" sz="2400" dirty="0"/>
              <a:t>Set Output = “Student Passed”</a:t>
            </a:r>
            <a:br>
              <a:rPr lang="en-US" sz="2400" dirty="0"/>
            </a:br>
            <a:r>
              <a:rPr lang="en-US" sz="2400" b="1" dirty="0"/>
              <a:t>Step 7 : </a:t>
            </a:r>
            <a:r>
              <a:rPr lang="en-US" sz="2400" dirty="0"/>
              <a:t>If (Average &lt; 65) then Set Output = “Student Failed"</a:t>
            </a:r>
            <a:br>
              <a:rPr lang="en-US" sz="2400" dirty="0"/>
            </a:br>
            <a:r>
              <a:rPr lang="en-US" sz="2400" b="1" dirty="0"/>
              <a:t>Step 8 : </a:t>
            </a:r>
            <a:r>
              <a:rPr lang="en-US" sz="2400" dirty="0"/>
              <a:t>Display Output</a:t>
            </a:r>
            <a:br>
              <a:rPr lang="en-US" sz="2400" dirty="0"/>
            </a:br>
            <a:r>
              <a:rPr lang="en-US" sz="2400" b="1" dirty="0"/>
              <a:t>Step 9 : </a:t>
            </a:r>
            <a:r>
              <a:rPr lang="en-US" sz="2400" dirty="0" smtClean="0"/>
              <a:t>Set Counter </a:t>
            </a:r>
            <a:r>
              <a:rPr lang="en-US" sz="2400" dirty="0"/>
              <a:t>= Counter + 1</a:t>
            </a:r>
            <a:br>
              <a:rPr lang="en-US" sz="2400" dirty="0"/>
            </a:br>
            <a:r>
              <a:rPr lang="en-US" sz="2400" b="1" dirty="0"/>
              <a:t>Step 10 :</a:t>
            </a:r>
            <a:r>
              <a:rPr lang="en-US" sz="2400" dirty="0"/>
              <a:t> If (Counter &lt;= </a:t>
            </a:r>
            <a:r>
              <a:rPr lang="en-US" sz="2400" dirty="0" err="1"/>
              <a:t>NumberOfStudents</a:t>
            </a:r>
            <a:r>
              <a:rPr lang="en-US" sz="2400" dirty="0"/>
              <a:t> ) then </a:t>
            </a:r>
            <a:r>
              <a:rPr lang="en-US" sz="2400" dirty="0" err="1"/>
              <a:t>goto</a:t>
            </a:r>
            <a:r>
              <a:rPr lang="en-US" sz="2400" dirty="0"/>
              <a:t> step </a:t>
            </a:r>
            <a:r>
              <a:rPr lang="en-US" sz="2400" dirty="0" smtClean="0"/>
              <a:t>3</a:t>
            </a:r>
            <a:br>
              <a:rPr lang="en-US" sz="2400" dirty="0" smtClean="0"/>
            </a:br>
            <a:r>
              <a:rPr lang="en-US" sz="2400" dirty="0"/>
              <a:t/>
            </a:r>
            <a:br>
              <a:rPr lang="en-US" sz="2400" dirty="0"/>
            </a:br>
            <a:endParaRPr lang="en-US" sz="2400" dirty="0"/>
          </a:p>
        </p:txBody>
      </p:sp>
    </p:spTree>
    <p:extLst>
      <p:ext uri="{BB962C8B-B14F-4D97-AF65-F5344CB8AC3E}">
        <p14:creationId xmlns:p14="http://schemas.microsoft.com/office/powerpoint/2010/main" val="2738877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Discussion</a:t>
            </a:r>
            <a:endParaRPr lang="en-US" dirty="0"/>
          </a:p>
        </p:txBody>
      </p:sp>
      <p:sp>
        <p:nvSpPr>
          <p:cNvPr id="5" name="TextBox 4"/>
          <p:cNvSpPr txBox="1"/>
          <p:nvPr/>
        </p:nvSpPr>
        <p:spPr>
          <a:xfrm>
            <a:off x="1071538" y="4643446"/>
            <a:ext cx="7124728" cy="1569642"/>
          </a:xfrm>
          <a:prstGeom prst="rect">
            <a:avLst/>
          </a:prstGeom>
          <a:noFill/>
        </p:spPr>
        <p:txBody>
          <a:bodyPr wrap="square" lIns="91420" tIns="45711" rIns="91420" bIns="45711" rtlCol="0">
            <a:spAutoFit/>
          </a:bodyPr>
          <a:lstStyle/>
          <a:p>
            <a:r>
              <a:rPr lang="en-US" sz="2400" dirty="0"/>
              <a:t>Have you ever observed this scenario?</a:t>
            </a:r>
            <a:br>
              <a:rPr lang="en-US" sz="2400" dirty="0"/>
            </a:br>
            <a:r>
              <a:rPr lang="en-US" sz="2400" dirty="0"/>
              <a:t>Yes!!! What are the problems in the scenario?</a:t>
            </a:r>
            <a:br>
              <a:rPr lang="en-US" sz="2400" dirty="0"/>
            </a:br>
            <a:r>
              <a:rPr lang="en-US" sz="2400" dirty="0"/>
              <a:t/>
            </a:r>
            <a:br>
              <a:rPr lang="en-US" sz="2400" dirty="0"/>
            </a:br>
            <a:endParaRPr lang="en-US" sz="2400"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752602"/>
            <a:ext cx="6596224" cy="277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840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Types </a:t>
            </a:r>
            <a:r>
              <a:rPr lang="en-US" b="1" dirty="0"/>
              <a:t>of Problems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42844" y="1071546"/>
            <a:ext cx="8534400" cy="5357850"/>
          </a:xfrm>
        </p:spPr>
        <p:txBody>
          <a:bodyPr>
            <a:noAutofit/>
          </a:bodyPr>
          <a:lstStyle/>
          <a:p>
            <a:pPr>
              <a:lnSpc>
                <a:spcPct val="150000"/>
              </a:lnSpc>
            </a:pPr>
            <a:r>
              <a:rPr lang="en-US" sz="2400" dirty="0" smtClean="0"/>
              <a:t>All Problems </a:t>
            </a:r>
            <a:r>
              <a:rPr lang="en-US" sz="2400" dirty="0"/>
              <a:t>do not </a:t>
            </a:r>
            <a:r>
              <a:rPr lang="en-US" sz="2400" dirty="0" smtClean="0"/>
              <a:t>have a straightforward </a:t>
            </a:r>
            <a:r>
              <a:rPr lang="en-US" sz="2400" dirty="0"/>
              <a:t>solutions. </a:t>
            </a:r>
            <a:endParaRPr lang="en-US" sz="2400" dirty="0" smtClean="0"/>
          </a:p>
          <a:p>
            <a:pPr>
              <a:lnSpc>
                <a:spcPct val="150000"/>
              </a:lnSpc>
            </a:pPr>
            <a:r>
              <a:rPr lang="en-US" sz="2400" dirty="0" smtClean="0"/>
              <a:t>Some </a:t>
            </a:r>
            <a:r>
              <a:rPr lang="en-US" sz="2400" dirty="0"/>
              <a:t>problems, such </a:t>
            </a:r>
            <a:r>
              <a:rPr lang="en-US" sz="2400" dirty="0" smtClean="0"/>
              <a:t>as balancing </a:t>
            </a:r>
            <a:r>
              <a:rPr lang="en-US" sz="2400" dirty="0"/>
              <a:t>a checkbook or baking a cake, can be solved with a series of actions. </a:t>
            </a:r>
            <a:endParaRPr lang="en-US" sz="2400" dirty="0" smtClean="0"/>
          </a:p>
          <a:p>
            <a:pPr>
              <a:lnSpc>
                <a:spcPct val="150000"/>
              </a:lnSpc>
            </a:pPr>
            <a:r>
              <a:rPr lang="en-US" sz="2400" dirty="0" smtClean="0"/>
              <a:t>These solutions </a:t>
            </a:r>
            <a:r>
              <a:rPr lang="en-US" sz="2400" dirty="0"/>
              <a:t>are called </a:t>
            </a:r>
            <a:r>
              <a:rPr lang="en-US" sz="2400" b="1" dirty="0"/>
              <a:t>algorithmic solutions</a:t>
            </a:r>
            <a:r>
              <a:rPr lang="en-US" sz="2400" dirty="0" smtClean="0"/>
              <a:t>.</a:t>
            </a:r>
          </a:p>
          <a:p>
            <a:pPr>
              <a:lnSpc>
                <a:spcPct val="150000"/>
              </a:lnSpc>
            </a:pPr>
            <a:r>
              <a:rPr lang="en-US" sz="2400" dirty="0" smtClean="0"/>
              <a:t>There may be more than one solution  for a problem</a:t>
            </a:r>
          </a:p>
          <a:p>
            <a:pPr>
              <a:lnSpc>
                <a:spcPct val="150000"/>
              </a:lnSpc>
            </a:pPr>
            <a:r>
              <a:rPr lang="en-US" sz="2400" dirty="0" smtClean="0"/>
              <a:t>Identify all possible ways to solve a problem and choose one among them</a:t>
            </a:r>
            <a:r>
              <a:rPr lang="en-US" sz="1000" dirty="0"/>
              <a:t/>
            </a:r>
            <a:br>
              <a:rPr lang="en-US" sz="1000" dirty="0"/>
            </a:br>
            <a:r>
              <a:rPr lang="en-US" sz="1000" dirty="0"/>
              <a:t/>
            </a:r>
            <a:br>
              <a:rPr lang="en-US" sz="1000" dirty="0"/>
            </a:br>
            <a:endParaRPr lang="en-US" sz="1000" dirty="0"/>
          </a:p>
        </p:txBody>
      </p:sp>
    </p:spTree>
    <p:extLst>
      <p:ext uri="{BB962C8B-B14F-4D97-AF65-F5344CB8AC3E}">
        <p14:creationId xmlns:p14="http://schemas.microsoft.com/office/powerpoint/2010/main" val="4018657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Types </a:t>
            </a:r>
            <a:r>
              <a:rPr lang="en-US" b="1" dirty="0"/>
              <a:t>of Problems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52400" y="838200"/>
            <a:ext cx="8534400" cy="5791200"/>
          </a:xfrm>
        </p:spPr>
        <p:txBody>
          <a:bodyPr>
            <a:noAutofit/>
          </a:bodyPr>
          <a:lstStyle/>
          <a:p>
            <a:pPr>
              <a:lnSpc>
                <a:spcPct val="150000"/>
              </a:lnSpc>
            </a:pPr>
            <a:r>
              <a:rPr lang="en-US" sz="2400" dirty="0" smtClean="0"/>
              <a:t>The </a:t>
            </a:r>
            <a:r>
              <a:rPr lang="en-US" sz="2400" dirty="0"/>
              <a:t>solutions of other problems, such as how to buy</a:t>
            </a:r>
            <a:br>
              <a:rPr lang="en-US" sz="2400" dirty="0"/>
            </a:br>
            <a:r>
              <a:rPr lang="en-US" sz="2400" dirty="0"/>
              <a:t>the best stock or whether to expand the company, are not so straightforward. </a:t>
            </a:r>
            <a:endParaRPr lang="en-US" sz="2400" dirty="0" smtClean="0"/>
          </a:p>
          <a:p>
            <a:pPr>
              <a:lnSpc>
                <a:spcPct val="150000"/>
              </a:lnSpc>
            </a:pPr>
            <a:r>
              <a:rPr lang="en-US" sz="2400" dirty="0" smtClean="0"/>
              <a:t>These solutions </a:t>
            </a:r>
            <a:r>
              <a:rPr lang="en-US" sz="2400" dirty="0"/>
              <a:t>require reasoning built on knowledge and experience, and a process of </a:t>
            </a:r>
            <a:r>
              <a:rPr lang="en-US" sz="2400" dirty="0" smtClean="0"/>
              <a:t>trial and </a:t>
            </a:r>
            <a:r>
              <a:rPr lang="en-US" sz="2400" dirty="0"/>
              <a:t>error. </a:t>
            </a:r>
            <a:endParaRPr lang="en-US" sz="2400" dirty="0" smtClean="0"/>
          </a:p>
          <a:p>
            <a:pPr>
              <a:lnSpc>
                <a:spcPct val="150000"/>
              </a:lnSpc>
            </a:pPr>
            <a:r>
              <a:rPr lang="en-US" sz="2400" dirty="0" smtClean="0"/>
              <a:t>Solutions </a:t>
            </a:r>
            <a:r>
              <a:rPr lang="en-US" sz="2400" dirty="0"/>
              <a:t>that cannot be reached through a direct set of steps are </a:t>
            </a:r>
            <a:r>
              <a:rPr lang="en-US" sz="2400" dirty="0" smtClean="0"/>
              <a:t>called </a:t>
            </a:r>
            <a:r>
              <a:rPr lang="en-US" sz="2400" b="1" dirty="0" smtClean="0"/>
              <a:t>heuristic solution</a:t>
            </a:r>
            <a:r>
              <a:rPr lang="en-US" sz="1000" dirty="0"/>
              <a:t/>
            </a:r>
            <a:br>
              <a:rPr lang="en-US" sz="1000" dirty="0"/>
            </a:br>
            <a:endParaRPr lang="en-US" sz="1000" dirty="0"/>
          </a:p>
        </p:txBody>
      </p:sp>
    </p:spTree>
    <p:extLst>
      <p:ext uri="{BB962C8B-B14F-4D97-AF65-F5344CB8AC3E}">
        <p14:creationId xmlns:p14="http://schemas.microsoft.com/office/powerpoint/2010/main" val="4018657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Problem </a:t>
            </a:r>
            <a:r>
              <a:rPr lang="en-US" b="1" dirty="0"/>
              <a:t>Solving with Computers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42844" y="1000108"/>
            <a:ext cx="8686800" cy="5572164"/>
          </a:xfrm>
        </p:spPr>
        <p:txBody>
          <a:bodyPr>
            <a:noAutofit/>
          </a:bodyPr>
          <a:lstStyle/>
          <a:p>
            <a:pPr>
              <a:lnSpc>
                <a:spcPct val="170000"/>
              </a:lnSpc>
            </a:pPr>
            <a:r>
              <a:rPr lang="en-US" sz="2400" dirty="0" smtClean="0"/>
              <a:t>Computers </a:t>
            </a:r>
            <a:r>
              <a:rPr lang="en-US" sz="2400" dirty="0"/>
              <a:t>are built to </a:t>
            </a:r>
            <a:r>
              <a:rPr lang="en-US" sz="2400" dirty="0" smtClean="0"/>
              <a:t>solve problems </a:t>
            </a:r>
            <a:r>
              <a:rPr lang="en-US" sz="2400" dirty="0"/>
              <a:t>with algorithmic solutions, which are often </a:t>
            </a:r>
            <a:r>
              <a:rPr lang="en-US" sz="2400" dirty="0" smtClean="0"/>
              <a:t>difficult or </a:t>
            </a:r>
            <a:r>
              <a:rPr lang="en-US" sz="2400" dirty="0"/>
              <a:t>very time consuming </a:t>
            </a:r>
            <a:r>
              <a:rPr lang="en-US" sz="2400" dirty="0" smtClean="0"/>
              <a:t>when input is large</a:t>
            </a:r>
          </a:p>
          <a:p>
            <a:pPr>
              <a:lnSpc>
                <a:spcPct val="170000"/>
              </a:lnSpc>
            </a:pPr>
            <a:r>
              <a:rPr lang="en-US" sz="2400" dirty="0" smtClean="0"/>
              <a:t>Solving </a:t>
            </a:r>
            <a:r>
              <a:rPr lang="en-US" sz="2400" dirty="0"/>
              <a:t>a complicated calculus problem or alphabetizing 10,000</a:t>
            </a:r>
            <a:br>
              <a:rPr lang="en-US" sz="2400" dirty="0"/>
            </a:br>
            <a:r>
              <a:rPr lang="en-US" sz="2400" dirty="0"/>
              <a:t>names is an easy task for the </a:t>
            </a:r>
            <a:r>
              <a:rPr lang="en-US" sz="2400" dirty="0" smtClean="0"/>
              <a:t>computer</a:t>
            </a:r>
          </a:p>
          <a:p>
            <a:pPr>
              <a:lnSpc>
                <a:spcPct val="170000"/>
              </a:lnSpc>
            </a:pPr>
            <a:r>
              <a:rPr lang="en-US" sz="2400" dirty="0" smtClean="0"/>
              <a:t>So the basis for solving any problem through computers is by developing an algorithm</a:t>
            </a:r>
            <a:r>
              <a:rPr lang="en-US" sz="2400" dirty="0"/>
              <a:t/>
            </a:r>
            <a:br>
              <a:rPr lang="en-US" sz="2400" dirty="0"/>
            </a:br>
            <a:endParaRPr lang="en-US" sz="2400" dirty="0"/>
          </a:p>
        </p:txBody>
      </p:sp>
    </p:spTree>
    <p:extLst>
      <p:ext uri="{BB962C8B-B14F-4D97-AF65-F5344CB8AC3E}">
        <p14:creationId xmlns:p14="http://schemas.microsoft.com/office/powerpoint/2010/main" val="2792043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314"/>
            <a:ext cx="8229600" cy="6500834"/>
          </a:xfrm>
        </p:spPr>
        <p:txBody>
          <a:bodyPr>
            <a:normAutofit/>
          </a:bodyPr>
          <a:lstStyle/>
          <a:p>
            <a:pPr>
              <a:lnSpc>
                <a:spcPct val="160000"/>
              </a:lnSpc>
            </a:pPr>
            <a:r>
              <a:rPr lang="en-US" sz="2800" dirty="0" smtClean="0"/>
              <a:t>Field </a:t>
            </a:r>
            <a:r>
              <a:rPr lang="en-US" sz="2800" dirty="0"/>
              <a:t>of computers that deals with </a:t>
            </a:r>
            <a:r>
              <a:rPr lang="en-US" sz="2800" b="1" dirty="0">
                <a:solidFill>
                  <a:srgbClr val="FF0000"/>
                </a:solidFill>
              </a:rPr>
              <a:t>heuristic types of problems</a:t>
            </a:r>
            <a:r>
              <a:rPr lang="en-US" sz="2800" dirty="0"/>
              <a:t> is called </a:t>
            </a:r>
            <a:r>
              <a:rPr lang="en-US" sz="2800" b="1" dirty="0">
                <a:solidFill>
                  <a:srgbClr val="00B050"/>
                </a:solidFill>
              </a:rPr>
              <a:t>A</a:t>
            </a:r>
            <a:r>
              <a:rPr lang="en-US" sz="2800" b="1" dirty="0" smtClean="0">
                <a:solidFill>
                  <a:srgbClr val="00B050"/>
                </a:solidFill>
              </a:rPr>
              <a:t>rtificial Intelligence (AI)</a:t>
            </a:r>
          </a:p>
          <a:p>
            <a:pPr>
              <a:lnSpc>
                <a:spcPct val="160000"/>
              </a:lnSpc>
            </a:pPr>
            <a:r>
              <a:rPr lang="en-US" sz="2800" dirty="0" smtClean="0"/>
              <a:t>Artificial </a:t>
            </a:r>
            <a:r>
              <a:rPr lang="en-US" sz="2800" dirty="0"/>
              <a:t>intelligence enables a computer to do things like </a:t>
            </a:r>
            <a:r>
              <a:rPr lang="en-US" sz="2800" dirty="0" smtClean="0"/>
              <a:t>human by building its own </a:t>
            </a:r>
            <a:r>
              <a:rPr lang="en-US" sz="2800" dirty="0"/>
              <a:t>knowledge </a:t>
            </a:r>
            <a:r>
              <a:rPr lang="en-US" sz="2800" dirty="0" smtClean="0"/>
              <a:t>bank</a:t>
            </a:r>
          </a:p>
          <a:p>
            <a:pPr>
              <a:lnSpc>
                <a:spcPct val="160000"/>
              </a:lnSpc>
            </a:pPr>
            <a:r>
              <a:rPr lang="en-US" sz="2800" dirty="0" smtClean="0"/>
              <a:t>As </a:t>
            </a:r>
            <a:r>
              <a:rPr lang="en-US" sz="2800" dirty="0"/>
              <a:t>a result, the </a:t>
            </a:r>
            <a:r>
              <a:rPr lang="en-US" sz="2800" dirty="0" smtClean="0"/>
              <a:t>computer’s problem-solving </a:t>
            </a:r>
            <a:r>
              <a:rPr lang="en-US" sz="2800" dirty="0"/>
              <a:t>abilities are similar to those of a human being. </a:t>
            </a:r>
            <a:endParaRPr lang="en-US" sz="2800" dirty="0" smtClean="0"/>
          </a:p>
          <a:p>
            <a:pPr>
              <a:lnSpc>
                <a:spcPct val="160000"/>
              </a:lnSpc>
            </a:pPr>
            <a:r>
              <a:rPr lang="en-US" sz="2800" b="1" dirty="0" smtClean="0">
                <a:solidFill>
                  <a:srgbClr val="00B050"/>
                </a:solidFill>
              </a:rPr>
              <a:t>Artificial intelligence </a:t>
            </a:r>
            <a:r>
              <a:rPr lang="en-US" sz="2800" dirty="0" smtClean="0"/>
              <a:t>is </a:t>
            </a:r>
            <a:r>
              <a:rPr lang="en-US" sz="2800" dirty="0"/>
              <a:t>an expanding computer field, especially with the increased use of </a:t>
            </a:r>
            <a:r>
              <a:rPr lang="en-US" sz="2800" b="1" dirty="0">
                <a:solidFill>
                  <a:srgbClr val="7030A0"/>
                </a:solidFill>
              </a:rPr>
              <a:t>Robotics</a:t>
            </a:r>
            <a:r>
              <a:rPr lang="en-US" sz="2800" b="1" dirty="0" smtClean="0">
                <a:solidFill>
                  <a:srgbClr val="7030A0"/>
                </a:solidFill>
              </a:rPr>
              <a:t>.</a:t>
            </a:r>
            <a:endParaRPr lang="en-US" sz="2800" b="1" dirty="0">
              <a:solidFill>
                <a:srgbClr val="7030A0"/>
              </a:solidFill>
            </a:endParaRPr>
          </a:p>
        </p:txBody>
      </p:sp>
    </p:spTree>
    <p:extLst>
      <p:ext uri="{BB962C8B-B14F-4D97-AF65-F5344CB8AC3E}">
        <p14:creationId xmlns:p14="http://schemas.microsoft.com/office/powerpoint/2010/main" val="3960284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1095</TotalTime>
  <Words>1494</Words>
  <Application>Microsoft Office PowerPoint</Application>
  <PresentationFormat>On-screen Show (4:3)</PresentationFormat>
  <Paragraphs>278</Paragraphs>
  <Slides>46</Slides>
  <Notes>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CSE 1xx   Problem Solving and Programming </vt:lpstr>
      <vt:lpstr>Skills Required for a Software Engineer</vt:lpstr>
      <vt:lpstr>Problem</vt:lpstr>
      <vt:lpstr>Problem</vt:lpstr>
      <vt:lpstr>Case study - Discussion</vt:lpstr>
      <vt:lpstr> Types of Problems  </vt:lpstr>
      <vt:lpstr> Types of Problems  </vt:lpstr>
      <vt:lpstr> Problem Solving with Computers  </vt:lpstr>
      <vt:lpstr>PowerPoint Presentation</vt:lpstr>
      <vt:lpstr>Computational Problems</vt:lpstr>
      <vt:lpstr> Types of Computational Problems  </vt:lpstr>
      <vt:lpstr>Problem Solving Life Cycle</vt:lpstr>
      <vt:lpstr>PowerPoint Presentation</vt:lpstr>
      <vt:lpstr>Logic – Basis for solving any problem</vt:lpstr>
      <vt:lpstr>What Problem Can Be Solved By Computer</vt:lpstr>
      <vt:lpstr>PRE-PROGRAMMING PHASE</vt:lpstr>
      <vt:lpstr>PRE-PROGRAMMING PHASE</vt:lpstr>
      <vt:lpstr>PRE-PROGRAMMING PHASE</vt:lpstr>
      <vt:lpstr>Miles to Km</vt:lpstr>
      <vt:lpstr> Importance of Logic in problem solving </vt:lpstr>
      <vt:lpstr> Importance of Logic in problem solving </vt:lpstr>
      <vt:lpstr>Problem 2</vt:lpstr>
      <vt:lpstr>Problem 3</vt:lpstr>
      <vt:lpstr>Problem 4</vt:lpstr>
      <vt:lpstr>PowerPoint Presentation</vt:lpstr>
      <vt:lpstr>HIPO Chart</vt:lpstr>
      <vt:lpstr>HIPO Chart</vt:lpstr>
      <vt:lpstr>HIPO Chart for Payroll Problem</vt:lpstr>
      <vt:lpstr>Extended Payroll Problem </vt:lpstr>
      <vt:lpstr>PAC for Extended Payroll Problem</vt:lpstr>
      <vt:lpstr>HIPO Chart</vt:lpstr>
      <vt:lpstr>Temperature of Earth</vt:lpstr>
      <vt:lpstr>Algorithm</vt:lpstr>
      <vt:lpstr>PowerPoint Presentation</vt:lpstr>
      <vt:lpstr>Algorithm</vt:lpstr>
      <vt:lpstr> Steps to Develop an Algorithm  </vt:lpstr>
      <vt:lpstr> Different patterns in Algorithm  </vt:lpstr>
      <vt:lpstr>Sequential Algorithms</vt:lpstr>
      <vt:lpstr>Algorithm for adding two numbers</vt:lpstr>
      <vt:lpstr>Area of a Circle </vt:lpstr>
      <vt:lpstr>Average Marks</vt:lpstr>
      <vt:lpstr>Selectional Algorithms</vt:lpstr>
      <vt:lpstr>Pass/ Fail and Average</vt:lpstr>
      <vt:lpstr>Leap Year or Not</vt:lpstr>
      <vt:lpstr>Iterational Algorithms – Repetitive Structures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dc:title>
  <dc:creator>sathisbsk</dc:creator>
  <cp:lastModifiedBy>HP</cp:lastModifiedBy>
  <cp:revision>165</cp:revision>
  <dcterms:created xsi:type="dcterms:W3CDTF">2015-06-24T07:05:18Z</dcterms:created>
  <dcterms:modified xsi:type="dcterms:W3CDTF">2017-07-11T06:53:07Z</dcterms:modified>
</cp:coreProperties>
</file>