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30"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3ACDED-DBE1-4FD0-B09B-97C6373B1B87}" type="datetimeFigureOut">
              <a:rPr lang="en-US" smtClean="0"/>
              <a:pPr/>
              <a:t>7/24/2017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3ACDED-DBE1-4FD0-B09B-97C6373B1B87}" type="datetimeFigureOut">
              <a:rPr lang="en-US" smtClean="0"/>
              <a:pPr/>
              <a:t>7/24/2017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3ACDED-DBE1-4FD0-B09B-97C6373B1B87}" type="datetimeFigureOut">
              <a:rPr lang="en-US" smtClean="0"/>
              <a:pPr/>
              <a:t>7/24/2017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3ACDED-DBE1-4FD0-B09B-97C6373B1B87}" type="datetimeFigureOut">
              <a:rPr lang="en-US" smtClean="0"/>
              <a:pPr/>
              <a:t>7/24/2017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ACDED-DBE1-4FD0-B09B-97C6373B1B87}" type="datetimeFigureOut">
              <a:rPr lang="en-US" smtClean="0"/>
              <a:pPr/>
              <a:t>7/24/2017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ACDED-DBE1-4FD0-B09B-97C6373B1B87}" type="datetimeFigureOut">
              <a:rPr lang="en-US" smtClean="0"/>
              <a:pPr/>
              <a:t>7/24/2017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ACDED-DBE1-4FD0-B09B-97C6373B1B87}" type="datetimeFigureOut">
              <a:rPr lang="en-US" smtClean="0"/>
              <a:pPr/>
              <a:t>7/24/2017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ACDED-DBE1-4FD0-B09B-97C6373B1B87}" type="datetimeFigureOut">
              <a:rPr lang="en-US" smtClean="0"/>
              <a:pPr/>
              <a:t>7/24/2017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9519D-8F52-46F4-85E2-7F80BC47878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Various Problem Solving Approaches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divide and conquer</a:t>
            </a:r>
            <a:endParaRPr lang="en-GB" dirty="0"/>
          </a:p>
        </p:txBody>
      </p:sp>
      <p:sp>
        <p:nvSpPr>
          <p:cNvPr id="3" name="Content Placeholder 2"/>
          <p:cNvSpPr>
            <a:spLocks noGrp="1"/>
          </p:cNvSpPr>
          <p:nvPr>
            <p:ph idx="1"/>
          </p:nvPr>
        </p:nvSpPr>
        <p:spPr>
          <a:xfrm>
            <a:off x="457200" y="1142984"/>
            <a:ext cx="8229600" cy="5643602"/>
          </a:xfrm>
        </p:spPr>
        <p:txBody>
          <a:bodyPr>
            <a:normAutofit fontScale="92500" lnSpcReduction="20000"/>
          </a:bodyPr>
          <a:lstStyle/>
          <a:p>
            <a:pPr>
              <a:lnSpc>
                <a:spcPct val="150000"/>
              </a:lnSpc>
            </a:pPr>
            <a:r>
              <a:rPr lang="en-IN" dirty="0"/>
              <a:t>Suppose we have the sorted array </a:t>
            </a:r>
            <a:endParaRPr lang="en-GB" dirty="0"/>
          </a:p>
          <a:p>
            <a:pPr>
              <a:lnSpc>
                <a:spcPct val="150000"/>
              </a:lnSpc>
            </a:pPr>
            <a:r>
              <a:rPr lang="en-IN" dirty="0"/>
              <a:t>1 4 6 7 12 13 15 18 19 20 22 24. Suppose we want to search for 20. We compare 20 with 13 which is in the middle of the sorted array and find 20 &gt; 13. </a:t>
            </a:r>
            <a:endParaRPr lang="en-GB" dirty="0"/>
          </a:p>
          <a:p>
            <a:pPr>
              <a:lnSpc>
                <a:spcPct val="150000"/>
              </a:lnSpc>
            </a:pPr>
            <a:r>
              <a:rPr lang="en-IN" dirty="0"/>
              <a:t>Next we search for 20 in 15 18 19 20 22 24. We find 19 is the middle element of that list. Then we search for 20 in 20 22 24. We find 20 is the first element in 20 22.</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divide and conquer</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pPr algn="just"/>
            <a:r>
              <a:rPr lang="en-IN" dirty="0"/>
              <a:t>The technique we just described is called as binary search. Every iteration in binary search eliminates half of the remaining possibilities. This makes binary searches very efficient - even for large collections. Binary search is an example of divide and conquer</a:t>
            </a:r>
            <a:r>
              <a:rPr lang="en-IN" dirty="0" smtClean="0"/>
              <a: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divide and conquer</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r>
              <a:rPr lang="en-IN" dirty="0" smtClean="0"/>
              <a:t>The </a:t>
            </a:r>
            <a:r>
              <a:rPr lang="en-IN" dirty="0"/>
              <a:t>Euclidean algorithm of finding the </a:t>
            </a:r>
            <a:r>
              <a:rPr lang="en-IN" dirty="0" err="1"/>
              <a:t>gcd</a:t>
            </a:r>
            <a:r>
              <a:rPr lang="en-IN" dirty="0"/>
              <a:t> of two integers is another example of the divide and conquer strategy</a:t>
            </a:r>
            <a:r>
              <a:rPr lang="en-IN" dirty="0" smtClean="0"/>
              <a:t>. A </a:t>
            </a:r>
            <a:r>
              <a:rPr lang="en-IN" dirty="0"/>
              <a:t>divide and conquer problem solving strategy  works by recursively breaking down a problem into two or more sub-problems of the same (or related) type, until these become simple enough to be solved directly. The solutions to the sub-problems are then combined to give a solution to the original problem.</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exhaustive search</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pPr>
              <a:lnSpc>
                <a:spcPct val="150000"/>
              </a:lnSpc>
            </a:pPr>
            <a:r>
              <a:rPr lang="en-IN" dirty="0"/>
              <a:t>Suppose we have a Boolean expression </a:t>
            </a:r>
            <a:endParaRPr lang="en-GB" dirty="0"/>
          </a:p>
          <a:p>
            <a:pPr>
              <a:lnSpc>
                <a:spcPct val="150000"/>
              </a:lnSpc>
            </a:pPr>
            <a:r>
              <a:rPr lang="en-IN" dirty="0"/>
              <a:t>F(a, b, c) =  </a:t>
            </a:r>
            <a:r>
              <a:rPr lang="en-IN" dirty="0" err="1"/>
              <a:t>ab`c</a:t>
            </a:r>
            <a:r>
              <a:rPr lang="en-IN" dirty="0"/>
              <a:t>` + </a:t>
            </a:r>
            <a:r>
              <a:rPr lang="en-IN" dirty="0" err="1"/>
              <a:t>abc</a:t>
            </a:r>
            <a:r>
              <a:rPr lang="en-IN" dirty="0"/>
              <a:t>` + ac`</a:t>
            </a:r>
            <a:endParaRPr lang="en-GB" dirty="0"/>
          </a:p>
          <a:p>
            <a:pPr>
              <a:lnSpc>
                <a:spcPct val="150000"/>
              </a:lnSpc>
            </a:pPr>
            <a:r>
              <a:rPr lang="en-IN" dirty="0"/>
              <a:t>One way of finding all the </a:t>
            </a:r>
            <a:r>
              <a:rPr lang="en-IN" dirty="0" err="1"/>
              <a:t>tuples</a:t>
            </a:r>
            <a:r>
              <a:rPr lang="en-IN" dirty="0"/>
              <a:t> (a, b, c) that yield true is to try out all the possibilities for the Boolean variables a, b, c. </a:t>
            </a:r>
            <a:endParaRPr lang="en-IN" dirty="0" smtClean="0"/>
          </a:p>
          <a:p>
            <a:pPr>
              <a:lnSpc>
                <a:spcPct val="150000"/>
              </a:lnSpc>
            </a:pPr>
            <a:r>
              <a:rPr lang="en-IN" dirty="0" smtClean="0"/>
              <a:t>This </a:t>
            </a:r>
            <a:r>
              <a:rPr lang="en-IN" dirty="0"/>
              <a:t>gives 2^3 possibilities. </a:t>
            </a: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exhaustive search</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r>
              <a:rPr lang="en-IN" dirty="0" smtClean="0"/>
              <a:t>Suppose </a:t>
            </a:r>
            <a:r>
              <a:rPr lang="en-IN" dirty="0"/>
              <a:t>we have n variables then we get 2^n possibilities. </a:t>
            </a:r>
            <a:endParaRPr lang="en-IN" dirty="0" smtClean="0"/>
          </a:p>
          <a:p>
            <a:r>
              <a:rPr lang="en-IN" dirty="0" smtClean="0"/>
              <a:t>This </a:t>
            </a:r>
            <a:r>
              <a:rPr lang="en-IN" dirty="0"/>
              <a:t>is an example of exhaustive search</a:t>
            </a:r>
            <a:r>
              <a:rPr lang="en-IN" dirty="0" smtClean="0"/>
              <a:t>.</a:t>
            </a:r>
          </a:p>
          <a:p>
            <a:r>
              <a:rPr lang="en-IN" dirty="0" smtClean="0"/>
              <a:t>Here </a:t>
            </a:r>
            <a:r>
              <a:rPr lang="en-IN" dirty="0"/>
              <a:t>the number of searches grows exponentially with n. </a:t>
            </a:r>
            <a:endParaRPr lang="en-IN" dirty="0" smtClean="0"/>
          </a:p>
          <a:p>
            <a:r>
              <a:rPr lang="en-IN" dirty="0" smtClean="0"/>
              <a:t>Exhaustive </a:t>
            </a:r>
            <a:r>
              <a:rPr lang="en-IN" dirty="0"/>
              <a:t>search is also known as brute-force search.</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trial and error</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r>
              <a:rPr lang="en-IN" dirty="0"/>
              <a:t>Suppose we have to factor the polynomial x^2 + 4x + 3.</a:t>
            </a:r>
            <a:endParaRPr lang="en-GB" dirty="0"/>
          </a:p>
          <a:p>
            <a:r>
              <a:rPr lang="en-IN" dirty="0"/>
              <a:t>The original binomials must have looked like this:</a:t>
            </a:r>
            <a:endParaRPr lang="en-GB" dirty="0"/>
          </a:p>
          <a:p>
            <a:r>
              <a:rPr lang="en-IN" dirty="0"/>
              <a:t>(x + m)(x + n),</a:t>
            </a:r>
            <a:endParaRPr lang="en-GB" dirty="0"/>
          </a:p>
          <a:p>
            <a:r>
              <a:rPr lang="en-IN" dirty="0"/>
              <a:t>where m and n are </a:t>
            </a:r>
            <a:r>
              <a:rPr lang="en-IN" dirty="0" err="1"/>
              <a:t>integers.We</a:t>
            </a:r>
            <a:r>
              <a:rPr lang="en-IN" dirty="0"/>
              <a:t> need to figure out the values of m and n. The constant term of the original polynomial is 3, so we need m*n = 3.</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trial and error</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IN" dirty="0"/>
              <a:t>What integers multiply together to give 3? The only choices are 1 and 3, or perhaps -1 and -3.</a:t>
            </a:r>
            <a:endParaRPr lang="en-GB" dirty="0"/>
          </a:p>
          <a:p>
            <a:r>
              <a:rPr lang="en-IN" dirty="0"/>
              <a:t>The coefficient of the x term in the original polynomial is 4, so we also need </a:t>
            </a:r>
            <a:endParaRPr lang="en-GB" dirty="0"/>
          </a:p>
          <a:p>
            <a:r>
              <a:rPr lang="en-IN" dirty="0"/>
              <a:t>m + n = 4.</a:t>
            </a:r>
            <a:endParaRPr lang="en-GB" dirty="0"/>
          </a:p>
          <a:p>
            <a:r>
              <a:rPr lang="en-IN" dirty="0"/>
              <a:t>Since 1 and 3 multiply to give 3 and add together to give 4, we have m = 1 and n = 3. Therefore, we can factor our original polynomial as</a:t>
            </a:r>
            <a:endParaRPr lang="en-GB" dirty="0"/>
          </a:p>
          <a:p>
            <a:r>
              <a:rPr lang="en-IN" dirty="0"/>
              <a:t> (x + 1)(x + 3</a:t>
            </a:r>
            <a:r>
              <a:rPr lang="en-IN" dirty="0" smtClean="0"/>
              <a:t>)</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trial and error</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IN" dirty="0" smtClean="0"/>
              <a:t>If </a:t>
            </a:r>
            <a:r>
              <a:rPr lang="en-IN" dirty="0"/>
              <a:t>we let m = 3 and n = 1 we'll have the same factorization, except with the factors written in a different order. Either way is correct, </a:t>
            </a:r>
            <a:endParaRPr lang="en-GB" dirty="0"/>
          </a:p>
          <a:p>
            <a:r>
              <a:rPr lang="en-IN" dirty="0"/>
              <a:t>The problem was solved by the problem solving strategy of trial and error.  Trial and error can be used for solving puzzles such as Sudoku.</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backtracking</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IN" dirty="0"/>
              <a:t>Suppose we have to arrange 8 queens in a chess board such that no two queens attack each other. </a:t>
            </a:r>
            <a:endParaRPr lang="en-IN" dirty="0" smtClean="0"/>
          </a:p>
          <a:p>
            <a:r>
              <a:rPr lang="en-IN" dirty="0" smtClean="0"/>
              <a:t>This </a:t>
            </a:r>
            <a:r>
              <a:rPr lang="en-IN" dirty="0"/>
              <a:t>puzzle is called the 8 queens puzzle. </a:t>
            </a:r>
            <a:endParaRPr lang="en-IN" dirty="0" smtClean="0"/>
          </a:p>
          <a:p>
            <a:r>
              <a:rPr lang="en-IN" dirty="0" smtClean="0"/>
              <a:t>We </a:t>
            </a:r>
            <a:r>
              <a:rPr lang="en-IN" dirty="0"/>
              <a:t>can solve this puzzle by considering partial candidates. </a:t>
            </a:r>
            <a:endParaRPr lang="en-IN" dirty="0" smtClean="0"/>
          </a:p>
          <a:p>
            <a:r>
              <a:rPr lang="en-IN" dirty="0" smtClean="0"/>
              <a:t>The </a:t>
            </a:r>
            <a:r>
              <a:rPr lang="en-IN" dirty="0"/>
              <a:t>partial candidates are arrangements of k queens in the first k rows of the board, all in different rows and columns. </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backtracking</a:t>
            </a:r>
            <a:endParaRPr lang="en-GB" dirty="0"/>
          </a:p>
        </p:txBody>
      </p:sp>
      <p:sp>
        <p:nvSpPr>
          <p:cNvPr id="3" name="Content Placeholder 2"/>
          <p:cNvSpPr>
            <a:spLocks noGrp="1"/>
          </p:cNvSpPr>
          <p:nvPr>
            <p:ph idx="1"/>
          </p:nvPr>
        </p:nvSpPr>
        <p:spPr>
          <a:xfrm>
            <a:off x="214282" y="785794"/>
            <a:ext cx="8472518" cy="6000792"/>
          </a:xfrm>
        </p:spPr>
        <p:txBody>
          <a:bodyPr>
            <a:normAutofit lnSpcReduction="10000"/>
          </a:bodyPr>
          <a:lstStyle/>
          <a:p>
            <a:r>
              <a:rPr lang="en-IN" dirty="0" smtClean="0"/>
              <a:t>Any </a:t>
            </a:r>
            <a:r>
              <a:rPr lang="en-IN" dirty="0"/>
              <a:t>partial solution that contains two mutually attacking queens can be abandoned, since it cannot possibly be completed to a valid solution</a:t>
            </a:r>
            <a:r>
              <a:rPr lang="en-IN" dirty="0" smtClean="0"/>
              <a:t>.</a:t>
            </a:r>
          </a:p>
          <a:p>
            <a:r>
              <a:rPr lang="en-IN" dirty="0" smtClean="0"/>
              <a:t>Backtracking </a:t>
            </a:r>
            <a:r>
              <a:rPr lang="en-IN" dirty="0"/>
              <a:t>is a problem solving strategy that can be applied only for problems which admit the concept of a "partial candidate solution" and a relatively quick test of whether it can possibly be completed to a valid solution. </a:t>
            </a:r>
            <a:endParaRPr lang="en-IN" dirty="0" smtClean="0"/>
          </a:p>
          <a:p>
            <a:r>
              <a:rPr lang="en-IN" dirty="0" smtClean="0"/>
              <a:t>Thus </a:t>
            </a:r>
            <a:r>
              <a:rPr lang="en-IN" dirty="0"/>
              <a:t>the 8 queens puzzle can be solved by backtracking. Backtracking is often faster than a brute force strategy. </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t>
            </a:r>
            <a:r>
              <a:rPr lang="en-IN" b="1" dirty="0" smtClean="0"/>
              <a:t>analogy</a:t>
            </a:r>
            <a:endParaRPr lang="en-GB" dirty="0"/>
          </a:p>
        </p:txBody>
      </p:sp>
      <p:sp>
        <p:nvSpPr>
          <p:cNvPr id="3" name="Content Placeholder 2"/>
          <p:cNvSpPr>
            <a:spLocks noGrp="1"/>
          </p:cNvSpPr>
          <p:nvPr>
            <p:ph idx="1"/>
          </p:nvPr>
        </p:nvSpPr>
        <p:spPr>
          <a:xfrm>
            <a:off x="457200" y="1071546"/>
            <a:ext cx="8229600" cy="5500726"/>
          </a:xfrm>
        </p:spPr>
        <p:txBody>
          <a:bodyPr>
            <a:normAutofit fontScale="92500"/>
          </a:bodyPr>
          <a:lstStyle/>
          <a:p>
            <a:pPr>
              <a:lnSpc>
                <a:spcPct val="150000"/>
              </a:lnSpc>
            </a:pPr>
            <a:r>
              <a:rPr lang="en-IN" dirty="0"/>
              <a:t>Very often problems can be solved by looking at similar problems. For example, consider the problem of adding two 1x3 matrices A and B.  The matrices are made up of 1 row and 3 columns. </a:t>
            </a:r>
            <a:endParaRPr lang="en-GB" dirty="0"/>
          </a:p>
          <a:p>
            <a:pPr>
              <a:lnSpc>
                <a:spcPct val="150000"/>
              </a:lnSpc>
            </a:pPr>
            <a:r>
              <a:rPr lang="en-IN" dirty="0"/>
              <a:t>Let A = [ a</a:t>
            </a:r>
            <a:r>
              <a:rPr lang="en-IN" baseline="-25000" dirty="0"/>
              <a:t>11</a:t>
            </a:r>
            <a:r>
              <a:rPr lang="en-IN" dirty="0"/>
              <a:t> a</a:t>
            </a:r>
            <a:r>
              <a:rPr lang="en-IN" baseline="-25000" dirty="0"/>
              <a:t>12</a:t>
            </a:r>
            <a:r>
              <a:rPr lang="en-IN" dirty="0"/>
              <a:t>  a</a:t>
            </a:r>
            <a:r>
              <a:rPr lang="en-IN" baseline="-25000" dirty="0"/>
              <a:t>13</a:t>
            </a:r>
            <a:r>
              <a:rPr lang="en-IN" dirty="0"/>
              <a:t>]   B =[ b</a:t>
            </a:r>
            <a:r>
              <a:rPr lang="en-IN" baseline="-25000" dirty="0"/>
              <a:t>11</a:t>
            </a:r>
            <a:r>
              <a:rPr lang="en-IN" dirty="0"/>
              <a:t> b</a:t>
            </a:r>
            <a:r>
              <a:rPr lang="en-IN" baseline="-25000" dirty="0"/>
              <a:t>12</a:t>
            </a:r>
            <a:r>
              <a:rPr lang="en-IN" dirty="0"/>
              <a:t> b</a:t>
            </a:r>
            <a:r>
              <a:rPr lang="en-IN" baseline="-25000" dirty="0"/>
              <a:t>13</a:t>
            </a:r>
            <a:r>
              <a:rPr lang="en-IN" dirty="0"/>
              <a:t>]. </a:t>
            </a:r>
            <a:endParaRPr lang="en-IN" dirty="0" smtClean="0"/>
          </a:p>
          <a:p>
            <a:pPr>
              <a:lnSpc>
                <a:spcPct val="150000"/>
              </a:lnSpc>
            </a:pPr>
            <a:r>
              <a:rPr lang="en-IN" dirty="0" smtClean="0"/>
              <a:t>Then </a:t>
            </a:r>
            <a:r>
              <a:rPr lang="en-IN" dirty="0"/>
              <a:t>A + B is </a:t>
            </a:r>
            <a:endParaRPr lang="en-GB" dirty="0"/>
          </a:p>
          <a:p>
            <a:pPr>
              <a:lnSpc>
                <a:spcPct val="150000"/>
              </a:lnSpc>
            </a:pPr>
            <a:r>
              <a:rPr lang="en-IN" dirty="0"/>
              <a:t>A + B = [a</a:t>
            </a:r>
            <a:r>
              <a:rPr lang="en-IN" baseline="-25000" dirty="0"/>
              <a:t>11</a:t>
            </a:r>
            <a:r>
              <a:rPr lang="en-IN" dirty="0"/>
              <a:t>+b</a:t>
            </a:r>
            <a:r>
              <a:rPr lang="en-IN" baseline="-25000" dirty="0"/>
              <a:t>11</a:t>
            </a:r>
            <a:r>
              <a:rPr lang="en-IN" dirty="0"/>
              <a:t>      a</a:t>
            </a:r>
            <a:r>
              <a:rPr lang="en-IN" baseline="-25000" dirty="0"/>
              <a:t>12</a:t>
            </a:r>
            <a:r>
              <a:rPr lang="en-IN" dirty="0"/>
              <a:t>+b</a:t>
            </a:r>
            <a:r>
              <a:rPr lang="en-IN" baseline="-25000" dirty="0"/>
              <a:t>12</a:t>
            </a:r>
            <a:r>
              <a:rPr lang="en-IN" dirty="0"/>
              <a:t>     a</a:t>
            </a:r>
            <a:r>
              <a:rPr lang="en-IN" baseline="-25000" dirty="0"/>
              <a:t>13</a:t>
            </a:r>
            <a:r>
              <a:rPr lang="en-IN" dirty="0"/>
              <a:t>+b</a:t>
            </a:r>
            <a:r>
              <a:rPr lang="en-IN" baseline="-25000" dirty="0"/>
              <a:t>13</a:t>
            </a:r>
            <a:r>
              <a:rPr lang="en-IN" dirty="0"/>
              <a:t>]</a:t>
            </a:r>
            <a:endParaRPr lang="en-GB" dirty="0"/>
          </a:p>
          <a:p>
            <a:pPr>
              <a:lnSpc>
                <a:spcPct val="150000"/>
              </a:lnSpc>
              <a:buNone/>
            </a:pP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backtracking</a:t>
            </a:r>
            <a:endParaRPr lang="en-GB" dirty="0"/>
          </a:p>
        </p:txBody>
      </p:sp>
      <p:sp>
        <p:nvSpPr>
          <p:cNvPr id="3" name="Content Placeholder 2"/>
          <p:cNvSpPr>
            <a:spLocks noGrp="1"/>
          </p:cNvSpPr>
          <p:nvPr>
            <p:ph idx="1"/>
          </p:nvPr>
        </p:nvSpPr>
        <p:spPr>
          <a:xfrm>
            <a:off x="214282" y="785794"/>
            <a:ext cx="8472518" cy="6000792"/>
          </a:xfrm>
        </p:spPr>
        <p:txBody>
          <a:bodyPr>
            <a:normAutofit fontScale="92500"/>
          </a:bodyPr>
          <a:lstStyle/>
          <a:p>
            <a:r>
              <a:rPr lang="en-IN" dirty="0" smtClean="0"/>
              <a:t>Any </a:t>
            </a:r>
            <a:r>
              <a:rPr lang="en-IN" dirty="0"/>
              <a:t>partial solution that contains two mutually attacking queens can be abandoned, since it cannot possibly be completed to a valid solution</a:t>
            </a:r>
            <a:r>
              <a:rPr lang="en-IN" dirty="0" smtClean="0"/>
              <a:t>.</a:t>
            </a:r>
          </a:p>
          <a:p>
            <a:r>
              <a:rPr lang="en-IN" dirty="0" smtClean="0"/>
              <a:t>Backtracking </a:t>
            </a:r>
            <a:r>
              <a:rPr lang="en-IN" dirty="0"/>
              <a:t>is a problem solving strategy that can be applied only for problems which admit the concept of a "partial candidate solution" and a relatively quick test of whether it can possibly be completed to a valid solution. </a:t>
            </a:r>
            <a:endParaRPr lang="en-IN" dirty="0" smtClean="0"/>
          </a:p>
          <a:p>
            <a:r>
              <a:rPr lang="en-IN" dirty="0" smtClean="0"/>
              <a:t>Thus </a:t>
            </a:r>
            <a:r>
              <a:rPr lang="en-IN" dirty="0"/>
              <a:t>the 8 queens puzzle can be solved by backtracking. </a:t>
            </a:r>
            <a:endParaRPr lang="en-IN" dirty="0" smtClean="0"/>
          </a:p>
          <a:p>
            <a:r>
              <a:rPr lang="en-IN" dirty="0" smtClean="0"/>
              <a:t>Backtracking </a:t>
            </a:r>
            <a:r>
              <a:rPr lang="en-IN" dirty="0"/>
              <a:t>is often faster than a brute force strategy.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GB" dirty="0" smtClean="0"/>
              <a:t>Algorithm: </a:t>
            </a:r>
          </a:p>
          <a:p>
            <a:r>
              <a:rPr lang="en-GB" dirty="0" smtClean="0"/>
              <a:t>Start with one queen at the first column first row </a:t>
            </a:r>
          </a:p>
          <a:p>
            <a:r>
              <a:rPr lang="en-GB" dirty="0" smtClean="0"/>
              <a:t>Continue with second queen from the second column first row </a:t>
            </a:r>
          </a:p>
          <a:p>
            <a:r>
              <a:rPr lang="en-GB" dirty="0" smtClean="0"/>
              <a:t>Go up until find a permissible situation </a:t>
            </a:r>
          </a:p>
          <a:p>
            <a:r>
              <a:rPr lang="en-GB" dirty="0" smtClean="0"/>
              <a:t>Continue with next queen </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4" name="Content Placeholder 3"/>
          <p:cNvSpPr>
            <a:spLocks noGrp="1"/>
          </p:cNvSpPr>
          <p:nvPr>
            <p:ph idx="1"/>
          </p:nvPr>
        </p:nvSpPr>
        <p:spPr>
          <a:xfrm>
            <a:off x="500034" y="857232"/>
            <a:ext cx="8229600" cy="1643074"/>
          </a:xfrm>
        </p:spPr>
        <p:txBody>
          <a:bodyPr>
            <a:normAutofit/>
          </a:bodyPr>
          <a:lstStyle/>
          <a:p>
            <a:r>
              <a:rPr lang="en-GB" dirty="0" smtClean="0"/>
              <a:t>Red cells show ruled out cells</a:t>
            </a:r>
          </a:p>
          <a:p>
            <a:pPr>
              <a:buNone/>
            </a:pPr>
            <a:r>
              <a:rPr lang="en-GB" sz="2800" dirty="0" smtClean="0"/>
              <a:t>Placing First Queen	       Options for Second Queen</a:t>
            </a:r>
          </a:p>
          <a:p>
            <a:endParaRPr lang="en-GB" dirty="0"/>
          </a:p>
        </p:txBody>
      </p:sp>
      <p:pic>
        <p:nvPicPr>
          <p:cNvPr id="19459" name="Picture 3"/>
          <p:cNvPicPr>
            <a:picLocks noChangeAspect="1" noChangeArrowheads="1"/>
          </p:cNvPicPr>
          <p:nvPr/>
        </p:nvPicPr>
        <p:blipFill>
          <a:blip r:embed="rId2"/>
          <a:srcRect/>
          <a:stretch>
            <a:fillRect/>
          </a:stretch>
        </p:blipFill>
        <p:spPr bwMode="auto">
          <a:xfrm>
            <a:off x="3786182" y="2000240"/>
            <a:ext cx="4669789" cy="3286148"/>
          </a:xfrm>
          <a:prstGeom prst="rect">
            <a:avLst/>
          </a:prstGeom>
          <a:noFill/>
          <a:ln w="9525">
            <a:noFill/>
            <a:miter lim="800000"/>
            <a:headEnd/>
            <a:tailEnd/>
          </a:ln>
          <a:effectLst/>
        </p:spPr>
      </p:pic>
      <p:sp>
        <p:nvSpPr>
          <p:cNvPr id="7" name="Rectangle 6"/>
          <p:cNvSpPr/>
          <p:nvPr/>
        </p:nvSpPr>
        <p:spPr>
          <a:xfrm>
            <a:off x="214314" y="5429264"/>
            <a:ext cx="8643966" cy="954107"/>
          </a:xfrm>
          <a:prstGeom prst="rect">
            <a:avLst/>
          </a:prstGeom>
        </p:spPr>
        <p:txBody>
          <a:bodyPr wrap="square">
            <a:spAutoFit/>
          </a:bodyPr>
          <a:lstStyle/>
          <a:p>
            <a:pPr>
              <a:buFont typeface="Arial" pitchFamily="34" charset="0"/>
              <a:buChar char="•"/>
            </a:pPr>
            <a:r>
              <a:rPr lang="en-GB" sz="2800" dirty="0" smtClean="0"/>
              <a:t> So the next queen Q2 has to options: B3 or B4</a:t>
            </a:r>
          </a:p>
          <a:p>
            <a:pPr>
              <a:buFont typeface="Arial" pitchFamily="34" charset="0"/>
              <a:buChar char="•"/>
            </a:pPr>
            <a:r>
              <a:rPr lang="en-GB" sz="2800" smtClean="0"/>
              <a:t> Choose </a:t>
            </a:r>
            <a:r>
              <a:rPr lang="en-GB" sz="2800" dirty="0" smtClean="0"/>
              <a:t>B3</a:t>
            </a:r>
            <a:endParaRPr lang="en-GB" sz="2800" dirty="0"/>
          </a:p>
        </p:txBody>
      </p:sp>
      <p:pic>
        <p:nvPicPr>
          <p:cNvPr id="20482" name="Picture 2"/>
          <p:cNvPicPr>
            <a:picLocks noChangeAspect="1" noChangeArrowheads="1"/>
          </p:cNvPicPr>
          <p:nvPr/>
        </p:nvPicPr>
        <p:blipFill>
          <a:blip r:embed="rId3"/>
          <a:srcRect/>
          <a:stretch>
            <a:fillRect/>
          </a:stretch>
        </p:blipFill>
        <p:spPr bwMode="auto">
          <a:xfrm>
            <a:off x="500034" y="2071678"/>
            <a:ext cx="2714644" cy="30306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4" name="Content Placeholder 3"/>
          <p:cNvSpPr>
            <a:spLocks noGrp="1"/>
          </p:cNvSpPr>
          <p:nvPr>
            <p:ph idx="1"/>
          </p:nvPr>
        </p:nvSpPr>
        <p:spPr>
          <a:xfrm>
            <a:off x="500034" y="857232"/>
            <a:ext cx="8229600" cy="1357322"/>
          </a:xfrm>
        </p:spPr>
        <p:txBody>
          <a:bodyPr>
            <a:normAutofit/>
          </a:bodyPr>
          <a:lstStyle/>
          <a:p>
            <a:r>
              <a:rPr lang="en-GB" dirty="0" smtClean="0"/>
              <a:t>Red cells show ruled out cells</a:t>
            </a:r>
          </a:p>
          <a:p>
            <a:pPr>
              <a:buNone/>
            </a:pPr>
            <a:r>
              <a:rPr lang="en-GB" sz="2800" dirty="0" smtClean="0"/>
              <a:t>Placed two Queens		Options for third Queen</a:t>
            </a:r>
            <a:endParaRPr lang="en-GB" dirty="0"/>
          </a:p>
        </p:txBody>
      </p:sp>
      <p:pic>
        <p:nvPicPr>
          <p:cNvPr id="19458" name="Picture 2"/>
          <p:cNvPicPr>
            <a:picLocks noChangeAspect="1" noChangeArrowheads="1"/>
          </p:cNvPicPr>
          <p:nvPr/>
        </p:nvPicPr>
        <p:blipFill>
          <a:blip r:embed="rId2"/>
          <a:srcRect/>
          <a:stretch>
            <a:fillRect/>
          </a:stretch>
        </p:blipFill>
        <p:spPr bwMode="auto">
          <a:xfrm>
            <a:off x="0" y="2214554"/>
            <a:ext cx="3652582" cy="2928958"/>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188491" y="1857364"/>
            <a:ext cx="4669789" cy="3286148"/>
          </a:xfrm>
          <a:prstGeom prst="rect">
            <a:avLst/>
          </a:prstGeom>
          <a:noFill/>
          <a:ln w="9525">
            <a:noFill/>
            <a:miter lim="800000"/>
            <a:headEnd/>
            <a:tailEnd/>
          </a:ln>
          <a:effectLst/>
        </p:spPr>
      </p:pic>
      <p:sp>
        <p:nvSpPr>
          <p:cNvPr id="7" name="Rectangle 6"/>
          <p:cNvSpPr/>
          <p:nvPr/>
        </p:nvSpPr>
        <p:spPr>
          <a:xfrm>
            <a:off x="214314" y="5429264"/>
            <a:ext cx="8643966" cy="954107"/>
          </a:xfrm>
          <a:prstGeom prst="rect">
            <a:avLst/>
          </a:prstGeom>
        </p:spPr>
        <p:txBody>
          <a:bodyPr wrap="square">
            <a:spAutoFit/>
          </a:bodyPr>
          <a:lstStyle/>
          <a:p>
            <a:pPr>
              <a:buFont typeface="Arial" pitchFamily="34" charset="0"/>
              <a:buChar char="•"/>
            </a:pPr>
            <a:r>
              <a:rPr lang="en-GB" sz="2800" dirty="0" smtClean="0"/>
              <a:t> No option for placing third queen</a:t>
            </a:r>
          </a:p>
          <a:p>
            <a:pPr>
              <a:buFont typeface="Arial" pitchFamily="34" charset="0"/>
              <a:buChar char="•"/>
            </a:pPr>
            <a:r>
              <a:rPr lang="en-GB" sz="2800" dirty="0"/>
              <a:t> </a:t>
            </a:r>
            <a:r>
              <a:rPr lang="en-GB" sz="2800" dirty="0" smtClean="0"/>
              <a:t>Back track and choose B4 for second queen</a:t>
            </a:r>
            <a:endParaRPr lang="en-GB"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4" name="Content Placeholder 3"/>
          <p:cNvSpPr>
            <a:spLocks noGrp="1"/>
          </p:cNvSpPr>
          <p:nvPr>
            <p:ph idx="1"/>
          </p:nvPr>
        </p:nvSpPr>
        <p:spPr>
          <a:xfrm>
            <a:off x="500034" y="857232"/>
            <a:ext cx="8229600" cy="1357322"/>
          </a:xfrm>
        </p:spPr>
        <p:txBody>
          <a:bodyPr>
            <a:normAutofit/>
          </a:bodyPr>
          <a:lstStyle/>
          <a:p>
            <a:r>
              <a:rPr lang="en-GB" dirty="0" smtClean="0"/>
              <a:t>Red cells show ruled out cells</a:t>
            </a:r>
          </a:p>
          <a:p>
            <a:pPr>
              <a:buNone/>
            </a:pPr>
            <a:r>
              <a:rPr lang="en-GB" sz="2800" dirty="0" smtClean="0"/>
              <a:t>Change two Queens		Options for third Queen</a:t>
            </a:r>
            <a:endParaRPr lang="en-GB" dirty="0"/>
          </a:p>
        </p:txBody>
      </p:sp>
      <p:sp>
        <p:nvSpPr>
          <p:cNvPr id="7" name="Rectangle 6"/>
          <p:cNvSpPr/>
          <p:nvPr/>
        </p:nvSpPr>
        <p:spPr>
          <a:xfrm>
            <a:off x="214314" y="5286388"/>
            <a:ext cx="8643966" cy="1384995"/>
          </a:xfrm>
          <a:prstGeom prst="rect">
            <a:avLst/>
          </a:prstGeom>
        </p:spPr>
        <p:txBody>
          <a:bodyPr wrap="square">
            <a:spAutoFit/>
          </a:bodyPr>
          <a:lstStyle/>
          <a:p>
            <a:pPr>
              <a:buFont typeface="Arial" pitchFamily="34" charset="0"/>
              <a:buChar char="•"/>
            </a:pPr>
            <a:r>
              <a:rPr lang="en-GB" sz="2800" dirty="0" smtClean="0"/>
              <a:t> Third queen can be placed in C2</a:t>
            </a:r>
          </a:p>
          <a:p>
            <a:pPr>
              <a:buFont typeface="Arial" pitchFamily="34" charset="0"/>
              <a:buChar char="•"/>
            </a:pPr>
            <a:r>
              <a:rPr lang="en-GB" sz="2800" dirty="0" smtClean="0"/>
              <a:t> But Fourth queen cannot be placed else where</a:t>
            </a:r>
          </a:p>
          <a:p>
            <a:pPr>
              <a:buFont typeface="Arial" pitchFamily="34" charset="0"/>
              <a:buChar char="•"/>
            </a:pPr>
            <a:r>
              <a:rPr lang="en-GB" sz="2800" dirty="0" smtClean="0"/>
              <a:t>Backtrack and change position of first queen to A2</a:t>
            </a:r>
            <a:endParaRPr lang="en-GB" sz="2800" dirty="0"/>
          </a:p>
        </p:txBody>
      </p:sp>
      <p:pic>
        <p:nvPicPr>
          <p:cNvPr id="21506" name="Picture 2"/>
          <p:cNvPicPr>
            <a:picLocks noChangeAspect="1" noChangeArrowheads="1"/>
          </p:cNvPicPr>
          <p:nvPr/>
        </p:nvPicPr>
        <p:blipFill>
          <a:blip r:embed="rId2"/>
          <a:srcRect/>
          <a:stretch>
            <a:fillRect/>
          </a:stretch>
        </p:blipFill>
        <p:spPr bwMode="auto">
          <a:xfrm>
            <a:off x="357158" y="2143116"/>
            <a:ext cx="3000396" cy="3000396"/>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143504" y="2143116"/>
            <a:ext cx="2786082" cy="26936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pic>
        <p:nvPicPr>
          <p:cNvPr id="22530" name="Picture 2"/>
          <p:cNvPicPr>
            <a:picLocks noChangeAspect="1" noChangeArrowheads="1"/>
          </p:cNvPicPr>
          <p:nvPr/>
        </p:nvPicPr>
        <p:blipFill>
          <a:blip r:embed="rId2"/>
          <a:srcRect/>
          <a:stretch>
            <a:fillRect/>
          </a:stretch>
        </p:blipFill>
        <p:spPr bwMode="auto">
          <a:xfrm>
            <a:off x="1571604" y="857232"/>
            <a:ext cx="5429288" cy="27534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2857488" y="3643314"/>
            <a:ext cx="3286148" cy="28166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t>
            </a:r>
            <a:r>
              <a:rPr lang="en-IN" b="1" dirty="0" smtClean="0"/>
              <a:t>analogy</a:t>
            </a:r>
            <a:endParaRPr lang="en-GB" dirty="0"/>
          </a:p>
        </p:txBody>
      </p:sp>
      <p:sp>
        <p:nvSpPr>
          <p:cNvPr id="3" name="Content Placeholder 2"/>
          <p:cNvSpPr>
            <a:spLocks noGrp="1"/>
          </p:cNvSpPr>
          <p:nvPr>
            <p:ph idx="1"/>
          </p:nvPr>
        </p:nvSpPr>
        <p:spPr>
          <a:xfrm>
            <a:off x="457200" y="1071546"/>
            <a:ext cx="8229600" cy="5500726"/>
          </a:xfrm>
        </p:spPr>
        <p:txBody>
          <a:bodyPr>
            <a:normAutofit fontScale="92500" lnSpcReduction="10000"/>
          </a:bodyPr>
          <a:lstStyle/>
          <a:p>
            <a:pPr>
              <a:lnSpc>
                <a:spcPct val="150000"/>
              </a:lnSpc>
            </a:pPr>
            <a:r>
              <a:rPr lang="en-IN" dirty="0"/>
              <a:t>Suppose we have developed a program for adding the two matrices A and B.  Then the program can be easily modified for matrix subtraction. All we need to do is to replace the + sign by the – sign.</a:t>
            </a:r>
            <a:endParaRPr lang="en-GB" dirty="0"/>
          </a:p>
          <a:p>
            <a:pPr>
              <a:lnSpc>
                <a:spcPct val="150000"/>
              </a:lnSpc>
            </a:pPr>
            <a:r>
              <a:rPr lang="en-IN" dirty="0"/>
              <a:t>A-B = [a</a:t>
            </a:r>
            <a:r>
              <a:rPr lang="en-IN" baseline="-25000" dirty="0"/>
              <a:t>11</a:t>
            </a:r>
            <a:r>
              <a:rPr lang="en-IN" dirty="0"/>
              <a:t>-b</a:t>
            </a:r>
            <a:r>
              <a:rPr lang="en-IN" baseline="-25000" dirty="0"/>
              <a:t>11</a:t>
            </a:r>
            <a:r>
              <a:rPr lang="en-IN" dirty="0"/>
              <a:t>   a</a:t>
            </a:r>
            <a:r>
              <a:rPr lang="en-IN" baseline="-25000" dirty="0"/>
              <a:t>12</a:t>
            </a:r>
            <a:r>
              <a:rPr lang="en-IN" dirty="0"/>
              <a:t>-b</a:t>
            </a:r>
            <a:r>
              <a:rPr lang="en-IN" baseline="-25000" dirty="0"/>
              <a:t>12</a:t>
            </a:r>
            <a:r>
              <a:rPr lang="en-IN" dirty="0"/>
              <a:t>    a</a:t>
            </a:r>
            <a:r>
              <a:rPr lang="en-IN" baseline="-25000" dirty="0"/>
              <a:t>13</a:t>
            </a:r>
            <a:r>
              <a:rPr lang="en-IN" dirty="0"/>
              <a:t>-b</a:t>
            </a:r>
            <a:r>
              <a:rPr lang="en-IN" baseline="-25000" dirty="0"/>
              <a:t>13</a:t>
            </a:r>
            <a:r>
              <a:rPr lang="en-IN" dirty="0"/>
              <a:t>]</a:t>
            </a:r>
            <a:endParaRPr lang="en-GB" dirty="0"/>
          </a:p>
          <a:p>
            <a:pPr>
              <a:lnSpc>
                <a:spcPct val="150000"/>
              </a:lnSpc>
            </a:pPr>
            <a:r>
              <a:rPr lang="en-IN" dirty="0"/>
              <a:t>In problem solving by analogy, we use a solution that solves an analogous problem. </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brainstorming</a:t>
            </a:r>
            <a:endParaRPr lang="en-GB" dirty="0"/>
          </a:p>
        </p:txBody>
      </p:sp>
      <p:sp>
        <p:nvSpPr>
          <p:cNvPr id="3" name="Content Placeholder 2"/>
          <p:cNvSpPr>
            <a:spLocks noGrp="1"/>
          </p:cNvSpPr>
          <p:nvPr>
            <p:ph idx="1"/>
          </p:nvPr>
        </p:nvSpPr>
        <p:spPr>
          <a:xfrm>
            <a:off x="457200" y="928670"/>
            <a:ext cx="8229600" cy="5643602"/>
          </a:xfrm>
        </p:spPr>
        <p:txBody>
          <a:bodyPr>
            <a:normAutofit fontScale="92500" lnSpcReduction="20000"/>
          </a:bodyPr>
          <a:lstStyle/>
          <a:p>
            <a:pPr algn="just"/>
            <a:r>
              <a:rPr lang="en-IN" dirty="0" smtClean="0"/>
              <a:t>Consider a scenario in a company, when it has got an additional project</a:t>
            </a:r>
          </a:p>
          <a:p>
            <a:pPr algn="just"/>
            <a:r>
              <a:rPr lang="en-IN" dirty="0" smtClean="0"/>
              <a:t>To manage the extra work, a discussion is made between 3 employees of the company and they give different </a:t>
            </a:r>
            <a:r>
              <a:rPr lang="en-IN" dirty="0"/>
              <a:t>suggestions. </a:t>
            </a:r>
            <a:endParaRPr lang="en-IN" dirty="0" smtClean="0"/>
          </a:p>
          <a:p>
            <a:pPr algn="just"/>
            <a:r>
              <a:rPr lang="en-IN" dirty="0" smtClean="0"/>
              <a:t>First </a:t>
            </a:r>
            <a:r>
              <a:rPr lang="en-IN" dirty="0"/>
              <a:t>participant suggests outsourcing </a:t>
            </a:r>
            <a:r>
              <a:rPr lang="en-IN" dirty="0" smtClean="0"/>
              <a:t>the work</a:t>
            </a:r>
          </a:p>
          <a:p>
            <a:pPr algn="just"/>
            <a:r>
              <a:rPr lang="en-IN" dirty="0" smtClean="0"/>
              <a:t>Second </a:t>
            </a:r>
            <a:r>
              <a:rPr lang="en-IN" dirty="0"/>
              <a:t>participant suggests </a:t>
            </a:r>
            <a:r>
              <a:rPr lang="en-IN" dirty="0" smtClean="0"/>
              <a:t>to hire </a:t>
            </a:r>
            <a:r>
              <a:rPr lang="en-IN" dirty="0"/>
              <a:t>a new employee. </a:t>
            </a:r>
            <a:endParaRPr lang="en-IN" dirty="0" smtClean="0"/>
          </a:p>
          <a:p>
            <a:pPr algn="just"/>
            <a:r>
              <a:rPr lang="en-IN" dirty="0" smtClean="0"/>
              <a:t>Third one suggest to share extra workload</a:t>
            </a:r>
            <a:r>
              <a:rPr lang="en-IN" dirty="0"/>
              <a:t> </a:t>
            </a:r>
            <a:r>
              <a:rPr lang="en-IN" dirty="0" smtClean="0"/>
              <a:t>among employees</a:t>
            </a:r>
          </a:p>
          <a:p>
            <a:pPr algn="just"/>
            <a:r>
              <a:rPr lang="en-IN" dirty="0" smtClean="0"/>
              <a:t>Weight age for each idea is </a:t>
            </a:r>
            <a:r>
              <a:rPr lang="en-IN" dirty="0"/>
              <a:t>given on the basis of cost, feasibility and ease of implementation, and how it will help other processes.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230" y="71414"/>
            <a:ext cx="8229600" cy="928694"/>
          </a:xfrm>
        </p:spPr>
        <p:txBody>
          <a:bodyPr>
            <a:normAutofit/>
          </a:bodyPr>
          <a:lstStyle/>
          <a:p>
            <a:r>
              <a:rPr lang="en-IN" b="1" dirty="0"/>
              <a:t>Problem solving by brainstorming</a:t>
            </a:r>
            <a:endParaRPr lang="en-GB" dirty="0"/>
          </a:p>
        </p:txBody>
      </p:sp>
      <p:graphicFrame>
        <p:nvGraphicFramePr>
          <p:cNvPr id="5" name="Table 4"/>
          <p:cNvGraphicFramePr>
            <a:graphicFrameLocks noGrp="1"/>
          </p:cNvGraphicFramePr>
          <p:nvPr/>
        </p:nvGraphicFramePr>
        <p:xfrm>
          <a:off x="214283" y="1174264"/>
          <a:ext cx="8715433" cy="5398008"/>
        </p:xfrm>
        <a:graphic>
          <a:graphicData uri="http://schemas.openxmlformats.org/drawingml/2006/table">
            <a:tbl>
              <a:tblPr/>
              <a:tblGrid>
                <a:gridCol w="1742709"/>
                <a:gridCol w="1543438"/>
                <a:gridCol w="1941980"/>
                <a:gridCol w="1743653"/>
                <a:gridCol w="1743653"/>
              </a:tblGrid>
              <a:tr h="1307315">
                <a:tc>
                  <a:txBody>
                    <a:bodyPr/>
                    <a:lstStyle/>
                    <a:p>
                      <a:pPr algn="just">
                        <a:lnSpc>
                          <a:spcPct val="115000"/>
                        </a:lnSpc>
                        <a:spcAft>
                          <a:spcPts val="0"/>
                        </a:spcAft>
                      </a:pPr>
                      <a:r>
                        <a:rPr lang="en-IN" sz="2800" b="1" dirty="0">
                          <a:latin typeface="Times New Roman"/>
                          <a:ea typeface="Calibri"/>
                          <a:cs typeface="Times New Roman"/>
                        </a:rPr>
                        <a:t>Generated idea</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Low cost</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Easy to implement and is feasible</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Will help other processes</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Total</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1544">
                <a:tc>
                  <a:txBody>
                    <a:bodyPr/>
                    <a:lstStyle/>
                    <a:p>
                      <a:pPr algn="just">
                        <a:lnSpc>
                          <a:spcPct val="115000"/>
                        </a:lnSpc>
                        <a:spcAft>
                          <a:spcPts val="0"/>
                        </a:spcAft>
                      </a:pPr>
                      <a:r>
                        <a:rPr lang="en-IN" sz="2800" dirty="0">
                          <a:latin typeface="Times New Roman"/>
                          <a:ea typeface="Calibri"/>
                          <a:cs typeface="Times New Roman"/>
                        </a:rPr>
                        <a:t>Outsource to a vendor</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20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20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20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60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1544">
                <a:tc>
                  <a:txBody>
                    <a:bodyPr/>
                    <a:lstStyle/>
                    <a:p>
                      <a:pPr algn="just">
                        <a:lnSpc>
                          <a:spcPct val="115000"/>
                        </a:lnSpc>
                        <a:spcAft>
                          <a:spcPts val="0"/>
                        </a:spcAft>
                      </a:pPr>
                      <a:r>
                        <a:rPr lang="en-IN" sz="2800">
                          <a:latin typeface="Times New Roman"/>
                          <a:ea typeface="Calibri"/>
                          <a:cs typeface="Times New Roman"/>
                        </a:rPr>
                        <a:t>Hire a new employee </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30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10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10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50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7315">
                <a:tc>
                  <a:txBody>
                    <a:bodyPr/>
                    <a:lstStyle/>
                    <a:p>
                      <a:pPr algn="just">
                        <a:lnSpc>
                          <a:spcPct val="115000"/>
                        </a:lnSpc>
                        <a:spcAft>
                          <a:spcPts val="0"/>
                        </a:spcAft>
                      </a:pPr>
                      <a:r>
                        <a:rPr lang="en-IN" sz="2800">
                          <a:latin typeface="Times New Roman"/>
                          <a:ea typeface="Calibri"/>
                          <a:cs typeface="Times New Roman"/>
                        </a:rPr>
                        <a:t>Share the extra workload</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10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30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30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70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brainstorming</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gn="just">
              <a:lnSpc>
                <a:spcPct val="150000"/>
              </a:lnSpc>
            </a:pPr>
            <a:r>
              <a:rPr lang="en-IN" dirty="0"/>
              <a:t>We see that hiring a new employee is the best solution since it has the lowest total score. </a:t>
            </a:r>
            <a:endParaRPr lang="en-IN" dirty="0" smtClean="0"/>
          </a:p>
          <a:p>
            <a:pPr algn="just">
              <a:lnSpc>
                <a:spcPct val="150000"/>
              </a:lnSpc>
            </a:pPr>
            <a:r>
              <a:rPr lang="en-IN" dirty="0" smtClean="0"/>
              <a:t>Brainstorming </a:t>
            </a:r>
            <a:r>
              <a:rPr lang="en-IN" dirty="0"/>
              <a:t>works by focusing on a problem, and then deliberately coming up with as many solutions as possible and by pushing the ideas as far as possible. </a:t>
            </a:r>
            <a:endParaRPr lang="en-GB" dirty="0"/>
          </a:p>
          <a:p>
            <a:pPr algn="just">
              <a:lnSpc>
                <a:spcPct val="150000"/>
              </a:lnSpc>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abstraction</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nSpc>
                <a:spcPct val="150000"/>
              </a:lnSpc>
            </a:pPr>
            <a:r>
              <a:rPr lang="en-IN" dirty="0"/>
              <a:t>Suppose we have a quadratic equation a*x^2 + b*x + c = 0. </a:t>
            </a:r>
            <a:endParaRPr lang="en-IN" dirty="0" smtClean="0"/>
          </a:p>
          <a:p>
            <a:pPr>
              <a:lnSpc>
                <a:spcPct val="150000"/>
              </a:lnSpc>
            </a:pPr>
            <a:r>
              <a:rPr lang="en-IN" dirty="0" smtClean="0"/>
              <a:t>Then </a:t>
            </a:r>
            <a:r>
              <a:rPr lang="en-IN" dirty="0"/>
              <a:t>a well-known result says that the roots of that quadratic equation are</a:t>
            </a:r>
            <a:endParaRPr lang="en-GB" dirty="0"/>
          </a:p>
          <a:p>
            <a:pPr>
              <a:lnSpc>
                <a:spcPct val="150000"/>
              </a:lnSpc>
            </a:pPr>
            <a:r>
              <a:rPr lang="en-IN" dirty="0"/>
              <a:t>X1 =  ( -b + </a:t>
            </a:r>
            <a:r>
              <a:rPr lang="en-IN" dirty="0" err="1"/>
              <a:t>squareroot</a:t>
            </a:r>
            <a:r>
              <a:rPr lang="en-IN" dirty="0"/>
              <a:t>(b^2 -4*a*c) ) / (2*a)</a:t>
            </a:r>
            <a:endParaRPr lang="en-GB" dirty="0"/>
          </a:p>
          <a:p>
            <a:pPr>
              <a:lnSpc>
                <a:spcPct val="150000"/>
              </a:lnSpc>
            </a:pPr>
            <a:r>
              <a:rPr lang="en-IN" dirty="0"/>
              <a:t>X2 =   ( -b - </a:t>
            </a:r>
            <a:r>
              <a:rPr lang="en-IN" dirty="0" err="1"/>
              <a:t>squareroot</a:t>
            </a:r>
            <a:r>
              <a:rPr lang="en-IN" dirty="0"/>
              <a:t>(b^2 -4*a*c) ) / (2*a)</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abstraction</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gn="just">
              <a:lnSpc>
                <a:spcPct val="150000"/>
              </a:lnSpc>
            </a:pPr>
            <a:r>
              <a:rPr lang="en-IN" dirty="0"/>
              <a:t>Suppose we have been asked to solve the equation a*y^4 + b*y^2 + c =0. Then substituting y^2 by x we get the quadratic equation a*x^2 + b*x + c = 0. We know how to solve this quadratic equation so we can also solve the equation</a:t>
            </a:r>
            <a:endParaRPr lang="en-GB" dirty="0"/>
          </a:p>
          <a:p>
            <a:pPr algn="just">
              <a:lnSpc>
                <a:spcPct val="150000"/>
              </a:lnSpc>
            </a:pPr>
            <a:r>
              <a:rPr lang="en-IN" dirty="0"/>
              <a:t>a*y^4 + b*y^2 + c =0.</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abstraction</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nSpc>
                <a:spcPct val="150000"/>
              </a:lnSpc>
            </a:pPr>
            <a:r>
              <a:rPr lang="en-IN" dirty="0"/>
              <a:t>A computer program for the quadratic equation helps to easily obtain a computer program for a </a:t>
            </a:r>
            <a:r>
              <a:rPr lang="en-IN" dirty="0" err="1"/>
              <a:t>quartic</a:t>
            </a:r>
            <a:r>
              <a:rPr lang="en-IN" dirty="0"/>
              <a:t> equation. </a:t>
            </a:r>
            <a:endParaRPr lang="en-GB" dirty="0"/>
          </a:p>
          <a:p>
            <a:pPr>
              <a:lnSpc>
                <a:spcPct val="150000"/>
              </a:lnSpc>
            </a:pPr>
            <a:r>
              <a:rPr lang="en-IN" dirty="0"/>
              <a:t>Abstraction helps to simplify the original problem into problems which are simpler and for which we know the solution.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1446</Words>
  <Application>Microsoft Office PowerPoint</Application>
  <PresentationFormat>On-screen Show (4:3)</PresentationFormat>
  <Paragraphs>121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Various Problem Solving Approaches</vt:lpstr>
      <vt:lpstr>Problem solving by analogy</vt:lpstr>
      <vt:lpstr>Problem solving by analogy</vt:lpstr>
      <vt:lpstr>Problem solving by brainstorming</vt:lpstr>
      <vt:lpstr>Problem solving by brainstorming</vt:lpstr>
      <vt:lpstr>Problem solving by brainstorming</vt:lpstr>
      <vt:lpstr>Problem solving by abstraction</vt:lpstr>
      <vt:lpstr>Problem solving by abstraction</vt:lpstr>
      <vt:lpstr>Problem solving by abstraction</vt:lpstr>
      <vt:lpstr>Problem solving by divide and conquer</vt:lpstr>
      <vt:lpstr>Problem solving by divide and conquer</vt:lpstr>
      <vt:lpstr>Problem solving by divide and conquer</vt:lpstr>
      <vt:lpstr>Problem solving by exhaustive search</vt:lpstr>
      <vt:lpstr>Problem solving by exhaustive search</vt:lpstr>
      <vt:lpstr>Problem solving by trial and error</vt:lpstr>
      <vt:lpstr>Problem solving by trial and error</vt:lpstr>
      <vt:lpstr>Problem solving by trial and error</vt:lpstr>
      <vt:lpstr>Problem solving by backtracking</vt:lpstr>
      <vt:lpstr>Problem solving by backtracking</vt:lpstr>
      <vt:lpstr>Problem solving by backtracking</vt:lpstr>
      <vt:lpstr>Eight queens problem</vt:lpstr>
      <vt:lpstr>Eight queens problem</vt:lpstr>
      <vt:lpstr>Eight queens problem</vt:lpstr>
      <vt:lpstr>Eight queens problem</vt:lpstr>
      <vt:lpstr>Eight queens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Problem Solving Approaches</dc:title>
  <dc:creator>vineet</dc:creator>
  <cp:lastModifiedBy>HP</cp:lastModifiedBy>
  <cp:revision>40</cp:revision>
  <dcterms:created xsi:type="dcterms:W3CDTF">2015-07-10T00:13:47Z</dcterms:created>
  <dcterms:modified xsi:type="dcterms:W3CDTF">2017-07-24T06:47:43Z</dcterms:modified>
</cp:coreProperties>
</file>