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525" r:id="rId2"/>
    <p:sldId id="614" r:id="rId3"/>
    <p:sldId id="466" r:id="rId4"/>
    <p:sldId id="314" r:id="rId5"/>
    <p:sldId id="315" r:id="rId6"/>
    <p:sldId id="316" r:id="rId7"/>
    <p:sldId id="317" r:id="rId8"/>
    <p:sldId id="318" r:id="rId9"/>
    <p:sldId id="320" r:id="rId10"/>
    <p:sldId id="319" r:id="rId11"/>
    <p:sldId id="507" r:id="rId12"/>
    <p:sldId id="531" r:id="rId13"/>
    <p:sldId id="617" r:id="rId14"/>
    <p:sldId id="612" r:id="rId15"/>
    <p:sldId id="613" r:id="rId16"/>
    <p:sldId id="564" r:id="rId17"/>
    <p:sldId id="532" r:id="rId18"/>
    <p:sldId id="533" r:id="rId19"/>
    <p:sldId id="534" r:id="rId20"/>
    <p:sldId id="535" r:id="rId21"/>
    <p:sldId id="546" r:id="rId22"/>
    <p:sldId id="567" r:id="rId23"/>
    <p:sldId id="579" r:id="rId24"/>
    <p:sldId id="580" r:id="rId25"/>
    <p:sldId id="581" r:id="rId26"/>
    <p:sldId id="582" r:id="rId27"/>
    <p:sldId id="586" r:id="rId28"/>
    <p:sldId id="587" r:id="rId29"/>
    <p:sldId id="588" r:id="rId30"/>
    <p:sldId id="589" r:id="rId31"/>
    <p:sldId id="590" r:id="rId32"/>
    <p:sldId id="591" r:id="rId33"/>
    <p:sldId id="568" r:id="rId34"/>
    <p:sldId id="569" r:id="rId35"/>
    <p:sldId id="570" r:id="rId36"/>
    <p:sldId id="548" r:id="rId37"/>
    <p:sldId id="572" r:id="rId38"/>
    <p:sldId id="573" r:id="rId39"/>
    <p:sldId id="595" r:id="rId40"/>
    <p:sldId id="596" r:id="rId41"/>
    <p:sldId id="597" r:id="rId42"/>
    <p:sldId id="574" r:id="rId43"/>
    <p:sldId id="575" r:id="rId44"/>
    <p:sldId id="583" r:id="rId45"/>
    <p:sldId id="584" r:id="rId46"/>
    <p:sldId id="585" r:id="rId47"/>
    <p:sldId id="610" r:id="rId48"/>
    <p:sldId id="536" r:id="rId49"/>
    <p:sldId id="601" r:id="rId50"/>
    <p:sldId id="602" r:id="rId51"/>
    <p:sldId id="615" r:id="rId52"/>
    <p:sldId id="616" r:id="rId53"/>
    <p:sldId id="537" r:id="rId54"/>
    <p:sldId id="598" r:id="rId55"/>
    <p:sldId id="606" r:id="rId56"/>
    <p:sldId id="599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85078" autoAdjust="0"/>
  </p:normalViewPr>
  <p:slideViewPr>
    <p:cSldViewPr>
      <p:cViewPr varScale="1">
        <p:scale>
          <a:sx n="58" d="100"/>
          <a:sy n="58" d="100"/>
        </p:scale>
        <p:origin x="-73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64F0E-24A7-4B2C-B75D-36E6FF0AAF5F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CD1E7-82D7-4EDC-9A27-1A30CDECF1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40540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D47A81-B73F-4DDE-B6B4-5D00569B2BD7}" type="slidenum">
              <a:rPr lang="he-IL" altLang="en-US"/>
              <a:pPr/>
              <a:t>9</a:t>
            </a:fld>
            <a:endParaRPr lang="en-US" alt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2161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6301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6301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6301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3212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56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4896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2616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8146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6301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6301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8550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3882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12142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43000" y="1295400"/>
            <a:ext cx="38481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295400"/>
            <a:ext cx="38481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-13716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1A-</a:t>
            </a:r>
            <a:fld id="{26DE9B8D-1505-401D-8E54-EA5FE953C29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135306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 smtClean="0"/>
              <a:t>Need of 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Computers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can execute tasks very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rapidly and assist humans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Programming languages – Helps for communication between human and machines. 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They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can handle a greater amount of input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data. 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But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they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cannot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design a strategy to solve problems for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you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Python…. Script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Can also store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code in a file and use the interpreter to execute the contents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of the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file, which is called a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script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Python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scripts have names that end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with .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Interactive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mode is convenient for testing small pieces of code because you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can type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and execute them immediately.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But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for anything more than a few lines,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should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save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your code as a script so you can modify and execute it in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future.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154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Python….</a:t>
            </a:r>
            <a:r>
              <a:rPr lang="en-US" sz="4000" dirty="0" smtClean="0"/>
              <a:t>Script Mode …</a:t>
            </a:r>
            <a:endParaRPr lang="en-US" sz="4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724400"/>
            <a:ext cx="4122737" cy="148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0" y="1600200"/>
          <a:ext cx="3127248" cy="2499360"/>
        </p:xfrm>
        <a:graphic>
          <a:graphicData uri="http://schemas.openxmlformats.org/drawingml/2006/table">
            <a:tbl>
              <a:tblPr/>
              <a:tblGrid>
                <a:gridCol w="3127248"/>
              </a:tblGrid>
              <a:tr h="5791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File name :  first.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py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9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print(4+3)</a:t>
                      </a:r>
                      <a:b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print(4-3)</a:t>
                      </a:r>
                      <a:b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print(4&gt;3)</a:t>
                      </a:r>
                      <a:b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print(</a:t>
                      </a:r>
                      <a:r>
                        <a:rPr lang="en-US" sz="2400" b="1" dirty="0" smtClean="0">
                          <a:latin typeface="Arial" pitchFamily="34" charset="0"/>
                          <a:cs typeface="Arial" pitchFamily="34" charset="0"/>
                        </a:rPr>
                        <a:t>"hello World"</a:t>
                      </a: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  <a:p>
                      <a:endParaRPr lang="en-US" sz="2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6021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Little Bob loves chocolate, and he goes to a store with </a:t>
            </a:r>
            <a:r>
              <a:rPr lang="en-IN" dirty="0" smtClean="0"/>
              <a:t>Rs. </a:t>
            </a:r>
            <a:r>
              <a:rPr lang="en-IN" i="1" dirty="0" smtClean="0"/>
              <a:t>N</a:t>
            </a:r>
            <a:r>
              <a:rPr lang="en-IN" dirty="0" smtClean="0"/>
              <a:t> </a:t>
            </a:r>
            <a:r>
              <a:rPr lang="en-IN" dirty="0" smtClean="0"/>
              <a:t>in his pocket. The price of each chocolate is </a:t>
            </a:r>
            <a:r>
              <a:rPr lang="en-IN" dirty="0" smtClean="0"/>
              <a:t>Rs. </a:t>
            </a:r>
            <a:r>
              <a:rPr lang="en-IN" i="1" dirty="0" smtClean="0"/>
              <a:t>C</a:t>
            </a:r>
            <a:r>
              <a:rPr lang="en-IN" dirty="0" smtClean="0"/>
              <a:t>. The store offers a discount: for every </a:t>
            </a:r>
            <a:r>
              <a:rPr lang="en-IN" i="1" dirty="0" smtClean="0"/>
              <a:t>M</a:t>
            </a:r>
            <a:r>
              <a:rPr lang="en-IN" dirty="0" smtClean="0"/>
              <a:t> wrappers he gives to the store, he gets one chocolate for free. This offer is available only once. How many chocolates does Bob get to eat?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42521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PAC For Chocolate Problem</a:t>
            </a:r>
            <a:endParaRPr lang="en-US" altLang="en-US" dirty="0"/>
          </a:p>
        </p:txBody>
      </p:sp>
      <p:graphicFrame>
        <p:nvGraphicFramePr>
          <p:cNvPr id="82972" name="Group 28"/>
          <p:cNvGraphicFramePr>
            <a:graphicFrameLocks noGrp="1"/>
          </p:cNvGraphicFramePr>
          <p:nvPr>
            <p:ph sz="half" idx="2"/>
          </p:nvPr>
        </p:nvGraphicFramePr>
        <p:xfrm>
          <a:off x="609600" y="1371600"/>
          <a:ext cx="7924800" cy="4288536"/>
        </p:xfrm>
        <a:graphic>
          <a:graphicData uri="http://schemas.openxmlformats.org/drawingml/2006/table">
            <a:tbl>
              <a:tblPr/>
              <a:tblGrid>
                <a:gridCol w="2057400"/>
                <a:gridCol w="3225800"/>
                <a:gridCol w="2641600"/>
              </a:tblGrid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</a:t>
                      </a:r>
                      <a:endParaRPr kumimoji="0" lang="en-US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1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Amount in hand, 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Price of one chocolate, 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Number of wrappers for a free chocolate, 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Number of Chocolates P = Quotient of N / 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Free chocolate F = Quotient of P/M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 number of chocolates got by Bob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2608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READ N and C</a:t>
            </a:r>
          </a:p>
          <a:p>
            <a:r>
              <a:rPr lang="en-GB" dirty="0" smtClean="0"/>
              <a:t>COMPUTE </a:t>
            </a:r>
            <a:r>
              <a:rPr lang="en-GB" dirty="0" err="1" smtClean="0"/>
              <a:t>num_of_chocolates</a:t>
            </a:r>
            <a:r>
              <a:rPr lang="en-GB" dirty="0" smtClean="0"/>
              <a:t> as N/C</a:t>
            </a:r>
          </a:p>
          <a:p>
            <a:r>
              <a:rPr lang="en-GB" dirty="0" smtClean="0"/>
              <a:t>CALCULATE </a:t>
            </a:r>
            <a:r>
              <a:rPr lang="en-GB" dirty="0" err="1" smtClean="0"/>
              <a:t>returning_wrapper</a:t>
            </a:r>
            <a:r>
              <a:rPr lang="en-GB" dirty="0" smtClean="0"/>
              <a:t> as number of chocolates/m</a:t>
            </a:r>
          </a:p>
          <a:p>
            <a:r>
              <a:rPr lang="en-GB" dirty="0" smtClean="0"/>
              <a:t>TRUNCATE decimal part of </a:t>
            </a:r>
            <a:r>
              <a:rPr lang="en-GB" dirty="0" err="1" smtClean="0"/>
              <a:t>returning_wrapper</a:t>
            </a:r>
            <a:endParaRPr lang="en-GB" dirty="0" smtClean="0"/>
          </a:p>
          <a:p>
            <a:r>
              <a:rPr lang="en-GB" dirty="0" smtClean="0"/>
              <a:t>COMPUTE </a:t>
            </a:r>
            <a:r>
              <a:rPr lang="en-GB" dirty="0" err="1" smtClean="0"/>
              <a:t>Chocolates_recieved</a:t>
            </a:r>
            <a:r>
              <a:rPr lang="en-GB" dirty="0" smtClean="0"/>
              <a:t> as </a:t>
            </a:r>
            <a:r>
              <a:rPr lang="en-GB" dirty="0" err="1" smtClean="0"/>
              <a:t>num_of_chocolates</a:t>
            </a:r>
            <a:r>
              <a:rPr lang="en-GB" dirty="0" smtClean="0"/>
              <a:t> + </a:t>
            </a:r>
            <a:r>
              <a:rPr lang="en-GB" dirty="0" err="1" smtClean="0"/>
              <a:t>returning_wrapper</a:t>
            </a:r>
            <a:endParaRPr lang="en-GB" dirty="0" smtClean="0"/>
          </a:p>
          <a:p>
            <a:r>
              <a:rPr lang="en-GB" dirty="0" smtClean="0"/>
              <a:t>PRINT </a:t>
            </a:r>
            <a:r>
              <a:rPr lang="en-GB" smtClean="0"/>
              <a:t>Chocolates_recieved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42521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Knowledge Required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Following knowledge is required in Python to write a code to solve the above problem</a:t>
            </a:r>
          </a:p>
          <a:p>
            <a:r>
              <a:rPr lang="en-GB" dirty="0" smtClean="0"/>
              <a:t>Read input from user </a:t>
            </a:r>
          </a:p>
          <a:p>
            <a:r>
              <a:rPr lang="en-GB" dirty="0" smtClean="0"/>
              <a:t>Data types in Python</a:t>
            </a:r>
            <a:endParaRPr lang="en-GB" dirty="0" smtClean="0"/>
          </a:p>
          <a:p>
            <a:r>
              <a:rPr lang="en-GB" dirty="0" smtClean="0"/>
              <a:t>Perform arithmetic calculations</a:t>
            </a:r>
          </a:p>
          <a:p>
            <a:r>
              <a:rPr lang="en-GB" dirty="0" smtClean="0"/>
              <a:t>Write output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42521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</a:t>
            </a:r>
            <a:r>
              <a:rPr lang="en-US" b="1" dirty="0" smtClean="0"/>
              <a:t>is </a:t>
            </a:r>
            <a:r>
              <a:rPr lang="en-US" b="1" dirty="0"/>
              <a:t>an Identifier?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/>
              <a:t>identifier </a:t>
            </a:r>
            <a:r>
              <a:rPr lang="en-US" dirty="0"/>
              <a:t>is a sequence of one or more characters used to name a given program element.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smtClean="0"/>
              <a:t>Python</a:t>
            </a:r>
            <a:r>
              <a:rPr lang="en-US" dirty="0"/>
              <a:t>, an identifier may contain letters and digits, but cannot begin with a digit. </a:t>
            </a:r>
            <a:endParaRPr lang="en-US" dirty="0" smtClean="0"/>
          </a:p>
          <a:p>
            <a:r>
              <a:rPr lang="en-US" dirty="0" smtClean="0"/>
              <a:t>Special </a:t>
            </a:r>
            <a:r>
              <a:rPr lang="en-US" dirty="0" smtClean="0"/>
              <a:t>underscore </a:t>
            </a:r>
            <a:r>
              <a:rPr lang="en-US" dirty="0"/>
              <a:t>character can also be </a:t>
            </a:r>
            <a:r>
              <a:rPr lang="en-US" dirty="0" smtClean="0"/>
              <a:t>used</a:t>
            </a:r>
          </a:p>
          <a:p>
            <a:r>
              <a:rPr lang="en-US" dirty="0" smtClean="0"/>
              <a:t>Example : line, salary, emp1, </a:t>
            </a:r>
            <a:r>
              <a:rPr lang="en-US" dirty="0" err="1" smtClean="0"/>
              <a:t>emp_salary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521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Rules for Identifier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 smtClean="0"/>
              <a:t>Python </a:t>
            </a:r>
            <a:r>
              <a:rPr lang="en-US" dirty="0"/>
              <a:t>is </a:t>
            </a:r>
            <a:r>
              <a:rPr lang="en-US" i="1" dirty="0" smtClean="0"/>
              <a:t>case sensitive</a:t>
            </a:r>
            <a:r>
              <a:rPr lang="en-US" dirty="0"/>
              <a:t>, thus, </a:t>
            </a:r>
            <a:r>
              <a:rPr lang="en-US" dirty="0" smtClean="0"/>
              <a:t>Line </a:t>
            </a:r>
            <a:r>
              <a:rPr lang="en-US" dirty="0"/>
              <a:t>is different from line</a:t>
            </a:r>
            <a:r>
              <a:rPr lang="en-US" dirty="0" smtClean="0"/>
              <a:t>.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 </a:t>
            </a:r>
            <a:r>
              <a:rPr lang="en-US" dirty="0"/>
              <a:t>Identifiers may contain letters and digits, but </a:t>
            </a:r>
            <a:r>
              <a:rPr lang="en-US" dirty="0" smtClean="0"/>
              <a:t>cannot begin </a:t>
            </a:r>
            <a:r>
              <a:rPr lang="en-US" dirty="0"/>
              <a:t>with a digit. </a:t>
            </a:r>
            <a:endParaRPr lang="en-US" dirty="0" smtClean="0"/>
          </a:p>
          <a:p>
            <a:pPr>
              <a:lnSpc>
                <a:spcPct val="160000"/>
              </a:lnSpc>
            </a:pPr>
            <a:r>
              <a:rPr lang="en-US" dirty="0" smtClean="0"/>
              <a:t>The </a:t>
            </a:r>
            <a:r>
              <a:rPr lang="en-US" dirty="0"/>
              <a:t>underscore character, _, is also allowed to aid in the readability of long identifier names. It should not be used as the </a:t>
            </a:r>
            <a:r>
              <a:rPr lang="en-US" i="1" dirty="0" smtClean="0"/>
              <a:t>first </a:t>
            </a:r>
            <a:r>
              <a:rPr lang="en-US" dirty="0" smtClean="0"/>
              <a:t>character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Spaces </a:t>
            </a:r>
            <a:r>
              <a:rPr lang="en-US" dirty="0"/>
              <a:t>are not allowed as part of an </a:t>
            </a:r>
            <a:r>
              <a:rPr lang="en-US" dirty="0" smtClean="0"/>
              <a:t>identifier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302046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 Naming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449994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6730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 </a:t>
            </a:r>
            <a:r>
              <a:rPr lang="en-US" b="1" dirty="0"/>
              <a:t>keyword </a:t>
            </a:r>
            <a:r>
              <a:rPr lang="en-US" dirty="0"/>
              <a:t>is an </a:t>
            </a:r>
            <a:r>
              <a:rPr lang="en-US" dirty="0" smtClean="0"/>
              <a:t>identifier </a:t>
            </a:r>
            <a:r>
              <a:rPr lang="en-US" dirty="0"/>
              <a:t>that has </a:t>
            </a:r>
            <a:r>
              <a:rPr lang="en-US" dirty="0" smtClean="0"/>
              <a:t>pre-defined </a:t>
            </a:r>
            <a:r>
              <a:rPr lang="en-US" dirty="0"/>
              <a:t>meaning in a programming language. </a:t>
            </a:r>
            <a:endParaRPr lang="en-US" dirty="0" smtClean="0"/>
          </a:p>
          <a:p>
            <a:r>
              <a:rPr lang="en-US" dirty="0" smtClean="0"/>
              <a:t>Therefore, keywords </a:t>
            </a:r>
            <a:r>
              <a:rPr lang="en-US" dirty="0"/>
              <a:t>cannot be used as “regular” identifiers. Doing so will result in a syntax error, as demonstrated in the attempted assignment to keyword and below,</a:t>
            </a:r>
            <a:br>
              <a:rPr lang="en-US" dirty="0"/>
            </a:b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5999" y="4724400"/>
            <a:ext cx="582219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2131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67"/>
            <a:ext cx="8229600" cy="1143000"/>
          </a:xfrm>
        </p:spPr>
        <p:txBody>
          <a:bodyPr/>
          <a:lstStyle/>
          <a:p>
            <a:r>
              <a:rPr lang="en-US" dirty="0" smtClean="0"/>
              <a:t>Python –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Simple syntax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Programs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are clear and easy to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read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Has powerful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programming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features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Companies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organizations that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use Python include YouTube, Google, Yahoo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and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NASA.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Python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is well supported and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freely available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at </a:t>
            </a:r>
            <a:r>
              <a:rPr lang="en-US" sz="2800" dirty="0">
                <a:latin typeface="Arial" pitchFamily="34" charset="0"/>
                <a:cs typeface="Arial" pitchFamily="34" charset="0"/>
                <a:hlinkClick r:id="rId2"/>
              </a:rPr>
              <a:t>www.python.org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006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 in Python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8522074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5841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Variables </a:t>
            </a:r>
            <a:r>
              <a:rPr lang="en-US" b="1" dirty="0"/>
              <a:t>and Identifiers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4983163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variable </a:t>
            </a:r>
            <a:r>
              <a:rPr lang="en-US" dirty="0"/>
              <a:t>is a name (</a:t>
            </a:r>
            <a:r>
              <a:rPr lang="en-US" dirty="0" smtClean="0"/>
              <a:t>identifier</a:t>
            </a:r>
            <a:r>
              <a:rPr lang="en-US" dirty="0"/>
              <a:t>) that is associated with a </a:t>
            </a:r>
            <a:r>
              <a:rPr lang="en-US" dirty="0" smtClean="0"/>
              <a:t>value.</a:t>
            </a:r>
          </a:p>
          <a:p>
            <a:r>
              <a:rPr lang="en-US" dirty="0"/>
              <a:t>A simple description of a variable is “a name that is assigned to a value,”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28761" y="3543300"/>
            <a:ext cx="28860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0" y="495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4267200"/>
            <a:ext cx="7476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are assigned values by use of the </a:t>
            </a:r>
            <a:r>
              <a:rPr lang="en-US" b="1" dirty="0"/>
              <a:t>assignment </a:t>
            </a:r>
            <a:r>
              <a:rPr lang="en-US" b="1" dirty="0" smtClean="0"/>
              <a:t>operator</a:t>
            </a:r>
            <a:r>
              <a:rPr lang="en-US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num</a:t>
            </a:r>
            <a:r>
              <a:rPr lang="en-US" dirty="0"/>
              <a:t> </a:t>
            </a:r>
            <a:r>
              <a:rPr lang="en-US" dirty="0" smtClean="0"/>
              <a:t>= 10</a:t>
            </a:r>
          </a:p>
          <a:p>
            <a:r>
              <a:rPr lang="en-US" dirty="0" smtClean="0"/>
              <a:t> </a:t>
            </a:r>
            <a:r>
              <a:rPr lang="en-US" dirty="0" err="1"/>
              <a:t>num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/>
              <a:t>num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/>
              <a:t>1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356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610600" cy="5410200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Meant as documentation for anyone reading the code</a:t>
            </a:r>
          </a:p>
          <a:p>
            <a:r>
              <a:rPr lang="en-GB" dirty="0" smtClean="0"/>
              <a:t>Single-line comments begin with the hash character ("#") and are terminated by the end of line. </a:t>
            </a:r>
          </a:p>
          <a:p>
            <a:r>
              <a:rPr lang="en-GB" dirty="0" smtClean="0"/>
              <a:t>Python ignores all text that comes after # to end of line</a:t>
            </a:r>
          </a:p>
          <a:p>
            <a:r>
              <a:rPr lang="en-GB" dirty="0" smtClean="0"/>
              <a:t>Comments spanning more than one line are achieved by inserting a multi-line string (with """ as the delimiter one each end) that is not used in assignment or otherwise evaluated, but sits in between other statements. </a:t>
            </a:r>
          </a:p>
          <a:p>
            <a:r>
              <a:rPr lang="en-GB" i="1" dirty="0" smtClean="0"/>
              <a:t>#This is also a comment in Python</a:t>
            </a:r>
            <a:r>
              <a:rPr lang="en-GB" dirty="0" smtClean="0"/>
              <a:t> </a:t>
            </a:r>
          </a:p>
          <a:p>
            <a:r>
              <a:rPr lang="en-GB" dirty="0" smtClean="0"/>
              <a:t>""" This is an example of a multiline comment that spans multiple lines ... "“”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495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356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Literals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literal </a:t>
            </a:r>
            <a:r>
              <a:rPr lang="en-US" dirty="0"/>
              <a:t>is a sequence of one or more characters that stands for itself.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513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Numeric </a:t>
            </a:r>
            <a:r>
              <a:rPr lang="en-US" b="1" dirty="0"/>
              <a:t>literal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A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numeric literal </a:t>
            </a:r>
            <a:r>
              <a:rPr lang="en-US" dirty="0">
                <a:latin typeface="Arial" pitchFamily="34" charset="0"/>
                <a:cs typeface="Arial" pitchFamily="34" charset="0"/>
              </a:rPr>
              <a:t>is a literal containing only the digits 0–9, an optional sign character (1 or 2),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and a possible decimal point. (The letter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e </a:t>
            </a:r>
            <a:r>
              <a:rPr lang="en-US" dirty="0">
                <a:latin typeface="Arial" pitchFamily="34" charset="0"/>
                <a:cs typeface="Arial" pitchFamily="34" charset="0"/>
              </a:rPr>
              <a:t>is also used in exponential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notation).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US" dirty="0">
                <a:latin typeface="Arial" pitchFamily="34" charset="0"/>
                <a:cs typeface="Arial" pitchFamily="34" charset="0"/>
              </a:rPr>
              <a:t>a numeric literal contains a decimal point, then it denotes a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floating-point value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or “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float</a:t>
            </a:r>
            <a:r>
              <a:rPr lang="en-US" dirty="0">
                <a:latin typeface="Arial" pitchFamily="34" charset="0"/>
                <a:cs typeface="Arial" pitchFamily="34" charset="0"/>
              </a:rPr>
              <a:t>” (e.g., 10.24); otherwise, it denotes an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integer value </a:t>
            </a:r>
            <a:r>
              <a:rPr lang="en-US" dirty="0">
                <a:latin typeface="Arial" pitchFamily="34" charset="0"/>
                <a:cs typeface="Arial" pitchFamily="34" charset="0"/>
              </a:rPr>
              <a:t>(e.g., 10).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i="1" dirty="0" smtClean="0">
                <a:latin typeface="Arial" pitchFamily="34" charset="0"/>
                <a:cs typeface="Arial" pitchFamily="34" charset="0"/>
              </a:rPr>
              <a:t>Commas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are never used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in numeric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literals</a:t>
            </a:r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522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Numeric </a:t>
            </a:r>
            <a:r>
              <a:rPr lang="en-US" dirty="0"/>
              <a:t>Literals in Python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011026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4419600"/>
            <a:ext cx="76000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Since numeric literals without a provided sign character denote positive values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/>
              <a:t>an explicit positive </a:t>
            </a:r>
            <a:r>
              <a:rPr lang="en-US" dirty="0" smtClean="0"/>
              <a:t>sign character </a:t>
            </a:r>
            <a:r>
              <a:rPr lang="en-US" dirty="0"/>
              <a:t>is rarely used.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203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875318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4195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String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637"/>
            <a:ext cx="8229600" cy="5287963"/>
          </a:xfrm>
        </p:spPr>
        <p:txBody>
          <a:bodyPr>
            <a:normAutofit/>
          </a:bodyPr>
          <a:lstStyle/>
          <a:p>
            <a:r>
              <a:rPr lang="en-US" b="1" dirty="0" smtClean="0"/>
              <a:t>String </a:t>
            </a:r>
            <a:r>
              <a:rPr lang="en-US" b="1" dirty="0"/>
              <a:t>literals</a:t>
            </a:r>
            <a:r>
              <a:rPr lang="en-US" dirty="0"/>
              <a:t>, or “</a:t>
            </a:r>
            <a:r>
              <a:rPr lang="en-US" b="1" dirty="0"/>
              <a:t>strings</a:t>
            </a:r>
            <a:r>
              <a:rPr lang="en-US" dirty="0"/>
              <a:t>,” represent a sequence of characters,</a:t>
            </a:r>
            <a:br>
              <a:rPr lang="en-US" dirty="0"/>
            </a:br>
            <a:r>
              <a:rPr lang="en-US" dirty="0"/>
              <a:t>'Hello' 'Smith, John' "Baltimore, Maryland </a:t>
            </a:r>
            <a:r>
              <a:rPr lang="en-US" dirty="0" smtClean="0"/>
              <a:t>21210“</a:t>
            </a:r>
          </a:p>
          <a:p>
            <a:r>
              <a:rPr lang="en-US" dirty="0" smtClean="0"/>
              <a:t>In </a:t>
            </a:r>
            <a:r>
              <a:rPr lang="en-US" dirty="0"/>
              <a:t>Python, string literals may be </a:t>
            </a:r>
            <a:r>
              <a:rPr lang="en-US" dirty="0" smtClean="0"/>
              <a:t>surrounded by </a:t>
            </a:r>
            <a:r>
              <a:rPr lang="en-US" dirty="0"/>
              <a:t>a matching pair of either single (') or</a:t>
            </a:r>
            <a:br>
              <a:rPr lang="en-US" dirty="0"/>
            </a:br>
            <a:r>
              <a:rPr lang="en-US" dirty="0"/>
              <a:t>double (") quotes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&gt;&gt;&gt; </a:t>
            </a:r>
            <a:r>
              <a:rPr lang="en-US" dirty="0"/>
              <a:t>print('Welcome to Python!')</a:t>
            </a:r>
            <a:br>
              <a:rPr lang="en-US" dirty="0"/>
            </a:br>
            <a:r>
              <a:rPr lang="en-US" dirty="0" smtClean="0"/>
              <a:t>&gt;&gt;&gt;Welcome </a:t>
            </a:r>
            <a:r>
              <a:rPr lang="en-US" dirty="0"/>
              <a:t>to Python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0055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Literal Values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848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1399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9826" y="1828800"/>
            <a:ext cx="8934174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7360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67"/>
            <a:ext cx="8229600" cy="1143000"/>
          </a:xfrm>
        </p:spPr>
        <p:txBody>
          <a:bodyPr/>
          <a:lstStyle/>
          <a:p>
            <a:r>
              <a:rPr lang="en-US" dirty="0" smtClean="0"/>
              <a:t>Python –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41959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Guido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van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Rossum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– 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reator 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Released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the early 1990s.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Its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name comes from a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1970s British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comedy sketch television show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called 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Monty 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Python’s Flying 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Circus.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495800"/>
            <a:ext cx="2432317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8006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229956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1836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Control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37338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S</a:t>
            </a:r>
            <a:r>
              <a:rPr lang="en-US" dirty="0" smtClean="0"/>
              <a:t>pecial </a:t>
            </a:r>
            <a:r>
              <a:rPr lang="en-US" dirty="0"/>
              <a:t>characters that are not displayed on the screen. Rather, they </a:t>
            </a:r>
            <a:r>
              <a:rPr lang="en-US" i="1" dirty="0" smtClean="0"/>
              <a:t>control </a:t>
            </a:r>
            <a:r>
              <a:rPr lang="en-US" dirty="0" smtClean="0"/>
              <a:t>the </a:t>
            </a:r>
            <a:r>
              <a:rPr lang="en-US" dirty="0"/>
              <a:t>display of </a:t>
            </a:r>
            <a:r>
              <a:rPr lang="en-US" dirty="0" smtClean="0"/>
              <a:t>output</a:t>
            </a:r>
            <a:endParaRPr lang="en-US" dirty="0" smtClean="0"/>
          </a:p>
          <a:p>
            <a:r>
              <a:rPr lang="en-US" dirty="0" smtClean="0"/>
              <a:t>Do </a:t>
            </a:r>
            <a:r>
              <a:rPr lang="en-US" dirty="0"/>
              <a:t>not have a corresponding keyboard </a:t>
            </a:r>
            <a:r>
              <a:rPr lang="en-US" dirty="0" smtClean="0"/>
              <a:t>character</a:t>
            </a:r>
          </a:p>
          <a:p>
            <a:r>
              <a:rPr lang="en-US" dirty="0" smtClean="0"/>
              <a:t>Therefore</a:t>
            </a:r>
            <a:r>
              <a:rPr lang="en-US" dirty="0"/>
              <a:t>, they are represented by a combination of characters called an </a:t>
            </a:r>
            <a:r>
              <a:rPr lang="en-US" i="1" dirty="0" smtClean="0"/>
              <a:t>escape sequence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backslash (\) serves as the escape character in</a:t>
            </a:r>
            <a:br>
              <a:rPr lang="en-US" dirty="0"/>
            </a:br>
            <a:r>
              <a:rPr lang="en-US" dirty="0"/>
              <a:t>Python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</a:t>
            </a:r>
            <a:r>
              <a:rPr lang="en-US" dirty="0"/>
              <a:t>example, the escape sequence '\n', represents the </a:t>
            </a:r>
            <a:r>
              <a:rPr lang="en-US" i="1" dirty="0"/>
              <a:t>newline control character</a:t>
            </a:r>
            <a:r>
              <a:rPr lang="en-US" dirty="0"/>
              <a:t>, used </a:t>
            </a:r>
            <a:r>
              <a:rPr lang="en-US" dirty="0" smtClean="0"/>
              <a:t>to begin </a:t>
            </a:r>
            <a:r>
              <a:rPr lang="en-US" dirty="0"/>
              <a:t>a new screen </a:t>
            </a:r>
            <a:r>
              <a:rPr lang="en-US" dirty="0" smtClean="0"/>
              <a:t>line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010150"/>
            <a:ext cx="53340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7093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37507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3468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7912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Python's data types are built in the core of the language</a:t>
            </a:r>
          </a:p>
          <a:p>
            <a:r>
              <a:rPr lang="en-GB" dirty="0" smtClean="0"/>
              <a:t>They are easy to use and straightforward.</a:t>
            </a:r>
          </a:p>
          <a:p>
            <a:r>
              <a:rPr lang="en-GB" dirty="0" smtClean="0"/>
              <a:t>Data types supported by Python</a:t>
            </a:r>
          </a:p>
          <a:p>
            <a:pPr lvl="1"/>
            <a:r>
              <a:rPr lang="en-GB" b="1" dirty="0" smtClean="0"/>
              <a:t>Boolean values</a:t>
            </a:r>
          </a:p>
          <a:p>
            <a:pPr lvl="1"/>
            <a:r>
              <a:rPr lang="en-GB" b="1" dirty="0" smtClean="0"/>
              <a:t>None</a:t>
            </a:r>
          </a:p>
          <a:p>
            <a:pPr lvl="1"/>
            <a:r>
              <a:rPr lang="en-GB" b="1" dirty="0" smtClean="0"/>
              <a:t>Numbers</a:t>
            </a:r>
          </a:p>
          <a:p>
            <a:pPr lvl="1"/>
            <a:r>
              <a:rPr lang="en-GB" b="1" dirty="0" smtClean="0"/>
              <a:t>Strings</a:t>
            </a:r>
          </a:p>
          <a:p>
            <a:pPr lvl="1"/>
            <a:r>
              <a:rPr lang="en-GB" b="1" dirty="0" err="1" smtClean="0"/>
              <a:t>Tuples</a:t>
            </a:r>
            <a:endParaRPr lang="en-GB" b="1" dirty="0" smtClean="0"/>
          </a:p>
          <a:p>
            <a:pPr lvl="1"/>
            <a:r>
              <a:rPr lang="en-GB" b="1" dirty="0" smtClean="0"/>
              <a:t>Lists</a:t>
            </a:r>
          </a:p>
          <a:p>
            <a:pPr lvl="1"/>
            <a:r>
              <a:rPr lang="en-GB" b="1" dirty="0" smtClean="0"/>
              <a:t>Sets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495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356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/>
          </a:bodyPr>
          <a:lstStyle/>
          <a:p>
            <a:r>
              <a:rPr lang="en-GB" b="1" dirty="0" smtClean="0"/>
              <a:t>Boolean values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791200"/>
          </a:xfrm>
        </p:spPr>
        <p:txBody>
          <a:bodyPr>
            <a:normAutofit/>
          </a:bodyPr>
          <a:lstStyle/>
          <a:p>
            <a:r>
              <a:rPr lang="en-GB" dirty="0" smtClean="0"/>
              <a:t>Primitive </a:t>
            </a:r>
            <a:r>
              <a:rPr lang="en-GB" dirty="0" err="1" smtClean="0"/>
              <a:t>datatype</a:t>
            </a:r>
            <a:r>
              <a:rPr lang="en-GB" dirty="0" smtClean="0"/>
              <a:t> having one of two values: True or False</a:t>
            </a:r>
          </a:p>
          <a:p>
            <a:r>
              <a:rPr lang="en-GB" dirty="0" smtClean="0"/>
              <a:t> some common values that are considered to be True or False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495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356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/>
          </a:bodyPr>
          <a:lstStyle/>
          <a:p>
            <a:r>
              <a:rPr lang="en-GB" b="1" dirty="0" smtClean="0"/>
              <a:t>Boolean values</a:t>
            </a:r>
            <a:endParaRPr lang="en-GB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495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990600"/>
          <a:ext cx="86106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300"/>
                <a:gridCol w="4305300"/>
              </a:tblGrid>
              <a:tr h="465667"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print </a:t>
                      </a:r>
                      <a:r>
                        <a:rPr lang="en-GB" sz="3200" dirty="0" err="1" smtClean="0"/>
                        <a:t>bool</a:t>
                      </a:r>
                      <a:r>
                        <a:rPr lang="en-GB" sz="3200" dirty="0" smtClean="0"/>
                        <a:t>(True)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200" dirty="0" smtClean="0"/>
                        <a:t>True</a:t>
                      </a:r>
                      <a:endParaRPr lang="en-GB" sz="3200" dirty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smtClean="0"/>
                        <a:t>print </a:t>
                      </a:r>
                      <a:r>
                        <a:rPr lang="en-GB" sz="3200" dirty="0" err="1" smtClean="0"/>
                        <a:t>bool</a:t>
                      </a:r>
                      <a:r>
                        <a:rPr lang="en-GB" sz="3200" dirty="0" smtClean="0"/>
                        <a:t>(False)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200" dirty="0" smtClean="0"/>
                        <a:t>False</a:t>
                      </a:r>
                      <a:endParaRPr lang="en-GB" sz="3200" dirty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smtClean="0"/>
                        <a:t>print </a:t>
                      </a:r>
                      <a:r>
                        <a:rPr lang="en-GB" sz="3200" dirty="0" err="1" smtClean="0"/>
                        <a:t>bool</a:t>
                      </a:r>
                      <a:r>
                        <a:rPr lang="en-GB" sz="3200" dirty="0" smtClean="0"/>
                        <a:t>("text")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200" dirty="0" smtClean="0"/>
                        <a:t>True</a:t>
                      </a:r>
                      <a:endParaRPr lang="en-GB" sz="3200" dirty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smtClean="0"/>
                        <a:t>print </a:t>
                      </a:r>
                      <a:r>
                        <a:rPr lang="en-GB" sz="3200" dirty="0" err="1" smtClean="0"/>
                        <a:t>bool</a:t>
                      </a:r>
                      <a:r>
                        <a:rPr lang="en-GB" sz="3200" dirty="0" smtClean="0"/>
                        <a:t>("")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200" dirty="0" smtClean="0"/>
                        <a:t>False</a:t>
                      </a:r>
                      <a:endParaRPr lang="en-GB" sz="3200" dirty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smtClean="0"/>
                        <a:t>print </a:t>
                      </a:r>
                      <a:r>
                        <a:rPr lang="en-GB" sz="3200" dirty="0" err="1" smtClean="0"/>
                        <a:t>bool</a:t>
                      </a:r>
                      <a:r>
                        <a:rPr lang="en-GB" sz="3200" dirty="0" smtClean="0"/>
                        <a:t>(' ')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200" dirty="0" smtClean="0"/>
                        <a:t>True</a:t>
                      </a:r>
                      <a:endParaRPr lang="en-GB" sz="3200" dirty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smtClean="0"/>
                        <a:t>print </a:t>
                      </a:r>
                      <a:r>
                        <a:rPr lang="en-GB" sz="3200" dirty="0" err="1" smtClean="0"/>
                        <a:t>bool</a:t>
                      </a:r>
                      <a:r>
                        <a:rPr lang="en-GB" sz="3200" dirty="0" smtClean="0"/>
                        <a:t>(0)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200" dirty="0" smtClean="0"/>
                        <a:t>False</a:t>
                      </a:r>
                      <a:endParaRPr lang="en-GB" sz="3200" dirty="0" smtClean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smtClean="0"/>
                        <a:t>print </a:t>
                      </a:r>
                      <a:r>
                        <a:rPr lang="en-GB" sz="3200" dirty="0" err="1" smtClean="0"/>
                        <a:t>bool</a:t>
                      </a:r>
                      <a:r>
                        <a:rPr lang="en-GB" sz="3200" dirty="0" smtClean="0"/>
                        <a:t>()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200" dirty="0" smtClean="0"/>
                        <a:t>False</a:t>
                      </a:r>
                      <a:endParaRPr lang="en-GB" sz="3200" dirty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smtClean="0"/>
                        <a:t>print </a:t>
                      </a:r>
                      <a:r>
                        <a:rPr lang="en-GB" sz="3200" dirty="0" err="1" smtClean="0"/>
                        <a:t>bool</a:t>
                      </a:r>
                      <a:r>
                        <a:rPr lang="en-GB" sz="3200" dirty="0" smtClean="0"/>
                        <a:t>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200" dirty="0" smtClean="0"/>
                        <a:t>True</a:t>
                      </a:r>
                      <a:endParaRPr lang="en-GB" sz="3200" dirty="0" smtClean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smtClean="0"/>
                        <a:t>print </a:t>
                      </a:r>
                      <a:r>
                        <a:rPr lang="en-GB" sz="3200" dirty="0" err="1" smtClean="0"/>
                        <a:t>bool</a:t>
                      </a:r>
                      <a:r>
                        <a:rPr lang="en-GB" sz="3200" dirty="0" smtClean="0"/>
                        <a:t>(None)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200" dirty="0" smtClean="0"/>
                        <a:t>False</a:t>
                      </a:r>
                      <a:endParaRPr lang="en-GB" sz="32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4356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None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Special data type - None</a:t>
            </a:r>
          </a:p>
          <a:p>
            <a:pPr marL="0" indent="0"/>
            <a:r>
              <a:rPr lang="en-GB" dirty="0" smtClean="0"/>
              <a:t> Basically, the data type means non existent, not known or empty</a:t>
            </a:r>
          </a:p>
          <a:p>
            <a:pPr marL="0" indent="0"/>
            <a:r>
              <a:rPr lang="en-GB" dirty="0" smtClean="0"/>
              <a:t> Can be used to check for emptiness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Numbers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Types of numbers supported by Python:</a:t>
            </a:r>
          </a:p>
          <a:p>
            <a:r>
              <a:rPr lang="en-GB" dirty="0" smtClean="0"/>
              <a:t>Integers</a:t>
            </a:r>
          </a:p>
          <a:p>
            <a:r>
              <a:rPr lang="en-GB" dirty="0" smtClean="0"/>
              <a:t>floating point numbers</a:t>
            </a:r>
          </a:p>
          <a:p>
            <a:r>
              <a:rPr lang="en-GB" dirty="0" smtClean="0"/>
              <a:t>complex numbers</a:t>
            </a:r>
          </a:p>
          <a:p>
            <a:r>
              <a:rPr lang="en-GB" dirty="0" smtClean="0"/>
              <a:t>Fractional numbers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Integers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 Integers have no fractional part in the number</a:t>
            </a:r>
          </a:p>
          <a:p>
            <a:r>
              <a:rPr lang="en-GB" dirty="0" smtClean="0"/>
              <a:t> Integer type automatically provides extra precision for large numbers like this when needed (different in Python 2.X)</a:t>
            </a:r>
          </a:p>
          <a:p>
            <a:r>
              <a:rPr lang="en-GB" dirty="0" smtClean="0"/>
              <a:t>&gt;&gt;&gt; a = 10</a:t>
            </a:r>
          </a:p>
          <a:p>
            <a:r>
              <a:rPr lang="en-GB" dirty="0" smtClean="0"/>
              <a:t>&gt;&gt;&gt; b = a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Binary, Octal and Hex Literals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0b1</a:t>
            </a:r>
            <a:r>
              <a:rPr lang="en-GB" dirty="0" smtClean="0"/>
              <a:t>, 0b10000, 0b11111111   </a:t>
            </a:r>
            <a:r>
              <a:rPr lang="en-GB" dirty="0" smtClean="0"/>
              <a:t># </a:t>
            </a:r>
            <a:r>
              <a:rPr lang="en-GB" dirty="0" smtClean="0"/>
              <a:t>Binary literals: base 2, digits 0-1</a:t>
            </a:r>
            <a:endParaRPr lang="pt-BR" dirty="0" smtClean="0"/>
          </a:p>
          <a:p>
            <a:r>
              <a:rPr lang="pt-BR" dirty="0" smtClean="0"/>
              <a:t>0o1, 0o20, 0o377           </a:t>
            </a:r>
          </a:p>
          <a:p>
            <a:r>
              <a:rPr lang="pt-BR" dirty="0" smtClean="0"/>
              <a:t># Octal literals: base 8, digits 0-7 </a:t>
            </a:r>
          </a:p>
          <a:p>
            <a:r>
              <a:rPr lang="en-US" dirty="0" smtClean="0"/>
              <a:t>0x01</a:t>
            </a:r>
            <a:r>
              <a:rPr lang="en-US" dirty="0" smtClean="0"/>
              <a:t>, 0x10, 0xFF           # Hex literals: base 16, digits 0-9/A-F</a:t>
            </a:r>
          </a:p>
          <a:p>
            <a:r>
              <a:rPr lang="en-US" dirty="0" smtClean="0"/>
              <a:t>(1, 16, 255)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High-level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language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 other high-level languages you might have heard of are C, C++, Perl, and Java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There are also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low-level languages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sometimes referred to as “machine languages” or “assembly languages.”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Computers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can only run programs written in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low-level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languages.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So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programs written in a high-level language have to be processed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before they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can run. </a:t>
            </a:r>
          </a:p>
        </p:txBody>
      </p:sp>
    </p:spTree>
    <p:extLst>
      <p:ext uri="{BB962C8B-B14F-4D97-AF65-F5344CB8AC3E}">
        <p14:creationId xmlns:p14="http://schemas.microsoft.com/office/powerpoint/2010/main" xmlns="" val="118700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Conversion between different bases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 Provides built-in functions that allow you to convert integers to other bases’ digit strings</a:t>
            </a:r>
          </a:p>
          <a:p>
            <a:r>
              <a:rPr lang="en-GB" dirty="0" err="1" smtClean="0"/>
              <a:t>oct</a:t>
            </a:r>
            <a:r>
              <a:rPr lang="en-GB" dirty="0" smtClean="0"/>
              <a:t>(64</a:t>
            </a:r>
            <a:r>
              <a:rPr lang="en-GB" dirty="0" smtClean="0"/>
              <a:t>), hex(64), bin(64)              </a:t>
            </a:r>
          </a:p>
          <a:p>
            <a:r>
              <a:rPr lang="en-GB" dirty="0" smtClean="0"/>
              <a:t># Numbers=&gt;digit strings ('0o100', '0x40', '0b1000000') </a:t>
            </a:r>
          </a:p>
          <a:p>
            <a:r>
              <a:rPr lang="en-GB" dirty="0" smtClean="0"/>
              <a:t>These literals can produce arbitrarily long integers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Numbers can be very long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&gt;&gt;&gt; X = 0xFFFFFFFFFFFFFFFFFFFFFFFFFFFF </a:t>
            </a:r>
          </a:p>
          <a:p>
            <a:r>
              <a:rPr lang="en-GB" dirty="0" smtClean="0"/>
              <a:t>&gt;&gt;&gt; X 5192296858534827628530496329220095</a:t>
            </a:r>
          </a:p>
          <a:p>
            <a:r>
              <a:rPr lang="en-GB" dirty="0" smtClean="0"/>
              <a:t>&gt;&gt;&gt; </a:t>
            </a:r>
            <a:r>
              <a:rPr lang="en-GB" dirty="0" err="1" smtClean="0"/>
              <a:t>oct</a:t>
            </a:r>
            <a:r>
              <a:rPr lang="en-GB" dirty="0" smtClean="0"/>
              <a:t>(X) '0o17777777777777777777777777777777777777‘</a:t>
            </a:r>
          </a:p>
          <a:p>
            <a:r>
              <a:rPr lang="en-GB" dirty="0" smtClean="0"/>
              <a:t>&gt;&gt;&gt; bin(X) '0b111111111111111111111111111111111111111111111111111111111 </a:t>
            </a:r>
            <a:endParaRPr lang="en-GB" dirty="0" smtClean="0"/>
          </a:p>
          <a:p>
            <a:r>
              <a:rPr lang="en-GB" dirty="0" smtClean="0"/>
              <a:t>...</a:t>
            </a:r>
            <a:r>
              <a:rPr lang="en-GB" dirty="0" smtClean="0"/>
              <a:t>and so on... 11111‘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Floating Point Numbers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with fractional part</a:t>
            </a:r>
          </a:p>
          <a:p>
            <a:r>
              <a:rPr lang="en-US" dirty="0" smtClean="0"/>
              <a:t>&gt;&gt;&gt; 3.1415 * 2 </a:t>
            </a:r>
          </a:p>
          <a:p>
            <a:r>
              <a:rPr lang="en-US" dirty="0" smtClean="0"/>
              <a:t>&gt;&gt;&gt;6.283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Floating Point Numbers</a:t>
            </a:r>
            <a:endParaRPr lang="en-GB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76400"/>
            <a:ext cx="7521454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Arithmetic </a:t>
            </a:r>
            <a:r>
              <a:rPr lang="en-US" b="1" dirty="0"/>
              <a:t>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condition that occurs when a calculated result is too large in magnitude (size) to be represented,</a:t>
            </a:r>
            <a:br>
              <a:rPr lang="en-US" dirty="0"/>
            </a:br>
            <a:r>
              <a:rPr lang="en-US" dirty="0" smtClean="0"/>
              <a:t>&gt;&gt;&gt;1.5e200 </a:t>
            </a:r>
            <a:r>
              <a:rPr lang="en-US" dirty="0"/>
              <a:t>* 2.0e210</a:t>
            </a:r>
            <a:br>
              <a:rPr lang="en-US" dirty="0"/>
            </a:br>
            <a:r>
              <a:rPr lang="en-US" dirty="0" smtClean="0"/>
              <a:t>&gt;&gt;&gt; </a:t>
            </a:r>
            <a:r>
              <a:rPr lang="en-US" dirty="0" err="1"/>
              <a:t>inf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This results in the special value </a:t>
            </a:r>
            <a:r>
              <a:rPr lang="en-US" dirty="0" err="1"/>
              <a:t>inf</a:t>
            </a:r>
            <a:r>
              <a:rPr lang="en-US" dirty="0"/>
              <a:t> (“</a:t>
            </a:r>
            <a:r>
              <a:rPr lang="en-US" dirty="0" err="1"/>
              <a:t>infi</a:t>
            </a:r>
            <a:r>
              <a:rPr lang="en-US" dirty="0"/>
              <a:t> </a:t>
            </a:r>
            <a:r>
              <a:rPr lang="en-US" dirty="0" err="1"/>
              <a:t>nity</a:t>
            </a:r>
            <a:r>
              <a:rPr lang="en-US" dirty="0"/>
              <a:t>”) rather than the arithmetically correct result</a:t>
            </a:r>
            <a:br>
              <a:rPr lang="en-US" dirty="0"/>
            </a:br>
            <a:r>
              <a:rPr lang="en-US" dirty="0"/>
              <a:t>3.0e410, indicating that arithmetic </a:t>
            </a:r>
            <a:r>
              <a:rPr lang="en-US" dirty="0" smtClean="0"/>
              <a:t>overflow </a:t>
            </a:r>
            <a:r>
              <a:rPr lang="en-US" dirty="0"/>
              <a:t>has occurred.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664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</a:t>
            </a:r>
            <a:r>
              <a:rPr lang="en-US" b="1" dirty="0" smtClean="0"/>
              <a:t>rithmetic </a:t>
            </a:r>
            <a:r>
              <a:rPr lang="en-US" b="1" dirty="0"/>
              <a:t>underflow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condition that occurs when a calculated result is too small </a:t>
            </a:r>
            <a:r>
              <a:rPr lang="en-US" dirty="0" smtClean="0"/>
              <a:t>in magnitude </a:t>
            </a:r>
            <a:r>
              <a:rPr lang="en-US" dirty="0"/>
              <a:t>to be represented,</a:t>
            </a:r>
            <a:br>
              <a:rPr lang="en-US" dirty="0"/>
            </a:br>
            <a:r>
              <a:rPr lang="en-US" dirty="0" smtClean="0"/>
              <a:t>&gt;&gt;&gt;1.0e-300 </a:t>
            </a:r>
            <a:r>
              <a:rPr lang="en-US" dirty="0"/>
              <a:t>/ 1.0e100</a:t>
            </a:r>
            <a:br>
              <a:rPr lang="en-US" dirty="0"/>
            </a:br>
            <a:r>
              <a:rPr lang="en-US" dirty="0" smtClean="0"/>
              <a:t>&gt;&gt;&gt;0.0</a:t>
            </a:r>
          </a:p>
          <a:p>
            <a:r>
              <a:rPr lang="en-US" dirty="0"/>
              <a:t>This results in 0.0 rather than the arithmetically correct result </a:t>
            </a:r>
            <a:r>
              <a:rPr lang="en-US" dirty="0" smtClean="0"/>
              <a:t>1.0e-400</a:t>
            </a:r>
            <a:r>
              <a:rPr lang="en-US" dirty="0"/>
              <a:t>, indicating that arithmetic </a:t>
            </a:r>
            <a:r>
              <a:rPr lang="en-US" dirty="0" smtClean="0"/>
              <a:t>underflow </a:t>
            </a:r>
            <a:r>
              <a:rPr lang="en-US" dirty="0"/>
              <a:t>has occurred.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767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8760907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5029200"/>
            <a:ext cx="10595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Arithmetic overflow </a:t>
            </a:r>
            <a:r>
              <a:rPr lang="en-US" dirty="0"/>
              <a:t>occurs when a calculated result is too large in magnitude to be represented.</a:t>
            </a:r>
            <a:br>
              <a:rPr lang="en-US" dirty="0"/>
            </a:br>
            <a:r>
              <a:rPr lang="en-US" b="1" dirty="0"/>
              <a:t>Arithmetic underflow </a:t>
            </a:r>
            <a:r>
              <a:rPr lang="en-US" dirty="0"/>
              <a:t>occurs when a calculated result is too small in magnitude to be represented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837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Repeated Print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&gt;&gt;&gt;print(‘a’*15)</a:t>
            </a:r>
          </a:p>
          <a:p>
            <a:pPr>
              <a:buNone/>
            </a:pPr>
            <a:r>
              <a:rPr lang="en-US" dirty="0" smtClean="0"/>
              <a:t># prints ‘a’ fifteen times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&gt;&gt;&gt;print(‘</a:t>
            </a:r>
            <a:r>
              <a:rPr lang="en-GB" dirty="0" smtClean="0"/>
              <a:t>\</a:t>
            </a:r>
            <a:r>
              <a:rPr lang="en-US" dirty="0" smtClean="0"/>
              <a:t>n’*15)</a:t>
            </a:r>
          </a:p>
          <a:p>
            <a:pPr>
              <a:buNone/>
            </a:pPr>
            <a:r>
              <a:rPr lang="en-US" dirty="0" smtClean="0"/>
              <a:t># prints new line character fifteen times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5181600"/>
          </a:xfrm>
        </p:spPr>
        <p:txBody>
          <a:bodyPr>
            <a:normAutofit/>
          </a:bodyPr>
          <a:lstStyle/>
          <a:p>
            <a:r>
              <a:rPr lang="en-GB" dirty="0" smtClean="0"/>
              <a:t>A complex number consists of an ordered pair of real floating point numbers denoted by a + </a:t>
            </a:r>
            <a:r>
              <a:rPr lang="en-GB" dirty="0" err="1" smtClean="0"/>
              <a:t>bj</a:t>
            </a:r>
            <a:r>
              <a:rPr lang="en-GB" dirty="0" smtClean="0"/>
              <a:t>, where a is the real part and b is the imaginary part of the complex number.</a:t>
            </a:r>
          </a:p>
          <a:p>
            <a:r>
              <a:rPr lang="en-GB" dirty="0" smtClean="0"/>
              <a:t> </a:t>
            </a:r>
            <a:r>
              <a:rPr lang="en-GB" b="1" dirty="0" smtClean="0"/>
              <a:t>complex(x)</a:t>
            </a:r>
            <a:r>
              <a:rPr lang="en-GB" dirty="0" smtClean="0"/>
              <a:t> to convert x to a complex number with real part x and imaginary part zero</a:t>
            </a:r>
          </a:p>
          <a:p>
            <a:r>
              <a:rPr lang="en-GB" b="1" dirty="0" smtClean="0"/>
              <a:t>complex(x, y)</a:t>
            </a:r>
            <a:r>
              <a:rPr lang="en-GB" dirty="0" smtClean="0"/>
              <a:t> to convert x and y to a complex number with real part x and imaginary part y. </a:t>
            </a:r>
            <a:endParaRPr lang="en-GB" dirty="0" smtClean="0"/>
          </a:p>
          <a:p>
            <a:r>
              <a:rPr lang="en-GB" dirty="0" smtClean="0"/>
              <a:t>x </a:t>
            </a:r>
            <a:r>
              <a:rPr lang="en-GB" dirty="0" smtClean="0"/>
              <a:t>and y are numeric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212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4582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dirty="0" smtClean="0"/>
              <a:t>&gt;&gt;&gt; 1j * 1J </a:t>
            </a:r>
            <a:endParaRPr lang="en-GB" dirty="0" smtClean="0"/>
          </a:p>
          <a:p>
            <a:pPr>
              <a:buNone/>
            </a:pPr>
            <a:r>
              <a:rPr lang="pl-PL" dirty="0" smtClean="0"/>
              <a:t>(-1+0j) </a:t>
            </a:r>
            <a:endParaRPr lang="en-GB" dirty="0" smtClean="0"/>
          </a:p>
          <a:p>
            <a:pPr>
              <a:buNone/>
            </a:pPr>
            <a:r>
              <a:rPr lang="pl-PL" dirty="0" smtClean="0"/>
              <a:t>&gt;&gt;&gt; 2 + 1j * 3 </a:t>
            </a:r>
            <a:endParaRPr lang="en-GB" dirty="0" smtClean="0"/>
          </a:p>
          <a:p>
            <a:pPr>
              <a:buNone/>
            </a:pPr>
            <a:r>
              <a:rPr lang="pl-PL" dirty="0" smtClean="0"/>
              <a:t>(2+3j) </a:t>
            </a:r>
            <a:endParaRPr lang="en-GB" dirty="0" smtClean="0"/>
          </a:p>
          <a:p>
            <a:pPr>
              <a:buNone/>
            </a:pPr>
            <a:r>
              <a:rPr lang="pl-PL" dirty="0" smtClean="0"/>
              <a:t>&gt;&gt;&gt; (2 + 1j) * 3 </a:t>
            </a:r>
            <a:endParaRPr lang="en-GB" dirty="0" smtClean="0"/>
          </a:p>
          <a:p>
            <a:pPr>
              <a:buNone/>
            </a:pPr>
            <a:r>
              <a:rPr lang="pl-PL" dirty="0" smtClean="0"/>
              <a:t>(6+3j)</a:t>
            </a:r>
            <a:r>
              <a:rPr lang="en-GB" dirty="0" smtClean="0"/>
              <a:t> </a:t>
            </a:r>
          </a:p>
          <a:p>
            <a:r>
              <a:rPr lang="en-GB" dirty="0" smtClean="0"/>
              <a:t>A = 1+2j;		B=3+2j </a:t>
            </a:r>
          </a:p>
          <a:p>
            <a:r>
              <a:rPr lang="en-GB" dirty="0" smtClean="0"/>
              <a:t># </a:t>
            </a:r>
            <a:r>
              <a:rPr lang="en-GB" dirty="0" err="1" smtClean="0"/>
              <a:t>Mutpile</a:t>
            </a:r>
            <a:r>
              <a:rPr lang="en-GB" dirty="0" smtClean="0"/>
              <a:t> statements can be given in same line using semicolon</a:t>
            </a:r>
          </a:p>
          <a:p>
            <a:r>
              <a:rPr lang="en-GB" dirty="0" smtClean="0"/>
              <a:t>C = A+B; print(C)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212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r>
              <a:rPr lang="en-US" dirty="0" smtClean="0"/>
              <a:t>Python….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733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Two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kinds of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program translator to convert from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high-level languages into low-level languages: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Interpreters 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Compilers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An interpreter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processes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the program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by reading it line by line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500942"/>
            <a:ext cx="5833791" cy="1357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8647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4582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# prints real part of the number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A.real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# prints imaginary part of the number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A.imag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# Can do operations with part of complex number</a:t>
            </a:r>
          </a:p>
          <a:p>
            <a:r>
              <a:rPr lang="en-US" dirty="0" smtClean="0"/>
              <a:t>print(A.imag+3)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212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Input and output 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Input function : input</a:t>
            </a:r>
          </a:p>
          <a:p>
            <a:pPr>
              <a:buNone/>
            </a:pPr>
            <a:r>
              <a:rPr lang="en-US" dirty="0" err="1" smtClean="0"/>
              <a:t>Basic_pay</a:t>
            </a:r>
            <a:r>
              <a:rPr lang="en-US" dirty="0" smtClean="0"/>
              <a:t> = input('Enter the Basic Pay: ')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Output function : print</a:t>
            </a:r>
          </a:p>
          <a:p>
            <a:pPr>
              <a:buNone/>
            </a:pPr>
            <a:r>
              <a:rPr lang="en-US" b="1" dirty="0" smtClean="0"/>
              <a:t>print</a:t>
            </a:r>
            <a:r>
              <a:rPr lang="en-US" b="1" dirty="0" smtClean="0"/>
              <a:t>('Hello world!') </a:t>
            </a:r>
          </a:p>
          <a:p>
            <a:pPr>
              <a:buNone/>
            </a:pPr>
            <a:r>
              <a:rPr lang="en-US" dirty="0" smtClean="0"/>
              <a:t>print(‘Net Salary', salary)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By Default…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function reads all values as strings, to conver</a:t>
            </a:r>
            <a:r>
              <a:rPr lang="en-US" dirty="0" smtClean="0"/>
              <a:t>t then to integers and float, use the function </a:t>
            </a:r>
            <a:r>
              <a:rPr lang="en-US" dirty="0" err="1" smtClean="0"/>
              <a:t>int</a:t>
            </a:r>
            <a:r>
              <a:rPr lang="en-US" dirty="0" smtClean="0"/>
              <a:t>() and float()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 conversion…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52959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1" y="2819400"/>
            <a:ext cx="853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Here, the entered number of credits, say '24', is converted to the equivalent integer value, 24</a:t>
            </a:r>
            <a:r>
              <a:rPr lang="en-US" sz="2000" dirty="0" smtClean="0"/>
              <a:t>, before </a:t>
            </a:r>
            <a:r>
              <a:rPr lang="en-US" sz="2000" dirty="0"/>
              <a:t>being assigned to variable </a:t>
            </a:r>
            <a:r>
              <a:rPr lang="en-US" sz="2000" dirty="0" err="1"/>
              <a:t>num_credits</a:t>
            </a:r>
            <a:r>
              <a:rPr lang="en-US" sz="2000" dirty="0"/>
              <a:t>. For input of the </a:t>
            </a:r>
            <a:r>
              <a:rPr lang="en-US" sz="2000" dirty="0" err="1"/>
              <a:t>gpa</a:t>
            </a:r>
            <a:r>
              <a:rPr lang="en-US" sz="2000" dirty="0"/>
              <a:t>, the entered value</a:t>
            </a:r>
            <a:r>
              <a:rPr lang="en-US" sz="2000" dirty="0" smtClean="0"/>
              <a:t>,</a:t>
            </a:r>
            <a:r>
              <a:rPr lang="en-US" sz="2000" dirty="0"/>
              <a:t> </a:t>
            </a:r>
            <a:r>
              <a:rPr lang="en-US" sz="2000" dirty="0" smtClean="0"/>
              <a:t> say </a:t>
            </a:r>
            <a:r>
              <a:rPr lang="en-US" sz="2000" dirty="0"/>
              <a:t>'3.2', is converted to the equivalent floating-point value, 3.2. Note that the program </a:t>
            </a:r>
            <a:r>
              <a:rPr lang="en-US" sz="2000" dirty="0" smtClean="0"/>
              <a:t>lines above </a:t>
            </a:r>
            <a:r>
              <a:rPr lang="en-US" sz="2000" dirty="0"/>
              <a:t>could be combined as follows</a:t>
            </a:r>
            <a:r>
              <a:rPr lang="en-US" sz="2000" dirty="0" smtClean="0"/>
              <a:t>,</a:t>
            </a:r>
          </a:p>
          <a:p>
            <a:pPr algn="just"/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95800"/>
            <a:ext cx="64293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8799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Assignment Statement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304800" y="914400"/>
          <a:ext cx="8686800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  <a:gridCol w="46482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600" dirty="0" smtClean="0"/>
                        <a:t>Statement</a:t>
                      </a:r>
                      <a:endParaRPr lang="en-GB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 smtClean="0"/>
                        <a:t>Type</a:t>
                      </a:r>
                      <a:endParaRPr lang="en-GB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 smtClean="0"/>
                        <a:t>spam = 'Spam'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 smtClean="0"/>
                        <a:t>Basic form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 smtClean="0"/>
                        <a:t>spam, ham = 'yum', 'YUM'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 err="1" smtClean="0"/>
                        <a:t>Tuple</a:t>
                      </a:r>
                      <a:r>
                        <a:rPr lang="en-GB" sz="2600" dirty="0" smtClean="0"/>
                        <a:t> assignment (positional)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 smtClean="0"/>
                        <a:t>[spam, ham] = ['yum', 'YUM']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 smtClean="0"/>
                        <a:t> List assignment (positional)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600" dirty="0" smtClean="0"/>
                        <a:t>a, b, c, d = 'spam' </a:t>
                      </a:r>
                      <a:endParaRPr lang="en-GB" sz="2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 smtClean="0"/>
                        <a:t> Sequence assignment, generalized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 smtClean="0"/>
                        <a:t>a, *b = 'spam'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 smtClean="0"/>
                        <a:t>Extended sequence unpacking (Python 3.X)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 smtClean="0"/>
                        <a:t>spam = ham = 'lunch'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 smtClean="0"/>
                        <a:t> Multiple-target assignment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 err="1" smtClean="0"/>
                        <a:t>spams</a:t>
                      </a:r>
                      <a:r>
                        <a:rPr lang="en-GB" sz="2600" dirty="0" smtClean="0"/>
                        <a:t> +=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 smtClean="0"/>
                        <a:t> Augmented assignment (equivalent to </a:t>
                      </a:r>
                      <a:r>
                        <a:rPr lang="en-GB" sz="2600" dirty="0" err="1" smtClean="0"/>
                        <a:t>spams</a:t>
                      </a:r>
                      <a:r>
                        <a:rPr lang="en-GB" sz="2600" dirty="0" smtClean="0"/>
                        <a:t> = </a:t>
                      </a:r>
                      <a:r>
                        <a:rPr lang="en-GB" sz="2600" dirty="0" err="1" smtClean="0"/>
                        <a:t>spams</a:t>
                      </a:r>
                      <a:r>
                        <a:rPr lang="en-GB" sz="2600" dirty="0" smtClean="0"/>
                        <a:t> + 42)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8799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33400"/>
            <a:ext cx="81534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2800" b="1" dirty="0" smtClean="0"/>
              <a:t>Range</a:t>
            </a:r>
          </a:p>
          <a:p>
            <a:r>
              <a:rPr lang="en-US" sz="2400" dirty="0" smtClean="0"/>
              <a:t>&gt;&gt;&gt;</a:t>
            </a:r>
            <a:r>
              <a:rPr lang="en-US" sz="2400" dirty="0" err="1" smtClean="0"/>
              <a:t>a,b,c</a:t>
            </a:r>
            <a:r>
              <a:rPr lang="en-US" sz="2400" dirty="0" smtClean="0"/>
              <a:t> = range(1,4)</a:t>
            </a:r>
          </a:p>
          <a:p>
            <a:r>
              <a:rPr lang="en-US" sz="2400" dirty="0" smtClean="0"/>
              <a:t>&gt;&gt;&gt;a</a:t>
            </a:r>
          </a:p>
          <a:p>
            <a:r>
              <a:rPr lang="en-US" sz="2400" dirty="0" smtClean="0"/>
              <a:t>1</a:t>
            </a:r>
          </a:p>
          <a:p>
            <a:r>
              <a:rPr lang="en-US" sz="2400" dirty="0" smtClean="0"/>
              <a:t>&gt;&gt;&gt;b</a:t>
            </a:r>
          </a:p>
          <a:p>
            <a:r>
              <a:rPr lang="en-US" sz="2400" dirty="0" smtClean="0"/>
              <a:t>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3276600"/>
            <a:ext cx="8534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&gt;&gt;&gt; S = "spam" &gt;&gt;&gt; S += "SPAM"  # Implied concatenation</a:t>
            </a:r>
          </a:p>
          <a:p>
            <a:r>
              <a:rPr lang="en-GB" sz="2800" dirty="0" smtClean="0"/>
              <a:t> &gt;&gt;&gt; S </a:t>
            </a:r>
          </a:p>
          <a:p>
            <a:r>
              <a:rPr lang="en-GB" sz="2800" dirty="0" smtClean="0"/>
              <a:t>'</a:t>
            </a:r>
            <a:r>
              <a:rPr lang="en-GB" sz="2800" dirty="0" err="1" smtClean="0"/>
              <a:t>spamSPAM</a:t>
            </a:r>
            <a:r>
              <a:rPr lang="en-GB" sz="2800" dirty="0" smtClean="0"/>
              <a:t>' </a:t>
            </a:r>
            <a:endParaRPr lang="en-GB" sz="28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Assignment is more powerful in Python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&gt;&gt;&gt; nudge = 1 </a:t>
            </a:r>
          </a:p>
          <a:p>
            <a:r>
              <a:rPr lang="en-GB" dirty="0" smtClean="0"/>
              <a:t>&gt;&gt;&gt; wink  = 2 </a:t>
            </a:r>
          </a:p>
          <a:p>
            <a:r>
              <a:rPr lang="en-GB" dirty="0" smtClean="0"/>
              <a:t>&gt;&gt;&gt; nudge, wink = wink, nudge      </a:t>
            </a:r>
          </a:p>
          <a:p>
            <a:r>
              <a:rPr lang="en-GB" dirty="0" smtClean="0"/>
              <a:t># </a:t>
            </a:r>
            <a:r>
              <a:rPr lang="en-GB" dirty="0" err="1" smtClean="0"/>
              <a:t>Tuples</a:t>
            </a:r>
            <a:r>
              <a:rPr lang="en-GB" dirty="0" smtClean="0"/>
              <a:t>: swaps values </a:t>
            </a:r>
          </a:p>
          <a:p>
            <a:r>
              <a:rPr lang="en-GB" dirty="0" smtClean="0"/>
              <a:t># Like T = nudge; nudge = wink; wink = T</a:t>
            </a:r>
          </a:p>
          <a:p>
            <a:r>
              <a:rPr lang="en-GB" dirty="0" smtClean="0"/>
              <a:t>&gt;&gt;&gt; nudge, wink </a:t>
            </a:r>
          </a:p>
          <a:p>
            <a:r>
              <a:rPr lang="en-GB" dirty="0" smtClean="0"/>
              <a:t>(2, 1) 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868362"/>
          </a:xfrm>
        </p:spPr>
        <p:txBody>
          <a:bodyPr/>
          <a:lstStyle/>
          <a:p>
            <a:r>
              <a:rPr lang="en-US" dirty="0" smtClean="0"/>
              <a:t>Python….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2117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Compiler translates completely a high level program to low level it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completely before the program starts running.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igh-level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program is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called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source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code</a:t>
            </a:r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Translated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program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is called the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object code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or the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executable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. </a:t>
            </a:r>
            <a:br>
              <a:rPr lang="en-US" sz="2800" dirty="0">
                <a:latin typeface="Arial" pitchFamily="34" charset="0"/>
                <a:cs typeface="Arial" pitchFamily="34" charset="0"/>
              </a:rPr>
            </a:b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933950"/>
            <a:ext cx="702945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1504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Python is considered an interpreted language because Python programs are executed by </a:t>
            </a:r>
            <a:r>
              <a:rPr lang="en-US" sz="2400" dirty="0" smtClean="0"/>
              <a:t>an interpreter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There </a:t>
            </a:r>
            <a:r>
              <a:rPr lang="en-US" sz="2400" dirty="0"/>
              <a:t>are two ways to use the interpreter</a:t>
            </a:r>
            <a:r>
              <a:rPr lang="en-US" sz="2400" dirty="0" smtClean="0"/>
              <a:t>: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dirty="0" smtClean="0"/>
              <a:t>		</a:t>
            </a:r>
            <a:r>
              <a:rPr lang="en-US" sz="2400" b="1" dirty="0" smtClean="0"/>
              <a:t>interactive </a:t>
            </a:r>
            <a:r>
              <a:rPr lang="en-US" sz="2400" b="1" dirty="0"/>
              <a:t>mode </a:t>
            </a:r>
            <a:r>
              <a:rPr lang="en-US" sz="2400" dirty="0"/>
              <a:t>and </a:t>
            </a:r>
            <a:r>
              <a:rPr lang="en-US" sz="2400" b="1" dirty="0"/>
              <a:t>script mode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32079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Python….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Interactive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In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interactive mode, you type Python programs and the interpreter displays the result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&gt;&gt;&gt;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1 + 1</a:t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latin typeface="Arial" pitchFamily="34" charset="0"/>
                <a:cs typeface="Arial" pitchFamily="34" charset="0"/>
              </a:rPr>
              <a:t>2</a:t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The shell prompt,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&gt;&gt;&gt;, is the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prompt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the interpreter uses to indicate that it is ready. If you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type 1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+ 1, the interpreter replies 2.</a:t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803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en-US" sz="3600" dirty="0" smtClean="0">
                <a:latin typeface="Arial" pitchFamily="34" charset="0"/>
                <a:cs typeface="Arial" pitchFamily="34" charset="0"/>
              </a:rPr>
              <a:t>Python ….   Shell</a:t>
            </a:r>
            <a:endParaRPr lang="en-CA" altLang="en-US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188" y="2105025"/>
            <a:ext cx="76676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6288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3923</TotalTime>
  <Words>1810</Words>
  <Application>Microsoft Office PowerPoint</Application>
  <PresentationFormat>On-screen Show (4:3)</PresentationFormat>
  <Paragraphs>287</Paragraphs>
  <Slides>56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Need of programming Languages</vt:lpstr>
      <vt:lpstr>Python – Why?</vt:lpstr>
      <vt:lpstr>Python – Why?</vt:lpstr>
      <vt:lpstr>Python….</vt:lpstr>
      <vt:lpstr>Python….</vt:lpstr>
      <vt:lpstr>Python….</vt:lpstr>
      <vt:lpstr>Python….</vt:lpstr>
      <vt:lpstr>Python….Interactive mode</vt:lpstr>
      <vt:lpstr>Python ….   Shell</vt:lpstr>
      <vt:lpstr>Python…. Script Mode</vt:lpstr>
      <vt:lpstr>Python….Script Mode …</vt:lpstr>
      <vt:lpstr>Problem</vt:lpstr>
      <vt:lpstr>PAC For Chocolate Problem</vt:lpstr>
      <vt:lpstr>Pseudocode</vt:lpstr>
      <vt:lpstr>Knowledge Required </vt:lpstr>
      <vt:lpstr>What is an Identifier?</vt:lpstr>
      <vt:lpstr>Rules for Identifier</vt:lpstr>
      <vt:lpstr>Identifier Naming</vt:lpstr>
      <vt:lpstr>Keywords</vt:lpstr>
      <vt:lpstr>Keywords in Python</vt:lpstr>
      <vt:lpstr> Variables and Identifiers  </vt:lpstr>
      <vt:lpstr>Comments</vt:lpstr>
      <vt:lpstr> Literals  </vt:lpstr>
      <vt:lpstr>Numeric literal</vt:lpstr>
      <vt:lpstr> Numeric Literals in Python  </vt:lpstr>
      <vt:lpstr>Slide 26</vt:lpstr>
      <vt:lpstr>String Literals</vt:lpstr>
      <vt:lpstr>String Literal Values</vt:lpstr>
      <vt:lpstr>Note</vt:lpstr>
      <vt:lpstr>Slide 30</vt:lpstr>
      <vt:lpstr>Control Characters</vt:lpstr>
      <vt:lpstr>Slide 32</vt:lpstr>
      <vt:lpstr>Data Types</vt:lpstr>
      <vt:lpstr>Boolean values</vt:lpstr>
      <vt:lpstr>Boolean values</vt:lpstr>
      <vt:lpstr>None</vt:lpstr>
      <vt:lpstr>Numbers</vt:lpstr>
      <vt:lpstr>Integers</vt:lpstr>
      <vt:lpstr>Binary, Octal and Hex Literals</vt:lpstr>
      <vt:lpstr>Conversion between different bases</vt:lpstr>
      <vt:lpstr>Numbers can be very long</vt:lpstr>
      <vt:lpstr>Floating Point Numbers</vt:lpstr>
      <vt:lpstr>Floating Point Numbers</vt:lpstr>
      <vt:lpstr>Arithmetic overflow</vt:lpstr>
      <vt:lpstr>Arithmetic underflow</vt:lpstr>
      <vt:lpstr>Slide 46</vt:lpstr>
      <vt:lpstr>Repeated Print</vt:lpstr>
      <vt:lpstr>Complex Numbers</vt:lpstr>
      <vt:lpstr>Complex Numbers</vt:lpstr>
      <vt:lpstr>Complex Numbers</vt:lpstr>
      <vt:lpstr>Input and output function</vt:lpstr>
      <vt:lpstr>By Default…</vt:lpstr>
      <vt:lpstr>Type conversion…</vt:lpstr>
      <vt:lpstr>Assignment Statement</vt:lpstr>
      <vt:lpstr>Slide 55</vt:lpstr>
      <vt:lpstr>Assignment is more powerful in Python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Techniques</dc:title>
  <dc:creator>sathis kumar</dc:creator>
  <cp:lastModifiedBy>Windows User</cp:lastModifiedBy>
  <cp:revision>502</cp:revision>
  <dcterms:created xsi:type="dcterms:W3CDTF">2006-08-16T00:00:00Z</dcterms:created>
  <dcterms:modified xsi:type="dcterms:W3CDTF">2016-07-18T09:39:22Z</dcterms:modified>
</cp:coreProperties>
</file>