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612" r:id="rId2"/>
    <p:sldId id="576" r:id="rId3"/>
    <p:sldId id="541" r:id="rId4"/>
    <p:sldId id="609" r:id="rId5"/>
    <p:sldId id="543" r:id="rId6"/>
    <p:sldId id="544" r:id="rId7"/>
    <p:sldId id="545" r:id="rId8"/>
    <p:sldId id="538" r:id="rId9"/>
    <p:sldId id="328" r:id="rId10"/>
    <p:sldId id="341" r:id="rId11"/>
    <p:sldId id="342" r:id="rId12"/>
    <p:sldId id="343" r:id="rId13"/>
    <p:sldId id="592" r:id="rId14"/>
    <p:sldId id="593" r:id="rId15"/>
    <p:sldId id="594" r:id="rId16"/>
    <p:sldId id="604" r:id="rId17"/>
    <p:sldId id="605" r:id="rId18"/>
    <p:sldId id="611" r:id="rId19"/>
    <p:sldId id="603" r:id="rId20"/>
    <p:sldId id="608" r:id="rId21"/>
    <p:sldId id="607" r:id="rId22"/>
    <p:sldId id="613" r:id="rId23"/>
    <p:sldId id="556" r:id="rId24"/>
    <p:sldId id="557" r:id="rId25"/>
    <p:sldId id="515" r:id="rId26"/>
    <p:sldId id="560" r:id="rId27"/>
    <p:sldId id="52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5078" autoAdjust="0"/>
  </p:normalViewPr>
  <p:slideViewPr>
    <p:cSldViewPr>
      <p:cViewPr varScale="1">
        <p:scale>
          <a:sx n="58" d="100"/>
          <a:sy n="58" d="100"/>
        </p:scale>
        <p:origin x="-73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64F0E-24A7-4B2C-B75D-36E6FF0AAF5F}" type="datetimeFigureOut">
              <a:rPr lang="en-US" smtClean="0"/>
              <a:pPr/>
              <a:t>7/18/2016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CD1E7-82D7-4EDC-9A27-1A30CDECF103}" type="slidenum">
              <a:rPr lang="en-US" smtClean="0"/>
              <a:pPr/>
              <a:t>‹#›</a:t>
            </a:fld>
            <a:endParaRPr lang="en-US" dirty="0"/>
          </a:p>
        </p:txBody>
      </p:sp>
    </p:spTree>
    <p:extLst>
      <p:ext uri="{BB962C8B-B14F-4D97-AF65-F5344CB8AC3E}">
        <p14:creationId xmlns:p14="http://schemas.microsoft.com/office/powerpoint/2010/main" xmlns="" val="154054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11</a:t>
            </a:fld>
            <a:endParaRPr lang="en-US" dirty="0"/>
          </a:p>
        </p:txBody>
      </p:sp>
    </p:spTree>
    <p:extLst>
      <p:ext uri="{BB962C8B-B14F-4D97-AF65-F5344CB8AC3E}">
        <p14:creationId xmlns:p14="http://schemas.microsoft.com/office/powerpoint/2010/main" xmlns="" val="179269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13</a:t>
            </a:fld>
            <a:endParaRPr lang="en-US" dirty="0"/>
          </a:p>
        </p:txBody>
      </p:sp>
    </p:spTree>
    <p:extLst>
      <p:ext uri="{BB962C8B-B14F-4D97-AF65-F5344CB8AC3E}">
        <p14:creationId xmlns:p14="http://schemas.microsoft.com/office/powerpoint/2010/main" xmlns="" val="388446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15</a:t>
            </a:fld>
            <a:endParaRPr lang="en-US" dirty="0"/>
          </a:p>
        </p:txBody>
      </p:sp>
    </p:spTree>
    <p:extLst>
      <p:ext uri="{BB962C8B-B14F-4D97-AF65-F5344CB8AC3E}">
        <p14:creationId xmlns:p14="http://schemas.microsoft.com/office/powerpoint/2010/main" xmlns="" val="388446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16</a:t>
            </a:fld>
            <a:endParaRPr lang="en-US" dirty="0"/>
          </a:p>
        </p:txBody>
      </p:sp>
    </p:spTree>
    <p:extLst>
      <p:ext uri="{BB962C8B-B14F-4D97-AF65-F5344CB8AC3E}">
        <p14:creationId xmlns:p14="http://schemas.microsoft.com/office/powerpoint/2010/main" xmlns="" val="3884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17</a:t>
            </a:fld>
            <a:endParaRPr lang="en-US" dirty="0"/>
          </a:p>
        </p:txBody>
      </p:sp>
    </p:spTree>
    <p:extLst>
      <p:ext uri="{BB962C8B-B14F-4D97-AF65-F5344CB8AC3E}">
        <p14:creationId xmlns:p14="http://schemas.microsoft.com/office/powerpoint/2010/main" xmlns="" val="3884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18</a:t>
            </a:fld>
            <a:endParaRPr lang="en-US" dirty="0"/>
          </a:p>
        </p:txBody>
      </p:sp>
    </p:spTree>
    <p:extLst>
      <p:ext uri="{BB962C8B-B14F-4D97-AF65-F5344CB8AC3E}">
        <p14:creationId xmlns:p14="http://schemas.microsoft.com/office/powerpoint/2010/main" xmlns="" val="388446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19</a:t>
            </a:fld>
            <a:endParaRPr lang="en-US" dirty="0"/>
          </a:p>
        </p:txBody>
      </p:sp>
    </p:spTree>
    <p:extLst>
      <p:ext uri="{BB962C8B-B14F-4D97-AF65-F5344CB8AC3E}">
        <p14:creationId xmlns:p14="http://schemas.microsoft.com/office/powerpoint/2010/main" xmlns="" val="388446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03686D5-C9AC-41E0-9A48-8A8E880B1A27}" type="slidenum">
              <a:rPr lang="en-US" altLang="en-US"/>
              <a:pPr/>
              <a:t>‹#›</a:t>
            </a:fld>
            <a:endParaRPr lang="en-US" altLang="en-US"/>
          </a:p>
        </p:txBody>
      </p:sp>
    </p:spTree>
    <p:extLst>
      <p:ext uri="{BB962C8B-B14F-4D97-AF65-F5344CB8AC3E}">
        <p14:creationId xmlns:p14="http://schemas.microsoft.com/office/powerpoint/2010/main" xmlns="" val="26696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odulou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order_of_oper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Operators and Expressions in Python</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format Function</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Because </a:t>
            </a:r>
            <a:r>
              <a:rPr lang="en-US" dirty="0"/>
              <a:t>floating-point values may contain an arbitrary number of decimal places, the </a:t>
            </a:r>
            <a:r>
              <a:rPr lang="en-US" dirty="0" smtClean="0"/>
              <a:t>built-in </a:t>
            </a:r>
            <a:r>
              <a:rPr lang="en-US" b="1" dirty="0" smtClean="0"/>
              <a:t>format </a:t>
            </a:r>
            <a:r>
              <a:rPr lang="en-US" dirty="0"/>
              <a:t>function can be used to produce a numeric string version of the value containing a </a:t>
            </a:r>
            <a:r>
              <a:rPr lang="en-US" dirty="0" smtClean="0"/>
              <a:t>specific number </a:t>
            </a:r>
            <a:r>
              <a:rPr lang="en-US" dirty="0"/>
              <a:t>of decimal </a:t>
            </a:r>
            <a:r>
              <a:rPr lang="en-US" dirty="0" smtClean="0"/>
              <a:t>places.</a:t>
            </a:r>
          </a:p>
          <a:p>
            <a:endParaRPr lang="en-US" dirty="0" smtClean="0"/>
          </a:p>
          <a:p>
            <a:endParaRPr lang="en-US" dirty="0"/>
          </a:p>
          <a:p>
            <a:endParaRPr lang="en-US" dirty="0" smtClean="0"/>
          </a:p>
          <a:p>
            <a:endParaRPr lang="en-US" dirty="0"/>
          </a:p>
          <a:p>
            <a:r>
              <a:rPr lang="en-US" dirty="0" smtClean="0"/>
              <a:t>In </a:t>
            </a:r>
            <a:r>
              <a:rPr lang="en-US" dirty="0"/>
              <a:t>these examples, </a:t>
            </a:r>
            <a:r>
              <a:rPr lang="en-US" i="1" dirty="0"/>
              <a:t>format </a:t>
            </a:r>
            <a:r>
              <a:rPr lang="en-US" i="1" dirty="0" err="1"/>
              <a:t>specifier</a:t>
            </a:r>
            <a:r>
              <a:rPr lang="en-US" i="1" dirty="0"/>
              <a:t> </a:t>
            </a:r>
            <a:r>
              <a:rPr lang="en-US" dirty="0"/>
              <a:t>'.2f' rounds the result to two decimal places of accuracy </a:t>
            </a:r>
            <a:r>
              <a:rPr lang="en-US" dirty="0" smtClean="0"/>
              <a:t>in the </a:t>
            </a:r>
            <a:r>
              <a:rPr lang="en-US" dirty="0"/>
              <a:t>string produced. </a:t>
            </a:r>
            <a:br>
              <a:rPr lang="en-US" dirty="0"/>
            </a:br>
            <a:r>
              <a:rPr lang="en-US" dirty="0"/>
              <a:t/>
            </a:r>
            <a:br>
              <a:rPr lang="en-US" dirty="0"/>
            </a:br>
            <a:r>
              <a:rPr lang="en-US" dirty="0"/>
              <a:t/>
            </a:r>
            <a:br>
              <a:rPr lang="en-US" dirty="0"/>
            </a:b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2971800"/>
            <a:ext cx="6467475" cy="1019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44146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very large (or very small) values 'e' can be used as a format </a:t>
            </a:r>
            <a:r>
              <a:rPr lang="en-US" dirty="0" err="1"/>
              <a:t>specifier</a:t>
            </a:r>
            <a:r>
              <a:rPr lang="en-US" dirty="0"/>
              <a:t>,</a:t>
            </a:r>
            <a:br>
              <a:rPr lang="en-US" dirty="0"/>
            </a:br>
            <a:r>
              <a:rPr lang="en-US" dirty="0"/>
              <a:t/>
            </a:r>
            <a:br>
              <a:rPr lang="en-US" dirty="0"/>
            </a:br>
            <a:r>
              <a:rPr lang="en-US" dirty="0"/>
              <a:t/>
            </a:r>
            <a:br>
              <a:rPr lang="en-US" dirty="0"/>
            </a:b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38389" y="3148013"/>
            <a:ext cx="5162386" cy="890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97820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133600"/>
            <a:ext cx="7482237" cy="2666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82280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Python is a Dynamic Type language</a:t>
            </a:r>
            <a:endParaRPr lang="en-US" b="1" dirty="0"/>
          </a:p>
        </p:txBody>
      </p:sp>
      <p:sp>
        <p:nvSpPr>
          <p:cNvPr id="3" name="Content Placeholder 2"/>
          <p:cNvSpPr>
            <a:spLocks noGrp="1"/>
          </p:cNvSpPr>
          <p:nvPr>
            <p:ph idx="1"/>
          </p:nvPr>
        </p:nvSpPr>
        <p:spPr>
          <a:xfrm>
            <a:off x="457200" y="1295400"/>
            <a:ext cx="8229600" cy="4830763"/>
          </a:xfrm>
        </p:spPr>
        <p:txBody>
          <a:bodyPr/>
          <a:lstStyle/>
          <a:p>
            <a:r>
              <a:rPr lang="en-US" dirty="0" smtClean="0"/>
              <a:t>Same </a:t>
            </a:r>
            <a:r>
              <a:rPr lang="en-US" dirty="0"/>
              <a:t>variable can be associated with values of different type </a:t>
            </a:r>
            <a:r>
              <a:rPr lang="en-US" dirty="0" smtClean="0"/>
              <a:t>during program </a:t>
            </a:r>
            <a:r>
              <a:rPr lang="en-US" dirty="0"/>
              <a:t>execution, as indicated below</a:t>
            </a:r>
            <a:r>
              <a:rPr lang="en-US" dirty="0" smtClean="0"/>
              <a:t>.</a:t>
            </a:r>
          </a:p>
          <a:p>
            <a:r>
              <a:rPr lang="en-GB" dirty="0" smtClean="0"/>
              <a:t>It's also very dynamic as it rarely uses what it knows to limit variable usage </a:t>
            </a:r>
            <a:r>
              <a:rPr lang="en-US" dirty="0"/>
              <a:t/>
            </a:r>
            <a:br>
              <a:rPr lang="en-US" dirty="0"/>
            </a:br>
            <a:r>
              <a:rPr lang="en-US" dirty="0"/>
              <a:t/>
            </a:r>
            <a:br>
              <a:rPr lang="en-US" dirty="0"/>
            </a:b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6400" y="3962400"/>
            <a:ext cx="4461831"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67486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622" y="0"/>
            <a:ext cx="6982178" cy="64736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81637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Bitwise Operations</a:t>
            </a:r>
            <a:endParaRPr lang="en-US" dirty="0"/>
          </a:p>
        </p:txBody>
      </p:sp>
      <p:sp>
        <p:nvSpPr>
          <p:cNvPr id="3" name="Content Placeholder 2"/>
          <p:cNvSpPr>
            <a:spLocks noGrp="1"/>
          </p:cNvSpPr>
          <p:nvPr>
            <p:ph idx="1"/>
          </p:nvPr>
        </p:nvSpPr>
        <p:spPr/>
        <p:txBody>
          <a:bodyPr/>
          <a:lstStyle/>
          <a:p>
            <a:r>
              <a:rPr lang="en-GB" dirty="0" smtClean="0"/>
              <a:t>This includes operators that treat integers as strings of binary bits, and can come in handy if your Python code must deal with things like network packets, serial ports, or packed binary data</a:t>
            </a:r>
          </a:p>
          <a:p>
            <a:r>
              <a:rPr lang="en-GB" dirty="0" smtClean="0"/>
              <a:t>&gt;&gt;&gt; x = 1               # 1 decimal is 0001 in bits &gt;&gt;&gt; x &lt;&lt; 2              # Shift left 2 bits: 0100</a:t>
            </a:r>
          </a:p>
          <a:p>
            <a:r>
              <a:rPr lang="en-US" dirty="0" smtClean="0"/>
              <a:t>4</a:t>
            </a:r>
            <a:endParaRPr lang="en-US" dirty="0"/>
          </a:p>
        </p:txBody>
      </p:sp>
    </p:spTree>
    <p:extLst>
      <p:ext uri="{BB962C8B-B14F-4D97-AF65-F5344CB8AC3E}">
        <p14:creationId xmlns:p14="http://schemas.microsoft.com/office/powerpoint/2010/main" xmlns="" val="1267486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GB" dirty="0" smtClean="0"/>
              <a:t>&gt;&gt;&gt; x | 2         # Bitwise OR (either bit=1): 0011 </a:t>
            </a:r>
          </a:p>
          <a:p>
            <a:r>
              <a:rPr lang="en-GB" dirty="0" smtClean="0"/>
              <a:t>3 </a:t>
            </a:r>
          </a:p>
          <a:p>
            <a:r>
              <a:rPr lang="en-GB" dirty="0" smtClean="0"/>
              <a:t>&gt;&gt;&gt; x &amp; 1      # Bitwise AND (both bits=1): 0001 1 </a:t>
            </a:r>
          </a:p>
          <a:p>
            <a:r>
              <a:rPr lang="en-GB" dirty="0" smtClean="0"/>
              <a:t>In the first expression, a binary 1 (in base 2, 0001) is shifted left two slots to create a binary 4 (0100). </a:t>
            </a:r>
          </a:p>
          <a:p>
            <a:r>
              <a:rPr lang="en-GB" dirty="0" smtClean="0"/>
              <a:t>The last two operations perform a binary OR to combine bits (0001| 0010 = 0011) and a binary AND to select common bits (0001&amp;0001 = 0001).</a:t>
            </a:r>
            <a:endParaRPr lang="en-US" dirty="0"/>
          </a:p>
        </p:txBody>
      </p:sp>
    </p:spTree>
    <p:extLst>
      <p:ext uri="{BB962C8B-B14F-4D97-AF65-F5344CB8AC3E}">
        <p14:creationId xmlns:p14="http://schemas.microsoft.com/office/powerpoint/2010/main" xmlns="" val="1267486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GB" dirty="0" smtClean="0"/>
              <a:t>To print in binary format use bin function:</a:t>
            </a:r>
          </a:p>
          <a:p>
            <a:r>
              <a:rPr lang="en-GB" dirty="0" smtClean="0"/>
              <a:t>&gt;&gt;&gt; X = 0b0001          # Binary literals </a:t>
            </a:r>
          </a:p>
          <a:p>
            <a:r>
              <a:rPr lang="en-GB" dirty="0" smtClean="0"/>
              <a:t>&gt;&gt;&gt; X &lt;&lt; 2              	# Shift left 4 </a:t>
            </a:r>
          </a:p>
          <a:p>
            <a:r>
              <a:rPr lang="en-GB" dirty="0" smtClean="0"/>
              <a:t>&gt;&gt;&gt; bin(X &lt;&lt; 2)         # Binary digits string '0b100‘</a:t>
            </a:r>
          </a:p>
          <a:p>
            <a:r>
              <a:rPr lang="en-GB" dirty="0" smtClean="0"/>
              <a:t>&gt;&gt;&gt; bin(X | 0b010)      # Bitwise OR: either '0b11' </a:t>
            </a:r>
          </a:p>
          <a:p>
            <a:r>
              <a:rPr lang="en-GB" dirty="0" smtClean="0"/>
              <a:t>&gt;&gt;&gt; bin(X &amp; 0b1)        # Bitwise AND: both '0b1'</a:t>
            </a:r>
          </a:p>
          <a:p>
            <a:endParaRPr lang="en-US" dirty="0"/>
          </a:p>
        </p:txBody>
      </p:sp>
    </p:spTree>
    <p:extLst>
      <p:ext uri="{BB962C8B-B14F-4D97-AF65-F5344CB8AC3E}">
        <p14:creationId xmlns:p14="http://schemas.microsoft.com/office/powerpoint/2010/main" xmlns="" val="1267486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Logical Operators</a:t>
            </a:r>
          </a:p>
          <a:p>
            <a:pPr>
              <a:buNone/>
            </a:pPr>
            <a:r>
              <a:rPr lang="en-US" dirty="0" smtClean="0"/>
              <a:t>Assume a = 10 and b = 20</a:t>
            </a:r>
          </a:p>
          <a:p>
            <a:pPr>
              <a:buNone/>
            </a:pPr>
            <a:endParaRPr lang="en-US" dirty="0" smtClean="0"/>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381000" y="1600200"/>
          <a:ext cx="8153400" cy="4754880"/>
        </p:xfrm>
        <a:graphic>
          <a:graphicData uri="http://schemas.openxmlformats.org/drawingml/2006/table">
            <a:tbl>
              <a:tblPr firstRow="1" bandRow="1">
                <a:tableStyleId>{5C22544A-7EE6-4342-B048-85BDC9FD1C3A}</a:tableStyleId>
              </a:tblPr>
              <a:tblGrid>
                <a:gridCol w="2717800"/>
                <a:gridCol w="2717800"/>
                <a:gridCol w="2717800"/>
              </a:tblGrid>
              <a:tr h="370840">
                <a:tc>
                  <a:txBody>
                    <a:bodyPr/>
                    <a:lstStyle/>
                    <a:p>
                      <a:r>
                        <a:rPr lang="en-GB" sz="2400" b="1" i="0" kern="1200" dirty="0" smtClean="0">
                          <a:solidFill>
                            <a:schemeClr val="lt1"/>
                          </a:solidFill>
                          <a:latin typeface="+mn-lt"/>
                          <a:ea typeface="+mn-ea"/>
                          <a:cs typeface="+mn-cs"/>
                        </a:rPr>
                        <a:t>Operator</a:t>
                      </a:r>
                      <a:endParaRPr lang="en-GB" sz="2400" dirty="0"/>
                    </a:p>
                  </a:txBody>
                  <a:tcPr/>
                </a:tc>
                <a:tc>
                  <a:txBody>
                    <a:bodyPr/>
                    <a:lstStyle/>
                    <a:p>
                      <a:r>
                        <a:rPr lang="en-GB" sz="2400" b="1" i="0" kern="1200" dirty="0" smtClean="0">
                          <a:solidFill>
                            <a:schemeClr val="lt1"/>
                          </a:solidFill>
                          <a:latin typeface="+mn-lt"/>
                          <a:ea typeface="+mn-ea"/>
                          <a:cs typeface="+mn-cs"/>
                        </a:rPr>
                        <a:t>Description</a:t>
                      </a:r>
                      <a:endParaRPr lang="en-GB" sz="2400" dirty="0"/>
                    </a:p>
                  </a:txBody>
                  <a:tcPr/>
                </a:tc>
                <a:tc>
                  <a:txBody>
                    <a:bodyPr/>
                    <a:lstStyle/>
                    <a:p>
                      <a:r>
                        <a:rPr lang="en-GB" sz="2400" b="1" i="0" kern="1200" dirty="0" smtClean="0">
                          <a:solidFill>
                            <a:schemeClr val="lt1"/>
                          </a:solidFill>
                          <a:latin typeface="+mn-lt"/>
                          <a:ea typeface="+mn-ea"/>
                          <a:cs typeface="+mn-cs"/>
                        </a:rPr>
                        <a:t>Example</a:t>
                      </a:r>
                      <a:endParaRPr lang="en-GB" sz="2400" dirty="0"/>
                    </a:p>
                  </a:txBody>
                  <a:tcPr/>
                </a:tc>
              </a:tr>
              <a:tr h="370840">
                <a:tc>
                  <a:txBody>
                    <a:bodyPr/>
                    <a:lstStyle/>
                    <a:p>
                      <a:r>
                        <a:rPr lang="en-GB" sz="2400" b="0" i="0" kern="1200" dirty="0" smtClean="0">
                          <a:solidFill>
                            <a:schemeClr val="dk1"/>
                          </a:solidFill>
                          <a:latin typeface="+mn-lt"/>
                          <a:ea typeface="+mn-ea"/>
                          <a:cs typeface="+mn-cs"/>
                        </a:rPr>
                        <a:t>and </a:t>
                      </a:r>
                      <a:endParaRPr lang="en-GB" sz="2400" dirty="0"/>
                    </a:p>
                  </a:txBody>
                  <a:tcPr/>
                </a:tc>
                <a:tc>
                  <a:txBody>
                    <a:bodyPr/>
                    <a:lstStyle/>
                    <a:p>
                      <a:r>
                        <a:rPr lang="en-GB" sz="2400" b="0" i="0" kern="1200" dirty="0" smtClean="0">
                          <a:solidFill>
                            <a:schemeClr val="dk1"/>
                          </a:solidFill>
                          <a:latin typeface="+mn-lt"/>
                          <a:ea typeface="+mn-ea"/>
                          <a:cs typeface="+mn-cs"/>
                        </a:rPr>
                        <a:t>If both the operands are true then condition becomes true.</a:t>
                      </a:r>
                      <a:endParaRPr lang="en-GB" sz="2400" dirty="0"/>
                    </a:p>
                  </a:txBody>
                  <a:tcPr/>
                </a:tc>
                <a:tc>
                  <a:txBody>
                    <a:bodyPr/>
                    <a:lstStyle/>
                    <a:p>
                      <a:r>
                        <a:rPr lang="en-GB" sz="2400" b="0" i="0" kern="1200" dirty="0" smtClean="0">
                          <a:solidFill>
                            <a:schemeClr val="dk1"/>
                          </a:solidFill>
                          <a:latin typeface="+mn-lt"/>
                          <a:ea typeface="+mn-ea"/>
                          <a:cs typeface="+mn-cs"/>
                        </a:rPr>
                        <a:t>(a and b) is true.</a:t>
                      </a:r>
                      <a:endParaRPr lang="en-GB" sz="2400" dirty="0"/>
                    </a:p>
                  </a:txBody>
                  <a:tcPr/>
                </a:tc>
              </a:tr>
              <a:tr h="370840">
                <a:tc>
                  <a:txBody>
                    <a:bodyPr/>
                    <a:lstStyle/>
                    <a:p>
                      <a:r>
                        <a:rPr lang="en-GB" sz="2400" b="0" i="0" kern="1200" dirty="0" smtClean="0">
                          <a:solidFill>
                            <a:schemeClr val="dk1"/>
                          </a:solidFill>
                          <a:latin typeface="+mn-lt"/>
                          <a:ea typeface="+mn-ea"/>
                          <a:cs typeface="+mn-cs"/>
                        </a:rPr>
                        <a:t>Or</a:t>
                      </a:r>
                      <a:endParaRPr lang="en-GB" sz="2400" dirty="0"/>
                    </a:p>
                  </a:txBody>
                  <a:tcPr/>
                </a:tc>
                <a:tc>
                  <a:txBody>
                    <a:bodyPr/>
                    <a:lstStyle/>
                    <a:p>
                      <a:r>
                        <a:rPr lang="en-GB" sz="2400" b="0" i="0" kern="1200" dirty="0" smtClean="0">
                          <a:solidFill>
                            <a:schemeClr val="dk1"/>
                          </a:solidFill>
                          <a:latin typeface="+mn-lt"/>
                          <a:ea typeface="+mn-ea"/>
                          <a:cs typeface="+mn-cs"/>
                        </a:rPr>
                        <a:t>If any of the two operands are non-zero then condition becomes true.</a:t>
                      </a:r>
                      <a:endParaRPr lang="en-GB" sz="2400" dirty="0"/>
                    </a:p>
                  </a:txBody>
                  <a:tcPr/>
                </a:tc>
                <a:tc>
                  <a:txBody>
                    <a:bodyPr/>
                    <a:lstStyle/>
                    <a:p>
                      <a:r>
                        <a:rPr lang="en-GB" sz="2400" b="0" i="0" kern="1200" dirty="0" smtClean="0">
                          <a:solidFill>
                            <a:schemeClr val="dk1"/>
                          </a:solidFill>
                          <a:latin typeface="+mn-lt"/>
                          <a:ea typeface="+mn-ea"/>
                          <a:cs typeface="+mn-cs"/>
                        </a:rPr>
                        <a:t>(a or b) is true.</a:t>
                      </a:r>
                      <a:endParaRPr lang="en-GB" sz="2400" dirty="0"/>
                    </a:p>
                  </a:txBody>
                  <a:tcPr/>
                </a:tc>
              </a:tr>
              <a:tr h="370840">
                <a:tc>
                  <a:txBody>
                    <a:bodyPr/>
                    <a:lstStyle/>
                    <a:p>
                      <a:r>
                        <a:rPr lang="en-GB" sz="2400" b="0" i="0" kern="1200" dirty="0" smtClean="0">
                          <a:solidFill>
                            <a:schemeClr val="dk1"/>
                          </a:solidFill>
                          <a:latin typeface="+mn-lt"/>
                          <a:ea typeface="+mn-ea"/>
                          <a:cs typeface="+mn-cs"/>
                        </a:rPr>
                        <a:t>not </a:t>
                      </a:r>
                      <a:endParaRPr lang="en-GB" sz="2400" dirty="0"/>
                    </a:p>
                  </a:txBody>
                  <a:tcPr/>
                </a:tc>
                <a:tc>
                  <a:txBody>
                    <a:bodyPr/>
                    <a:lstStyle/>
                    <a:p>
                      <a:r>
                        <a:rPr lang="en-GB" sz="2400" b="0" i="0" kern="1200" dirty="0" smtClean="0">
                          <a:solidFill>
                            <a:schemeClr val="dk1"/>
                          </a:solidFill>
                          <a:latin typeface="+mn-lt"/>
                          <a:ea typeface="+mn-ea"/>
                          <a:cs typeface="+mn-cs"/>
                        </a:rPr>
                        <a:t>Used to reverse the logical state of its operand.</a:t>
                      </a:r>
                      <a:endParaRPr lang="en-GB" sz="2400" dirty="0"/>
                    </a:p>
                  </a:txBody>
                  <a:tcPr/>
                </a:tc>
                <a:tc>
                  <a:txBody>
                    <a:bodyPr/>
                    <a:lstStyle/>
                    <a:p>
                      <a:r>
                        <a:rPr lang="en-GB" sz="2400" b="0" i="0" kern="1200" dirty="0" smtClean="0">
                          <a:solidFill>
                            <a:schemeClr val="dk1"/>
                          </a:solidFill>
                          <a:latin typeface="+mn-lt"/>
                          <a:ea typeface="+mn-ea"/>
                          <a:cs typeface="+mn-cs"/>
                        </a:rPr>
                        <a:t>Not(a and b) is false.</a:t>
                      </a:r>
                      <a:endParaRPr lang="en-GB" sz="2400" dirty="0"/>
                    </a:p>
                  </a:txBody>
                  <a:tcPr/>
                </a:tc>
              </a:tr>
            </a:tbl>
          </a:graphicData>
        </a:graphic>
      </p:graphicFrame>
    </p:spTree>
    <p:extLst>
      <p:ext uri="{BB962C8B-B14F-4D97-AF65-F5344CB8AC3E}">
        <p14:creationId xmlns:p14="http://schemas.microsoft.com/office/powerpoint/2010/main" xmlns="" val="1267486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is a Strongly Typed language</a:t>
            </a:r>
            <a:endParaRPr lang="en-US" dirty="0"/>
          </a:p>
        </p:txBody>
      </p:sp>
      <p:sp>
        <p:nvSpPr>
          <p:cNvPr id="3" name="Content Placeholder 2"/>
          <p:cNvSpPr>
            <a:spLocks noGrp="1"/>
          </p:cNvSpPr>
          <p:nvPr>
            <p:ph idx="1"/>
          </p:nvPr>
        </p:nvSpPr>
        <p:spPr/>
        <p:txBody>
          <a:bodyPr/>
          <a:lstStyle/>
          <a:p>
            <a:r>
              <a:rPr lang="en-GB" dirty="0" smtClean="0"/>
              <a:t> interpreter keeps track of all variables types</a:t>
            </a:r>
          </a:p>
          <a:p>
            <a:r>
              <a:rPr lang="en-GB" dirty="0" smtClean="0"/>
              <a:t>Check type </a:t>
            </a:r>
            <a:r>
              <a:rPr lang="en-GB" dirty="0" err="1" smtClean="0"/>
              <a:t>compatability</a:t>
            </a:r>
            <a:r>
              <a:rPr lang="en-GB" dirty="0" smtClean="0"/>
              <a:t> </a:t>
            </a:r>
            <a:r>
              <a:rPr lang="en-GB" dirty="0" smtClean="0"/>
              <a:t>while expressions are evaluated</a:t>
            </a:r>
          </a:p>
          <a:p>
            <a:r>
              <a:rPr lang="en-GB" dirty="0" smtClean="0"/>
              <a:t>&gt;&gt;&gt; 2+3 	  	# right</a:t>
            </a:r>
          </a:p>
          <a:p>
            <a:r>
              <a:rPr lang="en-GB" dirty="0" smtClean="0"/>
              <a:t>&gt;&gt;&gt;”two”+1 	# Wrong!!</a:t>
            </a:r>
            <a:r>
              <a:rPr lang="en-US" dirty="0"/>
              <a:t/>
            </a:r>
            <a:br>
              <a:rPr lang="en-US" dirty="0"/>
            </a:br>
            <a:endParaRPr lang="en-US" dirty="0"/>
          </a:p>
        </p:txBody>
      </p:sp>
    </p:spTree>
    <p:extLst>
      <p:ext uri="{BB962C8B-B14F-4D97-AF65-F5344CB8AC3E}">
        <p14:creationId xmlns:p14="http://schemas.microsoft.com/office/powerpoint/2010/main" xmlns="" val="1267486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smtClean="0"/>
              <a:t>Basic Arithmetic operators in Python</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11396361"/>
              </p:ext>
            </p:extLst>
          </p:nvPr>
        </p:nvGraphicFramePr>
        <p:xfrm>
          <a:off x="381000" y="838200"/>
          <a:ext cx="8763000" cy="5551699"/>
        </p:xfrm>
        <a:graphic>
          <a:graphicData uri="http://schemas.openxmlformats.org/drawingml/2006/table">
            <a:tbl>
              <a:tblPr/>
              <a:tblGrid>
                <a:gridCol w="2190750"/>
                <a:gridCol w="2190750"/>
                <a:gridCol w="2190750"/>
                <a:gridCol w="2190750"/>
              </a:tblGrid>
              <a:tr h="575372">
                <a:tc>
                  <a:txBody>
                    <a:bodyPr/>
                    <a:lstStyle/>
                    <a:p>
                      <a:r>
                        <a:rPr lang="en-US" sz="2800" b="1" dirty="0"/>
                        <a:t>Command</a:t>
                      </a:r>
                    </a:p>
                  </a:txBody>
                  <a:tcPr marL="72999" marR="72999" marT="36500" marB="36500" anchor="ctr">
                    <a:lnL>
                      <a:noFill/>
                    </a:lnL>
                    <a:lnR>
                      <a:noFill/>
                    </a:lnR>
                    <a:lnB>
                      <a:noFill/>
                    </a:lnB>
                  </a:tcPr>
                </a:tc>
                <a:tc>
                  <a:txBody>
                    <a:bodyPr/>
                    <a:lstStyle/>
                    <a:p>
                      <a:r>
                        <a:rPr lang="en-US" sz="2800" b="1" dirty="0"/>
                        <a:t>Name</a:t>
                      </a:r>
                    </a:p>
                  </a:txBody>
                  <a:tcPr marL="72999" marR="72999" marT="36500" marB="36500" anchor="ctr">
                    <a:lnL>
                      <a:noFill/>
                    </a:lnL>
                    <a:lnR>
                      <a:noFill/>
                    </a:lnR>
                    <a:lnT>
                      <a:noFill/>
                    </a:lnT>
                    <a:lnB>
                      <a:noFill/>
                    </a:lnB>
                  </a:tcPr>
                </a:tc>
                <a:tc>
                  <a:txBody>
                    <a:bodyPr/>
                    <a:lstStyle/>
                    <a:p>
                      <a:r>
                        <a:rPr lang="en-US" sz="2800" b="1" dirty="0"/>
                        <a:t>Example</a:t>
                      </a:r>
                    </a:p>
                  </a:txBody>
                  <a:tcPr marL="72999" marR="72999" marT="36500" marB="36500" anchor="ctr">
                    <a:lnL>
                      <a:noFill/>
                    </a:lnL>
                    <a:lnR>
                      <a:noFill/>
                    </a:lnR>
                    <a:lnT>
                      <a:noFill/>
                    </a:lnT>
                    <a:lnB>
                      <a:noFill/>
                    </a:lnB>
                  </a:tcPr>
                </a:tc>
                <a:tc>
                  <a:txBody>
                    <a:bodyPr/>
                    <a:lstStyle/>
                    <a:p>
                      <a:r>
                        <a:rPr lang="en-US" sz="2800" b="1" dirty="0"/>
                        <a:t>Output</a:t>
                      </a:r>
                    </a:p>
                  </a:txBody>
                  <a:tcPr marL="72999" marR="72999" marT="36500" marB="36500" anchor="ctr">
                    <a:lnL>
                      <a:noFill/>
                    </a:lnL>
                    <a:lnR>
                      <a:noFill/>
                    </a:lnR>
                    <a:lnT>
                      <a:noFill/>
                    </a:lnT>
                    <a:lnB>
                      <a:noFill/>
                    </a:lnB>
                  </a:tcPr>
                </a:tc>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a:t>Addition</a:t>
                      </a:r>
                    </a:p>
                  </a:txBody>
                  <a:tcPr marL="72999" marR="72999" marT="36500" marB="36500" anchor="ctr">
                    <a:lnL>
                      <a:noFill/>
                    </a:lnL>
                    <a:lnR>
                      <a:noFill/>
                    </a:lnR>
                    <a:lnT>
                      <a:noFill/>
                    </a:lnT>
                    <a:lnB>
                      <a:noFill/>
                    </a:lnB>
                  </a:tcPr>
                </a:tc>
                <a:tc>
                  <a:txBody>
                    <a:bodyPr/>
                    <a:lstStyle/>
                    <a:p>
                      <a:r>
                        <a:rPr lang="en-US" sz="2800"/>
                        <a:t>4 + 5</a:t>
                      </a:r>
                    </a:p>
                  </a:txBody>
                  <a:tcPr marL="72999" marR="72999" marT="36500" marB="36500" anchor="ctr">
                    <a:lnL>
                      <a:noFill/>
                    </a:lnL>
                    <a:lnR>
                      <a:noFill/>
                    </a:lnR>
                    <a:lnT>
                      <a:noFill/>
                    </a:lnT>
                    <a:lnB>
                      <a:noFill/>
                    </a:lnB>
                  </a:tcPr>
                </a:tc>
                <a:tc>
                  <a:txBody>
                    <a:bodyPr/>
                    <a:lstStyle/>
                    <a:p>
                      <a:r>
                        <a:rPr lang="en-US" sz="2800"/>
                        <a:t>9</a:t>
                      </a:r>
                    </a:p>
                  </a:txBody>
                  <a:tcPr marL="72999" marR="72999" marT="36500" marB="36500" anchor="ctr">
                    <a:lnL>
                      <a:noFill/>
                    </a:lnL>
                    <a:lnR>
                      <a:noFill/>
                    </a:lnR>
                    <a:lnT>
                      <a:noFill/>
                    </a:lnT>
                    <a:lnB>
                      <a:noFill/>
                    </a:lnB>
                  </a:tcPr>
                </a:tc>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a:t>Subtraction</a:t>
                      </a:r>
                    </a:p>
                  </a:txBody>
                  <a:tcPr marL="72999" marR="72999" marT="36500" marB="36500" anchor="ctr">
                    <a:lnL>
                      <a:noFill/>
                    </a:lnL>
                    <a:lnR>
                      <a:noFill/>
                    </a:lnR>
                    <a:lnT>
                      <a:noFill/>
                    </a:lnT>
                    <a:lnB>
                      <a:noFill/>
                    </a:lnB>
                  </a:tcPr>
                </a:tc>
                <a:tc>
                  <a:txBody>
                    <a:bodyPr/>
                    <a:lstStyle/>
                    <a:p>
                      <a:r>
                        <a:rPr lang="en-US" sz="2800"/>
                        <a:t>8 - 5</a:t>
                      </a:r>
                    </a:p>
                  </a:txBody>
                  <a:tcPr marL="72999" marR="72999" marT="36500" marB="36500" anchor="ctr">
                    <a:lnL>
                      <a:noFill/>
                    </a:lnL>
                    <a:lnR>
                      <a:noFill/>
                    </a:lnR>
                    <a:lnT>
                      <a:noFill/>
                    </a:lnT>
                    <a:lnB>
                      <a:noFill/>
                    </a:lnB>
                  </a:tcPr>
                </a:tc>
                <a:tc>
                  <a:txBody>
                    <a:bodyPr/>
                    <a:lstStyle/>
                    <a:p>
                      <a:r>
                        <a:rPr lang="en-US" sz="2800"/>
                        <a:t>3</a:t>
                      </a:r>
                    </a:p>
                  </a:txBody>
                  <a:tcPr marL="72999" marR="72999" marT="36500" marB="36500" anchor="ctr">
                    <a:lnL>
                      <a:noFill/>
                    </a:lnL>
                    <a:lnR>
                      <a:noFill/>
                    </a:lnR>
                    <a:lnT>
                      <a:noFill/>
                    </a:lnT>
                    <a:lnB>
                      <a:noFill/>
                    </a:lnB>
                  </a:tcPr>
                </a:tc>
              </a:tr>
              <a:tr h="821959">
                <a:tc>
                  <a:txBody>
                    <a:bodyPr/>
                    <a:lstStyle/>
                    <a:p>
                      <a:r>
                        <a:rPr lang="en-US" sz="2800"/>
                        <a:t>*</a:t>
                      </a:r>
                    </a:p>
                  </a:txBody>
                  <a:tcPr marL="72999" marR="72999" marT="36500" marB="36500" anchor="ctr">
                    <a:lnL>
                      <a:noFill/>
                    </a:lnL>
                    <a:lnR>
                      <a:noFill/>
                    </a:lnR>
                    <a:lnT>
                      <a:noFill/>
                    </a:lnT>
                    <a:lnB>
                      <a:noFill/>
                    </a:lnB>
                  </a:tcPr>
                </a:tc>
                <a:tc>
                  <a:txBody>
                    <a:bodyPr/>
                    <a:lstStyle/>
                    <a:p>
                      <a:r>
                        <a:rPr lang="en-US" sz="2800"/>
                        <a:t>Multiplication</a:t>
                      </a:r>
                    </a:p>
                  </a:txBody>
                  <a:tcPr marL="72999" marR="72999" marT="36500" marB="36500" anchor="ctr">
                    <a:lnL>
                      <a:noFill/>
                    </a:lnL>
                    <a:lnR>
                      <a:noFill/>
                    </a:lnR>
                    <a:lnT>
                      <a:noFill/>
                    </a:lnT>
                    <a:lnB>
                      <a:noFill/>
                    </a:lnB>
                  </a:tcPr>
                </a:tc>
                <a:tc>
                  <a:txBody>
                    <a:bodyPr/>
                    <a:lstStyle/>
                    <a:p>
                      <a:r>
                        <a:rPr lang="en-US" sz="2800"/>
                        <a:t>4 * 5</a:t>
                      </a:r>
                    </a:p>
                  </a:txBody>
                  <a:tcPr marL="72999" marR="72999" marT="36500" marB="36500" anchor="ctr">
                    <a:lnL>
                      <a:noFill/>
                    </a:lnL>
                    <a:lnR>
                      <a:noFill/>
                    </a:lnR>
                    <a:lnT>
                      <a:noFill/>
                    </a:lnT>
                    <a:lnB>
                      <a:noFill/>
                    </a:lnB>
                  </a:tcPr>
                </a:tc>
                <a:tc>
                  <a:txBody>
                    <a:bodyPr/>
                    <a:lstStyle/>
                    <a:p>
                      <a:r>
                        <a:rPr lang="en-US" sz="2800"/>
                        <a:t>20</a:t>
                      </a:r>
                    </a:p>
                  </a:txBody>
                  <a:tcPr marL="72999" marR="72999" marT="36500" marB="36500" anchor="ctr">
                    <a:lnL>
                      <a:noFill/>
                    </a:lnL>
                    <a:lnR>
                      <a:noFill/>
                    </a:lnR>
                    <a:lnT>
                      <a:noFill/>
                    </a:lnT>
                    <a:lnB>
                      <a:noFill/>
                    </a:lnB>
                  </a:tcPr>
                </a:tc>
              </a:tr>
              <a:tr h="575372">
                <a:tc>
                  <a:txBody>
                    <a:bodyPr/>
                    <a:lstStyle/>
                    <a:p>
                      <a:r>
                        <a:rPr lang="en-US" sz="2800"/>
                        <a:t>/</a:t>
                      </a:r>
                    </a:p>
                  </a:txBody>
                  <a:tcPr marL="72999" marR="72999" marT="36500" marB="36500" anchor="ctr">
                    <a:lnL>
                      <a:noFill/>
                    </a:lnL>
                    <a:lnR>
                      <a:noFill/>
                    </a:lnR>
                    <a:lnT>
                      <a:noFill/>
                    </a:lnT>
                    <a:lnB>
                      <a:noFill/>
                    </a:lnB>
                  </a:tcPr>
                </a:tc>
                <a:tc>
                  <a:txBody>
                    <a:bodyPr/>
                    <a:lstStyle/>
                    <a:p>
                      <a:r>
                        <a:rPr lang="en-US" sz="2800" dirty="0" smtClean="0"/>
                        <a:t>True Division</a:t>
                      </a:r>
                      <a:endParaRPr lang="en-US" sz="2800" dirty="0"/>
                    </a:p>
                  </a:txBody>
                  <a:tcPr marL="72999" marR="72999" marT="36500" marB="36500" anchor="ctr">
                    <a:lnL>
                      <a:noFill/>
                    </a:lnL>
                    <a:lnR>
                      <a:noFill/>
                    </a:lnR>
                    <a:lnT>
                      <a:noFill/>
                    </a:lnT>
                    <a:lnB>
                      <a:noFill/>
                    </a:lnB>
                  </a:tcPr>
                </a:tc>
                <a:tc>
                  <a:txBody>
                    <a:bodyPr/>
                    <a:lstStyle/>
                    <a:p>
                      <a:r>
                        <a:rPr lang="en-US" sz="2800"/>
                        <a:t>19 / 3</a:t>
                      </a:r>
                    </a:p>
                  </a:txBody>
                  <a:tcPr marL="72999" marR="72999" marT="36500" marB="36500" anchor="ctr">
                    <a:lnL>
                      <a:noFill/>
                    </a:lnL>
                    <a:lnR>
                      <a:noFill/>
                    </a:lnR>
                    <a:lnT>
                      <a:noFill/>
                    </a:lnT>
                    <a:lnB>
                      <a:noFill/>
                    </a:lnB>
                  </a:tcPr>
                </a:tc>
                <a:tc>
                  <a:txBody>
                    <a:bodyPr/>
                    <a:lstStyle/>
                    <a:p>
                      <a:r>
                        <a:rPr lang="en-US" sz="2800" dirty="0" smtClean="0"/>
                        <a:t>6.3333</a:t>
                      </a:r>
                      <a:endParaRPr lang="en-US" sz="2800" dirty="0"/>
                    </a:p>
                  </a:txBody>
                  <a:tcPr marL="72999" marR="72999" marT="36500" marB="36500" anchor="ctr">
                    <a:lnL>
                      <a:noFill/>
                    </a:lnL>
                    <a:lnR>
                      <a:noFill/>
                    </a:lnR>
                    <a:lnT>
                      <a:noFill/>
                    </a:lnT>
                    <a:lnB>
                      <a:noFill/>
                    </a:lnB>
                  </a:tcPr>
                </a:tc>
              </a:tr>
              <a:tr h="575372">
                <a:tc>
                  <a:txBody>
                    <a:bodyPr/>
                    <a:lstStyle/>
                    <a:p>
                      <a:r>
                        <a:rPr lang="en-US" sz="2800" dirty="0" smtClean="0"/>
                        <a:t>//</a:t>
                      </a:r>
                      <a:endParaRPr lang="en-US" sz="2800" dirty="0"/>
                    </a:p>
                  </a:txBody>
                  <a:tcPr marL="72999" marR="72999" marT="36500" marB="36500" anchor="ctr">
                    <a:lnL>
                      <a:noFill/>
                    </a:lnL>
                    <a:lnR>
                      <a:noFill/>
                    </a:lnR>
                    <a:lnT>
                      <a:noFill/>
                    </a:lnT>
                    <a:lnB>
                      <a:noFill/>
                    </a:lnB>
                  </a:tcPr>
                </a:tc>
                <a:tc>
                  <a:txBody>
                    <a:bodyPr/>
                    <a:lstStyle/>
                    <a:p>
                      <a:r>
                        <a:rPr lang="en-US" sz="2800" dirty="0" smtClean="0"/>
                        <a:t>Integer Division</a:t>
                      </a:r>
                      <a:endParaRPr lang="en-US" sz="2800" dirty="0"/>
                    </a:p>
                  </a:txBody>
                  <a:tcPr marL="72999" marR="72999" marT="36500" marB="36500" anchor="ctr">
                    <a:lnL>
                      <a:noFill/>
                    </a:lnL>
                    <a:lnR>
                      <a:noFill/>
                    </a:lnR>
                    <a:lnT>
                      <a:noFill/>
                    </a:lnT>
                    <a:lnB>
                      <a:noFill/>
                    </a:lnB>
                  </a:tcPr>
                </a:tc>
                <a:tc>
                  <a:txBody>
                    <a:bodyPr/>
                    <a:lstStyle/>
                    <a:p>
                      <a:r>
                        <a:rPr lang="en-US" sz="2800" dirty="0" smtClean="0"/>
                        <a:t>19//3</a:t>
                      </a:r>
                      <a:endParaRPr lang="en-US" sz="2800" dirty="0"/>
                    </a:p>
                  </a:txBody>
                  <a:tcPr marL="72999" marR="72999" marT="36500" marB="36500" anchor="ctr">
                    <a:lnL>
                      <a:noFill/>
                    </a:lnL>
                    <a:lnR>
                      <a:noFill/>
                    </a:lnR>
                    <a:lnT>
                      <a:noFill/>
                    </a:lnT>
                    <a:lnB>
                      <a:noFill/>
                    </a:lnB>
                  </a:tcPr>
                </a:tc>
                <a:tc>
                  <a:txBody>
                    <a:bodyPr/>
                    <a:lstStyle/>
                    <a:p>
                      <a:r>
                        <a:rPr lang="en-US" sz="2800" dirty="0" smtClean="0"/>
                        <a:t>6</a:t>
                      </a:r>
                      <a:endParaRPr lang="en-US" sz="2800" dirty="0"/>
                    </a:p>
                  </a:txBody>
                  <a:tcPr marL="72999" marR="72999" marT="36500" marB="36500" anchor="ctr">
                    <a:lnL>
                      <a:noFill/>
                    </a:lnL>
                    <a:lnR>
                      <a:noFill/>
                    </a:lnR>
                    <a:lnT>
                      <a:noFill/>
                    </a:lnT>
                    <a:lnB>
                      <a:noFill/>
                    </a:lnB>
                  </a:tcPr>
                </a:tc>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dirty="0"/>
                        <a:t>Remainder (</a:t>
                      </a:r>
                      <a:r>
                        <a:rPr lang="en-US" sz="2800" dirty="0">
                          <a:hlinkClick r:id="rId2" tooltip="w:modulous"/>
                        </a:rPr>
                        <a:t>modulo</a:t>
                      </a:r>
                      <a:r>
                        <a:rPr lang="en-US" sz="2800" dirty="0"/>
                        <a:t>)</a:t>
                      </a:r>
                    </a:p>
                  </a:txBody>
                  <a:tcPr marL="72999" marR="72999" marT="36500" marB="36500" anchor="ctr">
                    <a:lnL>
                      <a:noFill/>
                    </a:lnL>
                    <a:lnR>
                      <a:noFill/>
                    </a:lnR>
                    <a:lnT>
                      <a:noFill/>
                    </a:lnT>
                    <a:lnB>
                      <a:noFill/>
                    </a:lnB>
                  </a:tcPr>
                </a:tc>
                <a:tc>
                  <a:txBody>
                    <a:bodyPr/>
                    <a:lstStyle/>
                    <a:p>
                      <a:r>
                        <a:rPr lang="en-US" sz="2800" dirty="0"/>
                        <a:t>19 % 3</a:t>
                      </a:r>
                    </a:p>
                  </a:txBody>
                  <a:tcPr marL="72999" marR="72999" marT="36500" marB="36500" anchor="ctr">
                    <a:lnL>
                      <a:noFill/>
                    </a:lnL>
                    <a:lnR>
                      <a:noFill/>
                    </a:lnR>
                    <a:lnT>
                      <a:noFill/>
                    </a:lnT>
                    <a:lnB>
                      <a:noFill/>
                    </a:lnB>
                  </a:tcPr>
                </a:tc>
                <a:tc>
                  <a:txBody>
                    <a:bodyPr/>
                    <a:lstStyle/>
                    <a:p>
                      <a:r>
                        <a:rPr lang="en-US" sz="2800" dirty="0"/>
                        <a:t>1</a:t>
                      </a:r>
                    </a:p>
                  </a:txBody>
                  <a:tcPr marL="72999" marR="72999" marT="36500" marB="36500" anchor="ctr">
                    <a:lnL>
                      <a:noFill/>
                    </a:lnL>
                    <a:lnR>
                      <a:noFill/>
                    </a:lnR>
                    <a:lnT>
                      <a:noFill/>
                    </a:lnT>
                    <a:lnB>
                      <a:noFill/>
                    </a:lnB>
                  </a:tcPr>
                </a:tc>
              </a:tr>
              <a:tr h="575372">
                <a:tc>
                  <a:txBody>
                    <a:bodyPr/>
                    <a:lstStyle/>
                    <a:p>
                      <a:r>
                        <a:rPr lang="en-US" sz="2800"/>
                        <a:t>**</a:t>
                      </a:r>
                    </a:p>
                  </a:txBody>
                  <a:tcPr marL="72999" marR="72999" marT="36500" marB="36500" anchor="ctr">
                    <a:lnL>
                      <a:noFill/>
                    </a:lnL>
                    <a:lnR>
                      <a:noFill/>
                    </a:lnR>
                    <a:lnT>
                      <a:noFill/>
                    </a:lnT>
                    <a:lnB>
                      <a:noFill/>
                    </a:lnB>
                  </a:tcPr>
                </a:tc>
                <a:tc>
                  <a:txBody>
                    <a:bodyPr/>
                    <a:lstStyle/>
                    <a:p>
                      <a:r>
                        <a:rPr lang="en-US" sz="2800"/>
                        <a:t>Exponent</a:t>
                      </a:r>
                    </a:p>
                  </a:txBody>
                  <a:tcPr marL="72999" marR="72999" marT="36500" marB="36500" anchor="ctr">
                    <a:lnL>
                      <a:noFill/>
                    </a:lnL>
                    <a:lnR>
                      <a:noFill/>
                    </a:lnR>
                    <a:lnT>
                      <a:noFill/>
                    </a:lnT>
                    <a:lnB>
                      <a:noFill/>
                    </a:lnB>
                  </a:tcPr>
                </a:tc>
                <a:tc>
                  <a:txBody>
                    <a:bodyPr/>
                    <a:lstStyle/>
                    <a:p>
                      <a:r>
                        <a:rPr lang="en-US" sz="2800"/>
                        <a:t>2 ** 4</a:t>
                      </a:r>
                    </a:p>
                  </a:txBody>
                  <a:tcPr marL="72999" marR="72999" marT="36500" marB="36500" anchor="ctr">
                    <a:lnL>
                      <a:noFill/>
                    </a:lnL>
                    <a:lnR>
                      <a:noFill/>
                    </a:lnR>
                    <a:lnT>
                      <a:noFill/>
                    </a:lnT>
                    <a:lnB>
                      <a:noFill/>
                    </a:lnB>
                  </a:tcPr>
                </a:tc>
                <a:tc>
                  <a:txBody>
                    <a:bodyPr/>
                    <a:lstStyle/>
                    <a:p>
                      <a:r>
                        <a:rPr lang="en-US" sz="2800" dirty="0"/>
                        <a:t>16</a:t>
                      </a:r>
                    </a:p>
                  </a:txBody>
                  <a:tcPr marL="72999" marR="72999" marT="36500" marB="36500" anchor="ctr">
                    <a:lnL>
                      <a:noFill/>
                    </a:lnL>
                    <a:lnR>
                      <a:noFill/>
                    </a:lnR>
                    <a:lnT>
                      <a:noFill/>
                    </a:lnT>
                    <a:lnB>
                      <a:noFill/>
                    </a:lnB>
                  </a:tcPr>
                </a:tc>
              </a:tr>
            </a:tbl>
          </a:graphicData>
        </a:graphic>
      </p:graphicFrame>
    </p:spTree>
    <p:extLst>
      <p:ext uri="{BB962C8B-B14F-4D97-AF65-F5344CB8AC3E}">
        <p14:creationId xmlns:p14="http://schemas.microsoft.com/office/powerpoint/2010/main" xmlns="" val="140371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71599" y="1219200"/>
            <a:ext cx="6221691" cy="2514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1"/>
            <a:ext cx="6705600" cy="6324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Python Program for Bob Problem</a:t>
            </a:r>
            <a:endParaRPr lang="en-US" b="1" dirty="0"/>
          </a:p>
        </p:txBody>
      </p:sp>
      <p:pic>
        <p:nvPicPr>
          <p:cNvPr id="1026" name="Picture 2"/>
          <p:cNvPicPr>
            <a:picLocks noChangeAspect="1" noChangeArrowheads="1"/>
          </p:cNvPicPr>
          <p:nvPr/>
        </p:nvPicPr>
        <p:blipFill>
          <a:blip r:embed="rId2"/>
          <a:srcRect/>
          <a:stretch>
            <a:fillRect/>
          </a:stretch>
        </p:blipFill>
        <p:spPr bwMode="auto">
          <a:xfrm>
            <a:off x="76200" y="1295400"/>
            <a:ext cx="899160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Problem -1</a:t>
            </a:r>
            <a:endParaRPr lang="en-US" b="1" dirty="0"/>
          </a:p>
        </p:txBody>
      </p:sp>
      <p:sp>
        <p:nvSpPr>
          <p:cNvPr id="3" name="Content Placeholder 2"/>
          <p:cNvSpPr>
            <a:spLocks noGrp="1"/>
          </p:cNvSpPr>
          <p:nvPr>
            <p:ph idx="1"/>
          </p:nvPr>
        </p:nvSpPr>
        <p:spPr>
          <a:xfrm>
            <a:off x="228600" y="1219200"/>
            <a:ext cx="8686800" cy="5105400"/>
          </a:xfrm>
        </p:spPr>
        <p:txBody>
          <a:bodyPr>
            <a:normAutofit/>
          </a:bodyPr>
          <a:lstStyle/>
          <a:p>
            <a:pPr algn="just">
              <a:buNone/>
            </a:pPr>
            <a:r>
              <a:rPr lang="en-US" sz="1800" dirty="0" smtClean="0"/>
              <a:t>	</a:t>
            </a:r>
            <a:r>
              <a:rPr lang="en-US" sz="2000" dirty="0" smtClean="0"/>
              <a:t>ABC company Ltd. is interested to computerize the pay calculation of their employee in the form of Basic Pay, Dearness Allowance (DA) and House Rent Allowance (HRA). DA and HRA are calculated as certain % of Basic pay(For example, DA is 80% of Basic Pay, and HRA is 30% of Basic pay). They have the deduction in the salary as PF which is 12% of Basic pay. Propose a computerized solution for the above said problem.</a:t>
            </a:r>
          </a:p>
          <a:p>
            <a:pPr marL="55563" indent="-1588" algn="just">
              <a:buNone/>
            </a:pPr>
            <a:r>
              <a:rPr lang="en-US" sz="2400" dirty="0" smtClean="0"/>
              <a:t>	</a:t>
            </a:r>
          </a:p>
          <a:p>
            <a:pPr marL="55563" indent="-1588" algn="just">
              <a:buNone/>
            </a:pPr>
            <a:r>
              <a:rPr lang="en-US" sz="2400" dirty="0" smtClean="0"/>
              <a:t> </a:t>
            </a:r>
            <a:r>
              <a:rPr lang="en-US" sz="2000" dirty="0" smtClean="0"/>
              <a:t>Input    : Basic Pay</a:t>
            </a:r>
          </a:p>
          <a:p>
            <a:pPr marL="55563" indent="-1588">
              <a:buNone/>
            </a:pPr>
            <a:r>
              <a:rPr lang="en-US" sz="2000" dirty="0" smtClean="0"/>
              <a:t> Process :  Calculate Salary </a:t>
            </a:r>
          </a:p>
          <a:p>
            <a:pPr marL="55563" indent="-1588">
              <a:buNone/>
            </a:pPr>
            <a:r>
              <a:rPr lang="en-US" sz="1800" dirty="0" smtClean="0"/>
              <a:t>( Basic Pay  + </a:t>
            </a:r>
            <a:r>
              <a:rPr lang="en-US" sz="1800" dirty="0" smtClean="0">
                <a:solidFill>
                  <a:srgbClr val="00B050"/>
                </a:solidFill>
              </a:rPr>
              <a:t>( Basic Pay * 0.8) +  ( Basic Pay * 0.3 </a:t>
            </a:r>
            <a:r>
              <a:rPr lang="en-US" sz="1800" dirty="0" smtClean="0"/>
              <a:t>- </a:t>
            </a:r>
            <a:r>
              <a:rPr lang="en-US" sz="1800" dirty="0" smtClean="0">
                <a:solidFill>
                  <a:srgbClr val="FF0000"/>
                </a:solidFill>
              </a:rPr>
              <a:t>( Basic Pay * 0.12) </a:t>
            </a:r>
          </a:p>
          <a:p>
            <a:pPr>
              <a:buNone/>
            </a:pPr>
            <a:r>
              <a:rPr lang="en-US" sz="2000" dirty="0" smtClean="0">
                <a:solidFill>
                  <a:srgbClr val="00B050"/>
                </a:solidFill>
              </a:rPr>
              <a:t>                        -----------allowances --------------</a:t>
            </a:r>
            <a:r>
              <a:rPr lang="en-US" sz="2000" dirty="0" smtClean="0"/>
              <a:t>     </a:t>
            </a:r>
            <a:r>
              <a:rPr lang="en-US" sz="2000" dirty="0" smtClean="0">
                <a:solidFill>
                  <a:srgbClr val="FF0000"/>
                </a:solidFill>
              </a:rPr>
              <a:t>--- deductions----</a:t>
            </a:r>
          </a:p>
          <a:p>
            <a:pPr>
              <a:buNone/>
            </a:pPr>
            <a:r>
              <a:rPr lang="en-US" sz="2000" dirty="0" smtClean="0"/>
              <a:t>  Output  : Salary</a:t>
            </a:r>
          </a:p>
          <a:p>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895600" y="1524000"/>
            <a:ext cx="33147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0"/>
            <a:ext cx="8229600" cy="3962400"/>
          </a:xfrm>
        </p:spPr>
        <p:txBody>
          <a:bodyPr>
            <a:normAutofit/>
          </a:bodyPr>
          <a:lstStyle/>
          <a:p>
            <a:pPr>
              <a:buNone/>
            </a:pPr>
            <a:r>
              <a:rPr lang="en-US" sz="2000" dirty="0" smtClean="0">
                <a:solidFill>
                  <a:srgbClr val="92D050"/>
                </a:solidFill>
              </a:rPr>
              <a:t>#Enter the basic pay</a:t>
            </a:r>
          </a:p>
          <a:p>
            <a:pPr>
              <a:buNone/>
            </a:pPr>
            <a:r>
              <a:rPr lang="en-US" sz="2000" dirty="0" err="1" smtClean="0"/>
              <a:t>bp</a:t>
            </a:r>
            <a:r>
              <a:rPr lang="en-US" sz="2000" dirty="0" smtClean="0"/>
              <a:t>=float (input('Enter the basic pay:'))</a:t>
            </a:r>
          </a:p>
          <a:p>
            <a:pPr>
              <a:buNone/>
            </a:pPr>
            <a:r>
              <a:rPr lang="en-US" sz="2000" dirty="0" smtClean="0">
                <a:solidFill>
                  <a:srgbClr val="92D050"/>
                </a:solidFill>
              </a:rPr>
              <a:t># net pay </a:t>
            </a:r>
            <a:r>
              <a:rPr lang="en-US" sz="2000" dirty="0" err="1" smtClean="0">
                <a:solidFill>
                  <a:srgbClr val="92D050"/>
                </a:solidFill>
              </a:rPr>
              <a:t>calucluation</a:t>
            </a:r>
            <a:endParaRPr lang="en-US" sz="2000" dirty="0" smtClean="0">
              <a:solidFill>
                <a:srgbClr val="92D050"/>
              </a:solidFill>
            </a:endParaRPr>
          </a:p>
          <a:p>
            <a:pPr>
              <a:buNone/>
            </a:pPr>
            <a:r>
              <a:rPr lang="en-US" sz="2000" dirty="0" err="1" smtClean="0"/>
              <a:t>netpay</a:t>
            </a:r>
            <a:r>
              <a:rPr lang="en-US" sz="2000" dirty="0" smtClean="0"/>
              <a:t> =</a:t>
            </a:r>
            <a:r>
              <a:rPr lang="en-US" sz="2000" dirty="0" err="1" smtClean="0"/>
              <a:t>bp</a:t>
            </a:r>
            <a:r>
              <a:rPr lang="en-US" sz="2000" dirty="0" smtClean="0"/>
              <a:t> + (</a:t>
            </a:r>
            <a:r>
              <a:rPr lang="en-US" sz="2000" dirty="0" err="1" smtClean="0"/>
              <a:t>bp</a:t>
            </a:r>
            <a:r>
              <a:rPr lang="en-US" sz="2000" dirty="0" smtClean="0"/>
              <a:t>*0.8) + (</a:t>
            </a:r>
            <a:r>
              <a:rPr lang="en-US" sz="2000" dirty="0" err="1" smtClean="0"/>
              <a:t>bp</a:t>
            </a:r>
            <a:r>
              <a:rPr lang="en-US" sz="2000" dirty="0" smtClean="0"/>
              <a:t>*0.3) - (</a:t>
            </a:r>
            <a:r>
              <a:rPr lang="en-US" sz="2000" dirty="0" err="1" smtClean="0"/>
              <a:t>bp</a:t>
            </a:r>
            <a:r>
              <a:rPr lang="en-US" sz="2000" dirty="0" smtClean="0"/>
              <a:t>*0.12)</a:t>
            </a:r>
          </a:p>
          <a:p>
            <a:pPr>
              <a:buNone/>
            </a:pPr>
            <a:r>
              <a:rPr lang="en-US" sz="2000" dirty="0" smtClean="0">
                <a:solidFill>
                  <a:srgbClr val="92D050"/>
                </a:solidFill>
              </a:rPr>
              <a:t># display net salary</a:t>
            </a:r>
          </a:p>
          <a:p>
            <a:pPr>
              <a:buNone/>
            </a:pPr>
            <a:r>
              <a:rPr lang="en-US" sz="2000" dirty="0" smtClean="0"/>
              <a:t>print ('Net pay :',</a:t>
            </a:r>
            <a:r>
              <a:rPr lang="en-US" sz="2000" dirty="0" err="1" smtClean="0"/>
              <a:t>netpay</a:t>
            </a:r>
            <a:r>
              <a:rPr lang="en-US" sz="2000" dirty="0" smtClean="0"/>
              <a:t>)</a:t>
            </a:r>
          </a:p>
          <a:p>
            <a:endParaRPr lang="en-US" sz="2000" dirty="0"/>
          </a:p>
        </p:txBody>
      </p:sp>
      <p:sp>
        <p:nvSpPr>
          <p:cNvPr id="4" name="Title 1"/>
          <p:cNvSpPr>
            <a:spLocks noGrp="1"/>
          </p:cNvSpPr>
          <p:nvPr>
            <p:ph type="title"/>
          </p:nvPr>
        </p:nvSpPr>
        <p:spPr>
          <a:xfrm>
            <a:off x="457200" y="274638"/>
            <a:ext cx="8229600" cy="1143000"/>
          </a:xfrm>
        </p:spPr>
        <p:txBody>
          <a:bodyPr/>
          <a:lstStyle/>
          <a:p>
            <a:r>
              <a:rPr lang="en-US" dirty="0" smtClean="0"/>
              <a:t>Python code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85800" y="2209800"/>
            <a:ext cx="8048625"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Python features….. lambda operator</a:t>
            </a:r>
            <a:endParaRPr lang="en-US" sz="2400" dirty="0"/>
          </a:p>
        </p:txBody>
      </p:sp>
      <p:sp>
        <p:nvSpPr>
          <p:cNvPr id="3" name="Content Placeholder 2"/>
          <p:cNvSpPr>
            <a:spLocks noGrp="1"/>
          </p:cNvSpPr>
          <p:nvPr>
            <p:ph idx="1"/>
          </p:nvPr>
        </p:nvSpPr>
        <p:spPr>
          <a:xfrm>
            <a:off x="609600" y="1371600"/>
            <a:ext cx="8229600" cy="4525963"/>
          </a:xfrm>
        </p:spPr>
        <p:txBody>
          <a:bodyPr/>
          <a:lstStyle/>
          <a:p>
            <a:pPr algn="just">
              <a:buNone/>
            </a:pPr>
            <a:r>
              <a:rPr lang="en-US" sz="2400" dirty="0" smtClean="0"/>
              <a:t>   	</a:t>
            </a:r>
            <a:r>
              <a:rPr lang="en-US" sz="2800" dirty="0" smtClean="0"/>
              <a:t>The lambda operator or lambda function is a way to create small anonymous functions, i.e. functions without a name.</a:t>
            </a:r>
            <a:endParaRPr lang="en-US" sz="3600" dirty="0" smtClean="0"/>
          </a:p>
          <a:p>
            <a:pPr>
              <a:buNone/>
            </a:pPr>
            <a:endParaRPr lang="en-US" dirty="0" smtClean="0"/>
          </a:p>
          <a:p>
            <a:pPr>
              <a:buNone/>
            </a:pPr>
            <a:r>
              <a:rPr lang="en-US" dirty="0" smtClean="0"/>
              <a:t>	</a:t>
            </a:r>
            <a:r>
              <a:rPr lang="en-US" dirty="0" err="1" smtClean="0"/>
              <a:t>ftoc</a:t>
            </a:r>
            <a:r>
              <a:rPr lang="en-US" dirty="0" smtClean="0"/>
              <a:t> =lambda f: (f-32)*5.0/9</a:t>
            </a:r>
          </a:p>
          <a:p>
            <a:pPr>
              <a:buNone/>
            </a:pPr>
            <a:r>
              <a:rPr lang="en-US" dirty="0" smtClean="0"/>
              <a:t>	print (</a:t>
            </a:r>
            <a:r>
              <a:rPr lang="en-US" dirty="0" err="1" smtClean="0"/>
              <a:t>ftoc</a:t>
            </a:r>
            <a:r>
              <a:rPr lang="en-US" dirty="0" smtClean="0"/>
              <a:t>(104))</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Order of Operations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60325" indent="0">
              <a:lnSpc>
                <a:spcPct val="150000"/>
              </a:lnSpc>
              <a:buNone/>
            </a:pPr>
            <a:r>
              <a:rPr lang="en-US" sz="2400" dirty="0" smtClean="0">
                <a:latin typeface="Arial" pitchFamily="34" charset="0"/>
                <a:cs typeface="Arial" pitchFamily="34" charset="0"/>
              </a:rPr>
              <a:t>Remember </a:t>
            </a:r>
            <a:r>
              <a:rPr lang="en-US" sz="2400" dirty="0">
                <a:latin typeface="Arial" pitchFamily="34" charset="0"/>
                <a:cs typeface="Arial" pitchFamily="34" charset="0"/>
              </a:rPr>
              <a:t>that thing called </a:t>
            </a:r>
            <a:r>
              <a:rPr lang="en-US" sz="2400" dirty="0">
                <a:latin typeface="Arial" pitchFamily="34" charset="0"/>
                <a:cs typeface="Arial" pitchFamily="34" charset="0"/>
                <a:hlinkClick r:id="rId2" tooltip="w:order of operations"/>
              </a:rPr>
              <a:t>order of operations</a:t>
            </a:r>
            <a:r>
              <a:rPr lang="en-US" sz="2400" dirty="0">
                <a:latin typeface="Arial" pitchFamily="34" charset="0"/>
                <a:cs typeface="Arial" pitchFamily="34" charset="0"/>
              </a:rPr>
              <a:t> that they taught in </a:t>
            </a:r>
            <a:r>
              <a:rPr lang="en-US" sz="2400" dirty="0" err="1">
                <a:latin typeface="Arial" pitchFamily="34" charset="0"/>
                <a:cs typeface="Arial" pitchFamily="34" charset="0"/>
              </a:rPr>
              <a:t>maths</a:t>
            </a:r>
            <a:r>
              <a:rPr lang="en-US" sz="2400" dirty="0">
                <a:latin typeface="Arial" pitchFamily="34" charset="0"/>
                <a:cs typeface="Arial" pitchFamily="34" charset="0"/>
              </a:rPr>
              <a:t>? Well, it applies in Python, too. Here it is, if you need reminding:</a:t>
            </a:r>
          </a:p>
          <a:p>
            <a:pPr marL="0" indent="0">
              <a:lnSpc>
                <a:spcPct val="150000"/>
              </a:lnSpc>
              <a:buNone/>
            </a:pPr>
            <a:r>
              <a:rPr lang="en-US" sz="2400" dirty="0" smtClean="0">
                <a:latin typeface="Arial" pitchFamily="34" charset="0"/>
                <a:cs typeface="Arial" pitchFamily="34" charset="0"/>
              </a:rPr>
              <a:t>1.parentheses </a:t>
            </a:r>
            <a:r>
              <a:rPr lang="en-US" sz="2400" dirty="0">
                <a:latin typeface="Arial" pitchFamily="34" charset="0"/>
                <a:cs typeface="Arial" pitchFamily="34" charset="0"/>
              </a:rPr>
              <a:t>()</a:t>
            </a:r>
          </a:p>
          <a:p>
            <a:pPr marL="0" indent="0">
              <a:lnSpc>
                <a:spcPct val="150000"/>
              </a:lnSpc>
              <a:buNone/>
            </a:pPr>
            <a:r>
              <a:rPr lang="en-US" sz="2400" dirty="0" smtClean="0">
                <a:latin typeface="Arial" pitchFamily="34" charset="0"/>
                <a:cs typeface="Arial" pitchFamily="34" charset="0"/>
              </a:rPr>
              <a:t>2.exponents </a:t>
            </a:r>
            <a:r>
              <a:rPr lang="en-US" sz="2400" dirty="0">
                <a:latin typeface="Arial" pitchFamily="34" charset="0"/>
                <a:cs typeface="Arial" pitchFamily="34" charset="0"/>
              </a:rPr>
              <a:t>**</a:t>
            </a:r>
          </a:p>
          <a:p>
            <a:pPr marL="0" indent="0">
              <a:lnSpc>
                <a:spcPct val="150000"/>
              </a:lnSpc>
              <a:buNone/>
            </a:pPr>
            <a:r>
              <a:rPr lang="en-US" sz="2400" dirty="0" smtClean="0">
                <a:latin typeface="Arial" pitchFamily="34" charset="0"/>
                <a:cs typeface="Arial" pitchFamily="34" charset="0"/>
              </a:rPr>
              <a:t>3.multiplication </a:t>
            </a:r>
            <a:r>
              <a:rPr lang="en-US" sz="2400" dirty="0">
                <a:latin typeface="Arial" pitchFamily="34" charset="0"/>
                <a:cs typeface="Arial" pitchFamily="34" charset="0"/>
              </a:rPr>
              <a:t>*, division \, and remainder %</a:t>
            </a:r>
          </a:p>
          <a:p>
            <a:pPr marL="0" indent="0">
              <a:lnSpc>
                <a:spcPct val="150000"/>
              </a:lnSpc>
              <a:buNone/>
            </a:pPr>
            <a:r>
              <a:rPr lang="en-US" sz="2400" dirty="0" smtClean="0">
                <a:latin typeface="Arial" pitchFamily="34" charset="0"/>
                <a:cs typeface="Arial" pitchFamily="34" charset="0"/>
              </a:rPr>
              <a:t>4.addition </a:t>
            </a:r>
            <a:r>
              <a:rPr lang="en-US" sz="2400" dirty="0">
                <a:latin typeface="Arial" pitchFamily="34" charset="0"/>
                <a:cs typeface="Arial" pitchFamily="34" charset="0"/>
              </a:rPr>
              <a:t>+ and subtraction -</a:t>
            </a:r>
          </a:p>
          <a:p>
            <a:pPr>
              <a:lnSpc>
                <a:spcPct val="150000"/>
              </a:lnSpc>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813442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E2565DFB-8ADD-4F9A-A499-FC6EA725DC50}" type="slidenum">
              <a:rPr lang="en-US" altLang="en-US"/>
              <a:pPr/>
              <a:t>4</a:t>
            </a:fld>
            <a:endParaRPr lang="en-US" altLang="en-US"/>
          </a:p>
        </p:txBody>
      </p:sp>
      <p:sp>
        <p:nvSpPr>
          <p:cNvPr id="48175" name="Rectangle 47"/>
          <p:cNvSpPr>
            <a:spLocks noGrp="1" noChangeArrowheads="1"/>
          </p:cNvSpPr>
          <p:nvPr>
            <p:ph type="title"/>
          </p:nvPr>
        </p:nvSpPr>
        <p:spPr/>
        <p:txBody>
          <a:bodyPr>
            <a:normAutofit/>
          </a:bodyPr>
          <a:lstStyle/>
          <a:p>
            <a:r>
              <a:rPr lang="en-US" altLang="en-US" sz="4000" dirty="0"/>
              <a:t>Order of Operations</a:t>
            </a:r>
          </a:p>
        </p:txBody>
      </p:sp>
      <p:graphicFrame>
        <p:nvGraphicFramePr>
          <p:cNvPr id="48178" name="Group 50"/>
          <p:cNvGraphicFramePr>
            <a:graphicFrameLocks noGrp="1"/>
          </p:cNvGraphicFramePr>
          <p:nvPr>
            <p:ph idx="1"/>
          </p:nvPr>
        </p:nvGraphicFramePr>
        <p:xfrm>
          <a:off x="457200" y="1600200"/>
          <a:ext cx="8229600" cy="4191000"/>
        </p:xfrm>
        <a:graphic>
          <a:graphicData uri="http://schemas.openxmlformats.org/drawingml/2006/table">
            <a:tbl>
              <a:tblPr/>
              <a:tblGrid>
                <a:gridCol w="2743200"/>
                <a:gridCol w="2743200"/>
                <a:gridCol w="2743200"/>
              </a:tblGrid>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Precedence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parentheses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exponentiation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charset="0"/>
                        </a:rPr>
                        <a:t>int</a:t>
                      </a:r>
                      <a:r>
                        <a:rPr kumimoji="0" lang="en-US" altLang="en-US" sz="2400" b="0" i="0" u="none" strike="noStrike" cap="none" normalizeH="0" baseline="0" dirty="0" smtClean="0">
                          <a:ln>
                            <a:noFill/>
                          </a:ln>
                          <a:solidFill>
                            <a:schemeClr val="tx1"/>
                          </a:solidFill>
                          <a:effectLst/>
                          <a:latin typeface="Arial" charset="0"/>
                        </a:rPr>
                        <a:t> 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04007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4CB085-8012-4EDE-BB79-DFBADD8193B6}" type="slidenum">
              <a:rPr lang="en-US" altLang="en-US"/>
              <a:pPr/>
              <a:t>5</a:t>
            </a:fld>
            <a:endParaRPr lang="en-US" altLang="en-US"/>
          </a:p>
        </p:txBody>
      </p:sp>
      <p:sp>
        <p:nvSpPr>
          <p:cNvPr id="34818" name="Rectangle 2"/>
          <p:cNvSpPr>
            <a:spLocks noGrp="1" noChangeArrowheads="1"/>
          </p:cNvSpPr>
          <p:nvPr>
            <p:ph type="title"/>
          </p:nvPr>
        </p:nvSpPr>
        <p:spPr/>
        <p:txBody>
          <a:bodyPr/>
          <a:lstStyle/>
          <a:p>
            <a:endParaRPr lang="en-US" altLang="en-US"/>
          </a:p>
        </p:txBody>
      </p:sp>
      <p:sp>
        <p:nvSpPr>
          <p:cNvPr id="34819" name="Rectangle 3"/>
          <p:cNvSpPr>
            <a:spLocks noGrp="1" noChangeArrowheads="1"/>
          </p:cNvSpPr>
          <p:nvPr>
            <p:ph type="body" idx="1"/>
          </p:nvPr>
        </p:nvSpPr>
        <p:spPr/>
        <p:txBody>
          <a:bodyPr>
            <a:normAutofit lnSpcReduction="10000"/>
          </a:bodyPr>
          <a:lstStyle/>
          <a:p>
            <a:pPr>
              <a:lnSpc>
                <a:spcPct val="150000"/>
              </a:lnSpc>
            </a:pPr>
            <a:r>
              <a:rPr lang="en-US" altLang="en-US" sz="2400" dirty="0">
                <a:latin typeface="Arial" pitchFamily="34" charset="0"/>
                <a:cs typeface="Arial" pitchFamily="34" charset="0"/>
              </a:rPr>
              <a:t>The computer scans the expression </a:t>
            </a:r>
            <a:r>
              <a:rPr lang="en-US" altLang="en-US" sz="2400" dirty="0" smtClean="0">
                <a:latin typeface="Arial" pitchFamily="34" charset="0"/>
                <a:cs typeface="Arial" pitchFamily="34" charset="0"/>
              </a:rPr>
              <a:t>from left </a:t>
            </a:r>
            <a:r>
              <a:rPr lang="en-US" altLang="en-US" sz="2400" dirty="0">
                <a:latin typeface="Arial" pitchFamily="34" charset="0"/>
                <a:cs typeface="Arial" pitchFamily="34" charset="0"/>
              </a:rPr>
              <a:t>to right, </a:t>
            </a:r>
          </a:p>
          <a:p>
            <a:pPr algn="just">
              <a:lnSpc>
                <a:spcPct val="150000"/>
              </a:lnSpc>
            </a:pPr>
            <a:r>
              <a:rPr lang="en-US" altLang="en-US" sz="2400" dirty="0">
                <a:latin typeface="Arial" pitchFamily="34" charset="0"/>
                <a:cs typeface="Arial" pitchFamily="34" charset="0"/>
              </a:rPr>
              <a:t>first clearing parentheses</a:t>
            </a:r>
            <a:r>
              <a:rPr lang="en-US" altLang="en-US" sz="2400" dirty="0" smtClean="0">
                <a:latin typeface="Arial" pitchFamily="34" charset="0"/>
                <a:cs typeface="Arial" pitchFamily="34" charset="0"/>
              </a:rPr>
              <a:t>, </a:t>
            </a:r>
          </a:p>
          <a:p>
            <a:pPr marL="0" indent="3175" algn="just">
              <a:lnSpc>
                <a:spcPct val="150000"/>
              </a:lnSpc>
            </a:pPr>
            <a:r>
              <a:rPr lang="en-US" altLang="en-US" sz="2400" dirty="0" smtClean="0">
                <a:latin typeface="Arial" pitchFamily="34" charset="0"/>
                <a:cs typeface="Arial" pitchFamily="34" charset="0"/>
              </a:rPr>
              <a:t> second</a:t>
            </a:r>
            <a:r>
              <a:rPr lang="en-US" altLang="en-US" sz="2400" dirty="0">
                <a:latin typeface="Arial" pitchFamily="34" charset="0"/>
                <a:cs typeface="Arial" pitchFamily="34" charset="0"/>
              </a:rPr>
              <a:t>, </a:t>
            </a:r>
            <a:r>
              <a:rPr lang="en-US" altLang="en-US" sz="2400" dirty="0" smtClean="0">
                <a:latin typeface="Arial" pitchFamily="34" charset="0"/>
                <a:cs typeface="Arial" pitchFamily="34" charset="0"/>
              </a:rPr>
              <a:t>evaluating exponentiations </a:t>
            </a:r>
            <a:r>
              <a:rPr lang="en-US" altLang="en-US" sz="2400" dirty="0">
                <a:latin typeface="Arial" pitchFamily="34" charset="0"/>
                <a:cs typeface="Arial" pitchFamily="34" charset="0"/>
              </a:rPr>
              <a:t>from left to right in </a:t>
            </a:r>
            <a:r>
              <a:rPr lang="en-US" altLang="en-US" sz="2400" dirty="0" smtClean="0">
                <a:latin typeface="Arial" pitchFamily="34" charset="0"/>
                <a:cs typeface="Arial" pitchFamily="34" charset="0"/>
              </a:rPr>
              <a:t>the order </a:t>
            </a:r>
            <a:r>
              <a:rPr lang="en-US" altLang="en-US" sz="2400" dirty="0">
                <a:latin typeface="Arial" pitchFamily="34" charset="0"/>
                <a:cs typeface="Arial" pitchFamily="34" charset="0"/>
              </a:rPr>
              <a:t>they are encountered</a:t>
            </a:r>
          </a:p>
          <a:p>
            <a:pPr>
              <a:lnSpc>
                <a:spcPct val="150000"/>
              </a:lnSpc>
            </a:pPr>
            <a:r>
              <a:rPr lang="en-US" altLang="en-US" sz="2400" dirty="0">
                <a:latin typeface="Arial" pitchFamily="34" charset="0"/>
                <a:cs typeface="Arial" pitchFamily="34" charset="0"/>
              </a:rPr>
              <a:t>third, evaluating *, /, //, % from left to </a:t>
            </a:r>
            <a:r>
              <a:rPr lang="en-US" altLang="en-US" sz="2400" dirty="0" smtClean="0">
                <a:latin typeface="Arial" pitchFamily="34" charset="0"/>
                <a:cs typeface="Arial" pitchFamily="34" charset="0"/>
              </a:rPr>
              <a:t>right in </a:t>
            </a:r>
            <a:r>
              <a:rPr lang="en-US" altLang="en-US" sz="2400" dirty="0">
                <a:latin typeface="Arial" pitchFamily="34" charset="0"/>
                <a:cs typeface="Arial" pitchFamily="34" charset="0"/>
              </a:rPr>
              <a:t>the order they are encountered,</a:t>
            </a:r>
          </a:p>
          <a:p>
            <a:pPr>
              <a:lnSpc>
                <a:spcPct val="150000"/>
              </a:lnSpc>
            </a:pPr>
            <a:r>
              <a:rPr lang="en-US" altLang="en-US" sz="2400" dirty="0">
                <a:latin typeface="Arial" pitchFamily="34" charset="0"/>
                <a:cs typeface="Arial" pitchFamily="34" charset="0"/>
              </a:rPr>
              <a:t>fourth, evaluating +, - from left to </a:t>
            </a:r>
            <a:r>
              <a:rPr lang="en-US" altLang="en-US" sz="2400" dirty="0" smtClean="0">
                <a:latin typeface="Arial" pitchFamily="34" charset="0"/>
                <a:cs typeface="Arial" pitchFamily="34" charset="0"/>
              </a:rPr>
              <a:t>right in </a:t>
            </a:r>
            <a:r>
              <a:rPr lang="en-US" altLang="en-US" sz="2400" dirty="0">
                <a:latin typeface="Arial" pitchFamily="34" charset="0"/>
                <a:cs typeface="Arial" pitchFamily="34" charset="0"/>
              </a:rPr>
              <a:t>the order they are encountered</a:t>
            </a:r>
          </a:p>
        </p:txBody>
      </p:sp>
    </p:spTree>
    <p:extLst>
      <p:ext uri="{BB962C8B-B14F-4D97-AF65-F5344CB8AC3E}">
        <p14:creationId xmlns:p14="http://schemas.microsoft.com/office/powerpoint/2010/main" xmlns="" val="4047179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Example 1 </a:t>
            </a:r>
            <a:r>
              <a:rPr lang="en-US" sz="3200" b="1" dirty="0">
                <a:latin typeface="Arial" pitchFamily="34" charset="0"/>
                <a:cs typeface="Arial" pitchFamily="34" charset="0"/>
              </a:rPr>
              <a:t>– Order of operations</a:t>
            </a:r>
          </a:p>
        </p:txBody>
      </p:sp>
      <p:sp>
        <p:nvSpPr>
          <p:cNvPr id="3" name="Content Placeholder 2"/>
          <p:cNvSpPr>
            <a:spLocks noGrp="1"/>
          </p:cNvSpPr>
          <p:nvPr>
            <p:ph idx="1"/>
          </p:nvPr>
        </p:nvSpPr>
        <p:spPr>
          <a:xfrm>
            <a:off x="457200" y="1295400"/>
            <a:ext cx="8229600" cy="4953000"/>
          </a:xfrm>
        </p:spPr>
        <p:txBody>
          <a:bodyPr>
            <a:noAutofit/>
          </a:bodyPr>
          <a:lstStyle/>
          <a:p>
            <a:pPr marL="0" indent="0" algn="just">
              <a:lnSpc>
                <a:spcPct val="150000"/>
              </a:lnSpc>
              <a:buNone/>
            </a:pPr>
            <a:r>
              <a:rPr lang="en-US" sz="2000" dirty="0" smtClean="0">
                <a:latin typeface="Arial" pitchFamily="34" charset="0"/>
                <a:cs typeface="Arial" pitchFamily="34" charset="0"/>
              </a:rPr>
              <a:t>&gt;&gt;&gt; </a:t>
            </a:r>
            <a:r>
              <a:rPr lang="en-US" sz="2000" dirty="0">
                <a:latin typeface="Arial" pitchFamily="34" charset="0"/>
                <a:cs typeface="Arial" pitchFamily="34" charset="0"/>
              </a:rPr>
              <a:t>1 + 2 * </a:t>
            </a:r>
            <a:r>
              <a:rPr lang="en-US" sz="2000" dirty="0" smtClean="0">
                <a:latin typeface="Arial" pitchFamily="34" charset="0"/>
                <a:cs typeface="Arial" pitchFamily="34" charset="0"/>
              </a:rPr>
              <a:t>3</a:t>
            </a:r>
          </a:p>
          <a:p>
            <a:pPr marL="0" indent="0" algn="just">
              <a:lnSpc>
                <a:spcPct val="150000"/>
              </a:lnSpc>
              <a:buNone/>
            </a:pPr>
            <a:r>
              <a:rPr lang="en-US" sz="2000" dirty="0" smtClean="0">
                <a:latin typeface="Arial" pitchFamily="34" charset="0"/>
                <a:cs typeface="Arial" pitchFamily="34" charset="0"/>
              </a:rPr>
              <a:t> 7</a:t>
            </a:r>
          </a:p>
          <a:p>
            <a:pPr marL="0" indent="0" algn="just">
              <a:lnSpc>
                <a:spcPct val="150000"/>
              </a:lnSpc>
              <a:buNone/>
            </a:pPr>
            <a:r>
              <a:rPr lang="en-US" sz="2000" dirty="0" smtClean="0">
                <a:latin typeface="Arial" pitchFamily="34" charset="0"/>
                <a:cs typeface="Arial" pitchFamily="34" charset="0"/>
              </a:rPr>
              <a:t> </a:t>
            </a:r>
            <a:r>
              <a:rPr lang="en-US" sz="2000" dirty="0">
                <a:latin typeface="Arial" pitchFamily="34" charset="0"/>
                <a:cs typeface="Arial" pitchFamily="34" charset="0"/>
              </a:rPr>
              <a:t>&gt;&gt;&gt; (1 + 2) * </a:t>
            </a:r>
            <a:r>
              <a:rPr lang="en-US" sz="2000" dirty="0" smtClean="0">
                <a:latin typeface="Arial" pitchFamily="34" charset="0"/>
                <a:cs typeface="Arial" pitchFamily="34" charset="0"/>
              </a:rPr>
              <a:t>3</a:t>
            </a:r>
          </a:p>
          <a:p>
            <a:pPr marL="0" indent="0" algn="just">
              <a:lnSpc>
                <a:spcPct val="150000"/>
              </a:lnSpc>
              <a:buNone/>
            </a:pPr>
            <a:r>
              <a:rPr lang="en-US" sz="2000" dirty="0" smtClean="0">
                <a:latin typeface="Arial" pitchFamily="34" charset="0"/>
                <a:cs typeface="Arial" pitchFamily="34" charset="0"/>
              </a:rPr>
              <a:t> 9</a:t>
            </a:r>
          </a:p>
          <a:p>
            <a:pPr algn="just">
              <a:lnSpc>
                <a:spcPct val="150000"/>
              </a:lnSpc>
            </a:pPr>
            <a:r>
              <a:rPr lang="en-US" sz="2000" dirty="0" smtClean="0">
                <a:latin typeface="Arial" pitchFamily="34" charset="0"/>
                <a:cs typeface="Arial" pitchFamily="34" charset="0"/>
              </a:rPr>
              <a:t>In </a:t>
            </a:r>
            <a:r>
              <a:rPr lang="en-US" sz="2000" dirty="0">
                <a:latin typeface="Arial" pitchFamily="34" charset="0"/>
                <a:cs typeface="Arial" pitchFamily="34" charset="0"/>
              </a:rPr>
              <a:t>the first example, the computer calculates 2 * 3 first, then adds 1 to it. This is because multiplication has the higher priority (at 3) and addition is below that (at a lowly 4).</a:t>
            </a:r>
          </a:p>
          <a:p>
            <a:pPr algn="just">
              <a:lnSpc>
                <a:spcPct val="150000"/>
              </a:lnSpc>
            </a:pPr>
            <a:r>
              <a:rPr lang="en-US" sz="2000" dirty="0">
                <a:latin typeface="Arial" pitchFamily="34" charset="0"/>
                <a:cs typeface="Arial" pitchFamily="34" charset="0"/>
              </a:rPr>
              <a:t>In the second example, the computer calculates 1 + 2 first, then multiplies it by 3. This is because </a:t>
            </a:r>
            <a:r>
              <a:rPr lang="en-US" sz="2000" dirty="0" smtClean="0">
                <a:latin typeface="Arial" pitchFamily="34" charset="0"/>
                <a:cs typeface="Arial" pitchFamily="34" charset="0"/>
              </a:rPr>
              <a:t>parentheses have </a:t>
            </a:r>
            <a:r>
              <a:rPr lang="en-US" sz="2000" dirty="0">
                <a:latin typeface="Arial" pitchFamily="34" charset="0"/>
                <a:cs typeface="Arial" pitchFamily="34" charset="0"/>
              </a:rPr>
              <a:t>the higher priority (at 1), and addition comes in later than that.</a:t>
            </a:r>
          </a:p>
          <a:p>
            <a:pPr marL="0" indent="0" algn="just">
              <a:lnSpc>
                <a:spcPct val="150000"/>
              </a:lnSpc>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3767880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68362"/>
          </a:xfrm>
        </p:spPr>
        <p:txBody>
          <a:bodyPr>
            <a:normAutofit/>
          </a:bodyPr>
          <a:lstStyle/>
          <a:p>
            <a:r>
              <a:rPr lang="en-US" sz="2800" b="1" dirty="0" smtClean="0">
                <a:latin typeface="Arial" pitchFamily="34" charset="0"/>
                <a:cs typeface="Arial" pitchFamily="34" charset="0"/>
              </a:rPr>
              <a:t>Example 2 </a:t>
            </a:r>
            <a:r>
              <a:rPr lang="en-US" sz="2800" b="1" dirty="0">
                <a:latin typeface="Arial" pitchFamily="34" charset="0"/>
                <a:cs typeface="Arial" pitchFamily="34" charset="0"/>
              </a:rPr>
              <a:t>– </a:t>
            </a:r>
            <a:r>
              <a:rPr lang="en-US" sz="2800" b="1" dirty="0" smtClean="0">
                <a:latin typeface="Arial" pitchFamily="34" charset="0"/>
                <a:cs typeface="Arial" pitchFamily="34" charset="0"/>
              </a:rPr>
              <a:t>Order of operations</a:t>
            </a:r>
            <a:endParaRPr lang="en-US" sz="2800" b="1"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5257800"/>
          </a:xfrm>
        </p:spPr>
        <p:txBody>
          <a:bodyPr>
            <a:normAutofit/>
          </a:bodyPr>
          <a:lstStyle/>
          <a:p>
            <a:pPr marL="0" indent="3175">
              <a:lnSpc>
                <a:spcPct val="150000"/>
              </a:lnSpc>
              <a:buNone/>
            </a:pPr>
            <a:r>
              <a:rPr lang="en-US" sz="2000" dirty="0">
                <a:latin typeface="Arial" pitchFamily="34" charset="0"/>
                <a:cs typeface="Arial" pitchFamily="34" charset="0"/>
              </a:rPr>
              <a:t>Also remember that the math is calculated from left to right, </a:t>
            </a:r>
            <a:r>
              <a:rPr lang="en-US" sz="2000" i="1" dirty="0">
                <a:latin typeface="Arial" pitchFamily="34" charset="0"/>
                <a:cs typeface="Arial" pitchFamily="34" charset="0"/>
              </a:rPr>
              <a:t>unless</a:t>
            </a:r>
            <a:r>
              <a:rPr lang="en-US" sz="2000" dirty="0">
                <a:latin typeface="Arial" pitchFamily="34" charset="0"/>
                <a:cs typeface="Arial" pitchFamily="34" charset="0"/>
              </a:rPr>
              <a:t> you put in parentheses. The innermost parentheses are calculated first. Watch these examples:</a:t>
            </a:r>
          </a:p>
          <a:p>
            <a:pPr marL="0" indent="0">
              <a:lnSpc>
                <a:spcPct val="150000"/>
              </a:lnSpc>
              <a:buNone/>
            </a:pPr>
            <a:r>
              <a:rPr lang="en-US" sz="2000" dirty="0" smtClean="0">
                <a:latin typeface="Arial" pitchFamily="34" charset="0"/>
                <a:cs typeface="Arial" pitchFamily="34" charset="0"/>
              </a:rPr>
              <a:t>&gt;&gt;&gt; </a:t>
            </a:r>
            <a:r>
              <a:rPr lang="en-US" sz="2000" dirty="0">
                <a:latin typeface="Arial" pitchFamily="34" charset="0"/>
                <a:cs typeface="Arial" pitchFamily="34" charset="0"/>
              </a:rPr>
              <a:t>4 - 40 - 3 </a:t>
            </a:r>
            <a:endParaRPr lang="en-US" sz="2000" dirty="0" smtClean="0">
              <a:latin typeface="Arial" pitchFamily="34" charset="0"/>
              <a:cs typeface="Arial" pitchFamily="34" charset="0"/>
            </a:endParaRPr>
          </a:p>
          <a:p>
            <a:pPr marL="0" indent="0">
              <a:lnSpc>
                <a:spcPct val="150000"/>
              </a:lnSpc>
              <a:buNone/>
            </a:pPr>
            <a:r>
              <a:rPr lang="en-US" sz="2000" dirty="0" smtClean="0">
                <a:latin typeface="Arial" pitchFamily="34" charset="0"/>
                <a:cs typeface="Arial" pitchFamily="34" charset="0"/>
              </a:rPr>
              <a:t>-</a:t>
            </a:r>
            <a:r>
              <a:rPr lang="en-US" sz="2000" dirty="0">
                <a:latin typeface="Arial" pitchFamily="34" charset="0"/>
                <a:cs typeface="Arial" pitchFamily="34" charset="0"/>
              </a:rPr>
              <a:t>39 </a:t>
            </a:r>
            <a:endParaRPr lang="en-US" sz="2000" dirty="0" smtClean="0">
              <a:latin typeface="Arial" pitchFamily="34" charset="0"/>
              <a:cs typeface="Arial" pitchFamily="34" charset="0"/>
            </a:endParaRPr>
          </a:p>
          <a:p>
            <a:pPr marL="0" indent="0">
              <a:lnSpc>
                <a:spcPct val="150000"/>
              </a:lnSpc>
              <a:buNone/>
            </a:pPr>
            <a:r>
              <a:rPr lang="en-US" sz="2000" dirty="0" smtClean="0">
                <a:latin typeface="Arial" pitchFamily="34" charset="0"/>
                <a:cs typeface="Arial" pitchFamily="34" charset="0"/>
              </a:rPr>
              <a:t>&gt;&gt;&gt; </a:t>
            </a:r>
            <a:r>
              <a:rPr lang="en-US" sz="2000" dirty="0">
                <a:latin typeface="Arial" pitchFamily="34" charset="0"/>
                <a:cs typeface="Arial" pitchFamily="34" charset="0"/>
              </a:rPr>
              <a:t>4 - (40 - 3</a:t>
            </a:r>
            <a:r>
              <a:rPr lang="en-US" sz="2000" dirty="0" smtClean="0">
                <a:latin typeface="Arial" pitchFamily="34" charset="0"/>
                <a:cs typeface="Arial" pitchFamily="34" charset="0"/>
              </a:rPr>
              <a:t>)</a:t>
            </a:r>
          </a:p>
          <a:p>
            <a:pPr marL="0" indent="0">
              <a:lnSpc>
                <a:spcPct val="150000"/>
              </a:lnSpc>
              <a:buNone/>
            </a:pPr>
            <a:r>
              <a:rPr lang="en-US" sz="2000" dirty="0" smtClean="0">
                <a:latin typeface="Arial" pitchFamily="34" charset="0"/>
                <a:cs typeface="Arial" pitchFamily="34" charset="0"/>
              </a:rPr>
              <a:t> </a:t>
            </a:r>
            <a:r>
              <a:rPr lang="en-US" sz="2000" dirty="0">
                <a:latin typeface="Arial" pitchFamily="34" charset="0"/>
                <a:cs typeface="Arial" pitchFamily="34" charset="0"/>
              </a:rPr>
              <a:t>-33 </a:t>
            </a:r>
            <a:endParaRPr lang="en-US" sz="2000" dirty="0" smtClean="0">
              <a:latin typeface="Arial" pitchFamily="34" charset="0"/>
              <a:cs typeface="Arial" pitchFamily="34" charset="0"/>
            </a:endParaRPr>
          </a:p>
          <a:p>
            <a:pPr>
              <a:lnSpc>
                <a:spcPct val="150000"/>
              </a:lnSpc>
            </a:pPr>
            <a:r>
              <a:rPr lang="en-US" sz="2000" dirty="0" smtClean="0">
                <a:latin typeface="Arial" pitchFamily="34" charset="0"/>
                <a:cs typeface="Arial" pitchFamily="34" charset="0"/>
              </a:rPr>
              <a:t> </a:t>
            </a:r>
            <a:r>
              <a:rPr lang="en-US" sz="2000" dirty="0">
                <a:latin typeface="Arial" pitchFamily="34" charset="0"/>
                <a:cs typeface="Arial" pitchFamily="34" charset="0"/>
              </a:rPr>
              <a:t>In the first example, 4 - 40 is </a:t>
            </a:r>
            <a:r>
              <a:rPr lang="en-US" sz="2000" dirty="0" smtClean="0">
                <a:latin typeface="Arial" pitchFamily="34" charset="0"/>
                <a:cs typeface="Arial" pitchFamily="34" charset="0"/>
              </a:rPr>
              <a:t>calculated, then </a:t>
            </a:r>
            <a:r>
              <a:rPr lang="en-US" sz="2000" dirty="0">
                <a:latin typeface="Arial" pitchFamily="34" charset="0"/>
                <a:cs typeface="Arial" pitchFamily="34" charset="0"/>
              </a:rPr>
              <a:t>- 3 is done.</a:t>
            </a:r>
          </a:p>
          <a:p>
            <a:pPr>
              <a:lnSpc>
                <a:spcPct val="150000"/>
              </a:lnSpc>
            </a:pPr>
            <a:r>
              <a:rPr lang="en-US" sz="2000" dirty="0" smtClean="0">
                <a:latin typeface="Arial" pitchFamily="34" charset="0"/>
                <a:cs typeface="Arial" pitchFamily="34" charset="0"/>
              </a:rPr>
              <a:t>In </a:t>
            </a:r>
            <a:r>
              <a:rPr lang="en-US" sz="2000" dirty="0">
                <a:latin typeface="Arial" pitchFamily="34" charset="0"/>
                <a:cs typeface="Arial" pitchFamily="34" charset="0"/>
              </a:rPr>
              <a:t>the second example, 40 - 3 is calculated, then it is subtracted from 4.</a:t>
            </a:r>
          </a:p>
          <a:p>
            <a:pPr marL="0" indent="0">
              <a:lnSpc>
                <a:spcPct val="150000"/>
              </a:lnSpc>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81621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0999" y="1447800"/>
            <a:ext cx="8306873"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54710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4000" b="1" dirty="0"/>
              <a:t>Quotation in Python</a:t>
            </a:r>
          </a:p>
        </p:txBody>
      </p:sp>
      <p:sp>
        <p:nvSpPr>
          <p:cNvPr id="3" name="Content Placeholder 2"/>
          <p:cNvSpPr>
            <a:spLocks noGrp="1"/>
          </p:cNvSpPr>
          <p:nvPr>
            <p:ph idx="1"/>
          </p:nvPr>
        </p:nvSpPr>
        <p:spPr>
          <a:xfrm>
            <a:off x="457200" y="914400"/>
            <a:ext cx="8229600" cy="5715000"/>
          </a:xfrm>
        </p:spPr>
        <p:txBody>
          <a:bodyPr>
            <a:normAutofit/>
          </a:bodyPr>
          <a:lstStyle/>
          <a:p>
            <a:pPr>
              <a:lnSpc>
                <a:spcPct val="150000"/>
              </a:lnSpc>
            </a:pPr>
            <a:r>
              <a:rPr lang="en-US" sz="2400" dirty="0" smtClean="0">
                <a:latin typeface="Arial" pitchFamily="34" charset="0"/>
                <a:cs typeface="Arial" pitchFamily="34" charset="0"/>
              </a:rPr>
              <a:t>Python </a:t>
            </a:r>
            <a:r>
              <a:rPr lang="en-US" sz="2400" dirty="0">
                <a:latin typeface="Arial" pitchFamily="34" charset="0"/>
                <a:cs typeface="Arial" pitchFamily="34" charset="0"/>
              </a:rPr>
              <a:t>accepts single ('), double (") and triple (''' or """) quotes to denote string literals, as long as the same type of quote starts and ends the string.</a:t>
            </a:r>
          </a:p>
          <a:p>
            <a:pPr>
              <a:lnSpc>
                <a:spcPct val="150000"/>
              </a:lnSpc>
            </a:pPr>
            <a:r>
              <a:rPr lang="en-US" sz="2400" dirty="0">
                <a:latin typeface="Arial" pitchFamily="34" charset="0"/>
                <a:cs typeface="Arial" pitchFamily="34" charset="0"/>
              </a:rPr>
              <a:t>The triple quotes are used to span the string across multiple lines. For example, all the following are legal −</a:t>
            </a:r>
          </a:p>
          <a:p>
            <a:pPr>
              <a:lnSpc>
                <a:spcPct val="150000"/>
              </a:lnSpc>
            </a:pPr>
            <a:r>
              <a:rPr lang="en-US" sz="2400" dirty="0">
                <a:latin typeface="Arial" pitchFamily="34" charset="0"/>
                <a:cs typeface="Arial" pitchFamily="34" charset="0"/>
              </a:rPr>
              <a:t>word = 'word' </a:t>
            </a:r>
            <a:endParaRPr lang="en-US" sz="2400" dirty="0" smtClean="0">
              <a:latin typeface="Arial" pitchFamily="34" charset="0"/>
              <a:cs typeface="Arial" pitchFamily="34" charset="0"/>
            </a:endParaRPr>
          </a:p>
          <a:p>
            <a:pPr>
              <a:lnSpc>
                <a:spcPct val="150000"/>
              </a:lnSpc>
            </a:pPr>
            <a:r>
              <a:rPr lang="en-US" sz="2400" dirty="0" smtClean="0">
                <a:latin typeface="Arial" pitchFamily="34" charset="0"/>
                <a:cs typeface="Arial" pitchFamily="34" charset="0"/>
              </a:rPr>
              <a:t>sentence </a:t>
            </a:r>
            <a:r>
              <a:rPr lang="en-US" sz="2400" dirty="0">
                <a:latin typeface="Arial" pitchFamily="34" charset="0"/>
                <a:cs typeface="Arial" pitchFamily="34" charset="0"/>
              </a:rPr>
              <a:t>= "This is a sentence." </a:t>
            </a:r>
            <a:endParaRPr lang="en-US" sz="2400" dirty="0" smtClean="0">
              <a:latin typeface="Arial" pitchFamily="34" charset="0"/>
              <a:cs typeface="Arial" pitchFamily="34" charset="0"/>
            </a:endParaRPr>
          </a:p>
          <a:p>
            <a:pPr>
              <a:lnSpc>
                <a:spcPct val="150000"/>
              </a:lnSpc>
            </a:pPr>
            <a:r>
              <a:rPr lang="en-US" sz="2400" dirty="0" smtClean="0">
                <a:latin typeface="Arial" pitchFamily="34" charset="0"/>
                <a:cs typeface="Arial" pitchFamily="34" charset="0"/>
              </a:rPr>
              <a:t>paragraph </a:t>
            </a:r>
            <a:r>
              <a:rPr lang="en-US" sz="2400" dirty="0">
                <a:latin typeface="Arial" pitchFamily="34" charset="0"/>
                <a:cs typeface="Arial" pitchFamily="34" charset="0"/>
              </a:rPr>
              <a:t>= """This is a paragraph. It is made up of multiple lines and sentences."""</a:t>
            </a:r>
          </a:p>
        </p:txBody>
      </p:sp>
    </p:spTree>
    <p:extLst>
      <p:ext uri="{BB962C8B-B14F-4D97-AF65-F5344CB8AC3E}">
        <p14:creationId xmlns:p14="http://schemas.microsoft.com/office/powerpoint/2010/main" xmlns="" val="253771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3903</TotalTime>
  <Words>915</Words>
  <Application>Microsoft Office PowerPoint</Application>
  <PresentationFormat>On-screen Show (4:3)</PresentationFormat>
  <Paragraphs>172</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Operators and Expressions in Python</vt:lpstr>
      <vt:lpstr>Basic Arithmetic operators in Python</vt:lpstr>
      <vt:lpstr>Order of Operations</vt:lpstr>
      <vt:lpstr>Order of Operations</vt:lpstr>
      <vt:lpstr>Slide 5</vt:lpstr>
      <vt:lpstr>Example 1 – Order of operations</vt:lpstr>
      <vt:lpstr>Example 2 – Order of operations</vt:lpstr>
      <vt:lpstr>Slide 8</vt:lpstr>
      <vt:lpstr>Quotation in Python</vt:lpstr>
      <vt:lpstr>Built-in format Function</vt:lpstr>
      <vt:lpstr>Slide 11</vt:lpstr>
      <vt:lpstr>Slide 12</vt:lpstr>
      <vt:lpstr>Python is a Dynamic Type language</vt:lpstr>
      <vt:lpstr>Slide 14</vt:lpstr>
      <vt:lpstr>Bitwise Operations</vt:lpstr>
      <vt:lpstr>Slide 16</vt:lpstr>
      <vt:lpstr>Slide 17</vt:lpstr>
      <vt:lpstr>Slide 18</vt:lpstr>
      <vt:lpstr>Python is a Strongly Typed language</vt:lpstr>
      <vt:lpstr>Slide 20</vt:lpstr>
      <vt:lpstr>Slide 21</vt:lpstr>
      <vt:lpstr>Python Program for Bob Problem</vt:lpstr>
      <vt:lpstr>Problem -1</vt:lpstr>
      <vt:lpstr>Flow chart</vt:lpstr>
      <vt:lpstr>Python code</vt:lpstr>
      <vt:lpstr>Output </vt:lpstr>
      <vt:lpstr>Python features….. lambda operator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sathis kumar</dc:creator>
  <cp:lastModifiedBy>Windows User</cp:lastModifiedBy>
  <cp:revision>455</cp:revision>
  <dcterms:created xsi:type="dcterms:W3CDTF">2006-08-16T00:00:00Z</dcterms:created>
  <dcterms:modified xsi:type="dcterms:W3CDTF">2016-07-18T09:46:47Z</dcterms:modified>
</cp:coreProperties>
</file>