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58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D54D-D2B3-4408-B7E8-6F71CAA59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84708-97D9-4DE5-A9D8-5C859C44B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27064-C088-4DF5-8F47-785621B8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55951-9409-4EBF-B203-CFB96ADD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376B0-B494-4245-9DA8-82F2E614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0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DAAF-F44C-451F-AF89-24178640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DF806-7395-4D8F-B701-76368ECE1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B5F56-7DFB-4F8B-9ED7-BC0E89A7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5178-708B-427E-BEE2-5460BF4F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A3857-299B-48D6-8AD6-75CE8BB0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1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03DFA-C2BF-4249-91B2-A3DEA1A96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5E25C-7BA5-4F05-A531-9E4082285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7088C-318F-402D-9FF3-1DD593C3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EC9B-6BB1-46F5-900A-7FBEBEB4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5CCD-4BE1-4775-BF6E-B91DC3A5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6089-0DC7-4C4C-AB81-238F806D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4A6C-EEB2-44DD-A81F-3888BC98F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3A03-0C0E-4FDC-BF5F-62FE0085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94595-FEAC-4111-BF20-754B2DFC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C230-5A77-4F11-8389-CBCBF513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6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C3E1-EF57-405E-BBD4-AD204AA3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657F1-10B8-4868-9210-71053E559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A25A-2970-4B6E-848D-7D33C6BA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CDCD5-AED8-40EE-A0D7-0ABAC494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64E70-3C81-4F2C-A9DF-61ECA2BE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6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0D29-02A6-4F97-8825-9B8DA03A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E114D-0D99-4528-8170-ED7C69DDA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76F64-5FDF-4BB2-B320-25901A9DA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0E257-7F2E-42E1-B613-1746E7BA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98D42-5054-4FE2-B0D3-ADE3E52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39858-D1B1-4B55-AD3F-C0239495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C483-12FB-4283-AFAD-1F93B6AB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61FBF-5FEE-414E-B701-ED9D4F3B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0915E-0C79-44B6-9B06-7718A80AA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E7472-5643-42FF-B15F-F01EC4A84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E56E0-27D3-4E2C-BE25-3990D31F5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85CAD-A378-4DE7-9054-E1EF2BA0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9DBC6-BF3D-40D0-874B-FC9AA382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9BC2A-6F1C-4DE3-8882-5FF047E4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A18E-B307-4C35-95DD-612F12A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18F39-B4B1-426D-916B-B175BA56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D08A5-43F4-4AC5-9CB7-EFCCA068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FB348-CCEC-4BEF-8816-A497ECF0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7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76F41-28D4-4DD5-AB01-D493704F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89307-B72E-4059-BA17-CF45F44F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22CDC-D406-42BD-8FC5-B806D440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62D6-12BE-42BF-8575-5AE603D0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16F9-8336-435D-9B45-E0141A35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BD08D-2A4F-4E50-96B7-CACC0F87C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6A3EC-D57E-4376-BD9D-1E24E2A3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EF25-B8D3-450E-87A4-567C318F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54182-3DC7-41BC-BAE7-6A9CCEB8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3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D7F9-5F6E-4A2F-ACF2-245A6868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3904C-F705-4A9A-9B36-A01FCA401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DB268-E475-4E62-BF82-A25679449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7FC8C-D3AB-4EC4-8837-434927E2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815A7-011C-41BC-92DC-A555D276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24617-24D3-43BC-909A-8F939D5D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9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256F5-E798-4423-BE97-97FC6EB5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FC00-8914-4611-9550-729FD6988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FED8-46BF-46B6-9F1A-60DA3E515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E4F14-3312-4BA6-B3C8-C759908A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440E9-9EC7-4EC4-B6BA-CB01050C5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5EA1-D741-4E7E-B662-0D22F00D0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 Review of Published Work Relating to Remote Sensing of Vegetative Cover With LiDAR</a:t>
            </a:r>
          </a:p>
        </p:txBody>
      </p:sp>
    </p:spTree>
    <p:extLst>
      <p:ext uri="{BB962C8B-B14F-4D97-AF65-F5344CB8AC3E}">
        <p14:creationId xmlns:p14="http://schemas.microsoft.com/office/powerpoint/2010/main" val="109950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DC8A-EF4F-4D72-B9DC-0EE2E4CA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Automated Individual Tree Measurement Through Morphological Analysis of a LIDAR-Based Canopy Surface Model</a:t>
            </a:r>
            <a:br>
              <a:rPr lang="en-US" sz="1500" b="1" dirty="0"/>
            </a:br>
            <a:r>
              <a:rPr lang="en-US" sz="1500" dirty="0"/>
              <a:t>Andersen, </a:t>
            </a:r>
            <a:r>
              <a:rPr lang="en-US" sz="1500" dirty="0" err="1"/>
              <a:t>Reutebuch</a:t>
            </a:r>
            <a:r>
              <a:rPr lang="en-US" sz="1500" dirty="0"/>
              <a:t> and </a:t>
            </a:r>
            <a:r>
              <a:rPr lang="en-US" sz="1500" dirty="0" err="1"/>
              <a:t>Scheruder</a:t>
            </a:r>
            <a:r>
              <a:rPr lang="en-US" sz="1500" dirty="0"/>
              <a:t>, 2001, presented at The Proceedings of the First International Precision Forestry Cooperative Symposium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03098-1BD5-417A-B1F2-2C95D45A7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interesting discussion of mathematical morphology and image processing as it related to canopy analysis</a:t>
            </a:r>
          </a:p>
          <a:p>
            <a:r>
              <a:rPr lang="en-US" dirty="0">
                <a:solidFill>
                  <a:srgbClr val="FF0000"/>
                </a:solidFill>
              </a:rPr>
              <a:t>Can use morphological transformations to measure individual trees using LiDAR</a:t>
            </a:r>
          </a:p>
        </p:txBody>
      </p:sp>
    </p:spTree>
    <p:extLst>
      <p:ext uri="{BB962C8B-B14F-4D97-AF65-F5344CB8AC3E}">
        <p14:creationId xmlns:p14="http://schemas.microsoft.com/office/powerpoint/2010/main" val="89204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76EB-B2DC-44E6-A100-555E7AC7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FD68-5648-4BBB-A77A-5D9CBCC6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Attempts have been made to evaluate vegetation cover type</a:t>
            </a:r>
          </a:p>
          <a:p>
            <a:r>
              <a:rPr lang="en-US" dirty="0"/>
              <a:t>Generalizable models seem understudied</a:t>
            </a:r>
          </a:p>
          <a:p>
            <a:pPr lvl="1"/>
            <a:r>
              <a:rPr lang="en-US" dirty="0"/>
              <a:t>Detailed canopy classification models either use hand-picked classification parameters that seem unlikely to generalize to other study areas, or use supervised ML algorithms that need to be trained</a:t>
            </a:r>
          </a:p>
          <a:p>
            <a:pPr lvl="1"/>
            <a:r>
              <a:rPr lang="en-US" dirty="0"/>
              <a:t>No models evaluated against dissimilar study areas</a:t>
            </a:r>
          </a:p>
          <a:p>
            <a:r>
              <a:rPr lang="en-US" dirty="0"/>
              <a:t>None of these papers have packaged their workflow into downloadable software/modules/etc.</a:t>
            </a:r>
          </a:p>
          <a:p>
            <a:r>
              <a:rPr lang="en-US" dirty="0"/>
              <a:t>LiDAR-only models that try to differentiate vegetation classes are low accuracy (~60%) even within the study area they were built for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8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6B71-56F4-4E4E-8744-191592F3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0873-D574-41C6-97D6-3777BE74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general model for riparian cover classification has not been published yet</a:t>
            </a:r>
          </a:p>
          <a:p>
            <a:pPr lvl="1"/>
            <a:r>
              <a:rPr lang="en-US" dirty="0"/>
              <a:t>Could use several study areas (urban, lowlands, mountains, etc.) to train and optimize a general model</a:t>
            </a:r>
          </a:p>
          <a:p>
            <a:pPr lvl="1"/>
            <a:r>
              <a:rPr lang="en-US" dirty="0"/>
              <a:t>Model building could use supervised ML and optimization</a:t>
            </a:r>
          </a:p>
          <a:p>
            <a:pPr lvl="1"/>
            <a:r>
              <a:rPr lang="en-US" dirty="0"/>
              <a:t>But final model shouldn’t use supervised ML (could use raster math, unsupervised ML)</a:t>
            </a:r>
          </a:p>
          <a:p>
            <a:pPr lvl="1"/>
            <a:r>
              <a:rPr lang="en-US" dirty="0"/>
              <a:t>Compare general model results to results optimized for a single area</a:t>
            </a:r>
          </a:p>
          <a:p>
            <a:r>
              <a:rPr lang="en-US" dirty="0"/>
              <a:t>This model could also be packaged for distribution (e.g., a Python package)</a:t>
            </a:r>
          </a:p>
          <a:p>
            <a:pPr lvl="1"/>
            <a:r>
              <a:rPr lang="en-US"/>
              <a:t>Could also </a:t>
            </a:r>
            <a:r>
              <a:rPr lang="en-US" dirty="0"/>
              <a:t>incorporate ideas from other papers</a:t>
            </a:r>
          </a:p>
        </p:txBody>
      </p:sp>
    </p:spTree>
    <p:extLst>
      <p:ext uri="{BB962C8B-B14F-4D97-AF65-F5344CB8AC3E}">
        <p14:creationId xmlns:p14="http://schemas.microsoft.com/office/powerpoint/2010/main" val="354771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5585-A70A-41F4-9E92-889C4B96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40C0-987D-47E2-8A21-DCEEC651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Influence of Vegetation Structure on Lidar-derived Canopy Height and Fractional Cover in Forested Riparian Buffers During Leaf-Off and Leaf-On Conditions / Quantifying land use effects on forested riparian buffer vegetation structure using LiDAR data</a:t>
            </a:r>
          </a:p>
          <a:p>
            <a:pPr lvl="1"/>
            <a:r>
              <a:rPr lang="en-US" i="1" dirty="0"/>
              <a:t>Wasser, </a:t>
            </a:r>
            <a:r>
              <a:rPr lang="en-US" i="1" dirty="0" err="1"/>
              <a:t>Chasmer</a:t>
            </a:r>
            <a:r>
              <a:rPr lang="en-US" i="1" dirty="0"/>
              <a:t>, Day and Taylor, 2013 / 2015</a:t>
            </a:r>
          </a:p>
          <a:p>
            <a:r>
              <a:rPr lang="en-US" dirty="0"/>
              <a:t>Extensive Riparian Vegetation Monitoring – Remote Sensing Pilot Study</a:t>
            </a:r>
          </a:p>
          <a:p>
            <a:pPr lvl="1"/>
            <a:r>
              <a:rPr lang="en-US" i="1" dirty="0" err="1"/>
              <a:t>Moskal</a:t>
            </a:r>
            <a:r>
              <a:rPr lang="en-US" i="1" dirty="0"/>
              <a:t>, Cooke, Axe and </a:t>
            </a:r>
            <a:r>
              <a:rPr lang="en-US" i="1" dirty="0" err="1"/>
              <a:t>Comnick</a:t>
            </a:r>
            <a:r>
              <a:rPr lang="en-US" i="1" dirty="0"/>
              <a:t>, 2017</a:t>
            </a:r>
          </a:p>
          <a:p>
            <a:r>
              <a:rPr lang="en-US" dirty="0"/>
              <a:t>LiDAR measurement of sagebrush steppe vegetation heights</a:t>
            </a:r>
          </a:p>
          <a:p>
            <a:pPr lvl="1"/>
            <a:r>
              <a:rPr lang="en-US" i="1" dirty="0" err="1"/>
              <a:t>Struetker</a:t>
            </a:r>
            <a:r>
              <a:rPr lang="en-US" i="1" dirty="0"/>
              <a:t> and Glenn, 2006</a:t>
            </a:r>
          </a:p>
          <a:p>
            <a:r>
              <a:rPr lang="en-US" dirty="0"/>
              <a:t>Integrating LIDAR data and multispectral imagery for enhanced classification of rangeland vegetation: A meta analysis</a:t>
            </a:r>
          </a:p>
          <a:p>
            <a:pPr lvl="1"/>
            <a:r>
              <a:rPr lang="en-US" i="1" dirty="0"/>
              <a:t>Bork and </a:t>
            </a:r>
            <a:r>
              <a:rPr lang="en-US" i="1" dirty="0" err="1"/>
              <a:t>Su</a:t>
            </a:r>
            <a:r>
              <a:rPr lang="en-US" i="1" dirty="0"/>
              <a:t>, 2007</a:t>
            </a:r>
          </a:p>
          <a:p>
            <a:r>
              <a:rPr lang="en-US" dirty="0"/>
              <a:t>Fusion of LiDAR and imagery for estimating forest canopy fuels</a:t>
            </a:r>
          </a:p>
          <a:p>
            <a:pPr lvl="1"/>
            <a:r>
              <a:rPr lang="en-US" i="1" dirty="0" err="1"/>
              <a:t>Erdody</a:t>
            </a:r>
            <a:r>
              <a:rPr lang="en-US" i="1" dirty="0"/>
              <a:t> and </a:t>
            </a:r>
            <a:r>
              <a:rPr lang="en-US" i="1" dirty="0" err="1"/>
              <a:t>Moskal</a:t>
            </a:r>
            <a:r>
              <a:rPr lang="en-US" i="1" dirty="0"/>
              <a:t>, 2010</a:t>
            </a:r>
          </a:p>
          <a:p>
            <a:r>
              <a:rPr lang="en-US" dirty="0"/>
              <a:t>Improving representation of riparian vegetation shading in a regional stream temperature model using LiDAR data</a:t>
            </a:r>
            <a:endParaRPr lang="en-US" i="1" dirty="0"/>
          </a:p>
          <a:p>
            <a:pPr lvl="1"/>
            <a:r>
              <a:rPr lang="en-US" i="1" dirty="0" err="1"/>
              <a:t>Loicq</a:t>
            </a:r>
            <a:r>
              <a:rPr lang="en-US" i="1" dirty="0"/>
              <a:t> et al., 2018</a:t>
            </a:r>
          </a:p>
          <a:p>
            <a:r>
              <a:rPr lang="en-US" dirty="0"/>
              <a:t>Mapping Riparian Vegetation Functions Using 3D </a:t>
            </a:r>
            <a:r>
              <a:rPr lang="en-US" dirty="0" err="1"/>
              <a:t>Bispectral</a:t>
            </a:r>
            <a:r>
              <a:rPr lang="en-US" dirty="0"/>
              <a:t> LiDAR Data</a:t>
            </a:r>
          </a:p>
          <a:p>
            <a:pPr lvl="1"/>
            <a:r>
              <a:rPr lang="en-US" i="1" dirty="0" err="1"/>
              <a:t>Ladlier</a:t>
            </a:r>
            <a:r>
              <a:rPr lang="en-US" i="1" dirty="0"/>
              <a:t>, Hubert-Moy and Dufour, 2019</a:t>
            </a:r>
          </a:p>
          <a:p>
            <a:r>
              <a:rPr lang="en-US" dirty="0"/>
              <a:t>Automated Individual Tree Measurement Through Morphological Analysis of a LIDAR-Based Canopy Surface Model</a:t>
            </a:r>
          </a:p>
          <a:p>
            <a:pPr lvl="1"/>
            <a:r>
              <a:rPr lang="en-US" i="1" dirty="0"/>
              <a:t>Andersen, </a:t>
            </a:r>
            <a:r>
              <a:rPr lang="en-US" i="1" dirty="0" err="1"/>
              <a:t>Reutebuch</a:t>
            </a:r>
            <a:r>
              <a:rPr lang="en-US" i="1" dirty="0"/>
              <a:t> and </a:t>
            </a:r>
            <a:r>
              <a:rPr lang="en-US" i="1" dirty="0" err="1"/>
              <a:t>Scheruder</a:t>
            </a:r>
            <a:r>
              <a:rPr lang="en-US" i="1" dirty="0"/>
              <a:t>, 2001, presented at The Proceedings of the First International Precision Forestry Cooperative Symposium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9115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5F83-1944-4C38-9BC9-C9523346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Influence of Vegetation Structure on Lidar-derived Canopy Height and Fractional Cover in Forested Riparian Buffers During Leaf-Off and Leaf-On Conditions / Quantifying land use effects on forested riparian buffer vegetation structure using LiDAR data</a:t>
            </a:r>
            <a:br>
              <a:rPr lang="en-US" sz="1500" dirty="0"/>
            </a:br>
            <a:r>
              <a:rPr lang="en-US" sz="1500" dirty="0"/>
              <a:t>Wasser, </a:t>
            </a:r>
            <a:r>
              <a:rPr lang="en-US" sz="1500" dirty="0" err="1"/>
              <a:t>Chasmer</a:t>
            </a:r>
            <a:r>
              <a:rPr lang="en-US" sz="1500" dirty="0"/>
              <a:t>, Day and Taylor, 2013 / 2015, PLOS One / Ecosphere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D26C-8475-4576-9BFD-9EAF33D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175 </a:t>
            </a:r>
            <a:r>
              <a:rPr lang="en-US" dirty="0" err="1"/>
              <a:t>sq</a:t>
            </a:r>
            <a:r>
              <a:rPr lang="en-US" dirty="0"/>
              <a:t> mi watershed in central PA</a:t>
            </a:r>
          </a:p>
          <a:p>
            <a:r>
              <a:rPr lang="en-US" dirty="0"/>
              <a:t>Used 80 circular plots (r=11.3m) to validate veg. estimates</a:t>
            </a:r>
          </a:p>
          <a:p>
            <a:r>
              <a:rPr lang="en-US" dirty="0"/>
              <a:t>Looking specifically to estimate fractional canopy cover</a:t>
            </a:r>
          </a:p>
          <a:p>
            <a:r>
              <a:rPr lang="en-US" dirty="0">
                <a:solidFill>
                  <a:srgbClr val="FF0000"/>
                </a:solidFill>
              </a:rPr>
              <a:t>Favored “vertical height percentiles” over gridded canopy height models for constructing canopy height</a:t>
            </a:r>
          </a:p>
          <a:p>
            <a:r>
              <a:rPr lang="en-US" dirty="0">
                <a:solidFill>
                  <a:srgbClr val="FF0000"/>
                </a:solidFill>
              </a:rPr>
              <a:t>Used an automated method to determine buffer width</a:t>
            </a:r>
          </a:p>
        </p:txBody>
      </p:sp>
    </p:spTree>
    <p:extLst>
      <p:ext uri="{BB962C8B-B14F-4D97-AF65-F5344CB8AC3E}">
        <p14:creationId xmlns:p14="http://schemas.microsoft.com/office/powerpoint/2010/main" val="125594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64C7-34C1-4D32-9543-2D10409D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Extensive Riparian Vegetation Monitoring – Remote Sensing Pilot Study</a:t>
            </a:r>
            <a:br>
              <a:rPr lang="en-US" sz="1500" dirty="0"/>
            </a:br>
            <a:r>
              <a:rPr lang="en-US" sz="1500" dirty="0" err="1"/>
              <a:t>Moskal</a:t>
            </a:r>
            <a:r>
              <a:rPr lang="en-US" sz="1500" dirty="0"/>
              <a:t>, Cooke, Axe and </a:t>
            </a:r>
            <a:r>
              <a:rPr lang="en-US" sz="1500" dirty="0" err="1"/>
              <a:t>Comnick</a:t>
            </a:r>
            <a:r>
              <a:rPr lang="en-US" sz="1500" dirty="0"/>
              <a:t>, 2017, Produced for WA DENR?</a:t>
            </a:r>
            <a:br>
              <a:rPr lang="en-US" sz="1500" dirty="0"/>
            </a:br>
            <a:endParaRPr lang="en-US" sz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DB12-F6CF-49E8-83A9-7CC2E5499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methods for using LiDAR to assess:</a:t>
            </a:r>
          </a:p>
          <a:p>
            <a:pPr lvl="1"/>
            <a:r>
              <a:rPr lang="en-US" dirty="0"/>
              <a:t>Canopy Height (well studied)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Canopy Percent Cover (well studied)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Stand Density (worked well)</a:t>
            </a:r>
          </a:p>
          <a:p>
            <a:pPr lvl="1"/>
            <a:r>
              <a:rPr lang="en-US" dirty="0"/>
              <a:t>Conifer/Deciduous Classification (did not work well)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Vegetation Class/Seral Stage (unknown how accurate)</a:t>
            </a:r>
          </a:p>
          <a:p>
            <a:pPr lvl="1"/>
            <a:r>
              <a:rPr lang="en-US" dirty="0"/>
              <a:t>Species ID (assumed to be near-impossible)</a:t>
            </a:r>
          </a:p>
        </p:txBody>
      </p:sp>
    </p:spTree>
    <p:extLst>
      <p:ext uri="{BB962C8B-B14F-4D97-AF65-F5344CB8AC3E}">
        <p14:creationId xmlns:p14="http://schemas.microsoft.com/office/powerpoint/2010/main" val="185681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2BC7-FD8E-4DEA-91CF-C10C5ACD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LiDAR measurement of sagebrush steppe vegetation heights</a:t>
            </a:r>
            <a:br>
              <a:rPr lang="en-US" sz="1500" b="1" dirty="0"/>
            </a:br>
            <a:r>
              <a:rPr lang="en-US" sz="1500" dirty="0" err="1"/>
              <a:t>Struetker</a:t>
            </a:r>
            <a:r>
              <a:rPr lang="en-US" sz="1500" dirty="0"/>
              <a:t> and Glenn, 2006, Remote Sensing of Environment</a:t>
            </a:r>
            <a:endParaRPr lang="en-US" sz="1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5A28-FC4C-49F1-91E9-814C19B3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surface roughness of DHMs to differentiate burned from unburned vegetation</a:t>
            </a:r>
          </a:p>
        </p:txBody>
      </p:sp>
    </p:spTree>
    <p:extLst>
      <p:ext uri="{BB962C8B-B14F-4D97-AF65-F5344CB8AC3E}">
        <p14:creationId xmlns:p14="http://schemas.microsoft.com/office/powerpoint/2010/main" val="171609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5AA9-444D-440F-BAEF-AFA74FAA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Integrating LIDAR data and multispectral imagery for enhanced classification of rangeland vegetation: A meta analysis</a:t>
            </a:r>
            <a:br>
              <a:rPr lang="en-US" sz="1500" b="1" dirty="0"/>
            </a:br>
            <a:r>
              <a:rPr lang="en-US" sz="1500" dirty="0"/>
              <a:t>Bork and </a:t>
            </a:r>
            <a:r>
              <a:rPr lang="en-US" sz="1500" dirty="0" err="1"/>
              <a:t>Su</a:t>
            </a:r>
            <a:r>
              <a:rPr lang="en-US" sz="1500" dirty="0"/>
              <a:t>, 2007, Remote Sensing of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6FC0-E2DF-433F-BC2A-CC04520E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Aspen Parkland of western Canada</a:t>
            </a:r>
          </a:p>
          <a:p>
            <a:r>
              <a:rPr lang="en-US" dirty="0"/>
              <a:t>Used LiDAR collected w/ simultaneous RGB imagery</a:t>
            </a:r>
          </a:p>
          <a:p>
            <a:r>
              <a:rPr lang="en-US" dirty="0"/>
              <a:t>Tried classifying imagery using 3 (forest, shrubs, grass) or 8 classes</a:t>
            </a:r>
          </a:p>
          <a:p>
            <a:pPr lvl="1"/>
            <a:r>
              <a:rPr lang="en-US" dirty="0"/>
              <a:t>Imagery alone: 75% / 59% accuracy</a:t>
            </a:r>
          </a:p>
          <a:p>
            <a:pPr lvl="1"/>
            <a:r>
              <a:rPr lang="en-US" dirty="0"/>
              <a:t>LiDAR alone: 65% / 52% accuracy</a:t>
            </a:r>
          </a:p>
          <a:p>
            <a:pPr lvl="1"/>
            <a:r>
              <a:rPr lang="en-US" dirty="0"/>
              <a:t>Combined: 91% / 80% accuracy</a:t>
            </a:r>
          </a:p>
          <a:p>
            <a:r>
              <a:rPr lang="en-US" dirty="0">
                <a:solidFill>
                  <a:srgbClr val="FF0000"/>
                </a:solidFill>
              </a:rPr>
              <a:t>Model appears to be very specialized for study area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lot of human model input that would need to be changed for different study areas</a:t>
            </a:r>
          </a:p>
        </p:txBody>
      </p:sp>
    </p:spTree>
    <p:extLst>
      <p:ext uri="{BB962C8B-B14F-4D97-AF65-F5344CB8AC3E}">
        <p14:creationId xmlns:p14="http://schemas.microsoft.com/office/powerpoint/2010/main" val="174820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8483-E135-4446-A840-C3BC668A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Fusion of LiDAR and imagery for estimating forest canopy fuels</a:t>
            </a:r>
            <a:br>
              <a:rPr lang="en-US" sz="1500" dirty="0"/>
            </a:br>
            <a:r>
              <a:rPr lang="en-US" sz="1500" dirty="0" err="1"/>
              <a:t>Erdody</a:t>
            </a:r>
            <a:r>
              <a:rPr lang="en-US" sz="1500" dirty="0"/>
              <a:t> and </a:t>
            </a:r>
            <a:r>
              <a:rPr lang="en-US" sz="1500" dirty="0" err="1"/>
              <a:t>Moskal</a:t>
            </a:r>
            <a:r>
              <a:rPr lang="en-US" sz="1500" dirty="0"/>
              <a:t>, 2010, Remote Sensing of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1D964-D693-48D5-B02E-87513CDE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to estimate the mass density distribution of a forest</a:t>
            </a:r>
          </a:p>
        </p:txBody>
      </p:sp>
    </p:spTree>
    <p:extLst>
      <p:ext uri="{BB962C8B-B14F-4D97-AF65-F5344CB8AC3E}">
        <p14:creationId xmlns:p14="http://schemas.microsoft.com/office/powerpoint/2010/main" val="201697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DFEB-156E-4725-BA2A-B10D07E1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Improving representation of riparian vegetation shading in a regional stream temperature model using LiDAR data</a:t>
            </a:r>
            <a:br>
              <a:rPr lang="en-US" sz="1500" dirty="0"/>
            </a:br>
            <a:r>
              <a:rPr lang="en-US" sz="1500" dirty="0" err="1"/>
              <a:t>Loicq</a:t>
            </a:r>
            <a:r>
              <a:rPr lang="en-US" sz="1500" dirty="0"/>
              <a:t> et al., 2018, Science of the Total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EED3-EDB7-4DF8-9256-5B487BD9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shading estimates be of any interest to us?</a:t>
            </a:r>
          </a:p>
          <a:p>
            <a:r>
              <a:rPr lang="en-US" dirty="0"/>
              <a:t>Otherwise nothing much of interest</a:t>
            </a:r>
          </a:p>
        </p:txBody>
      </p:sp>
    </p:spTree>
    <p:extLst>
      <p:ext uri="{BB962C8B-B14F-4D97-AF65-F5344CB8AC3E}">
        <p14:creationId xmlns:p14="http://schemas.microsoft.com/office/powerpoint/2010/main" val="321530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5A1C-1010-45B2-9DC3-AEC17397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Mapping Riparian Vegetation Functions Using 3D </a:t>
            </a:r>
            <a:r>
              <a:rPr lang="en-US" sz="1500" b="1" dirty="0" err="1"/>
              <a:t>Bispectral</a:t>
            </a:r>
            <a:r>
              <a:rPr lang="en-US" sz="1500" b="1" dirty="0"/>
              <a:t> LiDAR Data</a:t>
            </a:r>
            <a:br>
              <a:rPr lang="en-US" sz="1500" dirty="0"/>
            </a:br>
            <a:r>
              <a:rPr lang="en-US" sz="1500" dirty="0" err="1"/>
              <a:t>Ladlier</a:t>
            </a:r>
            <a:r>
              <a:rPr lang="en-US" sz="1500" dirty="0"/>
              <a:t>, Hubert-Moy and Dufour, 2019, 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7CB8-02C5-4107-9F75-23F0C67BB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Functions evaluated:</a:t>
            </a:r>
          </a:p>
          <a:p>
            <a:pPr lvl="1"/>
            <a:r>
              <a:rPr lang="en-US" dirty="0"/>
              <a:t>Canopy Height</a:t>
            </a:r>
          </a:p>
          <a:p>
            <a:pPr lvl="1"/>
            <a:r>
              <a:rPr lang="en-US" dirty="0"/>
              <a:t>STDDEV of Canopy Height</a:t>
            </a:r>
          </a:p>
          <a:p>
            <a:pPr lvl="1"/>
            <a:r>
              <a:rPr lang="en-US" dirty="0"/>
              <a:t>Vertical Canopy Structure </a:t>
            </a:r>
            <a:r>
              <a:rPr lang="en-US" dirty="0">
                <a:solidFill>
                  <a:srgbClr val="FF0000"/>
                </a:solidFill>
              </a:rPr>
              <a:t>(used </a:t>
            </a:r>
            <a:r>
              <a:rPr lang="en-US" dirty="0" err="1">
                <a:solidFill>
                  <a:srgbClr val="FF0000"/>
                </a:solidFill>
              </a:rPr>
              <a:t>n_first_returns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n_returns</a:t>
            </a:r>
            <a:r>
              <a:rPr lang="en-US" dirty="0">
                <a:solidFill>
                  <a:srgbClr val="FF0000"/>
                </a:solidFill>
              </a:rPr>
              <a:t> as proxy for canopy density)</a:t>
            </a:r>
          </a:p>
          <a:p>
            <a:pPr lvl="1"/>
            <a:r>
              <a:rPr lang="en-US" dirty="0"/>
              <a:t>Area and Volume of Vegetation Overhanging River</a:t>
            </a:r>
          </a:p>
          <a:p>
            <a:pPr lvl="1"/>
            <a:r>
              <a:rPr lang="en-US" dirty="0"/>
              <a:t>Trees Species Composition</a:t>
            </a:r>
            <a:r>
              <a:rPr lang="en-US" dirty="0">
                <a:solidFill>
                  <a:srgbClr val="FF0000"/>
                </a:solidFill>
              </a:rPr>
              <a:t> (Supervised ML)</a:t>
            </a:r>
            <a:endParaRPr lang="en-US" dirty="0"/>
          </a:p>
          <a:p>
            <a:pPr lvl="1"/>
            <a:r>
              <a:rPr lang="en-US" dirty="0"/>
              <a:t>Density of Herbaceous Stratum</a:t>
            </a:r>
            <a:r>
              <a:rPr lang="en-US" dirty="0">
                <a:solidFill>
                  <a:srgbClr val="FF0000"/>
                </a:solidFill>
              </a:rPr>
              <a:t> (Supervised ML)</a:t>
            </a:r>
            <a:endParaRPr lang="en-US" dirty="0"/>
          </a:p>
          <a:p>
            <a:pPr lvl="1"/>
            <a:r>
              <a:rPr lang="en-US" dirty="0"/>
              <a:t>Density of Shrub Stratum </a:t>
            </a:r>
            <a:r>
              <a:rPr lang="en-US" dirty="0">
                <a:solidFill>
                  <a:srgbClr val="FF0000"/>
                </a:solidFill>
              </a:rPr>
              <a:t>(Supervised ML)</a:t>
            </a:r>
            <a:endParaRPr lang="en-US" dirty="0"/>
          </a:p>
          <a:p>
            <a:pPr lvl="1"/>
            <a:r>
              <a:rPr lang="en-US" dirty="0"/>
              <a:t>Number of Trunks </a:t>
            </a:r>
            <a:r>
              <a:rPr lang="en-US" dirty="0">
                <a:solidFill>
                  <a:srgbClr val="FF0000"/>
                </a:solidFill>
              </a:rPr>
              <a:t>(Supervised ML)</a:t>
            </a:r>
          </a:p>
          <a:p>
            <a:r>
              <a:rPr lang="en-US" dirty="0"/>
              <a:t>The functions evaluated with ML were evaluated on discrete intervals (rather than continuous)</a:t>
            </a:r>
          </a:p>
        </p:txBody>
      </p:sp>
    </p:spTree>
    <p:extLst>
      <p:ext uri="{BB962C8B-B14F-4D97-AF65-F5344CB8AC3E}">
        <p14:creationId xmlns:p14="http://schemas.microsoft.com/office/powerpoint/2010/main" val="4629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818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 Review of Published Work Relating to Remote Sensing of Vegetative Cover With LiDAR</vt:lpstr>
      <vt:lpstr>Overview</vt:lpstr>
      <vt:lpstr>Influence of Vegetation Structure on Lidar-derived Canopy Height and Fractional Cover in Forested Riparian Buffers During Leaf-Off and Leaf-On Conditions / Quantifying land use effects on forested riparian buffer vegetation structure using LiDAR data Wasser, Chasmer, Day and Taylor, 2013 / 2015, PLOS One / Ecosphere</vt:lpstr>
      <vt:lpstr>Extensive Riparian Vegetation Monitoring – Remote Sensing Pilot Study Moskal, Cooke, Axe and Comnick, 2017, Produced for WA DENR? </vt:lpstr>
      <vt:lpstr>LiDAR measurement of sagebrush steppe vegetation heights Struetker and Glenn, 2006, Remote Sensing of Environment</vt:lpstr>
      <vt:lpstr>Integrating LIDAR data and multispectral imagery for enhanced classification of rangeland vegetation: A meta analysis Bork and Su, 2007, Remote Sensing of Environment</vt:lpstr>
      <vt:lpstr>Fusion of LiDAR and imagery for estimating forest canopy fuels Erdody and Moskal, 2010, Remote Sensing of Environment</vt:lpstr>
      <vt:lpstr>Improving representation of riparian vegetation shading in a regional stream temperature model using LiDAR data Loicq et al., 2018, Science of the Total Environment</vt:lpstr>
      <vt:lpstr>Mapping Riparian Vegetation Functions Using 3D Bispectral LiDAR Data Ladlier, Hubert-Moy and Dufour, 2019, Water</vt:lpstr>
      <vt:lpstr>Automated Individual Tree Measurement Through Morphological Analysis of a LIDAR-Based Canopy Surface Model Andersen, Reutebuch and Scheruder, 2001, presented at The Proceedings of the First International Precision Forestry Cooperative Symposium</vt:lpstr>
      <vt:lpstr>Synopsis</vt:lpstr>
      <vt:lpstr>Going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Published Work Relating to Remote Sensing of Vegetative Cover With LiDAR</dc:title>
  <dc:creator>Randall  Jones</dc:creator>
  <cp:lastModifiedBy>Randall  Jones</cp:lastModifiedBy>
  <cp:revision>57</cp:revision>
  <dcterms:created xsi:type="dcterms:W3CDTF">2019-08-03T19:02:45Z</dcterms:created>
  <dcterms:modified xsi:type="dcterms:W3CDTF">2019-08-03T22:14:22Z</dcterms:modified>
</cp:coreProperties>
</file>