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5"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613" rtl="0" eaLnBrk="1" latinLnBrk="0" hangingPunct="1">
      <a:defRPr sz="7257" kern="1200">
        <a:solidFill>
          <a:schemeClr val="tx1"/>
        </a:solidFill>
        <a:latin typeface="+mn-lt"/>
        <a:ea typeface="+mn-ea"/>
        <a:cs typeface="+mn-cs"/>
      </a:defRPr>
    </a:lvl1pPr>
    <a:lvl2pPr marL="1843306" algn="l" defTabSz="3686613" rtl="0" eaLnBrk="1" latinLnBrk="0" hangingPunct="1">
      <a:defRPr sz="7257" kern="1200">
        <a:solidFill>
          <a:schemeClr val="tx1"/>
        </a:solidFill>
        <a:latin typeface="+mn-lt"/>
        <a:ea typeface="+mn-ea"/>
        <a:cs typeface="+mn-cs"/>
      </a:defRPr>
    </a:lvl2pPr>
    <a:lvl3pPr marL="3686613" algn="l" defTabSz="3686613" rtl="0" eaLnBrk="1" latinLnBrk="0" hangingPunct="1">
      <a:defRPr sz="7257" kern="1200">
        <a:solidFill>
          <a:schemeClr val="tx1"/>
        </a:solidFill>
        <a:latin typeface="+mn-lt"/>
        <a:ea typeface="+mn-ea"/>
        <a:cs typeface="+mn-cs"/>
      </a:defRPr>
    </a:lvl3pPr>
    <a:lvl4pPr marL="5529919" algn="l" defTabSz="3686613" rtl="0" eaLnBrk="1" latinLnBrk="0" hangingPunct="1">
      <a:defRPr sz="7257" kern="1200">
        <a:solidFill>
          <a:schemeClr val="tx1"/>
        </a:solidFill>
        <a:latin typeface="+mn-lt"/>
        <a:ea typeface="+mn-ea"/>
        <a:cs typeface="+mn-cs"/>
      </a:defRPr>
    </a:lvl4pPr>
    <a:lvl5pPr marL="7373226" algn="l" defTabSz="3686613" rtl="0" eaLnBrk="1" latinLnBrk="0" hangingPunct="1">
      <a:defRPr sz="7257" kern="1200">
        <a:solidFill>
          <a:schemeClr val="tx1"/>
        </a:solidFill>
        <a:latin typeface="+mn-lt"/>
        <a:ea typeface="+mn-ea"/>
        <a:cs typeface="+mn-cs"/>
      </a:defRPr>
    </a:lvl5pPr>
    <a:lvl6pPr marL="9216532" algn="l" defTabSz="3686613" rtl="0" eaLnBrk="1" latinLnBrk="0" hangingPunct="1">
      <a:defRPr sz="7257" kern="1200">
        <a:solidFill>
          <a:schemeClr val="tx1"/>
        </a:solidFill>
        <a:latin typeface="+mn-lt"/>
        <a:ea typeface="+mn-ea"/>
        <a:cs typeface="+mn-cs"/>
      </a:defRPr>
    </a:lvl6pPr>
    <a:lvl7pPr marL="11059838" algn="l" defTabSz="3686613" rtl="0" eaLnBrk="1" latinLnBrk="0" hangingPunct="1">
      <a:defRPr sz="7257" kern="1200">
        <a:solidFill>
          <a:schemeClr val="tx1"/>
        </a:solidFill>
        <a:latin typeface="+mn-lt"/>
        <a:ea typeface="+mn-ea"/>
        <a:cs typeface="+mn-cs"/>
      </a:defRPr>
    </a:lvl7pPr>
    <a:lvl8pPr marL="12903145" algn="l" defTabSz="3686613" rtl="0" eaLnBrk="1" latinLnBrk="0" hangingPunct="1">
      <a:defRPr sz="7257" kern="1200">
        <a:solidFill>
          <a:schemeClr val="tx1"/>
        </a:solidFill>
        <a:latin typeface="+mn-lt"/>
        <a:ea typeface="+mn-ea"/>
        <a:cs typeface="+mn-cs"/>
      </a:defRPr>
    </a:lvl8pPr>
    <a:lvl9pPr marL="14746451" algn="l" defTabSz="3686613" rtl="0" eaLnBrk="1" latinLnBrk="0" hangingPunct="1">
      <a:defRPr sz="725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25" d="100"/>
          <a:sy n="25" d="100"/>
        </p:scale>
        <p:origin x="9" y="-133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11/9/2019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338" rtl="0" eaLnBrk="1" latinLnBrk="0" hangingPunct="1">
      <a:defRPr sz="1200" kern="1200">
        <a:solidFill>
          <a:schemeClr val="tx1"/>
        </a:solidFill>
        <a:latin typeface="+mn-lt"/>
        <a:ea typeface="+mn-ea"/>
        <a:cs typeface="+mn-cs"/>
      </a:defRPr>
    </a:lvl1pPr>
    <a:lvl2pPr marL="457169" algn="l" defTabSz="914338" rtl="0" eaLnBrk="1" latinLnBrk="0" hangingPunct="1">
      <a:defRPr sz="1200" kern="1200">
        <a:solidFill>
          <a:schemeClr val="tx1"/>
        </a:solidFill>
        <a:latin typeface="+mn-lt"/>
        <a:ea typeface="+mn-ea"/>
        <a:cs typeface="+mn-cs"/>
      </a:defRPr>
    </a:lvl2pPr>
    <a:lvl3pPr marL="914338" algn="l" defTabSz="914338" rtl="0" eaLnBrk="1" latinLnBrk="0" hangingPunct="1">
      <a:defRPr sz="1200" kern="1200">
        <a:solidFill>
          <a:schemeClr val="tx1"/>
        </a:solidFill>
        <a:latin typeface="+mn-lt"/>
        <a:ea typeface="+mn-ea"/>
        <a:cs typeface="+mn-cs"/>
      </a:defRPr>
    </a:lvl3pPr>
    <a:lvl4pPr marL="1371507" algn="l" defTabSz="914338" rtl="0" eaLnBrk="1" latinLnBrk="0" hangingPunct="1">
      <a:defRPr sz="1200" kern="1200">
        <a:solidFill>
          <a:schemeClr val="tx1"/>
        </a:solidFill>
        <a:latin typeface="+mn-lt"/>
        <a:ea typeface="+mn-ea"/>
        <a:cs typeface="+mn-cs"/>
      </a:defRPr>
    </a:lvl4pPr>
    <a:lvl5pPr marL="1828677" algn="l" defTabSz="914338" rtl="0" eaLnBrk="1" latinLnBrk="0" hangingPunct="1">
      <a:defRPr sz="1200" kern="1200">
        <a:solidFill>
          <a:schemeClr val="tx1"/>
        </a:solidFill>
        <a:latin typeface="+mn-lt"/>
        <a:ea typeface="+mn-ea"/>
        <a:cs typeface="+mn-cs"/>
      </a:defRPr>
    </a:lvl5pPr>
    <a:lvl6pPr marL="2285847" algn="l" defTabSz="914338" rtl="0" eaLnBrk="1" latinLnBrk="0" hangingPunct="1">
      <a:defRPr sz="1200" kern="1200">
        <a:solidFill>
          <a:schemeClr val="tx1"/>
        </a:solidFill>
        <a:latin typeface="+mn-lt"/>
        <a:ea typeface="+mn-ea"/>
        <a:cs typeface="+mn-cs"/>
      </a:defRPr>
    </a:lvl6pPr>
    <a:lvl7pPr marL="2743016" algn="l" defTabSz="914338" rtl="0" eaLnBrk="1" latinLnBrk="0" hangingPunct="1">
      <a:defRPr sz="1200" kern="1200">
        <a:solidFill>
          <a:schemeClr val="tx1"/>
        </a:solidFill>
        <a:latin typeface="+mn-lt"/>
        <a:ea typeface="+mn-ea"/>
        <a:cs typeface="+mn-cs"/>
      </a:defRPr>
    </a:lvl7pPr>
    <a:lvl8pPr marL="3200185" algn="l" defTabSz="914338" rtl="0" eaLnBrk="1" latinLnBrk="0" hangingPunct="1">
      <a:defRPr sz="1200" kern="1200">
        <a:solidFill>
          <a:schemeClr val="tx1"/>
        </a:solidFill>
        <a:latin typeface="+mn-lt"/>
        <a:ea typeface="+mn-ea"/>
        <a:cs typeface="+mn-cs"/>
      </a:defRPr>
    </a:lvl8pPr>
    <a:lvl9pPr marL="3657354" algn="l" defTabSz="91433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dirty="0"/>
          </a:p>
        </p:txBody>
      </p:sp>
    </p:spTree>
    <p:extLst>
      <p:ext uri="{BB962C8B-B14F-4D97-AF65-F5344CB8AC3E}">
        <p14:creationId xmlns:p14="http://schemas.microsoft.com/office/powerpoint/2010/main" val="302850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437"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1"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950208" y="3642970"/>
            <a:ext cx="36210240" cy="17117568"/>
          </a:xfrm>
        </p:spPr>
        <p:txBody>
          <a:bodyPr anchor="b">
            <a:normAutofit/>
          </a:bodyPr>
          <a:lstStyle>
            <a:lvl1pPr algn="l">
              <a:lnSpc>
                <a:spcPct val="85000"/>
              </a:lnSpc>
              <a:defRPr sz="38400" spc="-24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3960182" y="21386981"/>
            <a:ext cx="36210240" cy="5486400"/>
          </a:xfrm>
        </p:spPr>
        <p:txBody>
          <a:bodyPr lIns="91440" rIns="91440">
            <a:normAutofit/>
          </a:bodyPr>
          <a:lstStyle>
            <a:lvl1pPr marL="0" indent="0" algn="l">
              <a:buNone/>
              <a:defRPr sz="11520" cap="all" spc="960" baseline="0">
                <a:solidFill>
                  <a:schemeClr val="tx2"/>
                </a:solidFill>
                <a:latin typeface="+mj-lt"/>
              </a:defRPr>
            </a:lvl1pPr>
            <a:lvl2pPr marL="2194560" indent="0" algn="ctr">
              <a:buNone/>
              <a:defRPr sz="1152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62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48639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437"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1"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31409642" y="1979050"/>
            <a:ext cx="9464040" cy="276475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979050"/>
            <a:ext cx="27843480" cy="2764751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83398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1" y="4093906"/>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3"/>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1"/>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3"/>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3"/>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1"/>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9"/>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400"/>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3"/>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1"/>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5"/>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7"/>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9"/>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3"/>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221274746"/>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2643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437"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1"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3642970"/>
            <a:ext cx="36210240" cy="17117568"/>
          </a:xfrm>
        </p:spPr>
        <p:txBody>
          <a:bodyPr anchor="b" anchorCtr="0">
            <a:normAutofit/>
          </a:bodyPr>
          <a:lstStyle>
            <a:lvl1pPr>
              <a:lnSpc>
                <a:spcPct val="85000"/>
              </a:lnSpc>
              <a:defRPr sz="38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950208" y="21375014"/>
            <a:ext cx="36210240" cy="5486400"/>
          </a:xfrm>
        </p:spPr>
        <p:txBody>
          <a:bodyPr lIns="91440" rIns="91440" anchor="t" anchorCtr="0">
            <a:normAutofit/>
          </a:bodyPr>
          <a:lstStyle>
            <a:lvl1pPr marL="0" indent="0">
              <a:buNone/>
              <a:defRPr sz="11520" cap="all" spc="960" baseline="0">
                <a:solidFill>
                  <a:schemeClr val="tx2"/>
                </a:solidFill>
                <a:latin typeface="+mj-lt"/>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28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950208" y="1375701"/>
            <a:ext cx="36210240" cy="696363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950208" y="8859523"/>
            <a:ext cx="17775936" cy="19312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4512" y="8859528"/>
            <a:ext cx="17775936" cy="19312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319650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950208" y="1375701"/>
            <a:ext cx="36210240" cy="6963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3950208"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950208" y="12395203"/>
            <a:ext cx="17775936" cy="1621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384512"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4512" y="12395203"/>
            <a:ext cx="17775936" cy="1621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360433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27842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437"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61"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327520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5" y="0"/>
            <a:ext cx="1458284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544255" y="0"/>
            <a:ext cx="230429"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2852923"/>
            <a:ext cx="11521440" cy="10972800"/>
          </a:xfrm>
        </p:spPr>
        <p:txBody>
          <a:bodyPr anchor="b">
            <a:normAutofit/>
          </a:bodyPr>
          <a:lstStyle>
            <a:lvl1pPr>
              <a:defRPr sz="1728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7282160" y="3511296"/>
            <a:ext cx="23372064" cy="25237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45920" y="14045185"/>
            <a:ext cx="11521440" cy="16219795"/>
          </a:xfrm>
        </p:spPr>
        <p:txBody>
          <a:bodyPr lIns="91440" rIns="91440">
            <a:normAutofit/>
          </a:bodyPr>
          <a:lstStyle>
            <a:lvl1pPr marL="0" indent="0">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a:xfrm>
            <a:off x="1675846" y="31006975"/>
            <a:ext cx="9426638" cy="1752600"/>
          </a:xfrm>
        </p:spPr>
        <p:txBody>
          <a:bodyPr/>
          <a:lstStyle>
            <a:lvl1pPr algn="l">
              <a:defRPr/>
            </a:lvl1pPr>
          </a:lstStyle>
          <a:p>
            <a:fld id="{ECAA57DF-1C19-4726-AB84-014692BAD8F5}" type="datetimeFigureOut">
              <a:rPr lang="en-US" smtClean="0"/>
              <a:pPr/>
              <a:t>11/9/2019</a:t>
            </a:fld>
            <a:endParaRPr lang="en-US" dirty="0"/>
          </a:p>
        </p:txBody>
      </p:sp>
      <p:sp>
        <p:nvSpPr>
          <p:cNvPr id="6" name="Footer Placeholder 5"/>
          <p:cNvSpPr>
            <a:spLocks noGrp="1"/>
          </p:cNvSpPr>
          <p:nvPr>
            <p:ph type="ftr" sz="quarter" idx="11"/>
          </p:nvPr>
        </p:nvSpPr>
        <p:spPr>
          <a:xfrm>
            <a:off x="17282160" y="31006975"/>
            <a:ext cx="16733520" cy="175260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347160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 y="23774400"/>
            <a:ext cx="43879771"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1" y="23592365"/>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9" y="24359616"/>
            <a:ext cx="36409123" cy="3950208"/>
          </a:xfrm>
        </p:spPr>
        <p:txBody>
          <a:bodyPr tIns="0" bIns="0" anchor="b">
            <a:noAutofit/>
          </a:bodyPr>
          <a:lstStyle>
            <a:lvl1pPr>
              <a:defRPr sz="1728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1" y="1"/>
            <a:ext cx="43891147" cy="23592365"/>
          </a:xfrm>
          <a:solidFill>
            <a:schemeClr val="bg2">
              <a:lumMod val="90000"/>
            </a:schemeClr>
          </a:solidFill>
        </p:spPr>
        <p:txBody>
          <a:bodyPr lIns="457200" tIns="457200"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950208" y="28353715"/>
            <a:ext cx="36429696" cy="2852928"/>
          </a:xfrm>
        </p:spPr>
        <p:txBody>
          <a:bodyPr lIns="91440" tIns="0" rIns="91440" bIns="0">
            <a:normAutofit/>
          </a:bodyPr>
          <a:lstStyle>
            <a:lvl1pPr marL="0" indent="0">
              <a:spcBef>
                <a:spcPts val="0"/>
              </a:spcBef>
              <a:spcAft>
                <a:spcPts val="2880"/>
              </a:spcAft>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02878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 y="30723840"/>
            <a:ext cx="43891205"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 y="30404716"/>
            <a:ext cx="43891205" cy="3167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50208" y="1375701"/>
            <a:ext cx="36210240" cy="696363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950205" y="8859523"/>
            <a:ext cx="36210245" cy="193121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50215" y="31006975"/>
            <a:ext cx="8900174" cy="1752600"/>
          </a:xfrm>
          <a:prstGeom prst="rect">
            <a:avLst/>
          </a:prstGeom>
        </p:spPr>
        <p:txBody>
          <a:bodyPr vert="horz" lIns="91440" tIns="45720" rIns="91440" bIns="45720" rtlCol="0" anchor="ctr"/>
          <a:lstStyle>
            <a:lvl1pPr algn="l">
              <a:defRPr sz="4320">
                <a:solidFill>
                  <a:srgbClr val="FFFFFF"/>
                </a:solidFill>
              </a:defRPr>
            </a:lvl1pPr>
          </a:lstStyle>
          <a:p>
            <a:fld id="{ECAA57DF-1C19-4726-AB84-014692BAD8F5}" type="datetimeFigureOut">
              <a:rPr lang="en-US" smtClean="0"/>
              <a:pPr/>
              <a:t>11/9/2019</a:t>
            </a:fld>
            <a:endParaRPr lang="en-US" dirty="0"/>
          </a:p>
        </p:txBody>
      </p:sp>
      <p:sp>
        <p:nvSpPr>
          <p:cNvPr id="5" name="Footer Placeholder 4"/>
          <p:cNvSpPr>
            <a:spLocks noGrp="1"/>
          </p:cNvSpPr>
          <p:nvPr>
            <p:ph type="ftr" sz="quarter" idx="3"/>
          </p:nvPr>
        </p:nvSpPr>
        <p:spPr>
          <a:xfrm>
            <a:off x="13270270" y="31006975"/>
            <a:ext cx="17362094" cy="1752600"/>
          </a:xfrm>
          <a:prstGeom prst="rect">
            <a:avLst/>
          </a:prstGeom>
        </p:spPr>
        <p:txBody>
          <a:bodyPr vert="horz" lIns="91440" tIns="45720" rIns="91440" bIns="45720" rtlCol="0" anchor="ctr"/>
          <a:lstStyle>
            <a:lvl1pPr algn="ctr">
              <a:defRPr sz="432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35641654" y="31006975"/>
            <a:ext cx="4723291" cy="1752600"/>
          </a:xfrm>
          <a:prstGeom prst="rect">
            <a:avLst/>
          </a:prstGeom>
        </p:spPr>
        <p:txBody>
          <a:bodyPr vert="horz" lIns="91440" tIns="45720" rIns="91440" bIns="45720" rtlCol="0" anchor="ctr"/>
          <a:lstStyle>
            <a:lvl1pPr algn="r">
              <a:defRPr sz="5040">
                <a:solidFill>
                  <a:srgbClr val="FFFFFF"/>
                </a:solidFill>
              </a:defRPr>
            </a:lvl1pPr>
          </a:lstStyle>
          <a:p>
            <a:fld id="{91B4C631-C489-4C11-812F-2172FBEAE82B}" type="slidenum">
              <a:rPr lang="en-US" smtClean="0"/>
              <a:pPr/>
              <a:t>‹#›</a:t>
            </a:fld>
            <a:endParaRPr lang="en-US" dirty="0"/>
          </a:p>
        </p:txBody>
      </p:sp>
      <p:cxnSp>
        <p:nvCxnSpPr>
          <p:cNvPr id="10" name="Straight Connector 9"/>
          <p:cNvCxnSpPr/>
          <p:nvPr/>
        </p:nvCxnSpPr>
        <p:spPr>
          <a:xfrm>
            <a:off x="4296715" y="8341656"/>
            <a:ext cx="358810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5" dirty="0"/>
          </a:p>
        </p:txBody>
      </p:sp>
      <p:sp>
        <p:nvSpPr>
          <p:cNvPr id="12" name="Rectangle 11"/>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5" dirty="0"/>
          </a:p>
        </p:txBody>
      </p:sp>
      <p:cxnSp>
        <p:nvCxnSpPr>
          <p:cNvPr id="13" name="Straight Connector 12"/>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6989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4389120" rtl="0" eaLnBrk="1" latinLnBrk="0" hangingPunct="1">
        <a:lnSpc>
          <a:spcPct val="85000"/>
        </a:lnSpc>
        <a:spcBef>
          <a:spcPct val="0"/>
        </a:spcBef>
        <a:buNone/>
        <a:defRPr sz="23040" kern="1200" spc="-240" baseline="0">
          <a:solidFill>
            <a:schemeClr val="tx1">
              <a:lumMod val="75000"/>
              <a:lumOff val="25000"/>
            </a:schemeClr>
          </a:solidFill>
          <a:latin typeface="+mj-lt"/>
          <a:ea typeface="+mj-ea"/>
          <a:cs typeface="+mj-cs"/>
        </a:defRPr>
      </a:lvl1pPr>
    </p:titleStyle>
    <p:bodyStyle>
      <a:lvl1pPr marL="438912" indent="-438912" algn="l" defTabSz="4389120" rtl="0" eaLnBrk="1" latinLnBrk="0" hangingPunct="1">
        <a:lnSpc>
          <a:spcPct val="90000"/>
        </a:lnSpc>
        <a:spcBef>
          <a:spcPts val="5760"/>
        </a:spcBef>
        <a:spcAft>
          <a:spcPts val="960"/>
        </a:spcAft>
        <a:buClr>
          <a:schemeClr val="accent1"/>
        </a:buClr>
        <a:buSzPct val="100000"/>
        <a:buFont typeface="Calibri" panose="020F0502020204030204" pitchFamily="34" charset="0"/>
        <a:buChar char=" "/>
        <a:defRPr sz="9600" kern="1200">
          <a:solidFill>
            <a:schemeClr val="tx1">
              <a:lumMod val="75000"/>
              <a:lumOff val="25000"/>
            </a:schemeClr>
          </a:solidFill>
          <a:latin typeface="+mn-lt"/>
          <a:ea typeface="+mn-ea"/>
          <a:cs typeface="+mn-cs"/>
        </a:defRPr>
      </a:lvl1pPr>
      <a:lvl2pPr marL="1843430" indent="-877824" algn="l" defTabSz="4389120" rtl="0" eaLnBrk="1" latinLnBrk="0" hangingPunct="1">
        <a:lnSpc>
          <a:spcPct val="90000"/>
        </a:lnSpc>
        <a:spcBef>
          <a:spcPts val="960"/>
        </a:spcBef>
        <a:spcAft>
          <a:spcPts val="1920"/>
        </a:spcAft>
        <a:buClr>
          <a:schemeClr val="accent1"/>
        </a:buClr>
        <a:buFont typeface="Calibri" pitchFamily="34" charset="0"/>
        <a:buChar char="◦"/>
        <a:defRPr sz="8640" kern="1200">
          <a:solidFill>
            <a:schemeClr val="tx1">
              <a:lumMod val="75000"/>
              <a:lumOff val="25000"/>
            </a:schemeClr>
          </a:solidFill>
          <a:latin typeface="+mn-lt"/>
          <a:ea typeface="+mn-ea"/>
          <a:cs typeface="+mn-cs"/>
        </a:defRPr>
      </a:lvl2pPr>
      <a:lvl3pPr marL="2721254"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3pPr>
      <a:lvl4pPr marL="3599078"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4pPr>
      <a:lvl5pPr marL="4476902"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5pPr>
      <a:lvl6pPr marL="528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6pPr>
      <a:lvl7pPr marL="624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7pPr>
      <a:lvl8pPr marL="720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8pPr>
      <a:lvl9pPr marL="816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20485"/>
            <a:ext cx="43891200" cy="1576048"/>
          </a:xfrm>
        </p:spPr>
        <p:txBody>
          <a:bodyPr>
            <a:noAutofit/>
          </a:bodyPr>
          <a:lstStyle/>
          <a:p>
            <a:pPr algn="ctr"/>
            <a:r>
              <a:rPr lang="en-US" sz="10500" dirty="0">
                <a:solidFill>
                  <a:schemeClr val="bg1"/>
                </a:solidFill>
                <a:latin typeface="Garamond" panose="02020404030301010803" pitchFamily="18" charset="0"/>
              </a:rPr>
              <a:t>619698: A Generalizable Strategy for Riparian Vegetation Assessment Using LiDAR</a:t>
            </a:r>
            <a:endParaRPr lang="en-US" sz="10500" dirty="0">
              <a:solidFill>
                <a:schemeClr val="bg1"/>
              </a:solidFill>
              <a:latin typeface="Garamond" panose="02020404030301010803" pitchFamily="18" charset="0"/>
              <a:cs typeface="Times New Roman" panose="02020603050405020304" pitchFamily="18" charset="0"/>
            </a:endParaRPr>
          </a:p>
        </p:txBody>
      </p:sp>
      <p:sp>
        <p:nvSpPr>
          <p:cNvPr id="70" name="Text Placeholder 69"/>
          <p:cNvSpPr>
            <a:spLocks noGrp="1"/>
          </p:cNvSpPr>
          <p:nvPr>
            <p:ph type="body" sz="quarter" idx="36"/>
          </p:nvPr>
        </p:nvSpPr>
        <p:spPr>
          <a:xfrm>
            <a:off x="0" y="4119305"/>
            <a:ext cx="43891200" cy="758140"/>
          </a:xfrm>
        </p:spPr>
        <p:txBody>
          <a:bodyPr/>
          <a:lstStyle/>
          <a:p>
            <a:pPr algn="ctr"/>
            <a:r>
              <a:rPr lang="en-US" sz="3500" dirty="0"/>
              <a:t>American Geophysical Union Fall Meeting 2019</a:t>
            </a:r>
          </a:p>
          <a:p>
            <a:pPr algn="ctr"/>
            <a:r>
              <a:rPr lang="en-US" sz="3000" baseline="30000" dirty="0"/>
              <a:t>1</a:t>
            </a:r>
            <a:r>
              <a:rPr lang="en-US" sz="3000" dirty="0"/>
              <a:t>Undergraduate Student, Middle Tennessee State University Department of Geosciences; </a:t>
            </a:r>
            <a:r>
              <a:rPr lang="en-US" sz="3000" baseline="30000" dirty="0"/>
              <a:t>2</a:t>
            </a:r>
            <a:r>
              <a:rPr lang="en-US" sz="3000" dirty="0"/>
              <a:t>Assistant Professor, Middle Tennessee State University Department of Geosciences; </a:t>
            </a:r>
            <a:r>
              <a:rPr lang="en-US" sz="3000" baseline="30000" dirty="0"/>
              <a:t>3</a:t>
            </a:r>
            <a:r>
              <a:rPr lang="en-US" sz="3000" dirty="0"/>
              <a:t>Associate Professor, Middle Tennessee State University Department of Geosciences</a:t>
            </a:r>
          </a:p>
        </p:txBody>
      </p:sp>
      <p:sp>
        <p:nvSpPr>
          <p:cNvPr id="67" name="Text Placeholder 66"/>
          <p:cNvSpPr>
            <a:spLocks noGrp="1"/>
          </p:cNvSpPr>
          <p:nvPr>
            <p:ph type="body" sz="quarter" idx="13"/>
          </p:nvPr>
        </p:nvSpPr>
        <p:spPr>
          <a:xfrm>
            <a:off x="15521939" y="5282603"/>
            <a:ext cx="12801600" cy="820112"/>
          </a:xfrm>
        </p:spPr>
        <p:txBody>
          <a:bodyPr/>
          <a:lstStyle/>
          <a:p>
            <a:r>
              <a:rPr lang="en-US" dirty="0"/>
              <a:t>Abstract</a:t>
            </a:r>
          </a:p>
        </p:txBody>
      </p:sp>
      <p:sp>
        <p:nvSpPr>
          <p:cNvPr id="9" name="Text Placeholder 8"/>
          <p:cNvSpPr>
            <a:spLocks noGrp="1"/>
          </p:cNvSpPr>
          <p:nvPr>
            <p:ph type="body" sz="quarter" idx="19"/>
          </p:nvPr>
        </p:nvSpPr>
        <p:spPr>
          <a:xfrm>
            <a:off x="29809440" y="5284044"/>
            <a:ext cx="12801600" cy="818673"/>
          </a:xfrm>
        </p:spPr>
        <p:txBody>
          <a:bodyPr/>
          <a:lstStyle/>
          <a:p>
            <a:r>
              <a:rPr lang="en-US" dirty="0"/>
              <a:t>Sample Output</a:t>
            </a:r>
          </a:p>
        </p:txBody>
      </p:sp>
      <p:sp>
        <p:nvSpPr>
          <p:cNvPr id="16" name="Text Placeholder 15"/>
          <p:cNvSpPr>
            <a:spLocks noGrp="1"/>
          </p:cNvSpPr>
          <p:nvPr>
            <p:ph type="body" sz="quarter" idx="21"/>
          </p:nvPr>
        </p:nvSpPr>
        <p:spPr>
          <a:xfrm>
            <a:off x="15488020" y="13203951"/>
            <a:ext cx="12801600" cy="820112"/>
          </a:xfrm>
        </p:spPr>
        <p:txBody>
          <a:bodyPr/>
          <a:lstStyle/>
          <a:p>
            <a:r>
              <a:rPr lang="en-US" dirty="0"/>
              <a:t>Model Performance</a:t>
            </a:r>
          </a:p>
        </p:txBody>
      </p:sp>
      <p:sp>
        <p:nvSpPr>
          <p:cNvPr id="53" name="Text Placeholder 20"/>
          <p:cNvSpPr>
            <a:spLocks noGrp="1"/>
          </p:cNvSpPr>
          <p:nvPr>
            <p:ph type="body" sz="quarter" idx="29"/>
          </p:nvPr>
        </p:nvSpPr>
        <p:spPr>
          <a:xfrm>
            <a:off x="29832300" y="25216925"/>
            <a:ext cx="12801600" cy="820112"/>
          </a:xfrm>
        </p:spPr>
        <p:txBody>
          <a:bodyPr/>
          <a:lstStyle/>
          <a:p>
            <a:r>
              <a:rPr lang="en-US" dirty="0"/>
              <a:t>Acknowledgements</a:t>
            </a:r>
          </a:p>
        </p:txBody>
      </p:sp>
      <p:sp>
        <p:nvSpPr>
          <p:cNvPr id="21" name="Text Placeholder 20"/>
          <p:cNvSpPr>
            <a:spLocks noGrp="1"/>
          </p:cNvSpPr>
          <p:nvPr>
            <p:ph type="body" sz="quarter" idx="31"/>
          </p:nvPr>
        </p:nvSpPr>
        <p:spPr>
          <a:xfrm>
            <a:off x="29809440" y="20265714"/>
            <a:ext cx="12824460" cy="820112"/>
          </a:xfrm>
        </p:spPr>
        <p:txBody>
          <a:bodyPr/>
          <a:lstStyle/>
          <a:p>
            <a:r>
              <a:rPr lang="en-US" dirty="0"/>
              <a:t>Future Work</a:t>
            </a:r>
          </a:p>
        </p:txBody>
      </p:sp>
      <p:sp>
        <p:nvSpPr>
          <p:cNvPr id="23" name="Text Placeholder 22"/>
          <p:cNvSpPr>
            <a:spLocks noGrp="1"/>
          </p:cNvSpPr>
          <p:nvPr>
            <p:ph type="body" sz="quarter" idx="34"/>
          </p:nvPr>
        </p:nvSpPr>
        <p:spPr>
          <a:xfrm>
            <a:off x="29832300" y="27247258"/>
            <a:ext cx="12801600" cy="818673"/>
          </a:xfrm>
        </p:spPr>
        <p:txBody>
          <a:bodyPr/>
          <a:lstStyle/>
          <a:p>
            <a:r>
              <a:rPr lang="en-US" dirty="0"/>
              <a:t>References</a:t>
            </a:r>
          </a:p>
        </p:txBody>
      </p:sp>
      <p:pic>
        <p:nvPicPr>
          <p:cNvPr id="26" name="Picture Placeholder 25"/>
          <p:cNvPicPr>
            <a:picLocks noGrp="1" noChangeAspect="1"/>
          </p:cNvPicPr>
          <p:nvPr>
            <p:ph type="pic" sz="quarter" idx="43"/>
          </p:nvPr>
        </p:nvPicPr>
        <p:blipFill>
          <a:blip r:embed="rId3">
            <a:extLst>
              <a:ext uri="{28A0092B-C50C-407E-A947-70E740481C1C}">
                <a14:useLocalDpi xmlns:a14="http://schemas.microsoft.com/office/drawing/2010/main" val="0"/>
              </a:ext>
            </a:extLst>
          </a:blip>
          <a:srcRect t="18201" b="18201"/>
          <a:stretch>
            <a:fillRect/>
          </a:stretch>
        </p:blipFill>
        <p:spPr>
          <a:xfrm>
            <a:off x="45507108" y="29239530"/>
            <a:ext cx="5588000" cy="2123965"/>
          </a:xfrm>
        </p:spPr>
      </p:pic>
      <p:sp>
        <p:nvSpPr>
          <p:cNvPr id="35" name="TextBox 34"/>
          <p:cNvSpPr txBox="1"/>
          <p:nvPr/>
        </p:nvSpPr>
        <p:spPr>
          <a:xfrm>
            <a:off x="29809440" y="21098461"/>
            <a:ext cx="12824460" cy="4031873"/>
          </a:xfrm>
          <a:prstGeom prst="rect">
            <a:avLst/>
          </a:prstGeom>
          <a:noFill/>
        </p:spPr>
        <p:txBody>
          <a:bodyPr wrap="square" rtlCol="0">
            <a:spAutoFit/>
          </a:bodyPr>
          <a:lstStyle/>
          <a:p>
            <a:pPr algn="just"/>
            <a:r>
              <a:rPr lang="en-US" sz="3200" dirty="0"/>
              <a:t>The model will be refined further by adding additional dissimilar study areas, in particular watersheds dominated by open prairies or suburban development. In the near future it may be possible to incorporate LiDAR intensity values into the model as vendors begin to standardize this parameter, allowing accurate comparison of intensity values collected during different missions. Performance may be improved </a:t>
            </a:r>
            <a:r>
              <a:rPr lang="en-US" sz="3200"/>
              <a:t>by adjusting decision </a:t>
            </a:r>
            <a:r>
              <a:rPr lang="en-US" sz="3200" dirty="0"/>
              <a:t>tree boundaries with an optimization heuristic such as a genetic algorithm or simulated annealing.</a:t>
            </a:r>
          </a:p>
        </p:txBody>
      </p:sp>
      <p:sp>
        <p:nvSpPr>
          <p:cNvPr id="36" name="TextBox 35"/>
          <p:cNvSpPr txBox="1"/>
          <p:nvPr/>
        </p:nvSpPr>
        <p:spPr>
          <a:xfrm>
            <a:off x="29832300" y="28176126"/>
            <a:ext cx="12801600" cy="1897955"/>
          </a:xfrm>
          <a:prstGeom prst="rect">
            <a:avLst/>
          </a:prstGeom>
          <a:noFill/>
        </p:spPr>
        <p:txBody>
          <a:bodyPr wrap="square" rtlCol="0">
            <a:spAutoFit/>
          </a:bodyPr>
          <a:lstStyle/>
          <a:p>
            <a:pPr marL="457200" indent="-457200"/>
            <a:r>
              <a:rPr lang="en-US" sz="1600" dirty="0" err="1"/>
              <a:t>Haralick</a:t>
            </a:r>
            <a:r>
              <a:rPr lang="en-US" sz="1600" dirty="0"/>
              <a:t>, R. M., Shanmugam, K., &amp; </a:t>
            </a:r>
            <a:r>
              <a:rPr lang="en-US" sz="1600" dirty="0" err="1"/>
              <a:t>Dinstein</a:t>
            </a:r>
            <a:r>
              <a:rPr lang="en-US" sz="1600" dirty="0"/>
              <a:t>, I. (1973). Textural Features for Image Classification. </a:t>
            </a:r>
            <a:r>
              <a:rPr lang="en-US" sz="1600" i="1" dirty="0"/>
              <a:t>IEEE Transactions on Systems, Man, and Cybernetics</a:t>
            </a:r>
            <a:r>
              <a:rPr lang="en-US" sz="1600" dirty="0"/>
              <a:t>, </a:t>
            </a:r>
            <a:r>
              <a:rPr lang="en-US" sz="1600" i="1" dirty="0"/>
              <a:t>SMC-3</a:t>
            </a:r>
            <a:r>
              <a:rPr lang="en-US" sz="1600" dirty="0"/>
              <a:t>(6), 610–621. </a:t>
            </a:r>
            <a:r>
              <a:rPr lang="en-US" sz="1600" dirty="0" err="1"/>
              <a:t>doi</a:t>
            </a:r>
            <a:r>
              <a:rPr lang="en-US" sz="1600" dirty="0"/>
              <a:t>: 10.1109/tsmc.1973.4309314</a:t>
            </a:r>
          </a:p>
          <a:p>
            <a:pPr marL="457200" indent="-457200"/>
            <a:endParaRPr lang="en-US" sz="1600" baseline="30000" dirty="0"/>
          </a:p>
          <a:p>
            <a:pPr marL="457200" indent="-457200"/>
            <a:r>
              <a:rPr lang="en-US" sz="1600" dirty="0" err="1"/>
              <a:t>Kashani</a:t>
            </a:r>
            <a:r>
              <a:rPr lang="en-US" sz="1600" dirty="0"/>
              <a:t>, A., Olsen, M., Parrish, C., &amp; Wilson, N. (2015). A Review of LIDAR Radiometric Processing: From Ad Hoc Intensity Correction to Rigorous Radiometric Calibration. </a:t>
            </a:r>
            <a:r>
              <a:rPr lang="en-US" sz="1600" i="1" dirty="0"/>
              <a:t>Sensors</a:t>
            </a:r>
            <a:r>
              <a:rPr lang="en-US" sz="1600" dirty="0"/>
              <a:t>, </a:t>
            </a:r>
            <a:r>
              <a:rPr lang="en-US" sz="1600" i="1" dirty="0"/>
              <a:t>15</a:t>
            </a:r>
            <a:r>
              <a:rPr lang="en-US" sz="1600" dirty="0"/>
              <a:t>(11), 28099–28128. </a:t>
            </a:r>
            <a:r>
              <a:rPr lang="en-US" sz="1600" dirty="0" err="1"/>
              <a:t>doi</a:t>
            </a:r>
            <a:r>
              <a:rPr lang="en-US" sz="1600" dirty="0"/>
              <a:t>: 10.3390/s151128099</a:t>
            </a:r>
            <a:endParaRPr lang="en-US" sz="1600" baseline="30000" dirty="0"/>
          </a:p>
          <a:p>
            <a:pPr marL="457200" indent="-457200"/>
            <a:endParaRPr lang="en-US" sz="1600" baseline="30000" dirty="0"/>
          </a:p>
          <a:p>
            <a:pPr marL="457200" indent="-457200"/>
            <a:r>
              <a:rPr lang="en-US" sz="1600" dirty="0" err="1"/>
              <a:t>Momm</a:t>
            </a:r>
            <a:r>
              <a:rPr lang="en-US" sz="1600" dirty="0"/>
              <a:t>, H., </a:t>
            </a:r>
            <a:r>
              <a:rPr lang="en-US" sz="1600" dirty="0" err="1"/>
              <a:t>Easson</a:t>
            </a:r>
            <a:r>
              <a:rPr lang="en-US" sz="1600" dirty="0"/>
              <a:t>, G., &amp; </a:t>
            </a:r>
            <a:r>
              <a:rPr lang="en-US" sz="1600" dirty="0" err="1"/>
              <a:t>Kuszmaul</a:t>
            </a:r>
            <a:r>
              <a:rPr lang="en-US" sz="1600" dirty="0"/>
              <a:t>, J. (2009). Evaluation of the use of spectral and textural information by an evolutionary algorithm for multi-spectral imagery classification. </a:t>
            </a:r>
            <a:r>
              <a:rPr lang="en-US" sz="1600" i="1" dirty="0"/>
              <a:t>Computers, Environment and Urban Systems</a:t>
            </a:r>
            <a:r>
              <a:rPr lang="en-US" sz="1600" dirty="0"/>
              <a:t>, </a:t>
            </a:r>
            <a:r>
              <a:rPr lang="en-US" sz="1600" i="1" dirty="0"/>
              <a:t>33</a:t>
            </a:r>
            <a:r>
              <a:rPr lang="en-US" sz="1600" dirty="0"/>
              <a:t>(6), 463–471. </a:t>
            </a:r>
            <a:r>
              <a:rPr lang="en-US" sz="1600" dirty="0" err="1"/>
              <a:t>doi</a:t>
            </a:r>
            <a:r>
              <a:rPr lang="en-US" sz="1600" dirty="0"/>
              <a:t>: 10.1016/j.compenvurbsys.2009.07.007</a:t>
            </a:r>
            <a:endParaRPr lang="en-US" sz="1600" baseline="30000" dirty="0"/>
          </a:p>
        </p:txBody>
      </p:sp>
      <p:sp>
        <p:nvSpPr>
          <p:cNvPr id="51" name="TextBox 50"/>
          <p:cNvSpPr txBox="1"/>
          <p:nvPr/>
        </p:nvSpPr>
        <p:spPr>
          <a:xfrm>
            <a:off x="29809440" y="26002817"/>
            <a:ext cx="12824460" cy="1200329"/>
          </a:xfrm>
          <a:prstGeom prst="rect">
            <a:avLst/>
          </a:prstGeom>
          <a:noFill/>
        </p:spPr>
        <p:txBody>
          <a:bodyPr wrap="square" rtlCol="0">
            <a:spAutoFit/>
          </a:bodyPr>
          <a:lstStyle/>
          <a:p>
            <a:pPr algn="just"/>
            <a:r>
              <a:rPr lang="en-US" sz="2400" dirty="0"/>
              <a:t>Thank you to my advisors Dr. </a:t>
            </a:r>
            <a:r>
              <a:rPr lang="en-US" sz="2400" dirty="0" err="1"/>
              <a:t>Racha</a:t>
            </a:r>
            <a:r>
              <a:rPr lang="en-US" sz="2400" dirty="0"/>
              <a:t> El </a:t>
            </a:r>
            <a:r>
              <a:rPr lang="en-US" sz="2400" dirty="0" err="1"/>
              <a:t>Kadiri</a:t>
            </a:r>
            <a:r>
              <a:rPr lang="en-US" sz="2400" dirty="0"/>
              <a:t> and Dr. Henrique </a:t>
            </a:r>
            <a:r>
              <a:rPr lang="en-US" sz="2400" dirty="0" err="1"/>
              <a:t>Momm</a:t>
            </a:r>
            <a:r>
              <a:rPr lang="en-US" sz="2400" dirty="0"/>
              <a:t> for their guidance and support during this project, and to the National Resources Conservation Service for funding. Additional thanks to Conner Reed for his assistance with creating the training landcover classifications.</a:t>
            </a:r>
          </a:p>
        </p:txBody>
      </p:sp>
      <p:sp>
        <p:nvSpPr>
          <p:cNvPr id="22" name="Text Placeholder 7"/>
          <p:cNvSpPr>
            <a:spLocks noGrp="1"/>
          </p:cNvSpPr>
          <p:nvPr>
            <p:ph type="body" sz="quarter" idx="17"/>
          </p:nvPr>
        </p:nvSpPr>
        <p:spPr>
          <a:xfrm>
            <a:off x="1142999" y="5292588"/>
            <a:ext cx="12801600" cy="810129"/>
          </a:xfrm>
        </p:spPr>
        <p:txBody>
          <a:bodyPr/>
          <a:lstStyle/>
          <a:p>
            <a:r>
              <a:rPr lang="en-US" dirty="0"/>
              <a:t>Study Areas</a:t>
            </a:r>
          </a:p>
        </p:txBody>
      </p:sp>
      <p:sp>
        <p:nvSpPr>
          <p:cNvPr id="2" name="TextBox 1"/>
          <p:cNvSpPr txBox="1"/>
          <p:nvPr/>
        </p:nvSpPr>
        <p:spPr>
          <a:xfrm>
            <a:off x="670560" y="2396535"/>
            <a:ext cx="43891200" cy="1400383"/>
          </a:xfrm>
          <a:prstGeom prst="rect">
            <a:avLst/>
          </a:prstGeom>
          <a:noFill/>
        </p:spPr>
        <p:txBody>
          <a:bodyPr wrap="square" rtlCol="0">
            <a:spAutoFit/>
          </a:bodyPr>
          <a:lstStyle/>
          <a:p>
            <a:pPr algn="ctr"/>
            <a:r>
              <a:rPr lang="en-US" sz="8500" dirty="0">
                <a:solidFill>
                  <a:schemeClr val="bg1"/>
                </a:solidFill>
                <a:latin typeface="Garamond" panose="02020404030301010803" pitchFamily="18" charset="0"/>
                <a:cs typeface="Times New Roman" panose="02020603050405020304" pitchFamily="18" charset="0"/>
              </a:rPr>
              <a:t>Sky Jones</a:t>
            </a:r>
            <a:r>
              <a:rPr lang="en-US" sz="8500" baseline="30000" dirty="0">
                <a:solidFill>
                  <a:schemeClr val="bg1"/>
                </a:solidFill>
                <a:latin typeface="Garamond" panose="02020404030301010803" pitchFamily="18" charset="0"/>
                <a:cs typeface="Times New Roman" panose="02020603050405020304" pitchFamily="18" charset="0"/>
              </a:rPr>
              <a:t>1</a:t>
            </a:r>
            <a:r>
              <a:rPr lang="en-US" sz="8500" dirty="0">
                <a:solidFill>
                  <a:schemeClr val="bg1"/>
                </a:solidFill>
                <a:latin typeface="Garamond" panose="02020404030301010803" pitchFamily="18" charset="0"/>
                <a:cs typeface="Times New Roman" panose="02020603050405020304" pitchFamily="18" charset="0"/>
              </a:rPr>
              <a:t>, Dr. </a:t>
            </a:r>
            <a:r>
              <a:rPr lang="en-US" sz="8500" dirty="0" err="1">
                <a:solidFill>
                  <a:schemeClr val="bg1"/>
                </a:solidFill>
                <a:latin typeface="Garamond" panose="02020404030301010803" pitchFamily="18" charset="0"/>
                <a:cs typeface="Times New Roman" panose="02020603050405020304" pitchFamily="18" charset="0"/>
              </a:rPr>
              <a:t>Racha</a:t>
            </a:r>
            <a:r>
              <a:rPr lang="en-US" sz="8500" dirty="0">
                <a:solidFill>
                  <a:schemeClr val="bg1"/>
                </a:solidFill>
                <a:latin typeface="Garamond" panose="02020404030301010803" pitchFamily="18" charset="0"/>
                <a:cs typeface="Times New Roman" panose="02020603050405020304" pitchFamily="18" charset="0"/>
              </a:rPr>
              <a:t> El Kadiri</a:t>
            </a:r>
            <a:r>
              <a:rPr lang="en-US" sz="8500" baseline="30000" dirty="0">
                <a:solidFill>
                  <a:schemeClr val="bg1"/>
                </a:solidFill>
                <a:latin typeface="Garamond" panose="02020404030301010803" pitchFamily="18" charset="0"/>
                <a:cs typeface="Times New Roman" panose="02020603050405020304" pitchFamily="18" charset="0"/>
              </a:rPr>
              <a:t>2</a:t>
            </a:r>
            <a:r>
              <a:rPr lang="en-US" sz="8500" dirty="0">
                <a:solidFill>
                  <a:schemeClr val="bg1"/>
                </a:solidFill>
                <a:latin typeface="Garamond" panose="02020404030301010803" pitchFamily="18" charset="0"/>
                <a:cs typeface="Times New Roman" panose="02020603050405020304" pitchFamily="18" charset="0"/>
              </a:rPr>
              <a:t>, Dr. Henrique Momm</a:t>
            </a:r>
            <a:r>
              <a:rPr lang="en-US" sz="8500" baseline="30000" dirty="0">
                <a:solidFill>
                  <a:schemeClr val="bg1"/>
                </a:solidFill>
                <a:latin typeface="Garamond" panose="02020404030301010803" pitchFamily="18" charset="0"/>
                <a:cs typeface="Times New Roman" panose="02020603050405020304" pitchFamily="18" charset="0"/>
              </a:rPr>
              <a:t>3</a:t>
            </a:r>
            <a:endParaRPr lang="en-US" sz="8500" dirty="0">
              <a:latin typeface="Garamond" panose="02020404030301010803" pitchFamily="18" charset="0"/>
            </a:endParaRPr>
          </a:p>
        </p:txBody>
      </p:sp>
      <p:sp>
        <p:nvSpPr>
          <p:cNvPr id="3" name="Rectangle 2"/>
          <p:cNvSpPr/>
          <p:nvPr/>
        </p:nvSpPr>
        <p:spPr>
          <a:xfrm>
            <a:off x="4122059" y="7984784"/>
            <a:ext cx="11365963"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28375935" y="7615671"/>
            <a:ext cx="13084886" cy="1458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29832300" y="10784828"/>
            <a:ext cx="12824460" cy="1077218"/>
          </a:xfrm>
          <a:prstGeom prst="rect">
            <a:avLst/>
          </a:prstGeom>
          <a:noFill/>
        </p:spPr>
        <p:txBody>
          <a:bodyPr wrap="square" rtlCol="0">
            <a:spAutoFit/>
          </a:bodyPr>
          <a:lstStyle/>
          <a:p>
            <a:pPr algn="just"/>
            <a:r>
              <a:rPr lang="en-US" sz="3200" b="1" dirty="0">
                <a:solidFill>
                  <a:srgbClr val="FF0000"/>
                </a:solidFill>
              </a:rPr>
              <a:t>(2-3 orthophoto views along with predicted landcover. Decision tree probably too big to place legibly)</a:t>
            </a:r>
          </a:p>
        </p:txBody>
      </p:sp>
      <p:sp>
        <p:nvSpPr>
          <p:cNvPr id="20" name="TextBox 19"/>
          <p:cNvSpPr txBox="1"/>
          <p:nvPr/>
        </p:nvSpPr>
        <p:spPr>
          <a:xfrm>
            <a:off x="15521939" y="6309859"/>
            <a:ext cx="12801600" cy="6494085"/>
          </a:xfrm>
          <a:prstGeom prst="rect">
            <a:avLst/>
          </a:prstGeom>
          <a:solidFill>
            <a:schemeClr val="bg1"/>
          </a:solidFill>
          <a:ln w="57150">
            <a:solidFill>
              <a:schemeClr val="accent1"/>
            </a:solidFill>
          </a:ln>
        </p:spPr>
        <p:txBody>
          <a:bodyPr wrap="square" rtlCol="0">
            <a:spAutoFit/>
          </a:bodyPr>
          <a:lstStyle/>
          <a:p>
            <a:pPr algn="just"/>
            <a:r>
              <a:rPr lang="en-US" sz="3200" dirty="0"/>
              <a:t>Hydrologists, watershed planners, stream restorationists and other investigators have long used LiDAR derived-data to classify riparian landcover, but the classification models that have been developed are limited in scope, requiring reinvestigation and retraining for each new study area. We have generalized this LiDAR-based approach to landcover classification by showing that a single model can perform accurate 3-class landcover classification in 7 watersheds across the United States with dissimilar ecological and geomorphological characteristics. Multiple models were investigated that use various combinations of LiDAR-derived datasets that account for inconsistencies in data preparation and collection between different LiDAR data vendors. The landcover classification scheme used was “trees”, “herbaceous vegetation” and “other”, which is sufficient for many remote-sensed watershed investigations.</a:t>
            </a:r>
            <a:endParaRPr lang="en-US" sz="3200" dirty="0">
              <a:solidFill>
                <a:srgbClr val="FF0000"/>
              </a:solidFill>
            </a:endParaRPr>
          </a:p>
        </p:txBody>
      </p:sp>
      <p:pic>
        <p:nvPicPr>
          <p:cNvPr id="18" name="Picture 17">
            <a:extLst>
              <a:ext uri="{FF2B5EF4-FFF2-40B4-BE49-F238E27FC236}">
                <a16:creationId xmlns:a16="http://schemas.microsoft.com/office/drawing/2014/main" id="{620121D2-35F0-492C-84D9-23F647944A83}"/>
              </a:ext>
            </a:extLst>
          </p:cNvPr>
          <p:cNvPicPr>
            <a:picLocks noChangeAspect="1"/>
          </p:cNvPicPr>
          <p:nvPr/>
        </p:nvPicPr>
        <p:blipFill>
          <a:blip r:embed="rId4"/>
          <a:stretch>
            <a:fillRect/>
          </a:stretch>
        </p:blipFill>
        <p:spPr>
          <a:xfrm>
            <a:off x="1142999" y="6731544"/>
            <a:ext cx="12768014" cy="2104206"/>
          </a:xfrm>
          <a:prstGeom prst="rect">
            <a:avLst/>
          </a:prstGeom>
        </p:spPr>
      </p:pic>
      <p:sp>
        <p:nvSpPr>
          <p:cNvPr id="50" name="Text Placeholder 7">
            <a:extLst>
              <a:ext uri="{FF2B5EF4-FFF2-40B4-BE49-F238E27FC236}">
                <a16:creationId xmlns:a16="http://schemas.microsoft.com/office/drawing/2014/main" id="{FB31165E-905D-4910-B6F0-62D4AE0CB219}"/>
              </a:ext>
            </a:extLst>
          </p:cNvPr>
          <p:cNvSpPr txBox="1">
            <a:spLocks/>
          </p:cNvSpPr>
          <p:nvPr/>
        </p:nvSpPr>
        <p:spPr>
          <a:xfrm>
            <a:off x="1109412" y="18938003"/>
            <a:ext cx="12801600" cy="81012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0" bIns="45720" rtlCol="0" anchor="ctr">
            <a:noAutofit/>
          </a:bodyPr>
          <a:lstStyle>
            <a:lvl1pPr marL="0" indent="0" algn="ctr" defTabSz="4389120" rtl="0" eaLnBrk="1" latinLnBrk="0" hangingPunct="1">
              <a:lnSpc>
                <a:spcPct val="90000"/>
              </a:lnSpc>
              <a:spcBef>
                <a:spcPts val="0"/>
              </a:spcBef>
              <a:spcAft>
                <a:spcPts val="960"/>
              </a:spcAft>
              <a:buClr>
                <a:schemeClr val="accent1"/>
              </a:buClr>
              <a:buSzPct val="100000"/>
              <a:buFont typeface="Calibri" panose="020F050202020403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9pPr>
          </a:lstStyle>
          <a:p>
            <a:r>
              <a:rPr lang="en-US" dirty="0"/>
              <a:t>Simplified Workflow</a:t>
            </a:r>
          </a:p>
        </p:txBody>
      </p:sp>
      <p:pic>
        <p:nvPicPr>
          <p:cNvPr id="28" name="Picture 27">
            <a:extLst>
              <a:ext uri="{FF2B5EF4-FFF2-40B4-BE49-F238E27FC236}">
                <a16:creationId xmlns:a16="http://schemas.microsoft.com/office/drawing/2014/main" id="{72100D7B-16B7-42EF-B9CD-2106E106D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177" y="19970389"/>
            <a:ext cx="5204602" cy="9602217"/>
          </a:xfrm>
          <a:prstGeom prst="rect">
            <a:avLst/>
          </a:prstGeom>
        </p:spPr>
      </p:pic>
      <p:sp>
        <p:nvSpPr>
          <p:cNvPr id="59" name="Text Placeholder 15">
            <a:extLst>
              <a:ext uri="{FF2B5EF4-FFF2-40B4-BE49-F238E27FC236}">
                <a16:creationId xmlns:a16="http://schemas.microsoft.com/office/drawing/2014/main" id="{A3CB3E90-E52A-43D3-9085-567A23655407}"/>
              </a:ext>
            </a:extLst>
          </p:cNvPr>
          <p:cNvSpPr txBox="1">
            <a:spLocks/>
          </p:cNvSpPr>
          <p:nvPr/>
        </p:nvSpPr>
        <p:spPr>
          <a:xfrm>
            <a:off x="15544800" y="20865308"/>
            <a:ext cx="12801600" cy="820112"/>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0" bIns="45720" rtlCol="0" anchor="ctr">
            <a:noAutofit/>
          </a:bodyPr>
          <a:lstStyle>
            <a:lvl1pPr marL="0" indent="0" algn="ctr" defTabSz="4389120" rtl="0" eaLnBrk="1" latinLnBrk="0" hangingPunct="1">
              <a:lnSpc>
                <a:spcPct val="90000"/>
              </a:lnSpc>
              <a:spcBef>
                <a:spcPts val="0"/>
              </a:spcBef>
              <a:spcAft>
                <a:spcPts val="960"/>
              </a:spcAft>
              <a:buClr>
                <a:schemeClr val="accent1"/>
              </a:buClr>
              <a:buSzPct val="100000"/>
              <a:buFont typeface="Calibri" panose="020F050202020403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9pPr>
          </a:lstStyle>
          <a:p>
            <a:r>
              <a:rPr lang="en-US" dirty="0"/>
              <a:t>Discussion</a:t>
            </a:r>
          </a:p>
        </p:txBody>
      </p:sp>
      <p:sp>
        <p:nvSpPr>
          <p:cNvPr id="60" name="Text Placeholder 7">
            <a:extLst>
              <a:ext uri="{FF2B5EF4-FFF2-40B4-BE49-F238E27FC236}">
                <a16:creationId xmlns:a16="http://schemas.microsoft.com/office/drawing/2014/main" id="{9BAA88AE-C2D3-40B6-8D01-F7771A70BBEC}"/>
              </a:ext>
            </a:extLst>
          </p:cNvPr>
          <p:cNvSpPr txBox="1">
            <a:spLocks/>
          </p:cNvSpPr>
          <p:nvPr/>
        </p:nvSpPr>
        <p:spPr>
          <a:xfrm>
            <a:off x="1109412" y="9454694"/>
            <a:ext cx="12801600" cy="81012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0" bIns="45720" rtlCol="0" anchor="ctr">
            <a:noAutofit/>
          </a:bodyPr>
          <a:lstStyle>
            <a:lvl1pPr marL="0" indent="0" algn="ctr" defTabSz="4389120" rtl="0" eaLnBrk="1" latinLnBrk="0" hangingPunct="1">
              <a:lnSpc>
                <a:spcPct val="90000"/>
              </a:lnSpc>
              <a:spcBef>
                <a:spcPts val="0"/>
              </a:spcBef>
              <a:spcAft>
                <a:spcPts val="960"/>
              </a:spcAft>
              <a:buClr>
                <a:schemeClr val="accent1"/>
              </a:buClr>
              <a:buSzPct val="100000"/>
              <a:buFont typeface="Calibri" panose="020F050202020403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90000"/>
              </a:lnSpc>
              <a:spcBef>
                <a:spcPts val="0"/>
              </a:spcBef>
              <a:spcAft>
                <a:spcPts val="1920"/>
              </a:spcAft>
              <a:buClr>
                <a:schemeClr val="accent1"/>
              </a:buClr>
              <a:buFont typeface="Calibri" pitchFamily="34" charset="0"/>
              <a:buNone/>
              <a:defRPr sz="6000" kern="1200" cap="all" baseline="0">
                <a:solidFill>
                  <a:schemeClr val="bg1"/>
                </a:solidFill>
                <a:latin typeface="+mj-lt"/>
                <a:ea typeface="+mn-ea"/>
                <a:cs typeface="+mn-cs"/>
              </a:defRPr>
            </a:lvl9pPr>
          </a:lstStyle>
          <a:p>
            <a:r>
              <a:rPr lang="en-US" dirty="0"/>
              <a:t>Training Data</a:t>
            </a:r>
          </a:p>
        </p:txBody>
      </p:sp>
      <p:pic>
        <p:nvPicPr>
          <p:cNvPr id="42" name="Picture 41">
            <a:extLst>
              <a:ext uri="{FF2B5EF4-FFF2-40B4-BE49-F238E27FC236}">
                <a16:creationId xmlns:a16="http://schemas.microsoft.com/office/drawing/2014/main" id="{D6D00A39-036D-42F4-B53E-B52C9F96484C}"/>
              </a:ext>
            </a:extLst>
          </p:cNvPr>
          <p:cNvPicPr>
            <a:picLocks noChangeAspect="1"/>
          </p:cNvPicPr>
          <p:nvPr/>
        </p:nvPicPr>
        <p:blipFill>
          <a:blip r:embed="rId6"/>
          <a:stretch>
            <a:fillRect/>
          </a:stretch>
        </p:blipFill>
        <p:spPr>
          <a:xfrm>
            <a:off x="2853955" y="10433901"/>
            <a:ext cx="9312514" cy="3432334"/>
          </a:xfrm>
          <a:prstGeom prst="rect">
            <a:avLst/>
          </a:prstGeom>
        </p:spPr>
      </p:pic>
      <p:sp>
        <p:nvSpPr>
          <p:cNvPr id="62" name="TextBox 61">
            <a:extLst>
              <a:ext uri="{FF2B5EF4-FFF2-40B4-BE49-F238E27FC236}">
                <a16:creationId xmlns:a16="http://schemas.microsoft.com/office/drawing/2014/main" id="{F41E666B-C2E7-4B3B-82D9-0000936D6A45}"/>
              </a:ext>
            </a:extLst>
          </p:cNvPr>
          <p:cNvSpPr txBox="1"/>
          <p:nvPr/>
        </p:nvSpPr>
        <p:spPr>
          <a:xfrm>
            <a:off x="1142999" y="14119315"/>
            <a:ext cx="12824460" cy="4524315"/>
          </a:xfrm>
          <a:prstGeom prst="rect">
            <a:avLst/>
          </a:prstGeom>
          <a:noFill/>
        </p:spPr>
        <p:txBody>
          <a:bodyPr wrap="square" rtlCol="0">
            <a:spAutoFit/>
          </a:bodyPr>
          <a:lstStyle/>
          <a:p>
            <a:pPr algn="just"/>
            <a:r>
              <a:rPr lang="en-US" sz="3200" dirty="0"/>
              <a:t>Landcover was manually classified for each watershed using LiDAR-derived data products and temporally concurrent aerial </a:t>
            </a:r>
            <a:r>
              <a:rPr lang="en-US" sz="3200" dirty="0" err="1"/>
              <a:t>orthoimagery</a:t>
            </a:r>
            <a:r>
              <a:rPr lang="en-US" sz="3200" dirty="0"/>
              <a:t> as a reference. These landcover classifications and data products were used to train the decision tree classifier.</a:t>
            </a:r>
          </a:p>
          <a:p>
            <a:pPr algn="just"/>
            <a:endParaRPr lang="en-US" sz="3200" dirty="0"/>
          </a:p>
          <a:p>
            <a:pPr algn="just"/>
            <a:r>
              <a:rPr lang="en-US" sz="3200" dirty="0"/>
              <a:t>Secondary data products were created by applying a given procedure to each of the primary data products. LiDAR intensity values were not used because there is no set standard for normalization of intensity, meaning values from different LiDAR missions cannot be compared.</a:t>
            </a:r>
          </a:p>
        </p:txBody>
      </p:sp>
      <p:pic>
        <p:nvPicPr>
          <p:cNvPr id="1026" name="Picture 2" descr="Image result for mtsu&quot;">
            <a:extLst>
              <a:ext uri="{FF2B5EF4-FFF2-40B4-BE49-F238E27FC236}">
                <a16:creationId xmlns:a16="http://schemas.microsoft.com/office/drawing/2014/main" id="{F92D3DE8-A2F5-482F-8B8C-F8432223AB4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95876" y="30842804"/>
            <a:ext cx="2929890" cy="19542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nrcs&quot;">
            <a:extLst>
              <a:ext uri="{FF2B5EF4-FFF2-40B4-BE49-F238E27FC236}">
                <a16:creationId xmlns:a16="http://schemas.microsoft.com/office/drawing/2014/main" id="{0CA02086-0A34-4717-8E7F-B9373F8AA89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095418" y="30836795"/>
            <a:ext cx="4498922" cy="196022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DC10351C-8657-4809-A50E-044103D1D424}"/>
              </a:ext>
            </a:extLst>
          </p:cNvPr>
          <p:cNvPicPr>
            <a:picLocks noChangeAspect="1"/>
          </p:cNvPicPr>
          <p:nvPr/>
        </p:nvPicPr>
        <p:blipFill>
          <a:blip r:embed="rId9"/>
          <a:stretch>
            <a:fillRect/>
          </a:stretch>
        </p:blipFill>
        <p:spPr>
          <a:xfrm>
            <a:off x="17250656" y="14391173"/>
            <a:ext cx="9389888" cy="3053512"/>
          </a:xfrm>
          <a:prstGeom prst="rect">
            <a:avLst/>
          </a:prstGeom>
        </p:spPr>
      </p:pic>
      <p:sp>
        <p:nvSpPr>
          <p:cNvPr id="71" name="TextBox 70">
            <a:extLst>
              <a:ext uri="{FF2B5EF4-FFF2-40B4-BE49-F238E27FC236}">
                <a16:creationId xmlns:a16="http://schemas.microsoft.com/office/drawing/2014/main" id="{A5A42901-5B78-47A0-AAE6-57B50C154A77}"/>
              </a:ext>
            </a:extLst>
          </p:cNvPr>
          <p:cNvSpPr txBox="1"/>
          <p:nvPr/>
        </p:nvSpPr>
        <p:spPr>
          <a:xfrm>
            <a:off x="15544800" y="18263009"/>
            <a:ext cx="12824460" cy="1077218"/>
          </a:xfrm>
          <a:prstGeom prst="rect">
            <a:avLst/>
          </a:prstGeom>
          <a:noFill/>
        </p:spPr>
        <p:txBody>
          <a:bodyPr wrap="square" rtlCol="0">
            <a:spAutoFit/>
          </a:bodyPr>
          <a:lstStyle/>
          <a:p>
            <a:pPr algn="just"/>
            <a:r>
              <a:rPr lang="en-US" sz="3200" b="1" dirty="0">
                <a:solidFill>
                  <a:srgbClr val="FF0000"/>
                </a:solidFill>
              </a:rPr>
              <a:t>This is just a sample; will want to include the above table as well as a comparison of F1 scores for each watershed</a:t>
            </a:r>
          </a:p>
        </p:txBody>
      </p:sp>
      <p:sp>
        <p:nvSpPr>
          <p:cNvPr id="74" name="TextBox 73">
            <a:extLst>
              <a:ext uri="{FF2B5EF4-FFF2-40B4-BE49-F238E27FC236}">
                <a16:creationId xmlns:a16="http://schemas.microsoft.com/office/drawing/2014/main" id="{D546E9E3-2501-4A6B-A183-AFABFAA10B73}"/>
              </a:ext>
            </a:extLst>
          </p:cNvPr>
          <p:cNvSpPr txBox="1"/>
          <p:nvPr/>
        </p:nvSpPr>
        <p:spPr>
          <a:xfrm>
            <a:off x="15488020" y="22905319"/>
            <a:ext cx="12824460" cy="2062103"/>
          </a:xfrm>
          <a:prstGeom prst="rect">
            <a:avLst/>
          </a:prstGeom>
          <a:noFill/>
        </p:spPr>
        <p:txBody>
          <a:bodyPr wrap="square" rtlCol="0">
            <a:spAutoFit/>
          </a:bodyPr>
          <a:lstStyle/>
          <a:p>
            <a:pPr algn="just"/>
            <a:r>
              <a:rPr lang="en-US" sz="3200" b="1" dirty="0">
                <a:solidFill>
                  <a:srgbClr val="FF0000"/>
                </a:solidFill>
              </a:rPr>
              <a:t>Discussion of success and shortcomings (as of now, can’t discern impervious surfaces which is a big problem, but less so if we consider the model is intended to classify riparian corridors, and also textural analysis has not yet been implemented)</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530</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Retrospect</vt:lpstr>
      <vt:lpstr>619698: A Generalizable Strategy for Riparian Vegetation Assessment Using LiDAR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2015-04-22T04:16:51Z</dcterms:created>
  <dcterms:modified xsi:type="dcterms:W3CDTF">2019-11-10T00:27:44Z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