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4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6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1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6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7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5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5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3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7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1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4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9FAC0-02B6-4B5A-8F31-347A5E9F52A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4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rsjones94/pyfluv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sjones94/pyfluv-notebook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 smtClean="0">
                <a:latin typeface="Garamond" panose="02020404030301010803" pitchFamily="18" charset="0"/>
              </a:rPr>
              <a:t>pyfluv</a:t>
            </a:r>
            <a:endParaRPr lang="en-US" sz="8000" dirty="0">
              <a:latin typeface="Garamond" panose="020204040303010108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30614"/>
            <a:ext cx="9144000" cy="1655762"/>
          </a:xfrm>
        </p:spPr>
        <p:txBody>
          <a:bodyPr>
            <a:normAutofit fontScale="85000" lnSpcReduction="20000"/>
          </a:bodyPr>
          <a:lstStyle/>
          <a:p>
            <a:r>
              <a:rPr lang="en-US" sz="4000" dirty="0" smtClean="0">
                <a:latin typeface="Garamond" panose="02020404030301010803" pitchFamily="18" charset="0"/>
              </a:rPr>
              <a:t>A Python package for stream analysis</a:t>
            </a:r>
          </a:p>
          <a:p>
            <a:endParaRPr lang="en-US" sz="4000" dirty="0">
              <a:latin typeface="Garamond" panose="02020404030301010803" pitchFamily="18" charset="0"/>
            </a:endParaRPr>
          </a:p>
          <a:p>
            <a:r>
              <a:rPr lang="en-US" dirty="0" smtClean="0">
                <a:latin typeface="Garamond" panose="02020404030301010803" pitchFamily="18" charset="0"/>
              </a:rPr>
              <a:t>Sky Jones</a:t>
            </a:r>
          </a:p>
          <a:p>
            <a:r>
              <a:rPr lang="en-US" dirty="0" smtClean="0">
                <a:latin typeface="Garamond" panose="02020404030301010803" pitchFamily="18" charset="0"/>
              </a:rPr>
              <a:t>Sky.Jones@kci.com</a:t>
            </a: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727" y="204788"/>
            <a:ext cx="15026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23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988865" y="1850175"/>
            <a:ext cx="2141067" cy="3944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96000" y="2244613"/>
            <a:ext cx="2021058" cy="38604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50499" y="4037429"/>
            <a:ext cx="2332225" cy="3376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438378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CrossSections</a:t>
            </a:r>
            <a:endParaRPr lang="en-US" dirty="0" smtClean="0"/>
          </a:p>
          <a:p>
            <a:pPr lvl="1"/>
            <a:r>
              <a:rPr lang="en-US" dirty="0" smtClean="0"/>
              <a:t>Area</a:t>
            </a:r>
          </a:p>
          <a:p>
            <a:pPr lvl="1"/>
            <a:r>
              <a:rPr lang="en-US" dirty="0" smtClean="0"/>
              <a:t>Width</a:t>
            </a:r>
          </a:p>
          <a:p>
            <a:pPr lvl="1"/>
            <a:r>
              <a:rPr lang="en-US" dirty="0" smtClean="0"/>
              <a:t>Hydraulic radius</a:t>
            </a:r>
          </a:p>
          <a:p>
            <a:pPr lvl="1"/>
            <a:r>
              <a:rPr lang="en-US" dirty="0" smtClean="0"/>
              <a:t>Shear stress</a:t>
            </a:r>
          </a:p>
          <a:p>
            <a:pPr lvl="1"/>
            <a:r>
              <a:rPr lang="en-US" dirty="0" smtClean="0"/>
              <a:t>Shear velocity</a:t>
            </a:r>
          </a:p>
          <a:p>
            <a:pPr lvl="1"/>
            <a:r>
              <a:rPr lang="en-US" dirty="0" smtClean="0"/>
              <a:t>Stream power</a:t>
            </a:r>
          </a:p>
          <a:p>
            <a:pPr lvl="1"/>
            <a:r>
              <a:rPr lang="en-US" dirty="0" smtClean="0"/>
              <a:t>Flood prone elevation</a:t>
            </a:r>
          </a:p>
          <a:p>
            <a:pPr lvl="1"/>
            <a:r>
              <a:rPr lang="en-US" dirty="0" smtClean="0"/>
              <a:t>Entrenchment ratio</a:t>
            </a:r>
          </a:p>
          <a:p>
            <a:pPr lvl="1"/>
            <a:r>
              <a:rPr lang="en-US" dirty="0" smtClean="0"/>
              <a:t>Mean and max depth</a:t>
            </a:r>
          </a:p>
          <a:p>
            <a:pPr lvl="1"/>
            <a:r>
              <a:rPr lang="en-US" dirty="0" smtClean="0"/>
              <a:t>Flow velocity</a:t>
            </a:r>
          </a:p>
          <a:p>
            <a:pPr lvl="1"/>
            <a:r>
              <a:rPr lang="en-US" dirty="0" smtClean="0"/>
              <a:t>Discharge rate</a:t>
            </a:r>
          </a:p>
          <a:p>
            <a:pPr lvl="1"/>
            <a:r>
              <a:rPr lang="en-US" dirty="0" smtClean="0"/>
              <a:t>Width/depth ratio</a:t>
            </a:r>
          </a:p>
          <a:p>
            <a:pPr lvl="1"/>
            <a:r>
              <a:rPr lang="en-US" dirty="0" smtClean="0"/>
              <a:t>Froude number</a:t>
            </a:r>
          </a:p>
          <a:p>
            <a:pPr lvl="1"/>
            <a:r>
              <a:rPr lang="en-US" dirty="0" smtClean="0"/>
              <a:t>Bank slopes*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76666" y="1825625"/>
            <a:ext cx="49178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Profiles (and Features)</a:t>
            </a:r>
          </a:p>
          <a:p>
            <a:pPr lvl="1"/>
            <a:r>
              <a:rPr lang="en-US" sz="2000" dirty="0" smtClean="0"/>
              <a:t>Feature spacing</a:t>
            </a:r>
          </a:p>
          <a:p>
            <a:pPr lvl="1"/>
            <a:r>
              <a:rPr lang="en-US" sz="2000" dirty="0" smtClean="0"/>
              <a:t>Sinuosity</a:t>
            </a:r>
          </a:p>
          <a:p>
            <a:pPr lvl="1"/>
            <a:r>
              <a:rPr lang="en-US" sz="2000" dirty="0" smtClean="0"/>
              <a:t>Length</a:t>
            </a:r>
          </a:p>
          <a:p>
            <a:pPr lvl="1"/>
            <a:r>
              <a:rPr lang="en-US" sz="2000" dirty="0" smtClean="0"/>
              <a:t>Slopes (water, </a:t>
            </a:r>
            <a:r>
              <a:rPr lang="en-US" sz="2000" dirty="0" err="1" smtClean="0"/>
              <a:t>bankfull</a:t>
            </a:r>
            <a:r>
              <a:rPr lang="en-US" sz="2000" dirty="0" smtClean="0"/>
              <a:t>, etc.)</a:t>
            </a:r>
          </a:p>
          <a:p>
            <a:pPr lvl="1"/>
            <a:r>
              <a:rPr lang="en-US" sz="2000" dirty="0" smtClean="0"/>
              <a:t>Max depth</a:t>
            </a:r>
          </a:p>
          <a:p>
            <a:pPr lvl="1"/>
            <a:r>
              <a:rPr lang="en-US" sz="2000" dirty="0" smtClean="0"/>
              <a:t>Planform geometry*</a:t>
            </a:r>
          </a:p>
          <a:p>
            <a:pPr lvl="1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892" y="4444820"/>
            <a:ext cx="4000406" cy="4910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891" y="5231830"/>
            <a:ext cx="6366805" cy="6491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891" y="6176959"/>
            <a:ext cx="6811774" cy="49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5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0" grpId="0" animBg="1"/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modification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19732" cy="4351338"/>
          </a:xfrm>
        </p:spPr>
        <p:txBody>
          <a:bodyPr/>
          <a:lstStyle/>
          <a:p>
            <a:r>
              <a:rPr lang="en-US" dirty="0" smtClean="0"/>
              <a:t>Interpolating Features</a:t>
            </a:r>
          </a:p>
          <a:p>
            <a:r>
              <a:rPr lang="en-US" dirty="0" smtClean="0"/>
              <a:t>Repairing slopes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691" y="571555"/>
            <a:ext cx="5041937" cy="25081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691" y="3763923"/>
            <a:ext cx="5041936" cy="24934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896385"/>
            <a:ext cx="4240133" cy="173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36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CrossSection</a:t>
            </a:r>
            <a:r>
              <a:rPr lang="en-US" dirty="0" smtClean="0"/>
              <a:t> modification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0112"/>
            <a:ext cx="5653129" cy="107633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770" y="3422547"/>
            <a:ext cx="5916637" cy="28966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3" y="3422547"/>
            <a:ext cx="5916637" cy="289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7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08295" y="4065563"/>
            <a:ext cx="1420837" cy="3516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08295" y="5385580"/>
            <a:ext cx="1420836" cy="3516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249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Rating curve generation*</a:t>
            </a:r>
          </a:p>
          <a:p>
            <a:r>
              <a:rPr lang="en-US" smtClean="0"/>
              <a:t>Profile </a:t>
            </a:r>
            <a:r>
              <a:rPr lang="en-US" smtClean="0"/>
              <a:t>data </a:t>
            </a:r>
            <a:r>
              <a:rPr lang="en-US" smtClean="0"/>
              <a:t>interpolation</a:t>
            </a:r>
            <a:endParaRPr lang="en-US" dirty="0" smtClean="0"/>
          </a:p>
          <a:p>
            <a:r>
              <a:rPr lang="en-US" dirty="0" err="1" smtClean="0"/>
              <a:t>Trendline</a:t>
            </a:r>
            <a:r>
              <a:rPr lang="en-US" dirty="0" smtClean="0"/>
              <a:t> fitting</a:t>
            </a:r>
          </a:p>
          <a:p>
            <a:endParaRPr lang="en-US" dirty="0" smtClean="0"/>
          </a:p>
          <a:p>
            <a:r>
              <a:rPr lang="en-US" dirty="0" smtClean="0"/>
              <a:t>Grain size analysis</a:t>
            </a:r>
          </a:p>
          <a:p>
            <a:pPr lvl="1"/>
            <a:r>
              <a:rPr lang="en-US" dirty="0" err="1" smtClean="0"/>
              <a:t>dX</a:t>
            </a:r>
            <a:r>
              <a:rPr lang="en-US" dirty="0" smtClean="0"/>
              <a:t> particle size</a:t>
            </a:r>
          </a:p>
          <a:p>
            <a:pPr lvl="1"/>
            <a:r>
              <a:rPr lang="en-US" dirty="0" smtClean="0"/>
              <a:t>Sorting, skewness, kurtosis</a:t>
            </a:r>
          </a:p>
          <a:p>
            <a:pPr lvl="1"/>
            <a:r>
              <a:rPr lang="en-US" dirty="0" smtClean="0"/>
              <a:t>Plotting</a:t>
            </a:r>
          </a:p>
          <a:p>
            <a:r>
              <a:rPr lang="en-US" dirty="0" smtClean="0"/>
              <a:t>Reference reach analysis</a:t>
            </a:r>
          </a:p>
          <a:p>
            <a:pPr lvl="1"/>
            <a:r>
              <a:rPr lang="en-US" dirty="0" smtClean="0"/>
              <a:t>Lines of best fit</a:t>
            </a:r>
          </a:p>
          <a:p>
            <a:pPr lvl="1"/>
            <a:r>
              <a:rPr lang="en-US" dirty="0" smtClean="0"/>
              <a:t>Confidence intervals</a:t>
            </a:r>
          </a:p>
          <a:p>
            <a:pPr lvl="1"/>
            <a:r>
              <a:rPr lang="en-US" dirty="0" smtClean="0"/>
              <a:t>Plotting</a:t>
            </a:r>
          </a:p>
          <a:p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903" y="3539454"/>
            <a:ext cx="6093071" cy="30647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902" y="331142"/>
            <a:ext cx="6093073" cy="304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2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Algorithms meant to facilitate the analysis of stream data that are lacking field callouts and cannot be manually inspected</a:t>
            </a:r>
          </a:p>
          <a:p>
            <a:pPr lvl="1"/>
            <a:r>
              <a:rPr lang="en-US" dirty="0" smtClean="0"/>
              <a:t>Large amounts of remotely sensed data</a:t>
            </a:r>
          </a:p>
          <a:p>
            <a:pPr lvl="1"/>
            <a:r>
              <a:rPr lang="en-US" dirty="0" smtClean="0"/>
              <a:t>Meta-analyses that include data with irregularly formatted/inconsistent callouts</a:t>
            </a:r>
          </a:p>
        </p:txBody>
      </p:sp>
    </p:spTree>
    <p:extLst>
      <p:ext uri="{BB962C8B-B14F-4D97-AF65-F5344CB8AC3E}">
        <p14:creationId xmlns:p14="http://schemas.microsoft.com/office/powerpoint/2010/main" val="64044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of bank identification</a:t>
            </a:r>
          </a:p>
          <a:p>
            <a:pPr lvl="1"/>
            <a:r>
              <a:rPr lang="en-US" dirty="0" smtClean="0"/>
              <a:t>Find the elevation of maximum flow release in a cross section</a:t>
            </a:r>
          </a:p>
          <a:p>
            <a:r>
              <a:rPr lang="en-US" dirty="0" smtClean="0"/>
              <a:t>Substrate differentiation*</a:t>
            </a:r>
          </a:p>
          <a:p>
            <a:pPr lvl="1"/>
            <a:r>
              <a:rPr lang="en-US" dirty="0" smtClean="0"/>
              <a:t>Identify the points in a cross section where channel substrate transitions to channel bank</a:t>
            </a:r>
          </a:p>
          <a:p>
            <a:r>
              <a:rPr lang="en-US" dirty="0" smtClean="0"/>
              <a:t>Feature classification</a:t>
            </a:r>
          </a:p>
          <a:p>
            <a:pPr lvl="1"/>
            <a:r>
              <a:rPr lang="en-US" dirty="0" smtClean="0"/>
              <a:t>Identify pools and riffles in a profile based on water slope and depth</a:t>
            </a:r>
          </a:p>
          <a:p>
            <a:r>
              <a:rPr lang="en-US" dirty="0" smtClean="0"/>
              <a:t>Breakpoint detection*</a:t>
            </a:r>
          </a:p>
          <a:p>
            <a:pPr lvl="1"/>
            <a:r>
              <a:rPr lang="en-US" dirty="0" smtClean="0"/>
              <a:t>Split a profile into multiple profiles based on changes in profile statistics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0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75582" y="2222695"/>
            <a:ext cx="6049107" cy="3938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of bank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5459"/>
            <a:ext cx="10515600" cy="4351338"/>
          </a:xfrm>
        </p:spPr>
        <p:txBody>
          <a:bodyPr/>
          <a:lstStyle/>
          <a:p>
            <a:r>
              <a:rPr lang="en-US" dirty="0" smtClean="0"/>
              <a:t>Can be estimated as the point where a key derivative is maximized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derivative of hydraulic radius with respect to </a:t>
            </a:r>
            <a:r>
              <a:rPr lang="en-US" dirty="0" smtClean="0"/>
              <a:t>elevation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/>
              <a:t>derivative </a:t>
            </a:r>
            <a:r>
              <a:rPr lang="en-US" dirty="0" smtClean="0"/>
              <a:t>of width with </a:t>
            </a:r>
            <a:r>
              <a:rPr lang="en-US" dirty="0"/>
              <a:t>respect to </a:t>
            </a:r>
            <a:r>
              <a:rPr lang="en-US" dirty="0" smtClean="0"/>
              <a:t>elevation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derivative of area with </a:t>
            </a:r>
            <a:r>
              <a:rPr lang="en-US" dirty="0"/>
              <a:t>respect to elevation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193" y="3162036"/>
            <a:ext cx="4258752" cy="10087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50" y="4248869"/>
            <a:ext cx="5116379" cy="25647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333" y="4248868"/>
            <a:ext cx="5241321" cy="256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80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Substrate differentiation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channels can be approximated by 3-5 points**</a:t>
            </a:r>
          </a:p>
          <a:p>
            <a:r>
              <a:rPr lang="en-US" dirty="0" smtClean="0"/>
              <a:t>The outermost line segments represent channel banks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187" y="3085767"/>
            <a:ext cx="7413674" cy="36757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49" y="3085767"/>
            <a:ext cx="3912626" cy="6361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1770" y="4133574"/>
            <a:ext cx="25181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**Optimal solution to this problem is very slow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74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6136"/>
            <a:ext cx="10515600" cy="4351338"/>
          </a:xfrm>
        </p:spPr>
        <p:txBody>
          <a:bodyPr/>
          <a:lstStyle/>
          <a:p>
            <a:r>
              <a:rPr lang="en-US" dirty="0" smtClean="0"/>
              <a:t>Riffles and pools have distinct morphological signatures</a:t>
            </a:r>
          </a:p>
          <a:p>
            <a:r>
              <a:rPr lang="en-US" dirty="0" smtClean="0"/>
              <a:t>Use k-means algorithm to distinguish between them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6449"/>
            <a:ext cx="4672047" cy="1276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163" y="3807042"/>
            <a:ext cx="5680944" cy="28344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92" y="3799428"/>
            <a:ext cx="5461864" cy="28344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0414" y="1691733"/>
            <a:ext cx="5852172" cy="421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4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pyfluv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Faster turnaround of stream surveys</a:t>
            </a:r>
          </a:p>
          <a:p>
            <a:endParaRPr lang="en-US" dirty="0" smtClean="0"/>
          </a:p>
          <a:p>
            <a:r>
              <a:rPr lang="en-US" dirty="0" smtClean="0"/>
              <a:t>More accurate and repeatable analyses</a:t>
            </a:r>
          </a:p>
          <a:p>
            <a:endParaRPr lang="en-US" dirty="0" smtClean="0"/>
          </a:p>
          <a:p>
            <a:r>
              <a:rPr lang="en-US" smtClean="0"/>
              <a:t>Modular, easily </a:t>
            </a:r>
            <a:r>
              <a:rPr lang="en-US" dirty="0" smtClean="0"/>
              <a:t>extendable framework</a:t>
            </a:r>
          </a:p>
          <a:p>
            <a:endParaRPr lang="en-US" dirty="0" smtClean="0"/>
          </a:p>
          <a:p>
            <a:r>
              <a:rPr lang="en-US" dirty="0" smtClean="0"/>
              <a:t>Totally free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37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pyfluv?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pyfluv is a free and open source Python package that provides a high level programmatic interface for interacting with geomorphological stream surveys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(and other restoration-related data)</a:t>
            </a:r>
          </a:p>
        </p:txBody>
      </p:sp>
    </p:spTree>
    <p:extLst>
      <p:ext uri="{BB962C8B-B14F-4D97-AF65-F5344CB8AC3E}">
        <p14:creationId xmlns:p14="http://schemas.microsoft.com/office/powerpoint/2010/main" val="133399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5617"/>
            <a:ext cx="10515600" cy="1325563"/>
          </a:xfrm>
        </p:spPr>
        <p:txBody>
          <a:bodyPr/>
          <a:lstStyle/>
          <a:p>
            <a:pPr algn="ctr"/>
            <a:r>
              <a:rPr lang="en-US" sz="7400" dirty="0" smtClean="0"/>
              <a:t>Questions</a:t>
            </a:r>
            <a:endParaRPr lang="en-US" sz="7400" dirty="0"/>
          </a:p>
        </p:txBody>
      </p:sp>
    </p:spTree>
    <p:extLst>
      <p:ext uri="{BB962C8B-B14F-4D97-AF65-F5344CB8AC3E}">
        <p14:creationId xmlns:p14="http://schemas.microsoft.com/office/powerpoint/2010/main" val="183211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pyfluv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a high level, extensible programming library for analyzing stream surveys, with a focus on stream restoration</a:t>
            </a:r>
          </a:p>
          <a:p>
            <a:endParaRPr lang="en-US" dirty="0" smtClean="0"/>
          </a:p>
          <a:p>
            <a:r>
              <a:rPr lang="en-US" dirty="0" smtClean="0"/>
              <a:t>Encourage standardized data formatting and </a:t>
            </a:r>
            <a:r>
              <a:rPr lang="en-US" dirty="0"/>
              <a:t>f</a:t>
            </a:r>
            <a:r>
              <a:rPr lang="en-US" dirty="0" smtClean="0"/>
              <a:t>acilitate the analysis of large amounts of data</a:t>
            </a:r>
          </a:p>
          <a:p>
            <a:pPr lvl="1"/>
            <a:r>
              <a:rPr lang="en-US" dirty="0" smtClean="0"/>
              <a:t>e.g., meta-analyses, remotely sensed data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Demonstrate novel techniques for stream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4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programmatic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Repeatability and precision</a:t>
            </a:r>
          </a:p>
          <a:p>
            <a:pPr lvl="1"/>
            <a:r>
              <a:rPr lang="en-US" dirty="0" smtClean="0"/>
              <a:t>Document every step of analysis from raw data to final results</a:t>
            </a:r>
          </a:p>
          <a:p>
            <a:r>
              <a:rPr lang="en-US" dirty="0" smtClean="0"/>
              <a:t>Automation</a:t>
            </a:r>
          </a:p>
          <a:p>
            <a:pPr lvl="1"/>
            <a:r>
              <a:rPr lang="en-US" dirty="0" smtClean="0"/>
              <a:t>Create scripts that instantly analyze field data</a:t>
            </a:r>
          </a:p>
          <a:p>
            <a:pPr lvl="1"/>
            <a:r>
              <a:rPr lang="en-US" dirty="0" smtClean="0"/>
              <a:t>Write routines to analyze large amounts of remotely sensed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33" y="4001294"/>
            <a:ext cx="5429250" cy="2705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97524" y="6449606"/>
            <a:ext cx="1690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Image: WA-DNR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37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12679" y="1842898"/>
            <a:ext cx="1927273" cy="467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Downloading pyfluv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Anyone with Python can </a:t>
            </a:r>
            <a:r>
              <a:rPr lang="en-US" sz="2400" dirty="0" smtClean="0">
                <a:latin typeface="Consolas" panose="020B0609020204030204" pitchFamily="49" charset="0"/>
              </a:rPr>
              <a:t>pip install </a:t>
            </a:r>
            <a:r>
              <a:rPr lang="en-US" dirty="0" smtClean="0"/>
              <a:t>pyfluv from the terminal</a:t>
            </a:r>
          </a:p>
          <a:p>
            <a:r>
              <a:rPr lang="en-US" dirty="0" smtClean="0"/>
              <a:t>Source code available at </a:t>
            </a:r>
            <a:r>
              <a:rPr lang="en-US" dirty="0" smtClean="0">
                <a:hlinkClick r:id="rId2"/>
              </a:rPr>
              <a:t>https://github.com/rsjones94/pyfluv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996" y="2886078"/>
            <a:ext cx="5362187" cy="385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6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0835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 short demonstration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700" dirty="0"/>
              <a:t>F</a:t>
            </a:r>
            <a:r>
              <a:rPr lang="en-US" sz="2700" dirty="0" smtClean="0"/>
              <a:t>ull tutorials at </a:t>
            </a:r>
            <a:r>
              <a:rPr lang="en-US" sz="2700" dirty="0" smtClean="0">
                <a:hlinkClick r:id="rId2"/>
              </a:rPr>
              <a:t>https://github.com/rsjones94/pyfluv-notebooks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8878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 a survey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81" y="1457320"/>
            <a:ext cx="7567658" cy="1314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555" y="1457320"/>
            <a:ext cx="3690584" cy="478632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survey contains</a:t>
            </a:r>
          </a:p>
          <a:p>
            <a:pPr lvl="1"/>
            <a:r>
              <a:rPr lang="en-US" dirty="0" smtClean="0"/>
              <a:t>1516 points</a:t>
            </a:r>
          </a:p>
          <a:p>
            <a:pPr lvl="1"/>
            <a:r>
              <a:rPr lang="en-US" dirty="0" smtClean="0"/>
              <a:t>14 cross sections</a:t>
            </a:r>
          </a:p>
          <a:p>
            <a:pPr lvl="1"/>
            <a:r>
              <a:rPr lang="en-US" dirty="0" smtClean="0"/>
              <a:t>6 longitudinal profiles</a:t>
            </a:r>
          </a:p>
        </p:txBody>
      </p:sp>
    </p:spTree>
    <p:extLst>
      <p:ext uri="{BB962C8B-B14F-4D97-AF65-F5344CB8AC3E}">
        <p14:creationId xmlns:p14="http://schemas.microsoft.com/office/powerpoint/2010/main" val="317372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Quickplotting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447" y="2302662"/>
            <a:ext cx="4931579" cy="271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7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599" y="492218"/>
            <a:ext cx="4720896" cy="24005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346" y="3029592"/>
            <a:ext cx="4221401" cy="36701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20" y="492218"/>
            <a:ext cx="6279540" cy="30950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20" y="3956538"/>
            <a:ext cx="6535321" cy="167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2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</TotalTime>
  <Words>466</Words>
  <Application>Microsoft Office PowerPoint</Application>
  <PresentationFormat>Widescreen</PresentationFormat>
  <Paragraphs>112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Garamond</vt:lpstr>
      <vt:lpstr>Office Theme</vt:lpstr>
      <vt:lpstr>pyfluv</vt:lpstr>
      <vt:lpstr>What is pyfluv?</vt:lpstr>
      <vt:lpstr>Goals of pyfluv</vt:lpstr>
      <vt:lpstr>Benefits of programmatic analysis</vt:lpstr>
      <vt:lpstr>Downloading pyfluv</vt:lpstr>
      <vt:lpstr>A short demonstration   Full tutorials at https://github.com/rsjones94/pyfluv-notebooks</vt:lpstr>
      <vt:lpstr>Reading in a survey</vt:lpstr>
      <vt:lpstr>Quickplotting</vt:lpstr>
      <vt:lpstr>PowerPoint Presentation</vt:lpstr>
      <vt:lpstr>Extracting statistics</vt:lpstr>
      <vt:lpstr>Profile modification</vt:lpstr>
      <vt:lpstr>CrossSection modification</vt:lpstr>
      <vt:lpstr>Other features</vt:lpstr>
      <vt:lpstr>Predictive algorithms</vt:lpstr>
      <vt:lpstr>Predictive algorithms</vt:lpstr>
      <vt:lpstr>Top of bank identification</vt:lpstr>
      <vt:lpstr>Substrate differentiation</vt:lpstr>
      <vt:lpstr>Feature classification</vt:lpstr>
      <vt:lpstr>pyfluv benefits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pyfluv</dc:title>
  <dc:creator>rsjon_000</dc:creator>
  <cp:lastModifiedBy>rsjon_000</cp:lastModifiedBy>
  <cp:revision>286</cp:revision>
  <dcterms:created xsi:type="dcterms:W3CDTF">2019-04-07T17:43:30Z</dcterms:created>
  <dcterms:modified xsi:type="dcterms:W3CDTF">2019-04-08T02:42:58Z</dcterms:modified>
</cp:coreProperties>
</file>