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sjones94/pyflu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jones94/pyfluv-note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latin typeface="Garamond" panose="02020404030301010803" pitchFamily="18" charset="0"/>
              </a:rPr>
              <a:t>pyfluv</a:t>
            </a:r>
            <a:endParaRPr lang="en-US" sz="8000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A Python package for stream analysis</a:t>
            </a:r>
          </a:p>
          <a:p>
            <a:endParaRPr lang="en-US" sz="4000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Sky Jones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Sky.Jones@kci.com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27" y="204788"/>
            <a:ext cx="15026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88865" y="1850175"/>
            <a:ext cx="2141067" cy="39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244613"/>
            <a:ext cx="2021058" cy="386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50499" y="4037429"/>
            <a:ext cx="2332225" cy="337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83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CrossSections</a:t>
            </a:r>
            <a:endParaRPr lang="en-US" dirty="0" smtClean="0"/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Hydraulic radius</a:t>
            </a:r>
          </a:p>
          <a:p>
            <a:pPr lvl="1"/>
            <a:r>
              <a:rPr lang="en-US" dirty="0" smtClean="0"/>
              <a:t>Shear stress</a:t>
            </a:r>
          </a:p>
          <a:p>
            <a:pPr lvl="1"/>
            <a:r>
              <a:rPr lang="en-US" dirty="0" smtClean="0"/>
              <a:t>Shear velocity</a:t>
            </a:r>
          </a:p>
          <a:p>
            <a:pPr lvl="1"/>
            <a:r>
              <a:rPr lang="en-US" dirty="0" smtClean="0"/>
              <a:t>Stream power</a:t>
            </a:r>
          </a:p>
          <a:p>
            <a:pPr lvl="1"/>
            <a:r>
              <a:rPr lang="en-US" dirty="0" smtClean="0"/>
              <a:t>Flood prone elevation</a:t>
            </a:r>
          </a:p>
          <a:p>
            <a:pPr lvl="1"/>
            <a:r>
              <a:rPr lang="en-US" dirty="0" smtClean="0"/>
              <a:t>Entrenchment ratio</a:t>
            </a:r>
          </a:p>
          <a:p>
            <a:pPr lvl="1"/>
            <a:r>
              <a:rPr lang="en-US" dirty="0" smtClean="0"/>
              <a:t>Mean and max depth</a:t>
            </a:r>
          </a:p>
          <a:p>
            <a:pPr lvl="1"/>
            <a:r>
              <a:rPr lang="en-US" dirty="0" smtClean="0"/>
              <a:t>Flow velocity</a:t>
            </a:r>
          </a:p>
          <a:p>
            <a:pPr lvl="1"/>
            <a:r>
              <a:rPr lang="en-US" dirty="0" smtClean="0"/>
              <a:t>Discharge rate</a:t>
            </a:r>
          </a:p>
          <a:p>
            <a:pPr lvl="1"/>
            <a:r>
              <a:rPr lang="en-US" dirty="0" smtClean="0"/>
              <a:t>Width/depth ratio</a:t>
            </a:r>
          </a:p>
          <a:p>
            <a:pPr lvl="1"/>
            <a:r>
              <a:rPr lang="en-US" dirty="0" smtClean="0"/>
              <a:t>Froude number</a:t>
            </a:r>
          </a:p>
          <a:p>
            <a:pPr lvl="1"/>
            <a:r>
              <a:rPr lang="en-US" dirty="0" smtClean="0"/>
              <a:t>Bank slopes*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6666" y="1825625"/>
            <a:ext cx="4917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Profiles (and Features)</a:t>
            </a:r>
          </a:p>
          <a:p>
            <a:pPr lvl="1"/>
            <a:r>
              <a:rPr lang="en-US" sz="2000" dirty="0" smtClean="0"/>
              <a:t>Feature spacing</a:t>
            </a:r>
          </a:p>
          <a:p>
            <a:pPr lvl="1"/>
            <a:r>
              <a:rPr lang="en-US" sz="2000" dirty="0" smtClean="0"/>
              <a:t>Sinuosity</a:t>
            </a:r>
          </a:p>
          <a:p>
            <a:pPr lvl="1"/>
            <a:r>
              <a:rPr lang="en-US" sz="2000" dirty="0" smtClean="0"/>
              <a:t>Length</a:t>
            </a:r>
          </a:p>
          <a:p>
            <a:pPr lvl="1"/>
            <a:r>
              <a:rPr lang="en-US" sz="2000" dirty="0" smtClean="0"/>
              <a:t>Slopes (water, </a:t>
            </a:r>
            <a:r>
              <a:rPr lang="en-US" sz="2000" dirty="0" err="1" smtClean="0"/>
              <a:t>bankfull</a:t>
            </a:r>
            <a:r>
              <a:rPr lang="en-US" sz="2000" dirty="0" smtClean="0"/>
              <a:t>, etc.)</a:t>
            </a:r>
          </a:p>
          <a:p>
            <a:pPr lvl="1"/>
            <a:r>
              <a:rPr lang="en-US" sz="2000" dirty="0" smtClean="0"/>
              <a:t>Max depth</a:t>
            </a:r>
          </a:p>
          <a:p>
            <a:pPr lvl="1"/>
            <a:r>
              <a:rPr lang="en-US" sz="2000" dirty="0" smtClean="0"/>
              <a:t>Planform geometry*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2" y="4444820"/>
            <a:ext cx="4000406" cy="491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5231830"/>
            <a:ext cx="6366805" cy="649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6176959"/>
            <a:ext cx="6811774" cy="4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9732" cy="4351338"/>
          </a:xfrm>
        </p:spPr>
        <p:txBody>
          <a:bodyPr/>
          <a:lstStyle/>
          <a:p>
            <a:r>
              <a:rPr lang="en-US" dirty="0" smtClean="0"/>
              <a:t>Interpolating Features</a:t>
            </a:r>
          </a:p>
          <a:p>
            <a:r>
              <a:rPr lang="en-US" dirty="0" smtClean="0"/>
              <a:t>Repairing slopes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571555"/>
            <a:ext cx="5041937" cy="250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3763923"/>
            <a:ext cx="5041936" cy="2493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96385"/>
            <a:ext cx="4240133" cy="17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CrossSection</a:t>
            </a:r>
            <a:r>
              <a:rPr lang="en-US" dirty="0" smtClean="0"/>
              <a:t> modification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0112"/>
            <a:ext cx="5653129" cy="10763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70" y="3422547"/>
            <a:ext cx="5916637" cy="2896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" y="3422547"/>
            <a:ext cx="5916637" cy="28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8295" y="4065563"/>
            <a:ext cx="1420837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8295" y="5385580"/>
            <a:ext cx="1420836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49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Rating curve generation*</a:t>
            </a:r>
          </a:p>
          <a:p>
            <a:r>
              <a:rPr lang="en-US" dirty="0" smtClean="0"/>
              <a:t>Profile interpolation and smoothing</a:t>
            </a:r>
          </a:p>
          <a:p>
            <a:r>
              <a:rPr lang="en-US" dirty="0" err="1" smtClean="0"/>
              <a:t>Trendline</a:t>
            </a:r>
            <a:r>
              <a:rPr lang="en-US" dirty="0" smtClean="0"/>
              <a:t> fitting</a:t>
            </a:r>
          </a:p>
          <a:p>
            <a:endParaRPr lang="en-US" dirty="0" smtClean="0"/>
          </a:p>
          <a:p>
            <a:r>
              <a:rPr lang="en-US" dirty="0" smtClean="0"/>
              <a:t>Grain size analysis</a:t>
            </a:r>
          </a:p>
          <a:p>
            <a:pPr lvl="1"/>
            <a:r>
              <a:rPr lang="en-US" dirty="0" err="1" smtClean="0"/>
              <a:t>dX</a:t>
            </a:r>
            <a:r>
              <a:rPr lang="en-US" dirty="0" smtClean="0"/>
              <a:t> particle size</a:t>
            </a:r>
          </a:p>
          <a:p>
            <a:pPr lvl="1"/>
            <a:r>
              <a:rPr lang="en-US" dirty="0" smtClean="0"/>
              <a:t>Sorting, skewness, kurtosis</a:t>
            </a:r>
          </a:p>
          <a:p>
            <a:pPr lvl="1"/>
            <a:r>
              <a:rPr lang="en-US" dirty="0" smtClean="0"/>
              <a:t>Plotting</a:t>
            </a:r>
          </a:p>
          <a:p>
            <a:r>
              <a:rPr lang="en-US" dirty="0" smtClean="0"/>
              <a:t>Reference reach analysis</a:t>
            </a:r>
          </a:p>
          <a:p>
            <a:pPr lvl="1"/>
            <a:r>
              <a:rPr lang="en-US" dirty="0" smtClean="0"/>
              <a:t>Lines of best fit</a:t>
            </a:r>
          </a:p>
          <a:p>
            <a:pPr lvl="1"/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Plotting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3" y="3539454"/>
            <a:ext cx="6093071" cy="3064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2" y="331142"/>
            <a:ext cx="6093073" cy="30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meant to facilitate the analysis of stream data that is lacking field callouts and cannot be manually inspected</a:t>
            </a:r>
          </a:p>
          <a:p>
            <a:pPr lvl="1"/>
            <a:r>
              <a:rPr lang="en-US" dirty="0" smtClean="0"/>
              <a:t>Large amounts of remotely sensed data</a:t>
            </a:r>
          </a:p>
          <a:p>
            <a:pPr lvl="1"/>
            <a:r>
              <a:rPr lang="en-US" dirty="0" smtClean="0"/>
              <a:t>Meta-analyses that include data with irregularly formatted/inconsistent callouts</a:t>
            </a:r>
          </a:p>
        </p:txBody>
      </p:sp>
    </p:spTree>
    <p:extLst>
      <p:ext uri="{BB962C8B-B14F-4D97-AF65-F5344CB8AC3E}">
        <p14:creationId xmlns:p14="http://schemas.microsoft.com/office/powerpoint/2010/main" val="6404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</a:p>
          <a:p>
            <a:pPr lvl="1"/>
            <a:r>
              <a:rPr lang="en-US" dirty="0" smtClean="0"/>
              <a:t>Find the elevation of maximum flow release in a cross section</a:t>
            </a:r>
          </a:p>
          <a:p>
            <a:r>
              <a:rPr lang="en-US" dirty="0" smtClean="0"/>
              <a:t>Substrate differentiation*</a:t>
            </a:r>
          </a:p>
          <a:p>
            <a:pPr lvl="1"/>
            <a:r>
              <a:rPr lang="en-US" dirty="0" smtClean="0"/>
              <a:t>Identify the points in a cross section where channel substrate transitions to channel bank</a:t>
            </a:r>
          </a:p>
          <a:p>
            <a:r>
              <a:rPr lang="en-US" dirty="0" smtClean="0"/>
              <a:t>Feature classification</a:t>
            </a:r>
          </a:p>
          <a:p>
            <a:pPr lvl="1"/>
            <a:r>
              <a:rPr lang="en-US" dirty="0" smtClean="0"/>
              <a:t>Identify pools and riffles in a profile based on water slope and depth</a:t>
            </a:r>
          </a:p>
          <a:p>
            <a:r>
              <a:rPr lang="en-US" dirty="0" smtClean="0"/>
              <a:t>Breakpoint detection*</a:t>
            </a:r>
          </a:p>
          <a:p>
            <a:pPr lvl="1"/>
            <a:r>
              <a:rPr lang="en-US" dirty="0" smtClean="0"/>
              <a:t>Split a profile into multiple profiles based on changes in profile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75582" y="2222695"/>
            <a:ext cx="6049107" cy="3938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4351338"/>
          </a:xfrm>
        </p:spPr>
        <p:txBody>
          <a:bodyPr/>
          <a:lstStyle/>
          <a:p>
            <a:r>
              <a:rPr lang="en-US" dirty="0" smtClean="0"/>
              <a:t>Can be estimated as the point where a key derivative is maximized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derivative of hydraulic radius with 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derivative </a:t>
            </a:r>
            <a:r>
              <a:rPr lang="en-US" dirty="0" smtClean="0"/>
              <a:t>of width with </a:t>
            </a:r>
            <a:r>
              <a:rPr lang="en-US" dirty="0"/>
              <a:t>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derivative of area with </a:t>
            </a:r>
            <a:r>
              <a:rPr lang="en-US" dirty="0"/>
              <a:t>respect to elevation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93" y="3162036"/>
            <a:ext cx="4258752" cy="1008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0" y="4248869"/>
            <a:ext cx="5116379" cy="2564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33" y="4248868"/>
            <a:ext cx="5241321" cy="25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Substrate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channels can be approximated by 3-5 points**</a:t>
            </a:r>
          </a:p>
          <a:p>
            <a:r>
              <a:rPr lang="en-US" dirty="0" smtClean="0"/>
              <a:t>The outermost line segments represent channel banks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87" y="3085767"/>
            <a:ext cx="7413674" cy="3675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3085767"/>
            <a:ext cx="3912626" cy="636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1770" y="4133574"/>
            <a:ext cx="2518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**Optimal solution to this problem is very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4351338"/>
          </a:xfrm>
        </p:spPr>
        <p:txBody>
          <a:bodyPr/>
          <a:lstStyle/>
          <a:p>
            <a:r>
              <a:rPr lang="en-US" dirty="0" smtClean="0"/>
              <a:t>Riffles and pools have distinct morphological signatures</a:t>
            </a:r>
          </a:p>
          <a:p>
            <a:r>
              <a:rPr lang="en-US" dirty="0" smtClean="0"/>
              <a:t>Use k-means algorithm to distinguish between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449"/>
            <a:ext cx="4672047" cy="1276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0" y="3799429"/>
            <a:ext cx="5680944" cy="2834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44" y="3799429"/>
            <a:ext cx="5461864" cy="283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414" y="1691733"/>
            <a:ext cx="5852172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pyfluv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turnaround of stream surveys</a:t>
            </a:r>
          </a:p>
          <a:p>
            <a:endParaRPr lang="en-US" dirty="0" smtClean="0"/>
          </a:p>
          <a:p>
            <a:r>
              <a:rPr lang="en-US" dirty="0" smtClean="0"/>
              <a:t>More accurate and repeatable analyses</a:t>
            </a:r>
          </a:p>
          <a:p>
            <a:endParaRPr lang="en-US" dirty="0" smtClean="0"/>
          </a:p>
          <a:p>
            <a:r>
              <a:rPr lang="en-US" smtClean="0"/>
              <a:t>Modular, easily </a:t>
            </a:r>
            <a:r>
              <a:rPr lang="en-US" dirty="0" smtClean="0"/>
              <a:t>extendable framework</a:t>
            </a:r>
          </a:p>
          <a:p>
            <a:endParaRPr lang="en-US" dirty="0" smtClean="0"/>
          </a:p>
          <a:p>
            <a:r>
              <a:rPr lang="en-US" dirty="0" smtClean="0"/>
              <a:t>Totally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pyfluv?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pyfluv is a free and open source Python package that provides a high level programmatic interface for interacting with geomorphological stream surveys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(and other restoration-related data)</a:t>
            </a:r>
          </a:p>
        </p:txBody>
      </p:sp>
    </p:spTree>
    <p:extLst>
      <p:ext uri="{BB962C8B-B14F-4D97-AF65-F5344CB8AC3E}">
        <p14:creationId xmlns:p14="http://schemas.microsoft.com/office/powerpoint/2010/main" val="13339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617"/>
            <a:ext cx="10515600" cy="1325563"/>
          </a:xfrm>
        </p:spPr>
        <p:txBody>
          <a:bodyPr/>
          <a:lstStyle/>
          <a:p>
            <a:pPr algn="ctr"/>
            <a:r>
              <a:rPr lang="en-US" sz="7400" dirty="0" smtClean="0"/>
              <a:t>Questions</a:t>
            </a:r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val="18321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/>
              <a:t>a </a:t>
            </a:r>
            <a:r>
              <a:rPr lang="en-US" dirty="0" smtClean="0"/>
              <a:t>high level, extensible programming library for analyzing stream </a:t>
            </a:r>
            <a:r>
              <a:rPr lang="en-US" dirty="0" smtClean="0"/>
              <a:t>surveys, with a focus on stream restoration</a:t>
            </a:r>
          </a:p>
          <a:p>
            <a:endParaRPr lang="en-US" dirty="0" smtClean="0"/>
          </a:p>
          <a:p>
            <a:r>
              <a:rPr lang="en-US" dirty="0" smtClean="0"/>
              <a:t>Encourage standardized data formatting and </a:t>
            </a:r>
            <a:r>
              <a:rPr lang="en-US" dirty="0"/>
              <a:t>f</a:t>
            </a:r>
            <a:r>
              <a:rPr lang="en-US" dirty="0" smtClean="0"/>
              <a:t>acilitate the analysis of large amounts of data</a:t>
            </a:r>
          </a:p>
          <a:p>
            <a:pPr lvl="1"/>
            <a:r>
              <a:rPr lang="en-US" dirty="0" smtClean="0"/>
              <a:t>e.g., meta-analyses, remotely sensed </a:t>
            </a:r>
            <a:r>
              <a:rPr lang="en-US" dirty="0" smtClean="0"/>
              <a:t>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Demonstrate novel techniques for stream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programmatic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 and precision</a:t>
            </a:r>
          </a:p>
          <a:p>
            <a:pPr lvl="1"/>
            <a:r>
              <a:rPr lang="en-US" dirty="0" smtClean="0"/>
              <a:t>Document every step of analysis from raw data to final results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Create scripts that instantly analyze field data</a:t>
            </a:r>
          </a:p>
          <a:p>
            <a:pPr lvl="1"/>
            <a:r>
              <a:rPr lang="en-US" dirty="0" smtClean="0"/>
              <a:t>Write routines to analyze large amounts of remotely sensed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" y="4001294"/>
            <a:ext cx="5429250" cy="270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7524" y="6449606"/>
            <a:ext cx="1690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Image: WA-DNR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2679" y="1842898"/>
            <a:ext cx="1927273" cy="467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with Python can </a:t>
            </a:r>
            <a:r>
              <a:rPr lang="en-US" sz="2400" dirty="0" smtClean="0">
                <a:latin typeface="Consolas" panose="020B0609020204030204" pitchFamily="49" charset="0"/>
              </a:rPr>
              <a:t>pip install </a:t>
            </a:r>
            <a:r>
              <a:rPr lang="en-US" dirty="0" smtClean="0"/>
              <a:t>pyfluv </a:t>
            </a:r>
            <a:r>
              <a:rPr lang="en-US" dirty="0" smtClean="0"/>
              <a:t>from the terminal</a:t>
            </a:r>
          </a:p>
          <a:p>
            <a:r>
              <a:rPr lang="en-US" dirty="0" smtClean="0"/>
              <a:t>Source code available at </a:t>
            </a:r>
            <a:r>
              <a:rPr lang="en-US" dirty="0" smtClean="0">
                <a:hlinkClick r:id="rId2"/>
              </a:rPr>
              <a:t>https://github.com/rsjones94/pyfluv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96" y="2886078"/>
            <a:ext cx="5362187" cy="38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35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</a:t>
            </a:r>
            <a:r>
              <a:rPr lang="en-US" dirty="0" smtClean="0"/>
              <a:t>short demonstration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F</a:t>
            </a:r>
            <a:r>
              <a:rPr lang="en-US" sz="2700" dirty="0" smtClean="0"/>
              <a:t>ull tutorials at </a:t>
            </a:r>
            <a:r>
              <a:rPr lang="en-US" sz="2700" dirty="0" smtClean="0">
                <a:hlinkClick r:id="rId2"/>
              </a:rPr>
              <a:t>https://github.com/rsjones94/pyfluv-notebooks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8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" y="1457320"/>
            <a:ext cx="7567658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55" y="1457320"/>
            <a:ext cx="3690584" cy="478632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survey contains</a:t>
            </a:r>
          </a:p>
          <a:p>
            <a:pPr lvl="1"/>
            <a:r>
              <a:rPr lang="en-US" dirty="0" smtClean="0"/>
              <a:t>1516 points</a:t>
            </a:r>
          </a:p>
          <a:p>
            <a:pPr lvl="1"/>
            <a:r>
              <a:rPr lang="en-US" dirty="0" smtClean="0"/>
              <a:t>14 cross sections</a:t>
            </a:r>
          </a:p>
          <a:p>
            <a:pPr lvl="1"/>
            <a:r>
              <a:rPr lang="en-US" dirty="0" smtClean="0"/>
              <a:t>6 longitudinal profiles</a:t>
            </a:r>
          </a:p>
        </p:txBody>
      </p:sp>
    </p:spTree>
    <p:extLst>
      <p:ext uri="{BB962C8B-B14F-4D97-AF65-F5344CB8AC3E}">
        <p14:creationId xmlns:p14="http://schemas.microsoft.com/office/powerpoint/2010/main" val="3173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Quickplotting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47" y="2302662"/>
            <a:ext cx="4931579" cy="2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9" y="492218"/>
            <a:ext cx="4720896" cy="240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46" y="3029592"/>
            <a:ext cx="4221401" cy="3670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492218"/>
            <a:ext cx="6279540" cy="3095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3956538"/>
            <a:ext cx="6535321" cy="16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467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Garamond</vt:lpstr>
      <vt:lpstr>Office Theme</vt:lpstr>
      <vt:lpstr>pyfluv</vt:lpstr>
      <vt:lpstr>What is pyfluv?</vt:lpstr>
      <vt:lpstr>Goals of pyfluv</vt:lpstr>
      <vt:lpstr>Benefits of programmatic analysis</vt:lpstr>
      <vt:lpstr>Downloading pyfluv</vt:lpstr>
      <vt:lpstr>A short demonstration   Full tutorials at https://github.com/rsjones94/pyfluv-notebooks</vt:lpstr>
      <vt:lpstr>Reading in a survey</vt:lpstr>
      <vt:lpstr>Quickplotting</vt:lpstr>
      <vt:lpstr>PowerPoint Presentation</vt:lpstr>
      <vt:lpstr>Extracting statistics</vt:lpstr>
      <vt:lpstr>Profile modification</vt:lpstr>
      <vt:lpstr>CrossSection modification</vt:lpstr>
      <vt:lpstr>Other features</vt:lpstr>
      <vt:lpstr>Predictive algorithms</vt:lpstr>
      <vt:lpstr>Predictive algorithms</vt:lpstr>
      <vt:lpstr>Top of bank identification</vt:lpstr>
      <vt:lpstr>Substrate differentiation</vt:lpstr>
      <vt:lpstr>Feature classification</vt:lpstr>
      <vt:lpstr>pyfluv benefits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pyfluv</dc:title>
  <dc:creator>rsjon_000</dc:creator>
  <cp:lastModifiedBy>rsjon_000</cp:lastModifiedBy>
  <cp:revision>279</cp:revision>
  <dcterms:created xsi:type="dcterms:W3CDTF">2019-04-07T17:43:30Z</dcterms:created>
  <dcterms:modified xsi:type="dcterms:W3CDTF">2019-04-07T22:25:32Z</dcterms:modified>
</cp:coreProperties>
</file>