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86" r:id="rId4"/>
    <p:sldId id="287" r:id="rId5"/>
    <p:sldId id="273" r:id="rId6"/>
    <p:sldId id="288" r:id="rId7"/>
    <p:sldId id="289" r:id="rId8"/>
    <p:sldId id="290" r:id="rId9"/>
    <p:sldId id="276" r:id="rId10"/>
    <p:sldId id="282" r:id="rId11"/>
    <p:sldId id="291" r:id="rId1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85"/>
    <p:restoredTop sz="94696"/>
  </p:normalViewPr>
  <p:slideViewPr>
    <p:cSldViewPr snapToGrid="0" snapToObjects="1">
      <p:cViewPr>
        <p:scale>
          <a:sx n="155" d="100"/>
          <a:sy n="155" d="100"/>
        </p:scale>
        <p:origin x="4904" y="54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DB196-4E5B-B64B-848D-69F7B54B86B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1A95-29C3-1844-A5E1-4D282767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only hemispheres with &lt;50% stenosis; combine </a:t>
            </a:r>
            <a:r>
              <a:rPr lang="en-US" dirty="0" err="1" smtClean="0"/>
              <a:t>athero</a:t>
            </a:r>
            <a:r>
              <a:rPr lang="en-US" dirty="0" smtClean="0"/>
              <a:t> and </a:t>
            </a:r>
            <a:r>
              <a:rPr lang="en-US" dirty="0" err="1" smtClean="0"/>
              <a:t>moyamoya</a:t>
            </a:r>
            <a:r>
              <a:rPr lang="en-US" dirty="0" smtClean="0"/>
              <a:t>; make each plot it’s own slide and put after actual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01A95-29C3-1844-A5E1-4D282767F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only hemispheres with &lt;50% stenosis; combine </a:t>
            </a:r>
            <a:r>
              <a:rPr lang="en-US" dirty="0" err="1" smtClean="0"/>
              <a:t>athero</a:t>
            </a:r>
            <a:r>
              <a:rPr lang="en-US" dirty="0" smtClean="0"/>
              <a:t> and </a:t>
            </a:r>
            <a:r>
              <a:rPr lang="en-US" dirty="0" err="1" smtClean="0"/>
              <a:t>moyamoya</a:t>
            </a:r>
            <a:r>
              <a:rPr lang="en-US" dirty="0" smtClean="0"/>
              <a:t>; make each plot it’s own slide and put after actual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01A95-29C3-1844-A5E1-4D282767F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0058401" cy="77723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9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438B-53EA-094D-A45F-391681BE2E8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85E5-4A82-6249-8506-0A9DF854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" y="212141"/>
            <a:ext cx="9387840" cy="1181881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PTSTEN_###_##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" y="5760415"/>
            <a:ext cx="9387840" cy="1908800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Overall </a:t>
            </a:r>
            <a:r>
              <a:rPr lang="en-US" sz="1600" b="1" u="sng" dirty="0" smtClean="0">
                <a:solidFill>
                  <a:schemeClr val="bg1">
                    <a:lumMod val="9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impression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0777" y="2155517"/>
            <a:ext cx="1707841" cy="3000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60"/>
              </a:spcAft>
            </a:pPr>
            <a:r>
              <a:rPr lang="en-US" sz="220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Scan </a:t>
            </a:r>
            <a:r>
              <a:rPr lang="en-US" sz="2200" b="1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date:</a:t>
            </a:r>
          </a:p>
          <a:p>
            <a:pPr algn="r">
              <a:spcAft>
                <a:spcPts val="660"/>
              </a:spcAft>
            </a:pPr>
            <a:r>
              <a:rPr lang="en-US" sz="2200" b="1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DOB:</a:t>
            </a:r>
          </a:p>
          <a:p>
            <a:pPr algn="r">
              <a:spcAft>
                <a:spcPts val="660"/>
              </a:spcAft>
            </a:pPr>
            <a:r>
              <a:rPr lang="en-US" sz="2200" b="1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Age:</a:t>
            </a:r>
          </a:p>
          <a:p>
            <a:pPr algn="r">
              <a:spcAft>
                <a:spcPts val="660"/>
              </a:spcAft>
            </a:pPr>
            <a:r>
              <a:rPr lang="en-US" sz="2200" b="1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MRN:</a:t>
            </a:r>
          </a:p>
          <a:p>
            <a:pPr algn="r">
              <a:spcAft>
                <a:spcPts val="660"/>
              </a:spcAft>
            </a:pPr>
            <a:r>
              <a:rPr lang="en-US" sz="2200" b="1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Sex:</a:t>
            </a:r>
          </a:p>
          <a:p>
            <a:pPr algn="r">
              <a:spcAft>
                <a:spcPts val="660"/>
              </a:spcAft>
            </a:pPr>
            <a:r>
              <a:rPr lang="en-US" sz="2200" b="1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Physician:</a:t>
            </a:r>
            <a:endParaRPr lang="en-US" sz="2200" b="1" dirty="0" smtClean="0">
              <a:solidFill>
                <a:srgbClr val="0070C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r">
              <a:spcAft>
                <a:spcPts val="660"/>
              </a:spcAft>
            </a:pPr>
            <a:r>
              <a:rPr lang="en-US" sz="2200" b="1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Condition</a:t>
            </a:r>
            <a:r>
              <a:rPr lang="en-US" sz="220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5918" y="2155517"/>
            <a:ext cx="3223469" cy="431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60"/>
              </a:spcAft>
            </a:pPr>
            <a:r>
              <a:rPr lang="en-US" sz="2207" b="1" dirty="0" err="1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scan_dateYYYYmmdd</a:t>
            </a:r>
            <a:endParaRPr lang="en-US" sz="2207" b="1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5918" y="4721737"/>
            <a:ext cx="3223469" cy="431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60"/>
              </a:spcAft>
            </a:pPr>
            <a:r>
              <a:rPr lang="en-US" sz="2207" b="1" dirty="0" err="1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Athero</a:t>
            </a:r>
            <a:r>
              <a:rPr lang="en-US" sz="2207" b="1" dirty="0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en-US" sz="2207" b="1" dirty="0" err="1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Moyamoya</a:t>
            </a:r>
            <a:endParaRPr lang="en-US" sz="2207" b="1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5918" y="4289759"/>
            <a:ext cx="3223469" cy="431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60"/>
              </a:spcAft>
            </a:pPr>
            <a:r>
              <a:rPr lang="en-US" sz="2207" b="1" dirty="0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&lt;name&gt;</a:t>
            </a:r>
            <a:endParaRPr lang="en-US" sz="2207" b="1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5918" y="3857781"/>
            <a:ext cx="3223469" cy="431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60"/>
              </a:spcAft>
            </a:pPr>
            <a:r>
              <a:rPr lang="en-US" sz="2207" b="1" dirty="0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Male/Female</a:t>
            </a:r>
            <a:endParaRPr lang="en-US" sz="2207" b="1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5918" y="3425803"/>
            <a:ext cx="3223469" cy="431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60"/>
              </a:spcAft>
            </a:pPr>
            <a:r>
              <a:rPr lang="en-US" sz="2207" b="1" dirty="0" err="1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mrn</a:t>
            </a:r>
            <a:r>
              <a:rPr lang="en-US" sz="2207" b="1" dirty="0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##########</a:t>
            </a:r>
            <a:endParaRPr lang="en-US" sz="2207" b="1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05918" y="2568126"/>
            <a:ext cx="3223469" cy="431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60"/>
              </a:spcAft>
            </a:pPr>
            <a:r>
              <a:rPr lang="en-US" sz="2207" b="1" dirty="0" err="1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dobYYYYmmdd</a:t>
            </a:r>
            <a:endParaRPr lang="en-US" sz="2207" b="1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5918" y="2998904"/>
            <a:ext cx="3223469" cy="431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60"/>
              </a:spcAft>
            </a:pPr>
            <a:r>
              <a:rPr lang="en-US" sz="2207" b="1" dirty="0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age## </a:t>
            </a:r>
            <a:r>
              <a:rPr lang="en-US" sz="2207" b="1" dirty="0" err="1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y.o</a:t>
            </a:r>
            <a:r>
              <a:rPr lang="en-US" sz="2207" b="1" dirty="0" smtClean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sz="2207" b="1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" y="209161"/>
            <a:ext cx="9387840" cy="54864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Cerebrovascular reactivity </a:t>
            </a:r>
            <a:r>
              <a:rPr lang="en-US" sz="32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</a:t>
            </a:r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ovie</a:t>
            </a:r>
            <a:endParaRPr lang="en-US" sz="3200" b="1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" y="837440"/>
            <a:ext cx="9387840" cy="87669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Method: 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This movie displays the reactivity in each voxel as a function of time. Longer times to maximal reactivity are consistent with long reactivity delays and are a potential indicator of hemodynamic impairment.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3200" y="2010168"/>
            <a:ext cx="7112000" cy="533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CVR DELAY MOVIE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0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2777" y="1793774"/>
            <a:ext cx="6472846" cy="4304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END TIDAL CO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TRACE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" y="6166714"/>
            <a:ext cx="9387840" cy="118963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  <a:r>
              <a:rPr lang="en-US" sz="1600" b="1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en-US" sz="16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" y="209161"/>
            <a:ext cx="9387840" cy="54864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End-tidal CO</a:t>
            </a:r>
            <a:r>
              <a:rPr lang="en-US" sz="3200" b="1" baseline="-25000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 (EtCO</a:t>
            </a:r>
            <a:r>
              <a:rPr lang="en-US" sz="3200" b="1" baseline="-25000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) Monitoring</a:t>
            </a:r>
            <a:endParaRPr lang="en-US" sz="3200" b="1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" y="837440"/>
            <a:ext cx="9387840" cy="87669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Method: 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EtCO</a:t>
            </a:r>
            <a:r>
              <a:rPr lang="en-US" sz="1600" baseline="-250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 is continuously monitored using a nasal cannula during the BOLD imaging acquisition to ensure proper delivery of stimulus.   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792778" y="1793773"/>
            <a:ext cx="6472846" cy="4304267"/>
          </a:xfrm>
        </p:spPr>
      </p:sp>
    </p:spTree>
    <p:extLst>
      <p:ext uri="{BB962C8B-B14F-4D97-AF65-F5344CB8AC3E}">
        <p14:creationId xmlns:p14="http://schemas.microsoft.com/office/powerpoint/2010/main" val="130737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" y="1524520"/>
            <a:ext cx="9387840" cy="431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60"/>
              </a:spcAft>
            </a:pPr>
            <a:r>
              <a:rPr lang="en-US" sz="2207" b="1" dirty="0" smtClean="0">
                <a:latin typeface="Avenir Book" charset="0"/>
                <a:ea typeface="Avenir Book" charset="0"/>
                <a:cs typeface="Avenir Book" charset="0"/>
              </a:rPr>
              <a:t>History: age## </a:t>
            </a:r>
            <a:r>
              <a:rPr lang="en-US" sz="2207" b="1" dirty="0" err="1" smtClean="0">
                <a:latin typeface="Avenir Book" charset="0"/>
                <a:ea typeface="Avenir Book" charset="0"/>
                <a:cs typeface="Avenir Book" charset="0"/>
              </a:rPr>
              <a:t>y.o</a:t>
            </a:r>
            <a:r>
              <a:rPr lang="en-US" sz="2207" b="1" dirty="0" smtClean="0">
                <a:latin typeface="Avenir Book" charset="0"/>
                <a:ea typeface="Avenir Book" charset="0"/>
                <a:cs typeface="Avenir Book" charset="0"/>
              </a:rPr>
              <a:t>. male/female with </a:t>
            </a:r>
            <a:r>
              <a:rPr lang="en-US" sz="2207" b="1" dirty="0" err="1" smtClean="0">
                <a:latin typeface="Avenir Book" charset="0"/>
                <a:ea typeface="Avenir Book" charset="0"/>
                <a:cs typeface="Avenir Book" charset="0"/>
              </a:rPr>
              <a:t>athero</a:t>
            </a:r>
            <a:r>
              <a:rPr lang="en-US" sz="2207" b="1" dirty="0" smtClean="0"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en-US" sz="2207" b="1" dirty="0" err="1" smtClean="0">
                <a:latin typeface="Avenir Book" charset="0"/>
                <a:ea typeface="Avenir Book" charset="0"/>
                <a:cs typeface="Avenir Book" charset="0"/>
              </a:rPr>
              <a:t>Moyamoya</a:t>
            </a:r>
            <a:endParaRPr lang="en-US" sz="2207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278265" y="2354438"/>
            <a:ext cx="4444855" cy="3489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1760" b="1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IMAGING</a:t>
            </a:r>
            <a:endParaRPr lang="en-US" altLang="en-US" sz="1760" b="1" dirty="0">
              <a:solidFill>
                <a:srgbClr val="0070C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34631" y="2354438"/>
            <a:ext cx="4444855" cy="34419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176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CLINIC VISITS &amp; PROCEDURES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" y="212141"/>
            <a:ext cx="9387840" cy="1181881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PTSTEN_###_##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029200" y="2712600"/>
            <a:ext cx="0" cy="481474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335280" y="3240594"/>
            <a:ext cx="4444855" cy="344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176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##/##/##</a:t>
            </a:r>
            <a:r>
              <a:rPr lang="en-US" altLang="en-US" sz="176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 Patient presents with </a:t>
            </a:r>
            <a:r>
              <a:rPr lang="is-I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…</a:t>
            </a:r>
            <a:endParaRPr lang="en-US" altLang="en-US" sz="1760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4779486" y="3421155"/>
            <a:ext cx="249714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5029200" y="3611247"/>
            <a:ext cx="249713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5278265" y="3308273"/>
            <a:ext cx="4444854" cy="596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n-US" sz="176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##/##/##</a:t>
            </a:r>
            <a:r>
              <a:rPr lang="en-US" altLang="en-US" sz="176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 </a:t>
            </a:r>
            <a:r>
              <a:rPr lang="en-US" altLang="en-US" sz="17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CTa</a:t>
            </a: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Head/Neck</a:t>
            </a:r>
          </a:p>
          <a:p>
            <a:pPr marL="314325" indent="-314325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Findings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H="1">
            <a:off x="5029200" y="4765652"/>
            <a:ext cx="249713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5278265" y="4462677"/>
            <a:ext cx="4444854" cy="596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n-US" sz="176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##/##/##</a:t>
            </a:r>
            <a:r>
              <a:rPr lang="en-US" altLang="en-US" sz="176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 MRI w/o contrast</a:t>
            </a:r>
          </a:p>
          <a:p>
            <a:pPr marL="314325" indent="-314325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Findings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029200" y="5999654"/>
            <a:ext cx="249713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5278265" y="5687100"/>
            <a:ext cx="4444854" cy="596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n-US" sz="176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##/##/##</a:t>
            </a:r>
            <a:r>
              <a:rPr lang="en-US" altLang="en-US" sz="176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 BOLD Scan #</a:t>
            </a:r>
          </a:p>
          <a:p>
            <a:pPr marL="314325" indent="-314325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Findings</a:t>
            </a: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334631" y="4094088"/>
            <a:ext cx="4444855" cy="596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n-US" sz="176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##/##/##</a:t>
            </a:r>
            <a:r>
              <a:rPr lang="en-US" altLang="en-US" sz="176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 Cerebral angiogram</a:t>
            </a:r>
          </a:p>
          <a:p>
            <a:pPr marL="314325" indent="-314325" algn="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Findings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4779486" y="4401715"/>
            <a:ext cx="249714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334631" y="5411015"/>
            <a:ext cx="4444855" cy="344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n-US" sz="176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##/##/##</a:t>
            </a:r>
            <a:r>
              <a:rPr lang="en-US" altLang="en-US" sz="176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r>
              <a:rPr lang="en-US" altLang="en-US" sz="176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R/L EDAS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4779486" y="5596099"/>
            <a:ext cx="249714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" y="212142"/>
            <a:ext cx="9387840" cy="555954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3200" b="1" baseline="-25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-weighted FLAIR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07480" y="5194195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064852" y="3497596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457188" y="1725280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132449" y="4756345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733461" y="3497598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32449" y="1750522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96243" y="3497597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93788" y="1750522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75663" y="5194194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402070" y="3497596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" y="1263507"/>
            <a:ext cx="9387840" cy="6258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FLAIR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35280" y="1263508"/>
            <a:ext cx="9387840" cy="6258560"/>
          </a:xfrm>
        </p:spPr>
      </p:sp>
    </p:spTree>
    <p:extLst>
      <p:ext uri="{BB962C8B-B14F-4D97-AF65-F5344CB8AC3E}">
        <p14:creationId xmlns:p14="http://schemas.microsoft.com/office/powerpoint/2010/main" val="151324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" y="6166714"/>
            <a:ext cx="9387840" cy="118963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  <a:r>
              <a:rPr lang="en-US" sz="16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en-US" sz="16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" y="212141"/>
            <a:ext cx="9387840" cy="54864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Baseline </a:t>
            </a:r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cerebral </a:t>
            </a:r>
            <a:r>
              <a:rPr lang="en-US" sz="32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blood flow (CBF)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" y="837440"/>
            <a:ext cx="9387840" cy="87669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Method: </a:t>
            </a:r>
            <a:r>
              <a:rPr lang="en-US" sz="1600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 CBF is mapped using an arterial spin labeling MRI technique, which uses arterial blood water as an endogenous contrast agent. Maps depict the baseline CBF in units of ml blood / 100g tissue / minute.    </a:t>
            </a:r>
            <a:endParaRPr lang="en-US" sz="1600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541454" y="2520002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560446" y="2520003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579438" y="2520004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67339" y="3698639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22425" y="3717431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94882" y="3717431"/>
            <a:ext cx="218718" cy="169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" y="2219484"/>
            <a:ext cx="9387840" cy="2816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CBF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3196" y="5045229"/>
            <a:ext cx="2786340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CBF (ml/100g/min)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35280" y="2219484"/>
            <a:ext cx="9387840" cy="2816352"/>
          </a:xfrm>
        </p:spPr>
      </p:sp>
    </p:spTree>
    <p:extLst>
      <p:ext uri="{BB962C8B-B14F-4D97-AF65-F5344CB8AC3E}">
        <p14:creationId xmlns:p14="http://schemas.microsoft.com/office/powerpoint/2010/main" val="30001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5280" y="212141"/>
            <a:ext cx="9387840" cy="54864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Baseline </a:t>
            </a:r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cerebral </a:t>
            </a:r>
            <a:r>
              <a:rPr lang="en-US" sz="32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blood flow (CBF)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280" y="837440"/>
            <a:ext cx="9387840" cy="87669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Method: </a:t>
            </a:r>
            <a:r>
              <a:rPr lang="en-US" sz="1600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 CBF 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is quantified in the gray matter of three major vascular flow territories and compared with data from subjects without flow limiting stenosis in these territories.    </a:t>
            </a:r>
          </a:p>
          <a:p>
            <a:endParaRPr lang="en-US" sz="1600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97040" y="2479853"/>
            <a:ext cx="2926080" cy="292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CBF vs. 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66160" y="2479853"/>
            <a:ext cx="2926080" cy="292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CBF vs. 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280" y="2479853"/>
            <a:ext cx="2926080" cy="292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MCA CBF vs. 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280" y="1973519"/>
            <a:ext cx="2926080" cy="41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MCA territory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66160" y="1973519"/>
            <a:ext cx="2926080" cy="41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ACA territory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97040" y="1973519"/>
            <a:ext cx="2926080" cy="41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PCA territory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280" y="6166714"/>
            <a:ext cx="9387840" cy="118963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  <a:r>
              <a:rPr lang="en-US" sz="16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en-US" sz="16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479853"/>
            <a:ext cx="2926080" cy="2926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0" y="2479853"/>
            <a:ext cx="2926080" cy="2926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040" y="2479853"/>
            <a:ext cx="2926080" cy="292608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79BB1CE-39DB-BB49-A501-C6EFD2590B3E}"/>
              </a:ext>
            </a:extLst>
          </p:cNvPr>
          <p:cNvSpPr/>
          <p:nvPr/>
        </p:nvSpPr>
        <p:spPr>
          <a:xfrm>
            <a:off x="1088020" y="5740604"/>
            <a:ext cx="91440" cy="914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49D0D24-412B-7248-8FF0-F05F9C55085D}"/>
              </a:ext>
            </a:extLst>
          </p:cNvPr>
          <p:cNvSpPr txBox="1"/>
          <p:nvPr/>
        </p:nvSpPr>
        <p:spPr>
          <a:xfrm>
            <a:off x="491028" y="564782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" panose="020B0503020202020204" pitchFamily="34" charset="0"/>
              </a:rPr>
              <a:t>Right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C3A3EC1-2396-B943-9A2D-48335F761392}"/>
              </a:ext>
            </a:extLst>
          </p:cNvPr>
          <p:cNvSpPr/>
          <p:nvPr/>
        </p:nvSpPr>
        <p:spPr>
          <a:xfrm>
            <a:off x="2079992" y="5740604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387BF14-286E-9147-8AFD-F2A31BFA281B}"/>
              </a:ext>
            </a:extLst>
          </p:cNvPr>
          <p:cNvSpPr txBox="1"/>
          <p:nvPr/>
        </p:nvSpPr>
        <p:spPr>
          <a:xfrm>
            <a:off x="1616467" y="5647824"/>
            <a:ext cx="463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" panose="020B0503020202020204" pitchFamily="34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5428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" y="2206172"/>
            <a:ext cx="9387840" cy="2811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CVR RAW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" y="212141"/>
            <a:ext cx="9387840" cy="54864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Cerebrovascular </a:t>
            </a:r>
            <a:r>
              <a:rPr lang="en-US" sz="32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reactivity (</a:t>
            </a:r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CVR)</a:t>
            </a:r>
            <a:endParaRPr lang="en-US" sz="3200" b="1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" y="6166714"/>
            <a:ext cx="9387840" cy="118963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  <a:r>
              <a:rPr lang="en-US" sz="16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en-US" sz="16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" y="837440"/>
            <a:ext cx="9387840" cy="87669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Method: 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CVR-weighted contrast is generated using blood oxygenation level-dependent MRI with a </a:t>
            </a:r>
            <a:r>
              <a:rPr lang="en-US" sz="1600" dirty="0" err="1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hypercapnic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vasodilatory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 respiratory stimulus. These maps are consistent with how well the vessels are able to respond to stimulus on average.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85847" y="5032988"/>
            <a:ext cx="3886705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CVR (normalized z-statistic)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35280" y="2206172"/>
            <a:ext cx="9387840" cy="2811724"/>
          </a:xfrm>
        </p:spPr>
      </p:sp>
    </p:spTree>
    <p:extLst>
      <p:ext uri="{BB962C8B-B14F-4D97-AF65-F5344CB8AC3E}">
        <p14:creationId xmlns:p14="http://schemas.microsoft.com/office/powerpoint/2010/main" val="210498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" y="209161"/>
            <a:ext cx="9387840" cy="54864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Maximum cerebrovascular </a:t>
            </a:r>
            <a:r>
              <a:rPr lang="en-US" sz="32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reactivity (</a:t>
            </a:r>
            <a:r>
              <a:rPr lang="en-US" sz="3200" b="1" dirty="0" err="1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</a:t>
            </a:r>
            <a:r>
              <a:rPr lang="en-US" sz="3200" b="1" baseline="-25000" dirty="0" err="1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Max</a:t>
            </a:r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 sz="3200" b="1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" y="6166714"/>
            <a:ext cx="9387840" cy="118963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Interpretation:</a:t>
            </a:r>
            <a:endParaRPr lang="en-US" sz="16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" y="837440"/>
            <a:ext cx="9387840" cy="87669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Method: 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Cerebrovascular reactivity (CVR) properties can be further resolved into maximum reactivity (</a:t>
            </a:r>
            <a:r>
              <a:rPr lang="en-US" sz="1600" dirty="0" err="1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CVRMax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) and reactivity delay (</a:t>
            </a:r>
            <a:r>
              <a:rPr lang="en-US" sz="1600" dirty="0" err="1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</a:t>
            </a:r>
            <a:r>
              <a:rPr lang="en-US" sz="1600" baseline="-25000" dirty="0" err="1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Delay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). The below </a:t>
            </a:r>
            <a:r>
              <a:rPr lang="en-US" sz="1600" dirty="0" err="1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CVRMax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 images reflect how the vessels are able to react regardless of how long it takes for these vessels to react.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" y="2215292"/>
            <a:ext cx="9387840" cy="2816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CVR Max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3827" y="5034933"/>
            <a:ext cx="4274632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CVR</a:t>
            </a:r>
            <a:r>
              <a:rPr lang="en-US" alt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Max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(normalized z-statistic)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35280" y="2215292"/>
            <a:ext cx="9387840" cy="2816353"/>
          </a:xfrm>
        </p:spPr>
      </p:sp>
    </p:spTree>
    <p:extLst>
      <p:ext uri="{BB962C8B-B14F-4D97-AF65-F5344CB8AC3E}">
        <p14:creationId xmlns:p14="http://schemas.microsoft.com/office/powerpoint/2010/main" val="67382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" y="2219484"/>
            <a:ext cx="9387840" cy="2816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CVR Delay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" y="209161"/>
            <a:ext cx="9387840" cy="54864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Cerebrovascular reactivity delay </a:t>
            </a:r>
            <a:r>
              <a:rPr lang="en-US" sz="32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3200" b="1" dirty="0" err="1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</a:t>
            </a:r>
            <a:r>
              <a:rPr lang="en-US" sz="3200" b="1" baseline="-25000" dirty="0" err="1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Delay</a:t>
            </a:r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 sz="3200" b="1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" y="837440"/>
            <a:ext cx="9387840" cy="87669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Method: 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The below cerebrovascular delay (</a:t>
            </a:r>
            <a:r>
              <a:rPr lang="en-US" sz="1600" dirty="0" err="1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CVRdelay</a:t>
            </a:r>
            <a:r>
              <a:rPr lang="en-US" sz="16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) images reflect how long it takes for the vessels to react maximally. Larger values are believed to be consistent with delayed vascular compliance and higher hemodynamic impairment.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" y="6166714"/>
            <a:ext cx="9387840" cy="118963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  <a:r>
              <a:rPr lang="en-US" sz="16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en-US" sz="16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5175" y="5054114"/>
            <a:ext cx="2662908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CVR</a:t>
            </a:r>
            <a:r>
              <a:rPr lang="en-US" alt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Delay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(seconds)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35280" y="2219484"/>
            <a:ext cx="9387840" cy="2816352"/>
          </a:xfrm>
        </p:spPr>
      </p:sp>
    </p:spTree>
    <p:extLst>
      <p:ext uri="{BB962C8B-B14F-4D97-AF65-F5344CB8AC3E}">
        <p14:creationId xmlns:p14="http://schemas.microsoft.com/office/powerpoint/2010/main" val="128466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5280" y="212141"/>
            <a:ext cx="9387840" cy="54864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Cerebrovascular reactivity delay </a:t>
            </a:r>
            <a:r>
              <a:rPr lang="en-US" sz="32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3200" b="1" dirty="0" err="1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</a:t>
            </a:r>
            <a:r>
              <a:rPr lang="en-US" sz="3200" b="1" baseline="-25000" dirty="0" err="1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Delay</a:t>
            </a:r>
            <a:r>
              <a:rPr lang="en-US" sz="32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 sz="3200" b="1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" y="837440"/>
            <a:ext cx="9387840" cy="87669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Method:  </a:t>
            </a:r>
            <a:r>
              <a:rPr lang="en-US" sz="1600" b="1" dirty="0" err="1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CVRDelay</a:t>
            </a:r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 is quantified in the gray matter of three major vascular flow territories and compared with data from the same similar flow territories in subjects without flow-limiting stenosis.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97040" y="2479853"/>
            <a:ext cx="2926080" cy="292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PCA vs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66160" y="2479853"/>
            <a:ext cx="2926080" cy="292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ACA vs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280" y="2479853"/>
            <a:ext cx="2926080" cy="2926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 MCA vs. 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280" y="1973519"/>
            <a:ext cx="2926080" cy="41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MCA territory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66160" y="1973519"/>
            <a:ext cx="2926080" cy="41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ACA territory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97040" y="1973519"/>
            <a:ext cx="2926080" cy="41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PCA territory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" y="6166714"/>
            <a:ext cx="9387840" cy="1189634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  <a:r>
              <a:rPr lang="en-US" sz="1600" b="1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en-US" sz="16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478299"/>
            <a:ext cx="2926080" cy="2926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0" y="2482230"/>
            <a:ext cx="2926080" cy="2926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040" y="2479853"/>
            <a:ext cx="2926080" cy="292608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79BB1CE-39DB-BB49-A501-C6EFD2590B3E}"/>
              </a:ext>
            </a:extLst>
          </p:cNvPr>
          <p:cNvSpPr/>
          <p:nvPr/>
        </p:nvSpPr>
        <p:spPr>
          <a:xfrm>
            <a:off x="1088020" y="5740604"/>
            <a:ext cx="91440" cy="914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49D0D24-412B-7248-8FF0-F05F9C55085D}"/>
              </a:ext>
            </a:extLst>
          </p:cNvPr>
          <p:cNvSpPr txBox="1"/>
          <p:nvPr/>
        </p:nvSpPr>
        <p:spPr>
          <a:xfrm>
            <a:off x="491028" y="564782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" panose="020B0503020202020204" pitchFamily="34" charset="0"/>
              </a:rPr>
              <a:t>Right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C3A3EC1-2396-B943-9A2D-48335F761392}"/>
              </a:ext>
            </a:extLst>
          </p:cNvPr>
          <p:cNvSpPr/>
          <p:nvPr/>
        </p:nvSpPr>
        <p:spPr>
          <a:xfrm>
            <a:off x="2079992" y="5740604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387BF14-286E-9147-8AFD-F2A31BFA281B}"/>
              </a:ext>
            </a:extLst>
          </p:cNvPr>
          <p:cNvSpPr txBox="1"/>
          <p:nvPr/>
        </p:nvSpPr>
        <p:spPr>
          <a:xfrm>
            <a:off x="1616467" y="5647824"/>
            <a:ext cx="463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" panose="020B0503020202020204" pitchFamily="34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7030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9388</TotalTime>
  <Words>565</Words>
  <Application>Microsoft Macintosh PowerPoint</Application>
  <PresentationFormat>Custom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Avenir Book</vt:lpstr>
      <vt:lpstr>Avenir Next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Meher Juttukonda</dc:creator>
  <cp:lastModifiedBy>Microsoft Office User</cp:lastModifiedBy>
  <cp:revision>237</cp:revision>
  <dcterms:created xsi:type="dcterms:W3CDTF">2019-02-25T14:10:07Z</dcterms:created>
  <dcterms:modified xsi:type="dcterms:W3CDTF">2021-03-01T04:18:16Z</dcterms:modified>
</cp:coreProperties>
</file>