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58" r:id="rId3"/>
    <p:sldId id="286" r:id="rId4"/>
    <p:sldId id="287" r:id="rId5"/>
    <p:sldId id="273" r:id="rId6"/>
    <p:sldId id="288" r:id="rId7"/>
    <p:sldId id="289" r:id="rId8"/>
    <p:sldId id="290" r:id="rId9"/>
    <p:sldId id="276" r:id="rId10"/>
    <p:sldId id="282" r:id="rId11"/>
    <p:sldId id="291" r:id="rId12"/>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85"/>
    <p:restoredTop sz="94696"/>
  </p:normalViewPr>
  <p:slideViewPr>
    <p:cSldViewPr snapToGrid="0" snapToObjects="1">
      <p:cViewPr>
        <p:scale>
          <a:sx n="155" d="100"/>
          <a:sy n="155" d="100"/>
        </p:scale>
        <p:origin x="4904" y="544"/>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9DB196-4E5B-B64B-848D-69F7B54B86BB}" type="datetimeFigureOut">
              <a:rPr lang="en-US" smtClean="0"/>
              <a:t>11/11/20</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01A95-29C3-1844-A5E1-4D282767F08F}" type="slidenum">
              <a:rPr lang="en-US" smtClean="0"/>
              <a:t>‹#›</a:t>
            </a:fld>
            <a:endParaRPr lang="en-US"/>
          </a:p>
        </p:txBody>
      </p:sp>
    </p:spTree>
    <p:extLst>
      <p:ext uri="{BB962C8B-B14F-4D97-AF65-F5344CB8AC3E}">
        <p14:creationId xmlns:p14="http://schemas.microsoft.com/office/powerpoint/2010/main" val="615996352"/>
      </p:ext>
    </p:extLst>
  </p:cSld>
  <p:clrMap bg1="lt1" tx1="dk1" bg2="lt2" tx2="dk2" accent1="accent1" accent2="accent2" accent3="accent3" accent4="accent4" accent5="accent5" accent6="accent6" hlink="hlink" folHlink="folHlink"/>
  <p:notesStyle>
    <a:lvl1pPr marL="0" algn="l" defTabSz="1018824" rtl="0" eaLnBrk="1" latinLnBrk="0" hangingPunct="1">
      <a:defRPr sz="1337" kern="1200">
        <a:solidFill>
          <a:schemeClr val="tx1"/>
        </a:solidFill>
        <a:latin typeface="+mn-lt"/>
        <a:ea typeface="+mn-ea"/>
        <a:cs typeface="+mn-cs"/>
      </a:defRPr>
    </a:lvl1pPr>
    <a:lvl2pPr marL="509412" algn="l" defTabSz="1018824" rtl="0" eaLnBrk="1" latinLnBrk="0" hangingPunct="1">
      <a:defRPr sz="1337" kern="1200">
        <a:solidFill>
          <a:schemeClr val="tx1"/>
        </a:solidFill>
        <a:latin typeface="+mn-lt"/>
        <a:ea typeface="+mn-ea"/>
        <a:cs typeface="+mn-cs"/>
      </a:defRPr>
    </a:lvl2pPr>
    <a:lvl3pPr marL="1018824" algn="l" defTabSz="1018824" rtl="0" eaLnBrk="1" latinLnBrk="0" hangingPunct="1">
      <a:defRPr sz="1337" kern="1200">
        <a:solidFill>
          <a:schemeClr val="tx1"/>
        </a:solidFill>
        <a:latin typeface="+mn-lt"/>
        <a:ea typeface="+mn-ea"/>
        <a:cs typeface="+mn-cs"/>
      </a:defRPr>
    </a:lvl3pPr>
    <a:lvl4pPr marL="1528237" algn="l" defTabSz="1018824" rtl="0" eaLnBrk="1" latinLnBrk="0" hangingPunct="1">
      <a:defRPr sz="1337" kern="1200">
        <a:solidFill>
          <a:schemeClr val="tx1"/>
        </a:solidFill>
        <a:latin typeface="+mn-lt"/>
        <a:ea typeface="+mn-ea"/>
        <a:cs typeface="+mn-cs"/>
      </a:defRPr>
    </a:lvl4pPr>
    <a:lvl5pPr marL="2037649" algn="l" defTabSz="1018824" rtl="0" eaLnBrk="1" latinLnBrk="0" hangingPunct="1">
      <a:defRPr sz="1337" kern="1200">
        <a:solidFill>
          <a:schemeClr val="tx1"/>
        </a:solidFill>
        <a:latin typeface="+mn-lt"/>
        <a:ea typeface="+mn-ea"/>
        <a:cs typeface="+mn-cs"/>
      </a:defRPr>
    </a:lvl5pPr>
    <a:lvl6pPr marL="2547061" algn="l" defTabSz="1018824" rtl="0" eaLnBrk="1" latinLnBrk="0" hangingPunct="1">
      <a:defRPr sz="1337" kern="1200">
        <a:solidFill>
          <a:schemeClr val="tx1"/>
        </a:solidFill>
        <a:latin typeface="+mn-lt"/>
        <a:ea typeface="+mn-ea"/>
        <a:cs typeface="+mn-cs"/>
      </a:defRPr>
    </a:lvl6pPr>
    <a:lvl7pPr marL="3056473" algn="l" defTabSz="1018824" rtl="0" eaLnBrk="1" latinLnBrk="0" hangingPunct="1">
      <a:defRPr sz="1337" kern="1200">
        <a:solidFill>
          <a:schemeClr val="tx1"/>
        </a:solidFill>
        <a:latin typeface="+mn-lt"/>
        <a:ea typeface="+mn-ea"/>
        <a:cs typeface="+mn-cs"/>
      </a:defRPr>
    </a:lvl7pPr>
    <a:lvl8pPr marL="3565886" algn="l" defTabSz="1018824" rtl="0" eaLnBrk="1" latinLnBrk="0" hangingPunct="1">
      <a:defRPr sz="1337" kern="1200">
        <a:solidFill>
          <a:schemeClr val="tx1"/>
        </a:solidFill>
        <a:latin typeface="+mn-lt"/>
        <a:ea typeface="+mn-ea"/>
        <a:cs typeface="+mn-cs"/>
      </a:defRPr>
    </a:lvl8pPr>
    <a:lvl9pPr marL="4075298" algn="l" defTabSz="1018824" rtl="0" eaLnBrk="1" latinLnBrk="0" hangingPunct="1">
      <a:defRPr sz="133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only hemispheres with &lt;50% stenosis; combine </a:t>
            </a:r>
            <a:r>
              <a:rPr lang="en-US" dirty="0" err="1" smtClean="0"/>
              <a:t>athero</a:t>
            </a:r>
            <a:r>
              <a:rPr lang="en-US" dirty="0" smtClean="0"/>
              <a:t> and </a:t>
            </a:r>
            <a:r>
              <a:rPr lang="en-US" dirty="0" err="1" smtClean="0"/>
              <a:t>moyamoya</a:t>
            </a:r>
            <a:r>
              <a:rPr lang="en-US" dirty="0" smtClean="0"/>
              <a:t>; make each plot it’s own slide and put after actual images</a:t>
            </a:r>
            <a:endParaRPr lang="en-US" dirty="0"/>
          </a:p>
        </p:txBody>
      </p:sp>
      <p:sp>
        <p:nvSpPr>
          <p:cNvPr id="4" name="Slide Number Placeholder 3"/>
          <p:cNvSpPr>
            <a:spLocks noGrp="1"/>
          </p:cNvSpPr>
          <p:nvPr>
            <p:ph type="sldNum" sz="quarter" idx="10"/>
          </p:nvPr>
        </p:nvSpPr>
        <p:spPr/>
        <p:txBody>
          <a:bodyPr/>
          <a:lstStyle/>
          <a:p>
            <a:fld id="{9AA01A95-29C3-1844-A5E1-4D282767F08F}" type="slidenum">
              <a:rPr lang="en-US" smtClean="0"/>
              <a:t>5</a:t>
            </a:fld>
            <a:endParaRPr lang="en-US"/>
          </a:p>
        </p:txBody>
      </p:sp>
    </p:spTree>
    <p:extLst>
      <p:ext uri="{BB962C8B-B14F-4D97-AF65-F5344CB8AC3E}">
        <p14:creationId xmlns:p14="http://schemas.microsoft.com/office/powerpoint/2010/main" val="190317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only hemispheres with &lt;50% stenosis; combine </a:t>
            </a:r>
            <a:r>
              <a:rPr lang="en-US" dirty="0" err="1" smtClean="0"/>
              <a:t>athero</a:t>
            </a:r>
            <a:r>
              <a:rPr lang="en-US" dirty="0" smtClean="0"/>
              <a:t> and </a:t>
            </a:r>
            <a:r>
              <a:rPr lang="en-US" dirty="0" err="1" smtClean="0"/>
              <a:t>moyamoya</a:t>
            </a:r>
            <a:r>
              <a:rPr lang="en-US" dirty="0" smtClean="0"/>
              <a:t>; make each plot it’s own slide and put after actual images</a:t>
            </a:r>
            <a:endParaRPr lang="en-US" dirty="0"/>
          </a:p>
        </p:txBody>
      </p:sp>
      <p:sp>
        <p:nvSpPr>
          <p:cNvPr id="4" name="Slide Number Placeholder 3"/>
          <p:cNvSpPr>
            <a:spLocks noGrp="1"/>
          </p:cNvSpPr>
          <p:nvPr>
            <p:ph type="sldNum" sz="quarter" idx="10"/>
          </p:nvPr>
        </p:nvSpPr>
        <p:spPr/>
        <p:txBody>
          <a:bodyPr/>
          <a:lstStyle/>
          <a:p>
            <a:fld id="{9AA01A95-29C3-1844-A5E1-4D282767F08F}" type="slidenum">
              <a:rPr lang="en-US" smtClean="0"/>
              <a:t>9</a:t>
            </a:fld>
            <a:endParaRPr lang="en-US"/>
          </a:p>
        </p:txBody>
      </p:sp>
    </p:spTree>
    <p:extLst>
      <p:ext uri="{BB962C8B-B14F-4D97-AF65-F5344CB8AC3E}">
        <p14:creationId xmlns:p14="http://schemas.microsoft.com/office/powerpoint/2010/main" val="1892267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11/11/20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11/11/20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11/11/20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Pic">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1"/>
            <a:ext cx="10058401" cy="7772399"/>
          </a:xfrm>
        </p:spPr>
        <p:txBody>
          <a:bodyPr/>
          <a:lstStyle/>
          <a:p>
            <a:endParaRPr lang="en-US"/>
          </a:p>
        </p:txBody>
      </p:sp>
    </p:spTree>
    <p:extLst>
      <p:ext uri="{BB962C8B-B14F-4D97-AF65-F5344CB8AC3E}">
        <p14:creationId xmlns:p14="http://schemas.microsoft.com/office/powerpoint/2010/main" val="188459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11/11/20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smtClean="0"/>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CB438B-53EA-094D-A45F-391681BE2E8A}" type="datetimeFigureOut">
              <a:rPr lang="en-US" smtClean="0"/>
              <a:t>11/11/20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CB438B-53EA-094D-A45F-391681BE2E8A}" type="datetimeFigureOut">
              <a:rPr lang="en-US" smtClean="0"/>
              <a:t>11/11/20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CB438B-53EA-094D-A45F-391681BE2E8A}" type="datetimeFigureOut">
              <a:rPr lang="en-US" smtClean="0"/>
              <a:t>11/11/20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CB438B-53EA-094D-A45F-391681BE2E8A}" type="datetimeFigureOut">
              <a:rPr lang="en-US" smtClean="0"/>
              <a:t>11/11/20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B438B-53EA-094D-A45F-391681BE2E8A}" type="datetimeFigureOut">
              <a:rPr lang="en-US" smtClean="0"/>
              <a:t>11/11/20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CB438B-53EA-094D-A45F-391681BE2E8A}" type="datetimeFigureOut">
              <a:rPr lang="en-US" smtClean="0"/>
              <a:t>11/11/20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CB438B-53EA-094D-A45F-391681BE2E8A}" type="datetimeFigureOut">
              <a:rPr lang="en-US" smtClean="0"/>
              <a:t>11/11/20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AFCB438B-53EA-094D-A45F-391681BE2E8A}" type="datetimeFigureOut">
              <a:rPr lang="en-US" smtClean="0"/>
              <a:t>11/11/20</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FE0285E5-4A82-6249-8506-0A9DF854E34D}" type="slidenum">
              <a:rPr lang="en-US" smtClean="0"/>
              <a:t>‹#›</a:t>
            </a:fld>
            <a:endParaRPr lang="en-US"/>
          </a:p>
        </p:txBody>
      </p:sp>
    </p:spTree>
    <p:extLst>
      <p:ext uri="{BB962C8B-B14F-4D97-AF65-F5344CB8AC3E}">
        <p14:creationId xmlns:p14="http://schemas.microsoft.com/office/powerpoint/2010/main" val="1378367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 y="212141"/>
            <a:ext cx="9387840" cy="1181881"/>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95000"/>
                  </a:schemeClr>
                </a:solidFill>
                <a:latin typeface="Avenir Book" charset="0"/>
                <a:ea typeface="Avenir Book" charset="0"/>
                <a:cs typeface="Avenir Book" charset="0"/>
              </a:rPr>
              <a:t>PTSTEN_###_##</a:t>
            </a:r>
            <a:endParaRPr lang="en-US" sz="4800" b="1" dirty="0">
              <a:solidFill>
                <a:schemeClr val="bg1">
                  <a:lumMod val="95000"/>
                </a:schemeClr>
              </a:solidFill>
              <a:latin typeface="Avenir Book" charset="0"/>
              <a:ea typeface="Avenir Book" charset="0"/>
              <a:cs typeface="Avenir Book" charset="0"/>
            </a:endParaRPr>
          </a:p>
        </p:txBody>
      </p:sp>
      <p:sp>
        <p:nvSpPr>
          <p:cNvPr id="7" name="Rectangle 6"/>
          <p:cNvSpPr/>
          <p:nvPr/>
        </p:nvSpPr>
        <p:spPr>
          <a:xfrm>
            <a:off x="335280" y="5760415"/>
            <a:ext cx="9387840" cy="1908800"/>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u="sng" dirty="0">
                <a:solidFill>
                  <a:schemeClr val="bg1">
                    <a:lumMod val="95000"/>
                  </a:schemeClr>
                </a:solidFill>
                <a:latin typeface="Avenir Book" charset="0"/>
                <a:ea typeface="Avenir Book" charset="0"/>
                <a:cs typeface="Avenir Book" charset="0"/>
              </a:rPr>
              <a:t>Overall </a:t>
            </a:r>
            <a:r>
              <a:rPr lang="en-US" sz="1600" b="1" u="sng" dirty="0" smtClean="0">
                <a:solidFill>
                  <a:schemeClr val="bg1">
                    <a:lumMod val="95000"/>
                  </a:schemeClr>
                </a:solidFill>
                <a:latin typeface="Avenir Book" charset="0"/>
                <a:ea typeface="Avenir Book" charset="0"/>
                <a:cs typeface="Avenir Book" charset="0"/>
              </a:rPr>
              <a:t>impression</a:t>
            </a:r>
            <a:r>
              <a:rPr lang="en-US" sz="1600" b="1" dirty="0" smtClean="0">
                <a:solidFill>
                  <a:schemeClr val="bg1">
                    <a:lumMod val="95000"/>
                  </a:schemeClr>
                </a:solidFill>
                <a:latin typeface="Avenir Book" charset="0"/>
                <a:ea typeface="Avenir Book" charset="0"/>
                <a:cs typeface="Avenir Book" charset="0"/>
              </a:rPr>
              <a:t>:</a:t>
            </a:r>
            <a:endParaRPr lang="en-US" sz="1600" b="1" dirty="0">
              <a:solidFill>
                <a:schemeClr val="bg1">
                  <a:lumMod val="95000"/>
                </a:schemeClr>
              </a:solidFill>
              <a:latin typeface="Avenir Book" charset="0"/>
              <a:ea typeface="Avenir Book" charset="0"/>
              <a:cs typeface="Avenir Book" charset="0"/>
            </a:endParaRPr>
          </a:p>
        </p:txBody>
      </p:sp>
      <p:sp>
        <p:nvSpPr>
          <p:cNvPr id="5" name="TextBox 4"/>
          <p:cNvSpPr txBox="1"/>
          <p:nvPr/>
        </p:nvSpPr>
        <p:spPr>
          <a:xfrm>
            <a:off x="2577619" y="2155517"/>
            <a:ext cx="1651000" cy="3000821"/>
          </a:xfrm>
          <a:prstGeom prst="rect">
            <a:avLst/>
          </a:prstGeom>
          <a:solidFill>
            <a:schemeClr val="bg1">
              <a:lumMod val="95000"/>
            </a:schemeClr>
          </a:solidFill>
        </p:spPr>
        <p:txBody>
          <a:bodyPr wrap="square" rtlCol="0">
            <a:spAutoFit/>
          </a:bodyPr>
          <a:lstStyle/>
          <a:p>
            <a:pPr algn="r">
              <a:spcAft>
                <a:spcPts val="660"/>
              </a:spcAft>
            </a:pPr>
            <a:r>
              <a:rPr lang="en-US" sz="2200" b="1" dirty="0">
                <a:solidFill>
                  <a:srgbClr val="0070C0"/>
                </a:solidFill>
                <a:latin typeface="Avenir Book" charset="0"/>
                <a:ea typeface="Avenir Book" charset="0"/>
                <a:cs typeface="Avenir Book" charset="0"/>
              </a:rPr>
              <a:t>Scan </a:t>
            </a:r>
            <a:r>
              <a:rPr lang="en-US" sz="2200" b="1" dirty="0" smtClean="0">
                <a:solidFill>
                  <a:srgbClr val="0070C0"/>
                </a:solidFill>
                <a:latin typeface="Avenir Book" charset="0"/>
                <a:ea typeface="Avenir Book" charset="0"/>
                <a:cs typeface="Avenir Book" charset="0"/>
              </a:rPr>
              <a:t>date:</a:t>
            </a:r>
          </a:p>
          <a:p>
            <a:pPr algn="r">
              <a:spcAft>
                <a:spcPts val="660"/>
              </a:spcAft>
            </a:pPr>
            <a:r>
              <a:rPr lang="en-US" sz="2200" b="1" dirty="0" smtClean="0">
                <a:solidFill>
                  <a:srgbClr val="0070C0"/>
                </a:solidFill>
                <a:latin typeface="Avenir Book" charset="0"/>
                <a:ea typeface="Avenir Book" charset="0"/>
                <a:cs typeface="Avenir Book" charset="0"/>
              </a:rPr>
              <a:t>DOB:</a:t>
            </a:r>
          </a:p>
          <a:p>
            <a:pPr algn="r">
              <a:spcAft>
                <a:spcPts val="660"/>
              </a:spcAft>
            </a:pPr>
            <a:r>
              <a:rPr lang="en-US" sz="2200" b="1" dirty="0" smtClean="0">
                <a:solidFill>
                  <a:srgbClr val="0070C0"/>
                </a:solidFill>
                <a:latin typeface="Avenir Book" charset="0"/>
                <a:ea typeface="Avenir Book" charset="0"/>
                <a:cs typeface="Avenir Book" charset="0"/>
              </a:rPr>
              <a:t>Age:</a:t>
            </a:r>
          </a:p>
          <a:p>
            <a:pPr algn="r">
              <a:spcAft>
                <a:spcPts val="660"/>
              </a:spcAft>
            </a:pPr>
            <a:r>
              <a:rPr lang="en-US" sz="2200" b="1" dirty="0" smtClean="0">
                <a:solidFill>
                  <a:srgbClr val="0070C0"/>
                </a:solidFill>
                <a:latin typeface="Avenir Book" charset="0"/>
                <a:ea typeface="Avenir Book" charset="0"/>
                <a:cs typeface="Avenir Book" charset="0"/>
              </a:rPr>
              <a:t>MRN:</a:t>
            </a:r>
          </a:p>
          <a:p>
            <a:pPr algn="r">
              <a:spcAft>
                <a:spcPts val="660"/>
              </a:spcAft>
            </a:pPr>
            <a:r>
              <a:rPr lang="en-US" sz="2200" b="1" dirty="0" smtClean="0">
                <a:solidFill>
                  <a:srgbClr val="0070C0"/>
                </a:solidFill>
                <a:latin typeface="Avenir Book" charset="0"/>
                <a:ea typeface="Avenir Book" charset="0"/>
                <a:cs typeface="Avenir Book" charset="0"/>
              </a:rPr>
              <a:t>Sex:</a:t>
            </a:r>
          </a:p>
          <a:p>
            <a:pPr algn="r">
              <a:spcAft>
                <a:spcPts val="660"/>
              </a:spcAft>
            </a:pPr>
            <a:r>
              <a:rPr lang="en-US" sz="2200" b="1" dirty="0" smtClean="0">
                <a:solidFill>
                  <a:srgbClr val="0070C0"/>
                </a:solidFill>
                <a:latin typeface="Avenir Book" charset="0"/>
                <a:ea typeface="Avenir Book" charset="0"/>
                <a:cs typeface="Avenir Book" charset="0"/>
              </a:rPr>
              <a:t>Scan:</a:t>
            </a:r>
          </a:p>
          <a:p>
            <a:pPr algn="r">
              <a:spcAft>
                <a:spcPts val="660"/>
              </a:spcAft>
            </a:pPr>
            <a:r>
              <a:rPr lang="en-US" sz="2200" b="1" dirty="0" smtClean="0">
                <a:solidFill>
                  <a:srgbClr val="0070C0"/>
                </a:solidFill>
                <a:latin typeface="Avenir Book" charset="0"/>
                <a:ea typeface="Avenir Book" charset="0"/>
                <a:cs typeface="Avenir Book" charset="0"/>
              </a:rPr>
              <a:t>Condition</a:t>
            </a:r>
            <a:r>
              <a:rPr lang="en-US" sz="2200" b="1" dirty="0">
                <a:solidFill>
                  <a:srgbClr val="0070C0"/>
                </a:solidFill>
                <a:latin typeface="Avenir Book" charset="0"/>
                <a:ea typeface="Avenir Book" charset="0"/>
                <a:cs typeface="Avenir Book" charset="0"/>
              </a:rPr>
              <a:t>:</a:t>
            </a:r>
            <a:endParaRPr lang="en-US" sz="2200" b="1" dirty="0">
              <a:solidFill>
                <a:schemeClr val="bg1">
                  <a:lumMod val="50000"/>
                </a:schemeClr>
              </a:solidFill>
              <a:latin typeface="Avenir Book" charset="0"/>
              <a:ea typeface="Avenir Book" charset="0"/>
              <a:cs typeface="Avenir Book" charset="0"/>
            </a:endParaRPr>
          </a:p>
        </p:txBody>
      </p:sp>
      <p:sp>
        <p:nvSpPr>
          <p:cNvPr id="11" name="TextBox 10"/>
          <p:cNvSpPr txBox="1"/>
          <p:nvPr/>
        </p:nvSpPr>
        <p:spPr>
          <a:xfrm>
            <a:off x="4305918" y="2155517"/>
            <a:ext cx="3223469" cy="431978"/>
          </a:xfrm>
          <a:prstGeom prst="rect">
            <a:avLst/>
          </a:prstGeom>
          <a:solidFill>
            <a:schemeClr val="bg1">
              <a:lumMod val="95000"/>
            </a:schemeClr>
          </a:solidFill>
        </p:spPr>
        <p:txBody>
          <a:bodyPr wrap="square" rtlCol="0">
            <a:spAutoFit/>
          </a:bodyPr>
          <a:lstStyle/>
          <a:p>
            <a:pPr>
              <a:spcAft>
                <a:spcPts val="660"/>
              </a:spcAft>
            </a:pPr>
            <a:r>
              <a:rPr lang="en-US" sz="2207" b="1" dirty="0" err="1" smtClean="0">
                <a:solidFill>
                  <a:schemeClr val="bg2">
                    <a:lumMod val="50000"/>
                  </a:schemeClr>
                </a:solidFill>
                <a:latin typeface="Avenir Book" charset="0"/>
                <a:ea typeface="Avenir Book" charset="0"/>
                <a:cs typeface="Avenir Book" charset="0"/>
              </a:rPr>
              <a:t>scan_dateYYYYmmdd</a:t>
            </a:r>
            <a:endParaRPr lang="en-US" sz="2207" b="1" dirty="0">
              <a:solidFill>
                <a:schemeClr val="bg2">
                  <a:lumMod val="50000"/>
                </a:schemeClr>
              </a:solidFill>
              <a:latin typeface="Avenir Book" charset="0"/>
              <a:ea typeface="Avenir Book" charset="0"/>
              <a:cs typeface="Avenir Book" charset="0"/>
            </a:endParaRPr>
          </a:p>
        </p:txBody>
      </p:sp>
      <p:sp>
        <p:nvSpPr>
          <p:cNvPr id="12" name="TextBox 11"/>
          <p:cNvSpPr txBox="1"/>
          <p:nvPr/>
        </p:nvSpPr>
        <p:spPr>
          <a:xfrm>
            <a:off x="4305918" y="4721737"/>
            <a:ext cx="3223469" cy="431978"/>
          </a:xfrm>
          <a:prstGeom prst="rect">
            <a:avLst/>
          </a:prstGeom>
          <a:solidFill>
            <a:schemeClr val="bg1">
              <a:lumMod val="95000"/>
            </a:schemeClr>
          </a:solidFill>
        </p:spPr>
        <p:txBody>
          <a:bodyPr wrap="square" rtlCol="0">
            <a:spAutoFit/>
          </a:bodyPr>
          <a:lstStyle/>
          <a:p>
            <a:pPr>
              <a:spcAft>
                <a:spcPts val="660"/>
              </a:spcAft>
            </a:pPr>
            <a:r>
              <a:rPr lang="en-US" sz="2207" b="1" dirty="0" err="1" smtClean="0">
                <a:solidFill>
                  <a:schemeClr val="bg2">
                    <a:lumMod val="50000"/>
                  </a:schemeClr>
                </a:solidFill>
                <a:latin typeface="Avenir Book" charset="0"/>
                <a:ea typeface="Avenir Book" charset="0"/>
                <a:cs typeface="Avenir Book" charset="0"/>
              </a:rPr>
              <a:t>Athero</a:t>
            </a:r>
            <a:r>
              <a:rPr lang="en-US" sz="2207" b="1" dirty="0" smtClean="0">
                <a:solidFill>
                  <a:schemeClr val="bg2">
                    <a:lumMod val="50000"/>
                  </a:schemeClr>
                </a:solidFill>
                <a:latin typeface="Avenir Book" charset="0"/>
                <a:ea typeface="Avenir Book" charset="0"/>
                <a:cs typeface="Avenir Book" charset="0"/>
              </a:rPr>
              <a:t>/</a:t>
            </a:r>
            <a:r>
              <a:rPr lang="en-US" sz="2207" b="1" dirty="0" err="1" smtClean="0">
                <a:solidFill>
                  <a:schemeClr val="bg2">
                    <a:lumMod val="50000"/>
                  </a:schemeClr>
                </a:solidFill>
                <a:latin typeface="Avenir Book" charset="0"/>
                <a:ea typeface="Avenir Book" charset="0"/>
                <a:cs typeface="Avenir Book" charset="0"/>
              </a:rPr>
              <a:t>Moyamoya</a:t>
            </a:r>
            <a:endParaRPr lang="en-US" sz="2207" b="1" dirty="0">
              <a:solidFill>
                <a:schemeClr val="bg2">
                  <a:lumMod val="50000"/>
                </a:schemeClr>
              </a:solidFill>
              <a:latin typeface="Avenir Book" charset="0"/>
              <a:ea typeface="Avenir Book" charset="0"/>
              <a:cs typeface="Avenir Book" charset="0"/>
            </a:endParaRPr>
          </a:p>
        </p:txBody>
      </p:sp>
      <p:sp>
        <p:nvSpPr>
          <p:cNvPr id="17" name="TextBox 16"/>
          <p:cNvSpPr txBox="1"/>
          <p:nvPr/>
        </p:nvSpPr>
        <p:spPr>
          <a:xfrm>
            <a:off x="4305918" y="4289759"/>
            <a:ext cx="3223469" cy="431978"/>
          </a:xfrm>
          <a:prstGeom prst="rect">
            <a:avLst/>
          </a:prstGeom>
          <a:solidFill>
            <a:schemeClr val="bg1">
              <a:lumMod val="95000"/>
            </a:schemeClr>
          </a:solidFill>
        </p:spPr>
        <p:txBody>
          <a:bodyPr wrap="square" rtlCol="0">
            <a:spAutoFit/>
          </a:bodyPr>
          <a:lstStyle/>
          <a:p>
            <a:pPr>
              <a:spcAft>
                <a:spcPts val="660"/>
              </a:spcAft>
            </a:pPr>
            <a:r>
              <a:rPr lang="en-US" sz="2207" b="1" dirty="0" smtClean="0">
                <a:solidFill>
                  <a:schemeClr val="bg2">
                    <a:lumMod val="50000"/>
                  </a:schemeClr>
                </a:solidFill>
                <a:latin typeface="Avenir Book" charset="0"/>
                <a:ea typeface="Avenir Book" charset="0"/>
                <a:cs typeface="Avenir Book" charset="0"/>
              </a:rPr>
              <a:t>Clinical/Research</a:t>
            </a:r>
            <a:endParaRPr lang="en-US" sz="2207" b="1" dirty="0">
              <a:solidFill>
                <a:schemeClr val="bg2">
                  <a:lumMod val="50000"/>
                </a:schemeClr>
              </a:solidFill>
              <a:latin typeface="Avenir Book" charset="0"/>
              <a:ea typeface="Avenir Book" charset="0"/>
              <a:cs typeface="Avenir Book" charset="0"/>
            </a:endParaRPr>
          </a:p>
        </p:txBody>
      </p:sp>
      <p:sp>
        <p:nvSpPr>
          <p:cNvPr id="18" name="TextBox 17"/>
          <p:cNvSpPr txBox="1"/>
          <p:nvPr/>
        </p:nvSpPr>
        <p:spPr>
          <a:xfrm>
            <a:off x="4305918" y="3857781"/>
            <a:ext cx="3223469" cy="431978"/>
          </a:xfrm>
          <a:prstGeom prst="rect">
            <a:avLst/>
          </a:prstGeom>
          <a:solidFill>
            <a:schemeClr val="bg1">
              <a:lumMod val="95000"/>
            </a:schemeClr>
          </a:solidFill>
        </p:spPr>
        <p:txBody>
          <a:bodyPr wrap="square" rtlCol="0">
            <a:spAutoFit/>
          </a:bodyPr>
          <a:lstStyle/>
          <a:p>
            <a:pPr>
              <a:spcAft>
                <a:spcPts val="660"/>
              </a:spcAft>
            </a:pPr>
            <a:r>
              <a:rPr lang="en-US" sz="2207" b="1" dirty="0" smtClean="0">
                <a:solidFill>
                  <a:schemeClr val="bg2">
                    <a:lumMod val="50000"/>
                  </a:schemeClr>
                </a:solidFill>
                <a:latin typeface="Avenir Book" charset="0"/>
                <a:ea typeface="Avenir Book" charset="0"/>
                <a:cs typeface="Avenir Book" charset="0"/>
              </a:rPr>
              <a:t>Male/Female</a:t>
            </a:r>
            <a:endParaRPr lang="en-US" sz="2207" b="1" dirty="0">
              <a:solidFill>
                <a:schemeClr val="bg2">
                  <a:lumMod val="50000"/>
                </a:schemeClr>
              </a:solidFill>
              <a:latin typeface="Avenir Book" charset="0"/>
              <a:ea typeface="Avenir Book" charset="0"/>
              <a:cs typeface="Avenir Book" charset="0"/>
            </a:endParaRPr>
          </a:p>
        </p:txBody>
      </p:sp>
      <p:sp>
        <p:nvSpPr>
          <p:cNvPr id="19" name="TextBox 18"/>
          <p:cNvSpPr txBox="1"/>
          <p:nvPr/>
        </p:nvSpPr>
        <p:spPr>
          <a:xfrm>
            <a:off x="4305918" y="3425803"/>
            <a:ext cx="3223469" cy="431978"/>
          </a:xfrm>
          <a:prstGeom prst="rect">
            <a:avLst/>
          </a:prstGeom>
          <a:solidFill>
            <a:schemeClr val="bg1">
              <a:lumMod val="95000"/>
            </a:schemeClr>
          </a:solidFill>
        </p:spPr>
        <p:txBody>
          <a:bodyPr wrap="square" rtlCol="0">
            <a:spAutoFit/>
          </a:bodyPr>
          <a:lstStyle/>
          <a:p>
            <a:pPr>
              <a:spcAft>
                <a:spcPts val="660"/>
              </a:spcAft>
            </a:pPr>
            <a:r>
              <a:rPr lang="en-US" sz="2207" b="1" dirty="0" err="1" smtClean="0">
                <a:solidFill>
                  <a:schemeClr val="bg2">
                    <a:lumMod val="50000"/>
                  </a:schemeClr>
                </a:solidFill>
                <a:latin typeface="Avenir Book" charset="0"/>
                <a:ea typeface="Avenir Book" charset="0"/>
                <a:cs typeface="Avenir Book" charset="0"/>
              </a:rPr>
              <a:t>mrn</a:t>
            </a:r>
            <a:r>
              <a:rPr lang="en-US" sz="2207" b="1" dirty="0" smtClean="0">
                <a:solidFill>
                  <a:schemeClr val="bg2">
                    <a:lumMod val="50000"/>
                  </a:schemeClr>
                </a:solidFill>
                <a:latin typeface="Avenir Book" charset="0"/>
                <a:ea typeface="Avenir Book" charset="0"/>
                <a:cs typeface="Avenir Book" charset="0"/>
              </a:rPr>
              <a:t>##########</a:t>
            </a:r>
            <a:endParaRPr lang="en-US" sz="2207" b="1" dirty="0">
              <a:solidFill>
                <a:schemeClr val="bg2">
                  <a:lumMod val="50000"/>
                </a:schemeClr>
              </a:solidFill>
              <a:latin typeface="Avenir Book" charset="0"/>
              <a:ea typeface="Avenir Book" charset="0"/>
              <a:cs typeface="Avenir Book" charset="0"/>
            </a:endParaRPr>
          </a:p>
        </p:txBody>
      </p:sp>
      <p:sp>
        <p:nvSpPr>
          <p:cNvPr id="20" name="TextBox 19"/>
          <p:cNvSpPr txBox="1"/>
          <p:nvPr/>
        </p:nvSpPr>
        <p:spPr>
          <a:xfrm>
            <a:off x="4305918" y="2568126"/>
            <a:ext cx="3223469" cy="431978"/>
          </a:xfrm>
          <a:prstGeom prst="rect">
            <a:avLst/>
          </a:prstGeom>
          <a:solidFill>
            <a:schemeClr val="bg1">
              <a:lumMod val="95000"/>
            </a:schemeClr>
          </a:solidFill>
        </p:spPr>
        <p:txBody>
          <a:bodyPr wrap="square" rtlCol="0">
            <a:spAutoFit/>
          </a:bodyPr>
          <a:lstStyle/>
          <a:p>
            <a:pPr>
              <a:spcAft>
                <a:spcPts val="660"/>
              </a:spcAft>
            </a:pPr>
            <a:r>
              <a:rPr lang="en-US" sz="2207" b="1" dirty="0" err="1" smtClean="0">
                <a:solidFill>
                  <a:schemeClr val="bg2">
                    <a:lumMod val="50000"/>
                  </a:schemeClr>
                </a:solidFill>
                <a:latin typeface="Avenir Book" charset="0"/>
                <a:ea typeface="Avenir Book" charset="0"/>
                <a:cs typeface="Avenir Book" charset="0"/>
              </a:rPr>
              <a:t>dobYYYYmmdd</a:t>
            </a:r>
            <a:endParaRPr lang="en-US" sz="2207" b="1" dirty="0">
              <a:solidFill>
                <a:schemeClr val="bg2">
                  <a:lumMod val="50000"/>
                </a:schemeClr>
              </a:solidFill>
              <a:latin typeface="Avenir Book" charset="0"/>
              <a:ea typeface="Avenir Book" charset="0"/>
              <a:cs typeface="Avenir Book" charset="0"/>
            </a:endParaRPr>
          </a:p>
        </p:txBody>
      </p:sp>
      <p:sp>
        <p:nvSpPr>
          <p:cNvPr id="21" name="TextBox 20"/>
          <p:cNvSpPr txBox="1"/>
          <p:nvPr/>
        </p:nvSpPr>
        <p:spPr>
          <a:xfrm>
            <a:off x="4305918" y="2998904"/>
            <a:ext cx="3223469" cy="431978"/>
          </a:xfrm>
          <a:prstGeom prst="rect">
            <a:avLst/>
          </a:prstGeom>
          <a:solidFill>
            <a:schemeClr val="bg1">
              <a:lumMod val="95000"/>
            </a:schemeClr>
          </a:solidFill>
        </p:spPr>
        <p:txBody>
          <a:bodyPr wrap="square" rtlCol="0">
            <a:spAutoFit/>
          </a:bodyPr>
          <a:lstStyle/>
          <a:p>
            <a:pPr>
              <a:spcAft>
                <a:spcPts val="660"/>
              </a:spcAft>
            </a:pPr>
            <a:r>
              <a:rPr lang="en-US" sz="2207" b="1" dirty="0" smtClean="0">
                <a:solidFill>
                  <a:schemeClr val="bg2">
                    <a:lumMod val="50000"/>
                  </a:schemeClr>
                </a:solidFill>
                <a:latin typeface="Avenir Book" charset="0"/>
                <a:ea typeface="Avenir Book" charset="0"/>
                <a:cs typeface="Avenir Book" charset="0"/>
              </a:rPr>
              <a:t>age## </a:t>
            </a:r>
            <a:r>
              <a:rPr lang="en-US" sz="2207" b="1" dirty="0" err="1" smtClean="0">
                <a:solidFill>
                  <a:schemeClr val="bg2">
                    <a:lumMod val="50000"/>
                  </a:schemeClr>
                </a:solidFill>
                <a:latin typeface="Avenir Book" charset="0"/>
                <a:ea typeface="Avenir Book" charset="0"/>
                <a:cs typeface="Avenir Book" charset="0"/>
              </a:rPr>
              <a:t>y.o</a:t>
            </a:r>
            <a:r>
              <a:rPr lang="en-US" sz="2207" b="1" dirty="0" smtClean="0">
                <a:solidFill>
                  <a:schemeClr val="bg2">
                    <a:lumMod val="50000"/>
                  </a:schemeClr>
                </a:solidFill>
                <a:latin typeface="Avenir Book" charset="0"/>
                <a:ea typeface="Avenir Book" charset="0"/>
                <a:cs typeface="Avenir Book" charset="0"/>
              </a:rPr>
              <a:t>.</a:t>
            </a:r>
            <a:endParaRPr lang="en-US" sz="2207" b="1" dirty="0">
              <a:solidFill>
                <a:schemeClr val="bg2">
                  <a:lumMod val="50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2067863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reactivity </a:t>
            </a:r>
            <a:r>
              <a:rPr lang="en-US" sz="3200" b="1" dirty="0">
                <a:solidFill>
                  <a:srgbClr val="FFFFFF"/>
                </a:solidFill>
                <a:latin typeface="Avenir Book" charset="0"/>
                <a:ea typeface="Avenir Book" charset="0"/>
                <a:cs typeface="Avenir Book" charset="0"/>
              </a:rPr>
              <a:t>m</a:t>
            </a:r>
            <a:r>
              <a:rPr lang="en-US" sz="3200" b="1" dirty="0" smtClean="0">
                <a:solidFill>
                  <a:srgbClr val="FFFFFF"/>
                </a:solidFill>
                <a:latin typeface="Avenir Book" charset="0"/>
                <a:ea typeface="Avenir Book" charset="0"/>
                <a:cs typeface="Avenir Book" charset="0"/>
              </a:rPr>
              <a:t>ovie</a:t>
            </a:r>
            <a:endParaRPr lang="en-US" sz="3200" b="1" dirty="0">
              <a:solidFill>
                <a:srgbClr val="FFFFFF"/>
              </a:solidFill>
              <a:latin typeface="Avenir Book" charset="0"/>
              <a:ea typeface="Avenir Book" charset="0"/>
              <a:cs typeface="Avenir Book" charset="0"/>
            </a:endParaRPr>
          </a:p>
        </p:txBody>
      </p:sp>
      <p:sp>
        <p:nvSpPr>
          <p:cNvPr id="4" name="Rectangle 3"/>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This movie displays the reactivity in each voxel as a function of time. Longer times to maximal reactivity are consistent with long reactivity delays and are a potential indicator of hemodynamic impairment.    </a:t>
            </a:r>
          </a:p>
        </p:txBody>
      </p:sp>
      <p:sp>
        <p:nvSpPr>
          <p:cNvPr id="5" name="Rectangle 4"/>
          <p:cNvSpPr/>
          <p:nvPr/>
        </p:nvSpPr>
        <p:spPr>
          <a:xfrm>
            <a:off x="1473200" y="2010168"/>
            <a:ext cx="7112000" cy="5334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75000"/>
                    <a:lumOff val="25000"/>
                  </a:schemeClr>
                </a:solidFill>
              </a:rPr>
              <a:t>INSERT CVR DELAY MOVIE HERE</a:t>
            </a:r>
            <a:endParaRPr lang="en-US" dirty="0">
              <a:solidFill>
                <a:schemeClr val="tx1">
                  <a:lumMod val="75000"/>
                  <a:lumOff val="25000"/>
                </a:schemeClr>
              </a:solidFill>
            </a:endParaRPr>
          </a:p>
        </p:txBody>
      </p:sp>
    </p:spTree>
    <p:extLst>
      <p:ext uri="{BB962C8B-B14F-4D97-AF65-F5344CB8AC3E}">
        <p14:creationId xmlns:p14="http://schemas.microsoft.com/office/powerpoint/2010/main" val="1938106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2777" y="1793774"/>
            <a:ext cx="6472846" cy="43042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END TIDAL CO</a:t>
            </a:r>
            <a:r>
              <a:rPr lang="en-US" baseline="-25000" dirty="0" smtClean="0">
                <a:solidFill>
                  <a:schemeClr val="tx1">
                    <a:lumMod val="75000"/>
                    <a:lumOff val="25000"/>
                  </a:schemeClr>
                </a:solidFill>
              </a:rPr>
              <a:t>2</a:t>
            </a:r>
            <a:r>
              <a:rPr lang="en-US" dirty="0" smtClean="0">
                <a:solidFill>
                  <a:schemeClr val="tx1">
                    <a:lumMod val="75000"/>
                    <a:lumOff val="25000"/>
                  </a:schemeClr>
                </a:solidFill>
              </a:rPr>
              <a:t> TRACE HERE</a:t>
            </a:r>
            <a:endParaRPr lang="en-US" dirty="0">
              <a:solidFill>
                <a:schemeClr val="tx1">
                  <a:lumMod val="75000"/>
                  <a:lumOff val="25000"/>
                </a:schemeClr>
              </a:solidFill>
            </a:endParaRPr>
          </a:p>
        </p:txBody>
      </p:sp>
      <p:sp>
        <p:nvSpPr>
          <p:cNvPr id="4" name="Rectangle 3"/>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a:solidFill>
                  <a:srgbClr val="FF0000"/>
                </a:solidFill>
                <a:latin typeface="Avenir Book" charset="0"/>
                <a:ea typeface="Avenir Book" charset="0"/>
                <a:cs typeface="Avenir Book" charset="0"/>
              </a:rPr>
              <a:t>The EtCO2 change over the two stimulus periods was approximately </a:t>
            </a:r>
            <a:r>
              <a:rPr lang="en-US" sz="1600" dirty="0" smtClean="0">
                <a:solidFill>
                  <a:srgbClr val="FF0000"/>
                </a:solidFill>
                <a:latin typeface="Avenir Book" charset="0"/>
                <a:ea typeface="Avenir Book" charset="0"/>
                <a:cs typeface="Avenir Book" charset="0"/>
              </a:rPr>
              <a:t>5-6 </a:t>
            </a:r>
            <a:r>
              <a:rPr lang="en-US" sz="1600" dirty="0">
                <a:solidFill>
                  <a:srgbClr val="FF0000"/>
                </a:solidFill>
                <a:latin typeface="Avenir Book" charset="0"/>
                <a:ea typeface="Avenir Book" charset="0"/>
                <a:cs typeface="Avenir Book" charset="0"/>
              </a:rPr>
              <a:t>mmHg and reproducible, which is consistent with acceptable stimulus delivery.</a:t>
            </a:r>
            <a:r>
              <a:rPr lang="en-US" sz="1600" b="1" dirty="0">
                <a:solidFill>
                  <a:srgbClr val="FF0000"/>
                </a:solidFill>
                <a:latin typeface="Avenir Book" charset="0"/>
                <a:ea typeface="Avenir Book" charset="0"/>
                <a:cs typeface="Avenir Book" charset="0"/>
              </a:rPr>
              <a:t> </a:t>
            </a:r>
          </a:p>
        </p:txBody>
      </p:sp>
      <p:sp>
        <p:nvSpPr>
          <p:cNvPr id="5" name="Rectangle 4"/>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End-tidal CO</a:t>
            </a:r>
            <a:r>
              <a:rPr lang="en-US" sz="3200" b="1" baseline="-25000" dirty="0" smtClean="0">
                <a:solidFill>
                  <a:srgbClr val="FFFFFF"/>
                </a:solidFill>
                <a:latin typeface="Avenir Book" charset="0"/>
                <a:ea typeface="Avenir Book" charset="0"/>
                <a:cs typeface="Avenir Book" charset="0"/>
              </a:rPr>
              <a:t>2</a:t>
            </a:r>
            <a:r>
              <a:rPr lang="en-US" sz="3200" b="1" dirty="0" smtClean="0">
                <a:solidFill>
                  <a:srgbClr val="FFFFFF"/>
                </a:solidFill>
                <a:latin typeface="Avenir Book" charset="0"/>
                <a:ea typeface="Avenir Book" charset="0"/>
                <a:cs typeface="Avenir Book" charset="0"/>
              </a:rPr>
              <a:t> (EtCO</a:t>
            </a:r>
            <a:r>
              <a:rPr lang="en-US" sz="3200" b="1" baseline="-25000" dirty="0" smtClean="0">
                <a:solidFill>
                  <a:srgbClr val="FFFFFF"/>
                </a:solidFill>
                <a:latin typeface="Avenir Book" charset="0"/>
                <a:ea typeface="Avenir Book" charset="0"/>
                <a:cs typeface="Avenir Book" charset="0"/>
              </a:rPr>
              <a:t>2</a:t>
            </a:r>
            <a:r>
              <a:rPr lang="en-US" sz="3200" b="1" dirty="0" smtClean="0">
                <a:solidFill>
                  <a:srgbClr val="FFFFFF"/>
                </a:solidFill>
                <a:latin typeface="Avenir Book" charset="0"/>
                <a:ea typeface="Avenir Book" charset="0"/>
                <a:cs typeface="Avenir Book" charset="0"/>
              </a:rPr>
              <a:t>) Monitoring</a:t>
            </a:r>
            <a:endParaRPr lang="en-US" sz="3200" b="1" dirty="0">
              <a:solidFill>
                <a:srgbClr val="FFFFFF"/>
              </a:solidFill>
              <a:latin typeface="Avenir Book" charset="0"/>
              <a:ea typeface="Avenir Book" charset="0"/>
              <a:cs typeface="Avenir Book" charset="0"/>
            </a:endParaRPr>
          </a:p>
        </p:txBody>
      </p:sp>
      <p:sp>
        <p:nvSpPr>
          <p:cNvPr id="6" name="Rectangle 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EtCO</a:t>
            </a:r>
            <a:r>
              <a:rPr lang="en-US" sz="1600" baseline="-25000" dirty="0">
                <a:solidFill>
                  <a:srgbClr val="FFFFFF"/>
                </a:solidFill>
                <a:latin typeface="Avenir Book" charset="0"/>
                <a:ea typeface="Avenir Book" charset="0"/>
                <a:cs typeface="Avenir Book" charset="0"/>
              </a:rPr>
              <a:t>2</a:t>
            </a:r>
            <a:r>
              <a:rPr lang="en-US" sz="1600" dirty="0">
                <a:solidFill>
                  <a:srgbClr val="FFFFFF"/>
                </a:solidFill>
                <a:latin typeface="Avenir Book" charset="0"/>
                <a:ea typeface="Avenir Book" charset="0"/>
                <a:cs typeface="Avenir Book" charset="0"/>
              </a:rPr>
              <a:t> is continuously monitored using a nasal cannula during the BOLD imaging acquisition to ensure proper delivery of stimulus.    </a:t>
            </a:r>
          </a:p>
        </p:txBody>
      </p:sp>
      <p:sp>
        <p:nvSpPr>
          <p:cNvPr id="9" name="Picture Placeholder 8"/>
          <p:cNvSpPr>
            <a:spLocks noGrp="1"/>
          </p:cNvSpPr>
          <p:nvPr>
            <p:ph type="pic" sz="quarter" idx="10"/>
          </p:nvPr>
        </p:nvSpPr>
        <p:spPr>
          <a:xfrm>
            <a:off x="1792778" y="1793773"/>
            <a:ext cx="6472846" cy="4304267"/>
          </a:xfrm>
        </p:spPr>
      </p:sp>
    </p:spTree>
    <p:extLst>
      <p:ext uri="{BB962C8B-B14F-4D97-AF65-F5344CB8AC3E}">
        <p14:creationId xmlns:p14="http://schemas.microsoft.com/office/powerpoint/2010/main" val="130737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5280" y="1524520"/>
            <a:ext cx="9387840" cy="431978"/>
          </a:xfrm>
          <a:prstGeom prst="rect">
            <a:avLst/>
          </a:prstGeom>
          <a:solidFill>
            <a:schemeClr val="bg1">
              <a:lumMod val="95000"/>
            </a:schemeClr>
          </a:solidFill>
        </p:spPr>
        <p:txBody>
          <a:bodyPr wrap="square" rtlCol="0">
            <a:spAutoFit/>
          </a:bodyPr>
          <a:lstStyle/>
          <a:p>
            <a:pPr algn="ctr">
              <a:spcAft>
                <a:spcPts val="660"/>
              </a:spcAft>
            </a:pPr>
            <a:r>
              <a:rPr lang="en-US" sz="2207" b="1" dirty="0" smtClean="0">
                <a:latin typeface="Avenir Book" charset="0"/>
                <a:ea typeface="Avenir Book" charset="0"/>
                <a:cs typeface="Avenir Book" charset="0"/>
              </a:rPr>
              <a:t>History: age## </a:t>
            </a:r>
            <a:r>
              <a:rPr lang="en-US" sz="2207" b="1" dirty="0" err="1" smtClean="0">
                <a:latin typeface="Avenir Book" charset="0"/>
                <a:ea typeface="Avenir Book" charset="0"/>
                <a:cs typeface="Avenir Book" charset="0"/>
              </a:rPr>
              <a:t>y.o</a:t>
            </a:r>
            <a:r>
              <a:rPr lang="en-US" sz="2207" b="1" dirty="0" smtClean="0">
                <a:latin typeface="Avenir Book" charset="0"/>
                <a:ea typeface="Avenir Book" charset="0"/>
                <a:cs typeface="Avenir Book" charset="0"/>
              </a:rPr>
              <a:t>. male/female with </a:t>
            </a:r>
            <a:r>
              <a:rPr lang="en-US" sz="2207" b="1" dirty="0" err="1" smtClean="0">
                <a:latin typeface="Avenir Book" charset="0"/>
                <a:ea typeface="Avenir Book" charset="0"/>
                <a:cs typeface="Avenir Book" charset="0"/>
              </a:rPr>
              <a:t>athero</a:t>
            </a:r>
            <a:r>
              <a:rPr lang="en-US" sz="2207" b="1" dirty="0" smtClean="0">
                <a:latin typeface="Avenir Book" charset="0"/>
                <a:ea typeface="Avenir Book" charset="0"/>
                <a:cs typeface="Avenir Book" charset="0"/>
              </a:rPr>
              <a:t>/</a:t>
            </a:r>
            <a:r>
              <a:rPr lang="en-US" sz="2207" b="1" dirty="0" err="1" smtClean="0">
                <a:latin typeface="Avenir Book" charset="0"/>
                <a:ea typeface="Avenir Book" charset="0"/>
                <a:cs typeface="Avenir Book" charset="0"/>
              </a:rPr>
              <a:t>Moyamoya</a:t>
            </a:r>
            <a:endParaRPr lang="en-US" sz="2207" b="1" dirty="0">
              <a:latin typeface="Avenir Book" charset="0"/>
              <a:ea typeface="Avenir Book" charset="0"/>
              <a:cs typeface="Avenir Book" charset="0"/>
            </a:endParaRPr>
          </a:p>
        </p:txBody>
      </p:sp>
      <p:sp>
        <p:nvSpPr>
          <p:cNvPr id="9" name="TextBox 10"/>
          <p:cNvSpPr txBox="1">
            <a:spLocks noChangeArrowheads="1"/>
          </p:cNvSpPr>
          <p:nvPr/>
        </p:nvSpPr>
        <p:spPr bwMode="auto">
          <a:xfrm>
            <a:off x="5278265" y="2354438"/>
            <a:ext cx="4444855" cy="348942"/>
          </a:xfrm>
          <a:prstGeom prst="rect">
            <a:avLst/>
          </a:prstGeom>
          <a:noFill/>
          <a:ln>
            <a:solidFill>
              <a:schemeClr val="tx1"/>
            </a:solidFill>
          </a:ln>
          <a:extLst/>
        </p:spPr>
        <p:txBody>
          <a:bodyPr wrap="square">
            <a:spAutoFit/>
          </a:bodyPr>
          <a:lstStyle/>
          <a:p>
            <a:pPr algn="ctr" eaLnBrk="1">
              <a:lnSpc>
                <a:spcPct val="93000"/>
              </a:lnSpc>
              <a:buClr>
                <a:srgbClr val="000000"/>
              </a:buClr>
              <a:buSzPct val="100000"/>
              <a:buFont typeface="Times New Roman" charset="0"/>
              <a:buNone/>
            </a:pPr>
            <a:r>
              <a:rPr lang="en-US" altLang="en-US" sz="1760" b="1" smtClean="0">
                <a:solidFill>
                  <a:srgbClr val="0070C0"/>
                </a:solidFill>
                <a:latin typeface="Avenir Book" charset="0"/>
                <a:ea typeface="Avenir Book" charset="0"/>
                <a:cs typeface="Avenir Book" charset="0"/>
              </a:rPr>
              <a:t>IMAGING</a:t>
            </a:r>
            <a:endParaRPr lang="en-US" altLang="en-US" sz="1760" b="1" dirty="0">
              <a:solidFill>
                <a:srgbClr val="0070C0"/>
              </a:solidFill>
              <a:latin typeface="Avenir Book" charset="0"/>
              <a:ea typeface="Avenir Book" charset="0"/>
              <a:cs typeface="Avenir Book" charset="0"/>
            </a:endParaRPr>
          </a:p>
        </p:txBody>
      </p:sp>
      <p:sp>
        <p:nvSpPr>
          <p:cNvPr id="10" name="TextBox 10"/>
          <p:cNvSpPr txBox="1">
            <a:spLocks noChangeArrowheads="1"/>
          </p:cNvSpPr>
          <p:nvPr/>
        </p:nvSpPr>
        <p:spPr bwMode="auto">
          <a:xfrm>
            <a:off x="334631" y="2354438"/>
            <a:ext cx="4444855" cy="344197"/>
          </a:xfrm>
          <a:prstGeom prst="rect">
            <a:avLst/>
          </a:prstGeom>
          <a:noFill/>
          <a:ln>
            <a:solidFill>
              <a:schemeClr val="tx1"/>
            </a:solidFill>
          </a:ln>
          <a:extLst/>
        </p:spPr>
        <p:txBody>
          <a:bodyPr wrap="square">
            <a:spAutoFit/>
          </a:bodyPr>
          <a:lstStyle/>
          <a:p>
            <a:pPr algn="ctr" eaLnBrk="1">
              <a:lnSpc>
                <a:spcPct val="93000"/>
              </a:lnSpc>
              <a:buClr>
                <a:srgbClr val="000000"/>
              </a:buClr>
              <a:buSzPct val="100000"/>
              <a:buFont typeface="Times New Roman" charset="0"/>
              <a:buNone/>
            </a:pPr>
            <a:r>
              <a:rPr lang="en-US" altLang="en-US" sz="1760" b="1" dirty="0">
                <a:solidFill>
                  <a:srgbClr val="0070C0"/>
                </a:solidFill>
                <a:latin typeface="Avenir Book" charset="0"/>
                <a:ea typeface="Avenir Book" charset="0"/>
                <a:cs typeface="Avenir Book" charset="0"/>
              </a:rPr>
              <a:t>CLINIC VISITS &amp; PROCEDURES</a:t>
            </a:r>
          </a:p>
        </p:txBody>
      </p:sp>
      <p:sp>
        <p:nvSpPr>
          <p:cNvPr id="24" name="Rectangle 23"/>
          <p:cNvSpPr/>
          <p:nvPr/>
        </p:nvSpPr>
        <p:spPr>
          <a:xfrm>
            <a:off x="335280" y="212141"/>
            <a:ext cx="9387840" cy="1181881"/>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95000"/>
                  </a:schemeClr>
                </a:solidFill>
                <a:latin typeface="Avenir Book" charset="0"/>
                <a:ea typeface="Avenir Book" charset="0"/>
                <a:cs typeface="Avenir Book" charset="0"/>
              </a:rPr>
              <a:t>PTSTEN_###_##</a:t>
            </a:r>
            <a:endParaRPr lang="en-US" sz="4800" b="1" dirty="0">
              <a:solidFill>
                <a:schemeClr val="bg1">
                  <a:lumMod val="95000"/>
                </a:schemeClr>
              </a:solidFill>
              <a:latin typeface="Avenir Book" charset="0"/>
              <a:ea typeface="Avenir Book" charset="0"/>
              <a:cs typeface="Avenir Book" charset="0"/>
            </a:endParaRPr>
          </a:p>
        </p:txBody>
      </p:sp>
      <p:cxnSp>
        <p:nvCxnSpPr>
          <p:cNvPr id="13" name="Straight Arrow Connector 12"/>
          <p:cNvCxnSpPr/>
          <p:nvPr/>
        </p:nvCxnSpPr>
        <p:spPr bwMode="auto">
          <a:xfrm>
            <a:off x="5029200" y="2712600"/>
            <a:ext cx="0" cy="4814741"/>
          </a:xfrm>
          <a:prstGeom prst="straightConnector1">
            <a:avLst/>
          </a:prstGeom>
          <a:solidFill>
            <a:srgbClr val="00B8FF"/>
          </a:solidFill>
          <a:ln w="38100" cap="flat" cmpd="sng" algn="ctr">
            <a:solidFill>
              <a:srgbClr val="0070C0"/>
            </a:solidFill>
            <a:prstDash val="solid"/>
            <a:round/>
            <a:headEnd type="none" w="med" len="med"/>
            <a:tailEnd type="stealth"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TextBox 4"/>
          <p:cNvSpPr txBox="1">
            <a:spLocks noChangeArrowheads="1"/>
          </p:cNvSpPr>
          <p:nvPr/>
        </p:nvSpPr>
        <p:spPr bwMode="auto">
          <a:xfrm>
            <a:off x="335280" y="3240594"/>
            <a:ext cx="4444855" cy="344197"/>
          </a:xfrm>
          <a:prstGeom prst="rect">
            <a:avLst/>
          </a:prstGeom>
          <a:solidFill>
            <a:schemeClr val="bg1">
              <a:lumMod val="95000"/>
            </a:schemeClr>
          </a:solidFill>
          <a:ln>
            <a:noFill/>
          </a:ln>
          <a:extLst/>
        </p:spPr>
        <p:txBody>
          <a:bodyPr wrap="square">
            <a:spAutoFit/>
          </a:bodyPr>
          <a:lstStyle/>
          <a:p>
            <a:pPr algn="r" eaLnBrk="1">
              <a:lnSpc>
                <a:spcPct val="93000"/>
              </a:lnSpc>
              <a:buClr>
                <a:srgbClr val="000000"/>
              </a:buClr>
              <a:buSzPct val="100000"/>
              <a:buFont typeface="Times New Roman" charset="0"/>
              <a:buNone/>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Patient presents with </a:t>
            </a:r>
            <a:r>
              <a:rPr lang="is-IS" altLang="en-US" sz="1760" dirty="0">
                <a:solidFill>
                  <a:schemeClr val="tx1">
                    <a:lumMod val="75000"/>
                    <a:lumOff val="25000"/>
                  </a:schemeClr>
                </a:solidFill>
                <a:latin typeface="Avenir Book" charset="0"/>
                <a:ea typeface="Avenir Book" charset="0"/>
                <a:cs typeface="Avenir Book" charset="0"/>
              </a:rPr>
              <a:t>…</a:t>
            </a:r>
            <a:endParaRPr lang="en-US" altLang="en-US" sz="1760" dirty="0">
              <a:solidFill>
                <a:schemeClr val="tx1">
                  <a:lumMod val="75000"/>
                  <a:lumOff val="25000"/>
                </a:schemeClr>
              </a:solidFill>
              <a:latin typeface="Avenir Book" charset="0"/>
              <a:ea typeface="Avenir Book" charset="0"/>
              <a:cs typeface="Avenir Book" charset="0"/>
            </a:endParaRPr>
          </a:p>
        </p:txBody>
      </p:sp>
      <p:cxnSp>
        <p:nvCxnSpPr>
          <p:cNvPr id="15" name="Straight Connector 14"/>
          <p:cNvCxnSpPr/>
          <p:nvPr/>
        </p:nvCxnSpPr>
        <p:spPr bwMode="auto">
          <a:xfrm flipH="1">
            <a:off x="4779486" y="3421155"/>
            <a:ext cx="249714"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Connector 15"/>
          <p:cNvCxnSpPr/>
          <p:nvPr/>
        </p:nvCxnSpPr>
        <p:spPr bwMode="auto">
          <a:xfrm flipH="1">
            <a:off x="5029200" y="3611247"/>
            <a:ext cx="249713"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 name="TextBox 4"/>
          <p:cNvSpPr txBox="1">
            <a:spLocks noChangeArrowheads="1"/>
          </p:cNvSpPr>
          <p:nvPr/>
        </p:nvSpPr>
        <p:spPr bwMode="auto">
          <a:xfrm>
            <a:off x="5278265" y="3308273"/>
            <a:ext cx="4444854" cy="596061"/>
          </a:xfrm>
          <a:prstGeom prst="rect">
            <a:avLst/>
          </a:prstGeom>
          <a:solidFill>
            <a:schemeClr val="bg1">
              <a:lumMod val="95000"/>
            </a:schemeClr>
          </a:solidFill>
          <a:ln>
            <a:noFill/>
          </a:ln>
          <a:extLst/>
        </p:spPr>
        <p:txBody>
          <a:bodyPr wrap="square">
            <a:spAutoFit/>
          </a:bodyPr>
          <a:lstStyle/>
          <a:p>
            <a:pP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a:t>
            </a:r>
            <a:r>
              <a:rPr lang="en-US" altLang="en-US" sz="1760" dirty="0" err="1">
                <a:solidFill>
                  <a:schemeClr val="tx1">
                    <a:lumMod val="75000"/>
                    <a:lumOff val="25000"/>
                  </a:schemeClr>
                </a:solidFill>
                <a:latin typeface="Avenir Book" charset="0"/>
                <a:ea typeface="Avenir Book" charset="0"/>
                <a:cs typeface="Avenir Book" charset="0"/>
              </a:rPr>
              <a:t>CTa</a:t>
            </a:r>
            <a:r>
              <a:rPr lang="en-US" altLang="en-US" sz="1760" dirty="0">
                <a:solidFill>
                  <a:schemeClr val="tx1">
                    <a:lumMod val="75000"/>
                    <a:lumOff val="25000"/>
                  </a:schemeClr>
                </a:solidFill>
                <a:latin typeface="Avenir Book" charset="0"/>
                <a:ea typeface="Avenir Book" charset="0"/>
                <a:cs typeface="Avenir Book" charset="0"/>
              </a:rPr>
              <a:t> Head/Neck</a:t>
            </a:r>
          </a:p>
          <a:p>
            <a:pPr marL="314325" indent="-314325">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cxnSp>
        <p:nvCxnSpPr>
          <p:cNvPr id="22" name="Straight Connector 21"/>
          <p:cNvCxnSpPr/>
          <p:nvPr/>
        </p:nvCxnSpPr>
        <p:spPr bwMode="auto">
          <a:xfrm flipH="1">
            <a:off x="5029200" y="4765652"/>
            <a:ext cx="249713"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TextBox 4"/>
          <p:cNvSpPr txBox="1">
            <a:spLocks noChangeArrowheads="1"/>
          </p:cNvSpPr>
          <p:nvPr/>
        </p:nvSpPr>
        <p:spPr bwMode="auto">
          <a:xfrm>
            <a:off x="5278265" y="4462677"/>
            <a:ext cx="4444854" cy="596061"/>
          </a:xfrm>
          <a:prstGeom prst="rect">
            <a:avLst/>
          </a:prstGeom>
          <a:solidFill>
            <a:schemeClr val="bg1">
              <a:lumMod val="95000"/>
            </a:schemeClr>
          </a:solidFill>
          <a:ln>
            <a:noFill/>
          </a:ln>
          <a:extLst/>
        </p:spPr>
        <p:txBody>
          <a:bodyPr wrap="square">
            <a:spAutoFit/>
          </a:bodyPr>
          <a:lstStyle/>
          <a:p>
            <a:pP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MRI w/o contrast</a:t>
            </a:r>
          </a:p>
          <a:p>
            <a:pPr marL="314325" indent="-314325">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cxnSp>
        <p:nvCxnSpPr>
          <p:cNvPr id="25" name="Straight Connector 24"/>
          <p:cNvCxnSpPr/>
          <p:nvPr/>
        </p:nvCxnSpPr>
        <p:spPr bwMode="auto">
          <a:xfrm flipH="1">
            <a:off x="5029200" y="5999654"/>
            <a:ext cx="249713"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Box 4"/>
          <p:cNvSpPr txBox="1">
            <a:spLocks noChangeArrowheads="1"/>
          </p:cNvSpPr>
          <p:nvPr/>
        </p:nvSpPr>
        <p:spPr bwMode="auto">
          <a:xfrm>
            <a:off x="5278265" y="5687100"/>
            <a:ext cx="4444854" cy="596061"/>
          </a:xfrm>
          <a:prstGeom prst="rect">
            <a:avLst/>
          </a:prstGeom>
          <a:solidFill>
            <a:schemeClr val="bg1">
              <a:lumMod val="95000"/>
            </a:schemeClr>
          </a:solidFill>
          <a:ln>
            <a:noFill/>
          </a:ln>
          <a:extLst/>
        </p:spPr>
        <p:txBody>
          <a:bodyPr wrap="square">
            <a:spAutoFit/>
          </a:bodyPr>
          <a:lstStyle/>
          <a:p>
            <a:pP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BOLD Scan #</a:t>
            </a:r>
          </a:p>
          <a:p>
            <a:pPr marL="314325" indent="-314325">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sp>
        <p:nvSpPr>
          <p:cNvPr id="27" name="TextBox 4"/>
          <p:cNvSpPr txBox="1">
            <a:spLocks noChangeArrowheads="1"/>
          </p:cNvSpPr>
          <p:nvPr/>
        </p:nvSpPr>
        <p:spPr bwMode="auto">
          <a:xfrm>
            <a:off x="334631" y="4094088"/>
            <a:ext cx="4444855" cy="596061"/>
          </a:xfrm>
          <a:prstGeom prst="rect">
            <a:avLst/>
          </a:prstGeom>
          <a:solidFill>
            <a:schemeClr val="bg1">
              <a:lumMod val="95000"/>
            </a:schemeClr>
          </a:solidFill>
          <a:ln>
            <a:noFill/>
          </a:ln>
          <a:extLst/>
        </p:spPr>
        <p:txBody>
          <a:bodyPr wrap="square">
            <a:spAutoFit/>
          </a:bodyPr>
          <a:lstStyle/>
          <a:p>
            <a:pPr algn="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Cerebral angiogram</a:t>
            </a:r>
          </a:p>
          <a:p>
            <a:pPr marL="314325" indent="-314325" algn="r">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cxnSp>
        <p:nvCxnSpPr>
          <p:cNvPr id="28" name="Straight Connector 27"/>
          <p:cNvCxnSpPr/>
          <p:nvPr/>
        </p:nvCxnSpPr>
        <p:spPr bwMode="auto">
          <a:xfrm flipH="1">
            <a:off x="4779486" y="4401715"/>
            <a:ext cx="249714"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TextBox 4"/>
          <p:cNvSpPr txBox="1">
            <a:spLocks noChangeArrowheads="1"/>
          </p:cNvSpPr>
          <p:nvPr/>
        </p:nvSpPr>
        <p:spPr bwMode="auto">
          <a:xfrm>
            <a:off x="334631" y="5411015"/>
            <a:ext cx="4444855" cy="344197"/>
          </a:xfrm>
          <a:prstGeom prst="rect">
            <a:avLst/>
          </a:prstGeom>
          <a:solidFill>
            <a:schemeClr val="bg1">
              <a:lumMod val="95000"/>
            </a:schemeClr>
          </a:solidFill>
          <a:ln>
            <a:noFill/>
          </a:ln>
          <a:extLst/>
        </p:spPr>
        <p:txBody>
          <a:bodyPr wrap="square">
            <a:spAutoFit/>
          </a:bodyPr>
          <a:lstStyle/>
          <a:p>
            <a:pPr algn="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R/L EDAS</a:t>
            </a:r>
          </a:p>
        </p:txBody>
      </p:sp>
      <p:cxnSp>
        <p:nvCxnSpPr>
          <p:cNvPr id="30" name="Straight Connector 29"/>
          <p:cNvCxnSpPr/>
          <p:nvPr/>
        </p:nvCxnSpPr>
        <p:spPr bwMode="auto">
          <a:xfrm flipH="1">
            <a:off x="4779486" y="5596099"/>
            <a:ext cx="249714"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2025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12142"/>
            <a:ext cx="9387840" cy="555954"/>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Avenir Book" charset="0"/>
                <a:ea typeface="Avenir Book" charset="0"/>
                <a:cs typeface="Avenir Book" charset="0"/>
              </a:rPr>
              <a:t>T</a:t>
            </a:r>
            <a:r>
              <a:rPr lang="en-US" sz="3200" b="1" baseline="-25000" dirty="0" smtClean="0">
                <a:solidFill>
                  <a:schemeClr val="bg1"/>
                </a:solidFill>
                <a:latin typeface="Avenir Book" charset="0"/>
                <a:ea typeface="Avenir Book" charset="0"/>
                <a:cs typeface="Avenir Book" charset="0"/>
              </a:rPr>
              <a:t>2</a:t>
            </a:r>
            <a:r>
              <a:rPr lang="en-US" sz="3200" b="1" dirty="0" smtClean="0">
                <a:solidFill>
                  <a:schemeClr val="bg1"/>
                </a:solidFill>
                <a:latin typeface="Avenir Book" charset="0"/>
                <a:ea typeface="Avenir Book" charset="0"/>
                <a:cs typeface="Avenir Book" charset="0"/>
              </a:rPr>
              <a:t>-weighted FLAIR</a:t>
            </a:r>
            <a:endParaRPr lang="en-US" sz="3200" b="1" dirty="0">
              <a:solidFill>
                <a:schemeClr val="bg1"/>
              </a:solidFill>
              <a:latin typeface="Avenir Book" charset="0"/>
              <a:ea typeface="Avenir Book" charset="0"/>
              <a:cs typeface="Avenir Book" charset="0"/>
            </a:endParaRPr>
          </a:p>
        </p:txBody>
      </p:sp>
      <p:cxnSp>
        <p:nvCxnSpPr>
          <p:cNvPr id="4" name="Straight Arrow Connector 3"/>
          <p:cNvCxnSpPr/>
          <p:nvPr/>
        </p:nvCxnSpPr>
        <p:spPr>
          <a:xfrm flipH="1">
            <a:off x="2607480" y="5194195"/>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a:off x="6064852" y="3497596"/>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a:off x="7457188" y="1725280"/>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9132449" y="4756345"/>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7733461" y="3497598"/>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9132449" y="1750522"/>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4396243" y="3497597"/>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5793788" y="1750522"/>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975663" y="5194194"/>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9402070" y="3497596"/>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335280" y="1263507"/>
            <a:ext cx="9387840" cy="625856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FLAIR HERE</a:t>
            </a:r>
            <a:endParaRPr lang="en-US" dirty="0">
              <a:solidFill>
                <a:schemeClr val="tx1">
                  <a:lumMod val="75000"/>
                  <a:lumOff val="25000"/>
                </a:schemeClr>
              </a:solidFill>
            </a:endParaRPr>
          </a:p>
        </p:txBody>
      </p:sp>
      <p:sp>
        <p:nvSpPr>
          <p:cNvPr id="2" name="Picture Placeholder 1"/>
          <p:cNvSpPr>
            <a:spLocks noGrp="1"/>
          </p:cNvSpPr>
          <p:nvPr>
            <p:ph type="pic" sz="quarter" idx="10"/>
          </p:nvPr>
        </p:nvSpPr>
        <p:spPr>
          <a:xfrm>
            <a:off x="335280" y="1263508"/>
            <a:ext cx="9387840" cy="6258560"/>
          </a:xfrm>
        </p:spPr>
      </p:sp>
    </p:spTree>
    <p:extLst>
      <p:ext uri="{BB962C8B-B14F-4D97-AF65-F5344CB8AC3E}">
        <p14:creationId xmlns:p14="http://schemas.microsoft.com/office/powerpoint/2010/main" val="151324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0000"/>
                </a:solidFill>
                <a:latin typeface="Avenir Book" charset="0"/>
                <a:ea typeface="Avenir Book" charset="0"/>
                <a:cs typeface="Avenir Book" charset="0"/>
              </a:rPr>
              <a:t>CBF-weighted signal is high near the site of the left EDAS surgery from 2013. This is consistent with a good revascularization response. Contralateral and posterior CBF appears to be within a normal range.</a:t>
            </a:r>
            <a:endParaRPr lang="en-US" sz="1600" b="1" dirty="0">
              <a:solidFill>
                <a:srgbClr val="FF0000"/>
              </a:solidFill>
              <a:latin typeface="Avenir Book" charset="0"/>
              <a:ea typeface="Avenir Book" charset="0"/>
              <a:cs typeface="Avenir Book" charset="0"/>
            </a:endParaRPr>
          </a:p>
        </p:txBody>
      </p:sp>
      <p:sp>
        <p:nvSpPr>
          <p:cNvPr id="4" name="Rectangle 3"/>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FFFF"/>
                </a:solidFill>
                <a:latin typeface="Avenir Book" charset="0"/>
                <a:ea typeface="Avenir Book" charset="0"/>
                <a:cs typeface="Avenir Book" charset="0"/>
              </a:rPr>
              <a:t>Baseline </a:t>
            </a:r>
            <a:r>
              <a:rPr lang="en-US" sz="3200" b="1" dirty="0" smtClean="0">
                <a:solidFill>
                  <a:srgbClr val="FFFFFF"/>
                </a:solidFill>
                <a:latin typeface="Avenir Book" charset="0"/>
                <a:ea typeface="Avenir Book" charset="0"/>
                <a:cs typeface="Avenir Book" charset="0"/>
              </a:rPr>
              <a:t>cerebral </a:t>
            </a:r>
            <a:r>
              <a:rPr lang="en-US" sz="3200" b="1" dirty="0">
                <a:solidFill>
                  <a:srgbClr val="FFFFFF"/>
                </a:solidFill>
                <a:latin typeface="Avenir Book" charset="0"/>
                <a:ea typeface="Avenir Book" charset="0"/>
                <a:cs typeface="Avenir Book" charset="0"/>
              </a:rPr>
              <a:t>blood flow (CBF)</a:t>
            </a:r>
          </a:p>
        </p:txBody>
      </p:sp>
      <p:sp>
        <p:nvSpPr>
          <p:cNvPr id="5" name="Rectangle 4"/>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smtClean="0">
                <a:solidFill>
                  <a:srgbClr val="FFFFFF"/>
                </a:solidFill>
                <a:latin typeface="Avenir Book" charset="0"/>
                <a:ea typeface="Avenir Book" charset="0"/>
                <a:cs typeface="Avenir Book" charset="0"/>
              </a:rPr>
              <a:t>Method: </a:t>
            </a:r>
            <a:r>
              <a:rPr lang="en-US" sz="1600" dirty="0" smtClean="0">
                <a:solidFill>
                  <a:srgbClr val="FFFFFF"/>
                </a:solidFill>
                <a:latin typeface="Avenir Book" charset="0"/>
                <a:ea typeface="Avenir Book" charset="0"/>
                <a:cs typeface="Avenir Book" charset="0"/>
              </a:rPr>
              <a:t> CBF is mapped using an arterial spin labeling MRI technique, which uses arterial blood water as an endogenous contrast agent. Maps depict the baseline CBF in units of ml blood / 100g tissue / minute.    </a:t>
            </a:r>
            <a:endParaRPr lang="en-US" sz="1600" dirty="0">
              <a:solidFill>
                <a:srgbClr val="FFFFFF"/>
              </a:solidFill>
              <a:latin typeface="Avenir Book" charset="0"/>
              <a:ea typeface="Avenir Book" charset="0"/>
              <a:cs typeface="Avenir Book" charset="0"/>
            </a:endParaRPr>
          </a:p>
        </p:txBody>
      </p:sp>
      <p:cxnSp>
        <p:nvCxnSpPr>
          <p:cNvPr id="6" name="Straight Arrow Connector 5"/>
          <p:cNvCxnSpPr/>
          <p:nvPr/>
        </p:nvCxnSpPr>
        <p:spPr>
          <a:xfrm flipH="1">
            <a:off x="9541454" y="2520002"/>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8560446" y="2520003"/>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7579438" y="2520004"/>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567339" y="3698639"/>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622425" y="3717431"/>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1594882" y="3717431"/>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335280" y="2219484"/>
            <a:ext cx="9387840" cy="281635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CBF HERE</a:t>
            </a:r>
            <a:endParaRPr lang="en-US" dirty="0">
              <a:solidFill>
                <a:schemeClr val="tx1">
                  <a:lumMod val="75000"/>
                  <a:lumOff val="25000"/>
                </a:schemeClr>
              </a:solidFill>
            </a:endParaRPr>
          </a:p>
        </p:txBody>
      </p:sp>
      <p:sp>
        <p:nvSpPr>
          <p:cNvPr id="13" name="Rectangle 12"/>
          <p:cNvSpPr/>
          <p:nvPr/>
        </p:nvSpPr>
        <p:spPr>
          <a:xfrm>
            <a:off x="3413196" y="5045229"/>
            <a:ext cx="2786340" cy="435825"/>
          </a:xfrm>
          <a:prstGeom prst="rect">
            <a:avLst/>
          </a:prstGeom>
        </p:spPr>
        <p:txBody>
          <a:bodyPr wrap="none">
            <a:spAutoFit/>
          </a:bodyPr>
          <a:lstStyle/>
          <a:p>
            <a:pPr algn="ctr">
              <a:lnSpc>
                <a:spcPct val="93000"/>
              </a:lnSpc>
              <a:buClr>
                <a:srgbClr val="000000"/>
              </a:buClr>
              <a:buSzPct val="100000"/>
              <a:defRPr/>
            </a:pPr>
            <a:r>
              <a:rPr lang="en-US" altLang="en-US" sz="2400">
                <a:solidFill>
                  <a:schemeClr val="tx1">
                    <a:lumMod val="75000"/>
                    <a:lumOff val="25000"/>
                  </a:schemeClr>
                </a:solidFill>
                <a:latin typeface="Avenir Book" charset="0"/>
                <a:ea typeface="Avenir Book" charset="0"/>
                <a:cs typeface="Avenir Book" charset="0"/>
              </a:rPr>
              <a:t>CBF (ml/100g/min)</a:t>
            </a:r>
            <a:endParaRPr lang="en-US" altLang="en-US" sz="2400" dirty="0">
              <a:solidFill>
                <a:schemeClr val="tx1">
                  <a:lumMod val="75000"/>
                  <a:lumOff val="25000"/>
                </a:schemeClr>
              </a:solidFill>
              <a:latin typeface="Avenir Book" charset="0"/>
              <a:ea typeface="Avenir Book" charset="0"/>
              <a:cs typeface="Avenir Book" charset="0"/>
            </a:endParaRPr>
          </a:p>
        </p:txBody>
      </p:sp>
      <p:sp>
        <p:nvSpPr>
          <p:cNvPr id="2" name="Picture Placeholder 1"/>
          <p:cNvSpPr>
            <a:spLocks noGrp="1"/>
          </p:cNvSpPr>
          <p:nvPr>
            <p:ph type="pic" sz="quarter" idx="10"/>
          </p:nvPr>
        </p:nvSpPr>
        <p:spPr>
          <a:xfrm>
            <a:off x="335280" y="2219484"/>
            <a:ext cx="9387840" cy="2816352"/>
          </a:xfrm>
        </p:spPr>
      </p:sp>
    </p:spTree>
    <p:extLst>
      <p:ext uri="{BB962C8B-B14F-4D97-AF65-F5344CB8AC3E}">
        <p14:creationId xmlns:p14="http://schemas.microsoft.com/office/powerpoint/2010/main" val="30001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FFFF"/>
                </a:solidFill>
                <a:latin typeface="Avenir Book" charset="0"/>
                <a:ea typeface="Avenir Book" charset="0"/>
                <a:cs typeface="Avenir Book" charset="0"/>
              </a:rPr>
              <a:t>Baseline </a:t>
            </a:r>
            <a:r>
              <a:rPr lang="en-US" sz="3200" b="1" dirty="0" smtClean="0">
                <a:solidFill>
                  <a:srgbClr val="FFFFFF"/>
                </a:solidFill>
                <a:latin typeface="Avenir Book" charset="0"/>
                <a:ea typeface="Avenir Book" charset="0"/>
                <a:cs typeface="Avenir Book" charset="0"/>
              </a:rPr>
              <a:t>cerebral </a:t>
            </a:r>
            <a:r>
              <a:rPr lang="en-US" sz="3200" b="1" dirty="0">
                <a:solidFill>
                  <a:srgbClr val="FFFFFF"/>
                </a:solidFill>
                <a:latin typeface="Avenir Book" charset="0"/>
                <a:ea typeface="Avenir Book" charset="0"/>
                <a:cs typeface="Avenir Book" charset="0"/>
              </a:rPr>
              <a:t>blood flow (CBF)</a:t>
            </a:r>
          </a:p>
        </p:txBody>
      </p:sp>
      <p:sp>
        <p:nvSpPr>
          <p:cNvPr id="16" name="Rectangle 1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smtClean="0">
                <a:solidFill>
                  <a:srgbClr val="FFFFFF"/>
                </a:solidFill>
                <a:latin typeface="Avenir Book" charset="0"/>
                <a:ea typeface="Avenir Book" charset="0"/>
                <a:cs typeface="Avenir Book" charset="0"/>
              </a:rPr>
              <a:t>Method: </a:t>
            </a:r>
            <a:r>
              <a:rPr lang="en-US" sz="1600" dirty="0" smtClean="0">
                <a:solidFill>
                  <a:srgbClr val="FFFFFF"/>
                </a:solidFill>
                <a:latin typeface="Avenir Book" charset="0"/>
                <a:ea typeface="Avenir Book" charset="0"/>
                <a:cs typeface="Avenir Book" charset="0"/>
              </a:rPr>
              <a:t> CBF </a:t>
            </a:r>
            <a:r>
              <a:rPr lang="en-US" sz="1600" dirty="0">
                <a:solidFill>
                  <a:srgbClr val="FFFFFF"/>
                </a:solidFill>
                <a:latin typeface="Avenir Book" charset="0"/>
                <a:ea typeface="Avenir Book" charset="0"/>
                <a:cs typeface="Avenir Book" charset="0"/>
              </a:rPr>
              <a:t>is quantified in the gray matter of three major vascular flow territories and compared with data from subjects without flow limiting stenosis in these territories.    </a:t>
            </a:r>
          </a:p>
          <a:p>
            <a:endParaRPr lang="en-US" sz="1600" dirty="0">
              <a:solidFill>
                <a:srgbClr val="FFFFFF"/>
              </a:solidFill>
              <a:latin typeface="Avenir Book" charset="0"/>
              <a:ea typeface="Avenir Book" charset="0"/>
              <a:cs typeface="Avenir Book" charset="0"/>
            </a:endParaRPr>
          </a:p>
        </p:txBody>
      </p:sp>
      <p:sp>
        <p:nvSpPr>
          <p:cNvPr id="20" name="Rectangle 19"/>
          <p:cNvSpPr/>
          <p:nvPr/>
        </p:nvSpPr>
        <p:spPr>
          <a:xfrm>
            <a:off x="679704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PCA </a:t>
            </a:r>
            <a:r>
              <a:rPr lang="en-US" dirty="0">
                <a:solidFill>
                  <a:schemeClr val="tx1">
                    <a:lumMod val="75000"/>
                    <a:lumOff val="25000"/>
                  </a:schemeClr>
                </a:solidFill>
              </a:rPr>
              <a:t>CBF vs. Age</a:t>
            </a:r>
          </a:p>
        </p:txBody>
      </p:sp>
      <p:sp>
        <p:nvSpPr>
          <p:cNvPr id="21" name="Rectangle 20"/>
          <p:cNvSpPr/>
          <p:nvPr/>
        </p:nvSpPr>
        <p:spPr>
          <a:xfrm>
            <a:off x="356616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ACA </a:t>
            </a:r>
            <a:r>
              <a:rPr lang="en-US" dirty="0">
                <a:solidFill>
                  <a:schemeClr val="tx1">
                    <a:lumMod val="75000"/>
                    <a:lumOff val="25000"/>
                  </a:schemeClr>
                </a:solidFill>
              </a:rPr>
              <a:t>CBF vs. Age</a:t>
            </a:r>
          </a:p>
        </p:txBody>
      </p:sp>
      <p:sp>
        <p:nvSpPr>
          <p:cNvPr id="22" name="Rectangle 21"/>
          <p:cNvSpPr/>
          <p:nvPr/>
        </p:nvSpPr>
        <p:spPr>
          <a:xfrm>
            <a:off x="33528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MCA CBF vs. Age</a:t>
            </a:r>
            <a:endParaRPr lang="en-US" dirty="0">
              <a:solidFill>
                <a:schemeClr val="tx1">
                  <a:lumMod val="75000"/>
                  <a:lumOff val="25000"/>
                </a:schemeClr>
              </a:solidFill>
            </a:endParaRPr>
          </a:p>
        </p:txBody>
      </p:sp>
      <p:sp>
        <p:nvSpPr>
          <p:cNvPr id="23" name="Rectangle 22"/>
          <p:cNvSpPr/>
          <p:nvPr/>
        </p:nvSpPr>
        <p:spPr>
          <a:xfrm>
            <a:off x="33528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MCA territory</a:t>
            </a:r>
            <a:endParaRPr lang="en-US" dirty="0">
              <a:solidFill>
                <a:schemeClr val="tx1">
                  <a:lumMod val="75000"/>
                  <a:lumOff val="25000"/>
                </a:schemeClr>
              </a:solidFill>
            </a:endParaRPr>
          </a:p>
        </p:txBody>
      </p:sp>
      <p:sp>
        <p:nvSpPr>
          <p:cNvPr id="24" name="Rectangle 23"/>
          <p:cNvSpPr/>
          <p:nvPr/>
        </p:nvSpPr>
        <p:spPr>
          <a:xfrm>
            <a:off x="356616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ACA territory</a:t>
            </a:r>
            <a:endParaRPr lang="en-US" dirty="0">
              <a:solidFill>
                <a:schemeClr val="tx1">
                  <a:lumMod val="75000"/>
                  <a:lumOff val="25000"/>
                </a:schemeClr>
              </a:solidFill>
            </a:endParaRPr>
          </a:p>
        </p:txBody>
      </p:sp>
      <p:sp>
        <p:nvSpPr>
          <p:cNvPr id="25" name="Rectangle 24"/>
          <p:cNvSpPr/>
          <p:nvPr/>
        </p:nvSpPr>
        <p:spPr>
          <a:xfrm>
            <a:off x="679704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PCA territory</a:t>
            </a:r>
            <a:endParaRPr lang="en-US" dirty="0">
              <a:solidFill>
                <a:schemeClr val="tx1">
                  <a:lumMod val="75000"/>
                  <a:lumOff val="25000"/>
                </a:schemeClr>
              </a:solidFill>
            </a:endParaRPr>
          </a:p>
        </p:txBody>
      </p:sp>
      <p:sp>
        <p:nvSpPr>
          <p:cNvPr id="26" name="Rectangle 25"/>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 </a:t>
            </a:r>
            <a:r>
              <a:rPr lang="en-US" sz="1600" dirty="0">
                <a:solidFill>
                  <a:srgbClr val="FF0000"/>
                </a:solidFill>
                <a:latin typeface="Avenir Book" charset="0"/>
                <a:ea typeface="Avenir Book" charset="0"/>
                <a:cs typeface="Avenir Book" charset="0"/>
              </a:rPr>
              <a:t>Experimental comparison of patient CBF and CBF values from adults without flow-limiting stenosis (&gt;70% stenosis; black dots and gray curves). </a:t>
            </a:r>
            <a:r>
              <a:rPr lang="en-US" sz="1600" dirty="0" smtClean="0">
                <a:solidFill>
                  <a:srgbClr val="FF0000"/>
                </a:solidFill>
                <a:latin typeface="Avenir Book" charset="0"/>
                <a:ea typeface="Avenir Book" charset="0"/>
                <a:cs typeface="Avenir Book" charset="0"/>
              </a:rPr>
              <a:t>CBF is largely within a normal range, and is moderately elevated on average in the left MCA territory due to the likely effect of the prior EDAS.</a:t>
            </a:r>
            <a:endParaRPr lang="en-US" sz="1600" b="1" dirty="0">
              <a:solidFill>
                <a:srgbClr val="FF0000"/>
              </a:solidFill>
              <a:latin typeface="Avenir Book" charset="0"/>
              <a:ea typeface="Avenir Book" charset="0"/>
              <a:cs typeface="Avenir Book" charset="0"/>
            </a:endParaRPr>
          </a:p>
        </p:txBody>
      </p:sp>
      <p:pic>
        <p:nvPicPr>
          <p:cNvPr id="2" name="Picture 1"/>
          <p:cNvPicPr>
            <a:picLocks noChangeAspect="1"/>
          </p:cNvPicPr>
          <p:nvPr/>
        </p:nvPicPr>
        <p:blipFill>
          <a:blip r:embed="rId3"/>
          <a:stretch>
            <a:fillRect/>
          </a:stretch>
        </p:blipFill>
        <p:spPr>
          <a:xfrm>
            <a:off x="335280" y="2479853"/>
            <a:ext cx="2926080" cy="2926080"/>
          </a:xfrm>
          <a:prstGeom prst="rect">
            <a:avLst/>
          </a:prstGeom>
        </p:spPr>
      </p:pic>
      <p:pic>
        <p:nvPicPr>
          <p:cNvPr id="3" name="Picture 2"/>
          <p:cNvPicPr>
            <a:picLocks noChangeAspect="1"/>
          </p:cNvPicPr>
          <p:nvPr/>
        </p:nvPicPr>
        <p:blipFill>
          <a:blip r:embed="rId4"/>
          <a:stretch>
            <a:fillRect/>
          </a:stretch>
        </p:blipFill>
        <p:spPr>
          <a:xfrm>
            <a:off x="3566160" y="2479853"/>
            <a:ext cx="2926080" cy="2926080"/>
          </a:xfrm>
          <a:prstGeom prst="rect">
            <a:avLst/>
          </a:prstGeom>
        </p:spPr>
      </p:pic>
      <p:pic>
        <p:nvPicPr>
          <p:cNvPr id="4" name="Picture 3"/>
          <p:cNvPicPr>
            <a:picLocks noChangeAspect="1"/>
          </p:cNvPicPr>
          <p:nvPr/>
        </p:nvPicPr>
        <p:blipFill>
          <a:blip r:embed="rId5"/>
          <a:stretch>
            <a:fillRect/>
          </a:stretch>
        </p:blipFill>
        <p:spPr>
          <a:xfrm>
            <a:off x="6797040" y="2479853"/>
            <a:ext cx="2926080" cy="2926080"/>
          </a:xfrm>
          <a:prstGeom prst="rect">
            <a:avLst/>
          </a:prstGeom>
        </p:spPr>
      </p:pic>
      <p:sp>
        <p:nvSpPr>
          <p:cNvPr id="14" name="Oval 13">
            <a:extLst>
              <a:ext uri="{FF2B5EF4-FFF2-40B4-BE49-F238E27FC236}">
                <a16:creationId xmlns:a16="http://schemas.microsoft.com/office/drawing/2014/main" xmlns="" id="{D79BB1CE-39DB-BB49-A501-C6EFD2590B3E}"/>
              </a:ext>
            </a:extLst>
          </p:cNvPr>
          <p:cNvSpPr/>
          <p:nvPr/>
        </p:nvSpPr>
        <p:spPr>
          <a:xfrm>
            <a:off x="1088020" y="5740604"/>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xmlns="" id="{549D0D24-412B-7248-8FF0-F05F9C55085D}"/>
              </a:ext>
            </a:extLst>
          </p:cNvPr>
          <p:cNvSpPr txBox="1"/>
          <p:nvPr/>
        </p:nvSpPr>
        <p:spPr>
          <a:xfrm>
            <a:off x="491028" y="5647824"/>
            <a:ext cx="585417" cy="276999"/>
          </a:xfrm>
          <a:prstGeom prst="rect">
            <a:avLst/>
          </a:prstGeom>
          <a:noFill/>
        </p:spPr>
        <p:txBody>
          <a:bodyPr wrap="none" rtlCol="0">
            <a:spAutoFit/>
          </a:bodyPr>
          <a:lstStyle/>
          <a:p>
            <a:r>
              <a:rPr lang="en-US" sz="1200" b="1" dirty="0">
                <a:latin typeface="Avenir Next" panose="020B0503020202020204" pitchFamily="34" charset="0"/>
              </a:rPr>
              <a:t>Right</a:t>
            </a:r>
          </a:p>
        </p:txBody>
      </p:sp>
      <p:sp>
        <p:nvSpPr>
          <p:cNvPr id="17" name="Oval 16">
            <a:extLst>
              <a:ext uri="{FF2B5EF4-FFF2-40B4-BE49-F238E27FC236}">
                <a16:creationId xmlns:a16="http://schemas.microsoft.com/office/drawing/2014/main" xmlns="" id="{AC3A3EC1-2396-B943-9A2D-48335F761392}"/>
              </a:ext>
            </a:extLst>
          </p:cNvPr>
          <p:cNvSpPr/>
          <p:nvPr/>
        </p:nvSpPr>
        <p:spPr>
          <a:xfrm>
            <a:off x="2079992" y="5740604"/>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xmlns="" id="{9387BF14-286E-9147-8AFD-F2A31BFA281B}"/>
              </a:ext>
            </a:extLst>
          </p:cNvPr>
          <p:cNvSpPr txBox="1"/>
          <p:nvPr/>
        </p:nvSpPr>
        <p:spPr>
          <a:xfrm>
            <a:off x="1616467" y="5647824"/>
            <a:ext cx="463525" cy="276999"/>
          </a:xfrm>
          <a:prstGeom prst="rect">
            <a:avLst/>
          </a:prstGeom>
          <a:noFill/>
        </p:spPr>
        <p:txBody>
          <a:bodyPr wrap="none" rtlCol="0">
            <a:spAutoFit/>
          </a:bodyPr>
          <a:lstStyle/>
          <a:p>
            <a:r>
              <a:rPr lang="en-US" sz="1200" b="1" dirty="0">
                <a:latin typeface="Avenir Next" panose="020B0503020202020204" pitchFamily="34" charset="0"/>
              </a:rPr>
              <a:t>Left</a:t>
            </a:r>
          </a:p>
        </p:txBody>
      </p:sp>
    </p:spTree>
    <p:extLst>
      <p:ext uri="{BB962C8B-B14F-4D97-AF65-F5344CB8AC3E}">
        <p14:creationId xmlns:p14="http://schemas.microsoft.com/office/powerpoint/2010/main" val="542893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206172"/>
            <a:ext cx="9387840" cy="28117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CVR RAW HERE</a:t>
            </a:r>
            <a:endParaRPr lang="en-US" dirty="0">
              <a:solidFill>
                <a:schemeClr val="tx1">
                  <a:lumMod val="75000"/>
                  <a:lumOff val="25000"/>
                </a:schemeClr>
              </a:solidFill>
            </a:endParaRPr>
          </a:p>
        </p:txBody>
      </p:sp>
      <p:sp>
        <p:nvSpPr>
          <p:cNvPr id="4" name="Rectangle 3"/>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a:t>
            </a:r>
            <a:r>
              <a:rPr lang="en-US" sz="3200" b="1" dirty="0">
                <a:solidFill>
                  <a:srgbClr val="FFFFFF"/>
                </a:solidFill>
                <a:latin typeface="Avenir Book" charset="0"/>
                <a:ea typeface="Avenir Book" charset="0"/>
                <a:cs typeface="Avenir Book" charset="0"/>
              </a:rPr>
              <a:t>reactivity (</a:t>
            </a:r>
            <a:r>
              <a:rPr lang="en-US" sz="3200" b="1" dirty="0" smtClean="0">
                <a:solidFill>
                  <a:srgbClr val="FFFFFF"/>
                </a:solidFill>
                <a:latin typeface="Avenir Book" charset="0"/>
                <a:ea typeface="Avenir Book" charset="0"/>
                <a:cs typeface="Avenir Book" charset="0"/>
              </a:rPr>
              <a:t>CVR)</a:t>
            </a:r>
            <a:endParaRPr lang="en-US" sz="3200" b="1" dirty="0">
              <a:solidFill>
                <a:srgbClr val="FFFFFF"/>
              </a:solidFill>
              <a:latin typeface="Avenir Book" charset="0"/>
              <a:ea typeface="Avenir Book" charset="0"/>
              <a:cs typeface="Avenir Book" charset="0"/>
            </a:endParaRPr>
          </a:p>
        </p:txBody>
      </p:sp>
      <p:sp>
        <p:nvSpPr>
          <p:cNvPr id="5" name="Rectangle 4"/>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0000"/>
                </a:solidFill>
                <a:latin typeface="Avenir Book" charset="0"/>
                <a:ea typeface="Avenir Book" charset="0"/>
                <a:cs typeface="Avenir Book" charset="0"/>
              </a:rPr>
              <a:t>The CVR-weighted signal appears to be in a normal range in the right anterior and posterior flow territories. There remains some asymmetry in the right vs. left anterior flow territory reactivity, with the left appearing slightly reduced in several regions (yellow arrows).</a:t>
            </a:r>
            <a:endParaRPr lang="en-US" sz="1600" b="1" dirty="0">
              <a:solidFill>
                <a:srgbClr val="FF0000"/>
              </a:solidFill>
              <a:latin typeface="Avenir Book" charset="0"/>
              <a:ea typeface="Avenir Book" charset="0"/>
              <a:cs typeface="Avenir Book" charset="0"/>
            </a:endParaRPr>
          </a:p>
        </p:txBody>
      </p:sp>
      <p:sp>
        <p:nvSpPr>
          <p:cNvPr id="6" name="Rectangle 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CVR-weighted contrast is generated using blood oxygenation level-dependent MRI with a </a:t>
            </a:r>
            <a:r>
              <a:rPr lang="en-US" sz="1600" dirty="0" err="1">
                <a:solidFill>
                  <a:srgbClr val="FFFFFF"/>
                </a:solidFill>
                <a:latin typeface="Avenir Book" charset="0"/>
                <a:ea typeface="Avenir Book" charset="0"/>
                <a:cs typeface="Avenir Book" charset="0"/>
              </a:rPr>
              <a:t>hypercapnic</a:t>
            </a:r>
            <a:r>
              <a:rPr lang="en-US" sz="1600" dirty="0">
                <a:solidFill>
                  <a:srgbClr val="FFFFFF"/>
                </a:solidFill>
                <a:latin typeface="Avenir Book" charset="0"/>
                <a:ea typeface="Avenir Book" charset="0"/>
                <a:cs typeface="Avenir Book" charset="0"/>
              </a:rPr>
              <a:t> </a:t>
            </a:r>
            <a:r>
              <a:rPr lang="en-US" sz="1600" dirty="0" err="1">
                <a:solidFill>
                  <a:srgbClr val="FFFFFF"/>
                </a:solidFill>
                <a:latin typeface="Avenir Book" charset="0"/>
                <a:ea typeface="Avenir Book" charset="0"/>
                <a:cs typeface="Avenir Book" charset="0"/>
              </a:rPr>
              <a:t>vasodilatory</a:t>
            </a:r>
            <a:r>
              <a:rPr lang="en-US" sz="1600" dirty="0">
                <a:solidFill>
                  <a:srgbClr val="FFFFFF"/>
                </a:solidFill>
                <a:latin typeface="Avenir Book" charset="0"/>
                <a:ea typeface="Avenir Book" charset="0"/>
                <a:cs typeface="Avenir Book" charset="0"/>
              </a:rPr>
              <a:t> respiratory stimulus. These maps are consistent with how well the vessels are able to respond to stimulus on average. </a:t>
            </a:r>
          </a:p>
        </p:txBody>
      </p:sp>
      <p:sp>
        <p:nvSpPr>
          <p:cNvPr id="7" name="Rectangle 6"/>
          <p:cNvSpPr/>
          <p:nvPr/>
        </p:nvSpPr>
        <p:spPr>
          <a:xfrm>
            <a:off x="3085847" y="5032988"/>
            <a:ext cx="3886705" cy="435825"/>
          </a:xfrm>
          <a:prstGeom prst="rect">
            <a:avLst/>
          </a:prstGeom>
        </p:spPr>
        <p:txBody>
          <a:bodyPr wrap="none">
            <a:spAutoFit/>
          </a:bodyPr>
          <a:lstStyle/>
          <a:p>
            <a:pPr algn="ctr">
              <a:lnSpc>
                <a:spcPct val="93000"/>
              </a:lnSpc>
              <a:buClr>
                <a:srgbClr val="000000"/>
              </a:buClr>
              <a:buSzPct val="100000"/>
              <a:defRPr/>
            </a:pPr>
            <a:r>
              <a:rPr lang="en-US" altLang="en-US" sz="2400">
                <a:solidFill>
                  <a:schemeClr val="tx1">
                    <a:lumMod val="75000"/>
                    <a:lumOff val="25000"/>
                  </a:schemeClr>
                </a:solidFill>
                <a:latin typeface="Avenir Book" charset="0"/>
                <a:ea typeface="Avenir Book" charset="0"/>
                <a:cs typeface="Avenir Book" charset="0"/>
              </a:rPr>
              <a:t>CVR (normalized z-statistic)</a:t>
            </a:r>
            <a:endParaRPr lang="en-US" altLang="en-US" sz="2400" dirty="0">
              <a:solidFill>
                <a:schemeClr val="tx1">
                  <a:lumMod val="75000"/>
                  <a:lumOff val="25000"/>
                </a:schemeClr>
              </a:solidFill>
              <a:latin typeface="Avenir Book" charset="0"/>
              <a:ea typeface="Avenir Book" charset="0"/>
              <a:cs typeface="Avenir Book" charset="0"/>
            </a:endParaRPr>
          </a:p>
        </p:txBody>
      </p:sp>
      <p:sp>
        <p:nvSpPr>
          <p:cNvPr id="2" name="Picture Placeholder 1"/>
          <p:cNvSpPr>
            <a:spLocks noGrp="1"/>
          </p:cNvSpPr>
          <p:nvPr>
            <p:ph type="pic" sz="quarter" idx="10"/>
          </p:nvPr>
        </p:nvSpPr>
        <p:spPr>
          <a:xfrm>
            <a:off x="335280" y="2206172"/>
            <a:ext cx="9387840" cy="2811724"/>
          </a:xfrm>
        </p:spPr>
      </p:sp>
    </p:spTree>
    <p:extLst>
      <p:ext uri="{BB962C8B-B14F-4D97-AF65-F5344CB8AC3E}">
        <p14:creationId xmlns:p14="http://schemas.microsoft.com/office/powerpoint/2010/main" val="2104982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Maximum cerebrovascular </a:t>
            </a:r>
            <a:r>
              <a:rPr lang="en-US" sz="3200" b="1" dirty="0">
                <a:solidFill>
                  <a:srgbClr val="FFFFFF"/>
                </a:solidFill>
                <a:latin typeface="Avenir Book" charset="0"/>
                <a:ea typeface="Avenir Book" charset="0"/>
                <a:cs typeface="Avenir Book" charset="0"/>
              </a:rPr>
              <a:t>reactivity (</a:t>
            </a:r>
            <a:r>
              <a:rPr lang="en-US" sz="3200" b="1" dirty="0" err="1" smtClean="0">
                <a:solidFill>
                  <a:srgbClr val="FFFFFF"/>
                </a:solidFill>
                <a:latin typeface="Avenir Book" charset="0"/>
                <a:ea typeface="Avenir Book" charset="0"/>
                <a:cs typeface="Avenir Book" charset="0"/>
              </a:rPr>
              <a:t>CVR</a:t>
            </a:r>
            <a:r>
              <a:rPr lang="en-US" sz="3200" b="1" baseline="-25000" dirty="0" err="1" smtClean="0">
                <a:solidFill>
                  <a:srgbClr val="FFFFFF"/>
                </a:solidFill>
                <a:latin typeface="Avenir Book" charset="0"/>
                <a:ea typeface="Avenir Book" charset="0"/>
                <a:cs typeface="Avenir Book" charset="0"/>
              </a:rPr>
              <a:t>Max</a:t>
            </a:r>
            <a:r>
              <a:rPr lang="en-US" sz="3200" b="1" dirty="0" smtClean="0">
                <a:solidFill>
                  <a:srgbClr val="FFFFFF"/>
                </a:solidFill>
                <a:latin typeface="Avenir Book" charset="0"/>
                <a:ea typeface="Avenir Book" charset="0"/>
                <a:cs typeface="Avenir Book" charset="0"/>
              </a:rPr>
              <a:t>)</a:t>
            </a:r>
            <a:endParaRPr lang="en-US" sz="3200" b="1" dirty="0">
              <a:solidFill>
                <a:srgbClr val="FFFFFF"/>
              </a:solidFill>
              <a:latin typeface="Avenir Book" charset="0"/>
              <a:ea typeface="Avenir Book" charset="0"/>
              <a:cs typeface="Avenir Book" charset="0"/>
            </a:endParaRPr>
          </a:p>
        </p:txBody>
      </p:sp>
      <p:sp>
        <p:nvSpPr>
          <p:cNvPr id="4" name="Rectangle 3"/>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0000"/>
                </a:solidFill>
                <a:latin typeface="Avenir Book" charset="0"/>
                <a:ea typeface="Avenir Book" charset="0"/>
                <a:cs typeface="Avenir Book" charset="0"/>
              </a:rPr>
              <a:t>These maps are largely consistent with the CBF maps shown on Slide 4, showing little evidence of hemodynamic impairment in the left hemisphere after the EDAS. Therefore apparent impairment on the prior CVR-weighted images are likely due to delays in reactivity (quantified on the next slide).</a:t>
            </a:r>
            <a:endParaRPr lang="en-US" sz="1600" b="1" dirty="0">
              <a:solidFill>
                <a:srgbClr val="FF0000"/>
              </a:solidFill>
              <a:latin typeface="Avenir Book" charset="0"/>
              <a:ea typeface="Avenir Book" charset="0"/>
              <a:cs typeface="Avenir Book" charset="0"/>
            </a:endParaRPr>
          </a:p>
        </p:txBody>
      </p:sp>
      <p:sp>
        <p:nvSpPr>
          <p:cNvPr id="5" name="Rectangle 4"/>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Cerebrovascular reactivity (CVR) properties can be further resolved into maximum reactivity (</a:t>
            </a:r>
            <a:r>
              <a:rPr lang="en-US" sz="1600" dirty="0" err="1">
                <a:solidFill>
                  <a:srgbClr val="FFFFFF"/>
                </a:solidFill>
                <a:latin typeface="Avenir Book" charset="0"/>
                <a:ea typeface="Avenir Book" charset="0"/>
                <a:cs typeface="Avenir Book" charset="0"/>
              </a:rPr>
              <a:t>CVRMax</a:t>
            </a:r>
            <a:r>
              <a:rPr lang="en-US" sz="1600" dirty="0">
                <a:solidFill>
                  <a:srgbClr val="FFFFFF"/>
                </a:solidFill>
                <a:latin typeface="Avenir Book" charset="0"/>
                <a:ea typeface="Avenir Book" charset="0"/>
                <a:cs typeface="Avenir Book" charset="0"/>
              </a:rPr>
              <a:t>) and reactivity delay (</a:t>
            </a:r>
            <a:r>
              <a:rPr lang="en-US" sz="1600" dirty="0" err="1">
                <a:solidFill>
                  <a:srgbClr val="FFFFFF"/>
                </a:solidFill>
                <a:latin typeface="Avenir Book" charset="0"/>
                <a:ea typeface="Avenir Book" charset="0"/>
                <a:cs typeface="Avenir Book" charset="0"/>
              </a:rPr>
              <a:t>CVR</a:t>
            </a:r>
            <a:r>
              <a:rPr lang="en-US" sz="1600" baseline="-25000" dirty="0" err="1">
                <a:solidFill>
                  <a:srgbClr val="FFFFFF"/>
                </a:solidFill>
                <a:latin typeface="Avenir Book" charset="0"/>
                <a:ea typeface="Avenir Book" charset="0"/>
                <a:cs typeface="Avenir Book" charset="0"/>
              </a:rPr>
              <a:t>Delay</a:t>
            </a:r>
            <a:r>
              <a:rPr lang="en-US" sz="1600" dirty="0">
                <a:solidFill>
                  <a:srgbClr val="FFFFFF"/>
                </a:solidFill>
                <a:latin typeface="Avenir Book" charset="0"/>
                <a:ea typeface="Avenir Book" charset="0"/>
                <a:cs typeface="Avenir Book" charset="0"/>
              </a:rPr>
              <a:t>). The below </a:t>
            </a:r>
            <a:r>
              <a:rPr lang="en-US" sz="1600" dirty="0" err="1">
                <a:solidFill>
                  <a:srgbClr val="FFFFFF"/>
                </a:solidFill>
                <a:latin typeface="Avenir Book" charset="0"/>
                <a:ea typeface="Avenir Book" charset="0"/>
                <a:cs typeface="Avenir Book" charset="0"/>
              </a:rPr>
              <a:t>CVRMax</a:t>
            </a:r>
            <a:r>
              <a:rPr lang="en-US" sz="1600" dirty="0">
                <a:solidFill>
                  <a:srgbClr val="FFFFFF"/>
                </a:solidFill>
                <a:latin typeface="Avenir Book" charset="0"/>
                <a:ea typeface="Avenir Book" charset="0"/>
                <a:cs typeface="Avenir Book" charset="0"/>
              </a:rPr>
              <a:t> images reflect how the vessels are able to react regardless of how long it takes for these vessels to react. </a:t>
            </a:r>
          </a:p>
        </p:txBody>
      </p:sp>
      <p:sp>
        <p:nvSpPr>
          <p:cNvPr id="6" name="Rectangle 5"/>
          <p:cNvSpPr/>
          <p:nvPr/>
        </p:nvSpPr>
        <p:spPr>
          <a:xfrm>
            <a:off x="335280" y="2215292"/>
            <a:ext cx="9387840" cy="281635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CVR Max HERE</a:t>
            </a:r>
            <a:endParaRPr lang="en-US" dirty="0">
              <a:solidFill>
                <a:schemeClr val="tx1">
                  <a:lumMod val="75000"/>
                  <a:lumOff val="25000"/>
                </a:schemeClr>
              </a:solidFill>
            </a:endParaRPr>
          </a:p>
        </p:txBody>
      </p:sp>
      <p:sp>
        <p:nvSpPr>
          <p:cNvPr id="7" name="Rectangle 6"/>
          <p:cNvSpPr/>
          <p:nvPr/>
        </p:nvSpPr>
        <p:spPr>
          <a:xfrm>
            <a:off x="2833827" y="5034933"/>
            <a:ext cx="4274632" cy="435825"/>
          </a:xfrm>
          <a:prstGeom prst="rect">
            <a:avLst/>
          </a:prstGeom>
        </p:spPr>
        <p:txBody>
          <a:bodyPr wrap="none">
            <a:spAutoFit/>
          </a:bodyPr>
          <a:lstStyle/>
          <a:p>
            <a:pPr algn="ctr">
              <a:lnSpc>
                <a:spcPct val="93000"/>
              </a:lnSpc>
              <a:buClr>
                <a:srgbClr val="000000"/>
              </a:buClr>
              <a:buSzPct val="100000"/>
              <a:defRPr/>
            </a:pPr>
            <a:r>
              <a:rPr lang="en-US" altLang="en-US" sz="2400" dirty="0" err="1">
                <a:solidFill>
                  <a:schemeClr val="tx1">
                    <a:lumMod val="75000"/>
                    <a:lumOff val="25000"/>
                  </a:schemeClr>
                </a:solidFill>
                <a:latin typeface="Avenir Book" charset="0"/>
                <a:ea typeface="Avenir Book" charset="0"/>
                <a:cs typeface="Avenir Book" charset="0"/>
              </a:rPr>
              <a:t>CVR</a:t>
            </a:r>
            <a:r>
              <a:rPr lang="en-US" altLang="en-US" sz="2400" baseline="-25000" dirty="0" err="1">
                <a:solidFill>
                  <a:schemeClr val="tx1">
                    <a:lumMod val="75000"/>
                    <a:lumOff val="25000"/>
                  </a:schemeClr>
                </a:solidFill>
                <a:latin typeface="Avenir Book" charset="0"/>
                <a:ea typeface="Avenir Book" charset="0"/>
                <a:cs typeface="Avenir Book" charset="0"/>
              </a:rPr>
              <a:t>Max</a:t>
            </a:r>
            <a:r>
              <a:rPr lang="en-US" altLang="en-US" sz="2400" dirty="0">
                <a:solidFill>
                  <a:schemeClr val="tx1">
                    <a:lumMod val="75000"/>
                    <a:lumOff val="25000"/>
                  </a:schemeClr>
                </a:solidFill>
                <a:latin typeface="Avenir Book" charset="0"/>
                <a:ea typeface="Avenir Book" charset="0"/>
                <a:cs typeface="Avenir Book" charset="0"/>
              </a:rPr>
              <a:t> (normalized z-statistic)</a:t>
            </a:r>
          </a:p>
        </p:txBody>
      </p:sp>
      <p:sp>
        <p:nvSpPr>
          <p:cNvPr id="2" name="Picture Placeholder 1"/>
          <p:cNvSpPr>
            <a:spLocks noGrp="1"/>
          </p:cNvSpPr>
          <p:nvPr>
            <p:ph type="pic" sz="quarter" idx="10"/>
          </p:nvPr>
        </p:nvSpPr>
        <p:spPr>
          <a:xfrm>
            <a:off x="335280" y="2215292"/>
            <a:ext cx="9387840" cy="2816353"/>
          </a:xfrm>
        </p:spPr>
      </p:sp>
    </p:spTree>
    <p:extLst>
      <p:ext uri="{BB962C8B-B14F-4D97-AF65-F5344CB8AC3E}">
        <p14:creationId xmlns:p14="http://schemas.microsoft.com/office/powerpoint/2010/main" val="67382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219484"/>
            <a:ext cx="9387840" cy="281635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CVR Delay HERE</a:t>
            </a:r>
            <a:endParaRPr lang="en-US" dirty="0">
              <a:solidFill>
                <a:schemeClr val="tx1">
                  <a:lumMod val="75000"/>
                  <a:lumOff val="25000"/>
                </a:schemeClr>
              </a:solidFill>
            </a:endParaRPr>
          </a:p>
        </p:txBody>
      </p:sp>
      <p:sp>
        <p:nvSpPr>
          <p:cNvPr id="4" name="Rectangle 3"/>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reactivity delay </a:t>
            </a:r>
            <a:r>
              <a:rPr lang="en-US" sz="3200" b="1" dirty="0">
                <a:solidFill>
                  <a:srgbClr val="FFFFFF"/>
                </a:solidFill>
                <a:latin typeface="Avenir Book" charset="0"/>
                <a:ea typeface="Avenir Book" charset="0"/>
                <a:cs typeface="Avenir Book" charset="0"/>
              </a:rPr>
              <a:t>(</a:t>
            </a:r>
            <a:r>
              <a:rPr lang="en-US" sz="3200" b="1" dirty="0" err="1" smtClean="0">
                <a:solidFill>
                  <a:srgbClr val="FFFFFF"/>
                </a:solidFill>
                <a:latin typeface="Avenir Book" charset="0"/>
                <a:ea typeface="Avenir Book" charset="0"/>
                <a:cs typeface="Avenir Book" charset="0"/>
              </a:rPr>
              <a:t>CVR</a:t>
            </a:r>
            <a:r>
              <a:rPr lang="en-US" sz="3200" b="1" baseline="-25000" dirty="0" err="1" smtClean="0">
                <a:solidFill>
                  <a:srgbClr val="FFFFFF"/>
                </a:solidFill>
                <a:latin typeface="Avenir Book" charset="0"/>
                <a:ea typeface="Avenir Book" charset="0"/>
                <a:cs typeface="Avenir Book" charset="0"/>
              </a:rPr>
              <a:t>Delay</a:t>
            </a:r>
            <a:r>
              <a:rPr lang="en-US" sz="3200" b="1" dirty="0" smtClean="0">
                <a:solidFill>
                  <a:srgbClr val="FFFFFF"/>
                </a:solidFill>
                <a:latin typeface="Avenir Book" charset="0"/>
                <a:ea typeface="Avenir Book" charset="0"/>
                <a:cs typeface="Avenir Book" charset="0"/>
              </a:rPr>
              <a:t>)</a:t>
            </a:r>
            <a:endParaRPr lang="en-US" sz="3200" b="1" dirty="0">
              <a:solidFill>
                <a:srgbClr val="FFFFFF"/>
              </a:solidFill>
              <a:latin typeface="Avenir Book" charset="0"/>
              <a:ea typeface="Avenir Book" charset="0"/>
              <a:cs typeface="Avenir Book" charset="0"/>
            </a:endParaRPr>
          </a:p>
        </p:txBody>
      </p:sp>
      <p:sp>
        <p:nvSpPr>
          <p:cNvPr id="5" name="Rectangle 4"/>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The below cerebrovascular delay (</a:t>
            </a:r>
            <a:r>
              <a:rPr lang="en-US" sz="1600" dirty="0" err="1">
                <a:solidFill>
                  <a:srgbClr val="FFFFFF"/>
                </a:solidFill>
                <a:latin typeface="Avenir Book" charset="0"/>
                <a:ea typeface="Avenir Book" charset="0"/>
                <a:cs typeface="Avenir Book" charset="0"/>
              </a:rPr>
              <a:t>CVRdelay</a:t>
            </a:r>
            <a:r>
              <a:rPr lang="en-US" sz="1600" dirty="0">
                <a:solidFill>
                  <a:srgbClr val="FFFFFF"/>
                </a:solidFill>
                <a:latin typeface="Avenir Book" charset="0"/>
                <a:ea typeface="Avenir Book" charset="0"/>
                <a:cs typeface="Avenir Book" charset="0"/>
              </a:rPr>
              <a:t>) images reflect how long it takes for the vessels to react maximally. Larger values are believed to be consistent with delayed vascular compliance and higher hemodynamic impairment. </a:t>
            </a:r>
          </a:p>
        </p:txBody>
      </p:sp>
      <p:sp>
        <p:nvSpPr>
          <p:cNvPr id="6" name="Rectangle 5"/>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0000"/>
                </a:solidFill>
                <a:latin typeface="Avenir Book" charset="0"/>
                <a:ea typeface="Avenir Book" charset="0"/>
                <a:cs typeface="Avenir Book" charset="0"/>
              </a:rPr>
              <a:t>There is evidence of delayed reactivity in the left hemisphere. However, as shown on the prior slide the maximal reactivity (ability of these vessels to dilate once this delay is taken into account) does not appear impaired.</a:t>
            </a:r>
            <a:endParaRPr lang="en-US" sz="1600" b="1" dirty="0">
              <a:solidFill>
                <a:srgbClr val="FF0000"/>
              </a:solidFill>
              <a:latin typeface="Avenir Book" charset="0"/>
              <a:ea typeface="Avenir Book" charset="0"/>
              <a:cs typeface="Avenir Book" charset="0"/>
            </a:endParaRPr>
          </a:p>
        </p:txBody>
      </p:sp>
      <p:sp>
        <p:nvSpPr>
          <p:cNvPr id="7" name="Rectangle 6"/>
          <p:cNvSpPr/>
          <p:nvPr/>
        </p:nvSpPr>
        <p:spPr>
          <a:xfrm>
            <a:off x="3625175" y="5054114"/>
            <a:ext cx="2662908" cy="435825"/>
          </a:xfrm>
          <a:prstGeom prst="rect">
            <a:avLst/>
          </a:prstGeom>
        </p:spPr>
        <p:txBody>
          <a:bodyPr wrap="none">
            <a:spAutoFit/>
          </a:bodyPr>
          <a:lstStyle/>
          <a:p>
            <a:pPr algn="ctr">
              <a:lnSpc>
                <a:spcPct val="93000"/>
              </a:lnSpc>
              <a:buClr>
                <a:srgbClr val="000000"/>
              </a:buClr>
              <a:buSzPct val="100000"/>
              <a:defRPr/>
            </a:pPr>
            <a:r>
              <a:rPr lang="en-US" altLang="en-US" sz="2400" dirty="0" err="1">
                <a:solidFill>
                  <a:schemeClr val="tx1">
                    <a:lumMod val="75000"/>
                    <a:lumOff val="25000"/>
                  </a:schemeClr>
                </a:solidFill>
                <a:latin typeface="Avenir Book" charset="0"/>
                <a:ea typeface="Avenir Book" charset="0"/>
                <a:cs typeface="Avenir Book" charset="0"/>
              </a:rPr>
              <a:t>CVR</a:t>
            </a:r>
            <a:r>
              <a:rPr lang="en-US" altLang="en-US" sz="2400" baseline="-25000" dirty="0" err="1">
                <a:solidFill>
                  <a:schemeClr val="tx1">
                    <a:lumMod val="75000"/>
                    <a:lumOff val="25000"/>
                  </a:schemeClr>
                </a:solidFill>
                <a:latin typeface="Avenir Book" charset="0"/>
                <a:ea typeface="Avenir Book" charset="0"/>
                <a:cs typeface="Avenir Book" charset="0"/>
              </a:rPr>
              <a:t>Delay</a:t>
            </a:r>
            <a:r>
              <a:rPr lang="en-US" altLang="en-US" sz="2400" dirty="0">
                <a:solidFill>
                  <a:schemeClr val="tx1">
                    <a:lumMod val="75000"/>
                    <a:lumOff val="25000"/>
                  </a:schemeClr>
                </a:solidFill>
                <a:latin typeface="Avenir Book" charset="0"/>
                <a:ea typeface="Avenir Book" charset="0"/>
                <a:cs typeface="Avenir Book" charset="0"/>
              </a:rPr>
              <a:t> (seconds)</a:t>
            </a:r>
          </a:p>
        </p:txBody>
      </p:sp>
      <p:sp>
        <p:nvSpPr>
          <p:cNvPr id="2" name="Picture Placeholder 1"/>
          <p:cNvSpPr>
            <a:spLocks noGrp="1"/>
          </p:cNvSpPr>
          <p:nvPr>
            <p:ph type="pic" sz="quarter" idx="10"/>
          </p:nvPr>
        </p:nvSpPr>
        <p:spPr>
          <a:xfrm>
            <a:off x="335280" y="2219484"/>
            <a:ext cx="9387840" cy="2816352"/>
          </a:xfrm>
        </p:spPr>
      </p:sp>
    </p:spTree>
    <p:extLst>
      <p:ext uri="{BB962C8B-B14F-4D97-AF65-F5344CB8AC3E}">
        <p14:creationId xmlns:p14="http://schemas.microsoft.com/office/powerpoint/2010/main" val="128466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reactivity delay </a:t>
            </a:r>
            <a:r>
              <a:rPr lang="en-US" sz="3200" b="1" dirty="0">
                <a:solidFill>
                  <a:srgbClr val="FFFFFF"/>
                </a:solidFill>
                <a:latin typeface="Avenir Book" charset="0"/>
                <a:ea typeface="Avenir Book" charset="0"/>
                <a:cs typeface="Avenir Book" charset="0"/>
              </a:rPr>
              <a:t>(</a:t>
            </a:r>
            <a:r>
              <a:rPr lang="en-US" sz="3200" b="1" dirty="0" err="1" smtClean="0">
                <a:solidFill>
                  <a:srgbClr val="FFFFFF"/>
                </a:solidFill>
                <a:latin typeface="Avenir Book" charset="0"/>
                <a:ea typeface="Avenir Book" charset="0"/>
                <a:cs typeface="Avenir Book" charset="0"/>
              </a:rPr>
              <a:t>CVR</a:t>
            </a:r>
            <a:r>
              <a:rPr lang="en-US" sz="3200" b="1" baseline="-25000" dirty="0" err="1" smtClean="0">
                <a:solidFill>
                  <a:srgbClr val="FFFFFF"/>
                </a:solidFill>
                <a:latin typeface="Avenir Book" charset="0"/>
                <a:ea typeface="Avenir Book" charset="0"/>
                <a:cs typeface="Avenir Book" charset="0"/>
              </a:rPr>
              <a:t>Delay</a:t>
            </a:r>
            <a:r>
              <a:rPr lang="en-US" sz="3200" b="1" dirty="0" smtClean="0">
                <a:solidFill>
                  <a:srgbClr val="FFFFFF"/>
                </a:solidFill>
                <a:latin typeface="Avenir Book" charset="0"/>
                <a:ea typeface="Avenir Book" charset="0"/>
                <a:cs typeface="Avenir Book" charset="0"/>
              </a:rPr>
              <a:t>)</a:t>
            </a:r>
            <a:endParaRPr lang="en-US" sz="3200" b="1" dirty="0">
              <a:solidFill>
                <a:srgbClr val="FFFFFF"/>
              </a:solidFill>
              <a:latin typeface="Avenir Book" charset="0"/>
              <a:ea typeface="Avenir Book" charset="0"/>
              <a:cs typeface="Avenir Book" charset="0"/>
            </a:endParaRPr>
          </a:p>
        </p:txBody>
      </p:sp>
      <p:sp>
        <p:nvSpPr>
          <p:cNvPr id="16" name="Rectangle 1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b="1" dirty="0" err="1">
                <a:solidFill>
                  <a:srgbClr val="FFFFFF"/>
                </a:solidFill>
                <a:latin typeface="Avenir Book" charset="0"/>
                <a:ea typeface="Avenir Book" charset="0"/>
                <a:cs typeface="Avenir Book" charset="0"/>
              </a:rPr>
              <a:t>CVRDelay</a:t>
            </a:r>
            <a:r>
              <a:rPr lang="en-US" sz="1600" b="1" dirty="0">
                <a:solidFill>
                  <a:srgbClr val="FFFFFF"/>
                </a:solidFill>
                <a:latin typeface="Avenir Book" charset="0"/>
                <a:ea typeface="Avenir Book" charset="0"/>
                <a:cs typeface="Avenir Book" charset="0"/>
              </a:rPr>
              <a:t> is quantified in the gray matter of three major vascular flow territories and compared with data from the same similar flow territories in subjects without flow-limiting stenosis. </a:t>
            </a:r>
          </a:p>
        </p:txBody>
      </p:sp>
      <p:sp>
        <p:nvSpPr>
          <p:cNvPr id="20" name="Rectangle 19"/>
          <p:cNvSpPr/>
          <p:nvPr/>
        </p:nvSpPr>
        <p:spPr>
          <a:xfrm>
            <a:off x="679704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PCA vs</a:t>
            </a:r>
            <a:r>
              <a:rPr lang="en-US" dirty="0">
                <a:solidFill>
                  <a:schemeClr val="tx1">
                    <a:lumMod val="75000"/>
                    <a:lumOff val="25000"/>
                  </a:schemeClr>
                </a:solidFill>
              </a:rPr>
              <a:t>. Age</a:t>
            </a:r>
          </a:p>
        </p:txBody>
      </p:sp>
      <p:sp>
        <p:nvSpPr>
          <p:cNvPr id="21" name="Rectangle 20"/>
          <p:cNvSpPr/>
          <p:nvPr/>
        </p:nvSpPr>
        <p:spPr>
          <a:xfrm>
            <a:off x="356616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ACA vs</a:t>
            </a:r>
            <a:r>
              <a:rPr lang="en-US" dirty="0">
                <a:solidFill>
                  <a:schemeClr val="tx1">
                    <a:lumMod val="75000"/>
                    <a:lumOff val="25000"/>
                  </a:schemeClr>
                </a:solidFill>
              </a:rPr>
              <a:t>. Age</a:t>
            </a:r>
          </a:p>
        </p:txBody>
      </p:sp>
      <p:sp>
        <p:nvSpPr>
          <p:cNvPr id="22" name="Rectangle 21"/>
          <p:cNvSpPr/>
          <p:nvPr/>
        </p:nvSpPr>
        <p:spPr>
          <a:xfrm>
            <a:off x="33528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MCA vs. Age</a:t>
            </a:r>
            <a:endParaRPr lang="en-US" dirty="0">
              <a:solidFill>
                <a:schemeClr val="tx1">
                  <a:lumMod val="75000"/>
                  <a:lumOff val="25000"/>
                </a:schemeClr>
              </a:solidFill>
            </a:endParaRPr>
          </a:p>
        </p:txBody>
      </p:sp>
      <p:sp>
        <p:nvSpPr>
          <p:cNvPr id="23" name="Rectangle 22"/>
          <p:cNvSpPr/>
          <p:nvPr/>
        </p:nvSpPr>
        <p:spPr>
          <a:xfrm>
            <a:off x="33528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MCA territory</a:t>
            </a:r>
            <a:endParaRPr lang="en-US" dirty="0">
              <a:solidFill>
                <a:schemeClr val="tx1">
                  <a:lumMod val="75000"/>
                  <a:lumOff val="25000"/>
                </a:schemeClr>
              </a:solidFill>
            </a:endParaRPr>
          </a:p>
        </p:txBody>
      </p:sp>
      <p:sp>
        <p:nvSpPr>
          <p:cNvPr id="24" name="Rectangle 23"/>
          <p:cNvSpPr/>
          <p:nvPr/>
        </p:nvSpPr>
        <p:spPr>
          <a:xfrm>
            <a:off x="356616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75000"/>
                    <a:lumOff val="25000"/>
                  </a:schemeClr>
                </a:solidFill>
              </a:rPr>
              <a:t>ACA territory</a:t>
            </a:r>
            <a:endParaRPr lang="en-US" dirty="0">
              <a:solidFill>
                <a:schemeClr val="tx1">
                  <a:lumMod val="75000"/>
                  <a:lumOff val="25000"/>
                </a:schemeClr>
              </a:solidFill>
            </a:endParaRPr>
          </a:p>
        </p:txBody>
      </p:sp>
      <p:sp>
        <p:nvSpPr>
          <p:cNvPr id="25" name="Rectangle 24"/>
          <p:cNvSpPr/>
          <p:nvPr/>
        </p:nvSpPr>
        <p:spPr>
          <a:xfrm>
            <a:off x="679704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PCA territory</a:t>
            </a:r>
            <a:endParaRPr lang="en-US" dirty="0">
              <a:solidFill>
                <a:schemeClr val="tx1">
                  <a:lumMod val="75000"/>
                  <a:lumOff val="25000"/>
                </a:schemeClr>
              </a:solidFill>
            </a:endParaRPr>
          </a:p>
        </p:txBody>
      </p:sp>
      <p:sp>
        <p:nvSpPr>
          <p:cNvPr id="11" name="Rectangle 10"/>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0000"/>
                </a:solidFill>
                <a:latin typeface="Avenir Book" charset="0"/>
                <a:ea typeface="Avenir Book" charset="0"/>
                <a:cs typeface="Avenir Book" charset="0"/>
              </a:rPr>
              <a:t>Delays are evident in all flow territories, consistent with </a:t>
            </a:r>
            <a:r>
              <a:rPr lang="en-US" sz="1600" dirty="0" err="1" smtClean="0">
                <a:solidFill>
                  <a:srgbClr val="FF0000"/>
                </a:solidFill>
                <a:latin typeface="Avenir Book" charset="0"/>
                <a:ea typeface="Avenir Book" charset="0"/>
                <a:cs typeface="Avenir Book" charset="0"/>
              </a:rPr>
              <a:t>moyamoya</a:t>
            </a:r>
            <a:r>
              <a:rPr lang="en-US" sz="1600" dirty="0" smtClean="0">
                <a:solidFill>
                  <a:srgbClr val="FF0000"/>
                </a:solidFill>
                <a:latin typeface="Avenir Book" charset="0"/>
                <a:ea typeface="Avenir Book" charset="0"/>
                <a:cs typeface="Avenir Book" charset="0"/>
              </a:rPr>
              <a:t>, with the left side appearing more impaired than the right. These delays are present, however there is little evidence of impaired maximal reactivity or baseline CBF in these regions as shown on Slides 4 and 7.</a:t>
            </a:r>
            <a:endParaRPr lang="en-US" sz="1600" b="1" dirty="0">
              <a:solidFill>
                <a:srgbClr val="FF0000"/>
              </a:solidFill>
              <a:latin typeface="Avenir Book" charset="0"/>
              <a:ea typeface="Avenir Book" charset="0"/>
              <a:cs typeface="Avenir Book" charset="0"/>
            </a:endParaRPr>
          </a:p>
        </p:txBody>
      </p:sp>
      <p:pic>
        <p:nvPicPr>
          <p:cNvPr id="2" name="Picture 1"/>
          <p:cNvPicPr>
            <a:picLocks noChangeAspect="1"/>
          </p:cNvPicPr>
          <p:nvPr/>
        </p:nvPicPr>
        <p:blipFill>
          <a:blip r:embed="rId3"/>
          <a:stretch>
            <a:fillRect/>
          </a:stretch>
        </p:blipFill>
        <p:spPr>
          <a:xfrm>
            <a:off x="335280" y="2478299"/>
            <a:ext cx="2926080" cy="2926080"/>
          </a:xfrm>
          <a:prstGeom prst="rect">
            <a:avLst/>
          </a:prstGeom>
        </p:spPr>
      </p:pic>
      <p:pic>
        <p:nvPicPr>
          <p:cNvPr id="3" name="Picture 2"/>
          <p:cNvPicPr>
            <a:picLocks noChangeAspect="1"/>
          </p:cNvPicPr>
          <p:nvPr/>
        </p:nvPicPr>
        <p:blipFill>
          <a:blip r:embed="rId4"/>
          <a:stretch>
            <a:fillRect/>
          </a:stretch>
        </p:blipFill>
        <p:spPr>
          <a:xfrm>
            <a:off x="3566160" y="2482230"/>
            <a:ext cx="2926080" cy="2926080"/>
          </a:xfrm>
          <a:prstGeom prst="rect">
            <a:avLst/>
          </a:prstGeom>
        </p:spPr>
      </p:pic>
      <p:pic>
        <p:nvPicPr>
          <p:cNvPr id="4" name="Picture 3"/>
          <p:cNvPicPr>
            <a:picLocks noChangeAspect="1"/>
          </p:cNvPicPr>
          <p:nvPr/>
        </p:nvPicPr>
        <p:blipFill>
          <a:blip r:embed="rId5"/>
          <a:stretch>
            <a:fillRect/>
          </a:stretch>
        </p:blipFill>
        <p:spPr>
          <a:xfrm>
            <a:off x="6797040" y="2479853"/>
            <a:ext cx="2926080" cy="2926080"/>
          </a:xfrm>
          <a:prstGeom prst="rect">
            <a:avLst/>
          </a:prstGeom>
        </p:spPr>
      </p:pic>
      <p:sp>
        <p:nvSpPr>
          <p:cNvPr id="14" name="Oval 13">
            <a:extLst>
              <a:ext uri="{FF2B5EF4-FFF2-40B4-BE49-F238E27FC236}">
                <a16:creationId xmlns:a16="http://schemas.microsoft.com/office/drawing/2014/main" xmlns="" id="{D79BB1CE-39DB-BB49-A501-C6EFD2590B3E}"/>
              </a:ext>
            </a:extLst>
          </p:cNvPr>
          <p:cNvSpPr/>
          <p:nvPr/>
        </p:nvSpPr>
        <p:spPr>
          <a:xfrm>
            <a:off x="1088020" y="5740604"/>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xmlns="" id="{549D0D24-412B-7248-8FF0-F05F9C55085D}"/>
              </a:ext>
            </a:extLst>
          </p:cNvPr>
          <p:cNvSpPr txBox="1"/>
          <p:nvPr/>
        </p:nvSpPr>
        <p:spPr>
          <a:xfrm>
            <a:off x="491028" y="5647824"/>
            <a:ext cx="585417" cy="276999"/>
          </a:xfrm>
          <a:prstGeom prst="rect">
            <a:avLst/>
          </a:prstGeom>
          <a:noFill/>
        </p:spPr>
        <p:txBody>
          <a:bodyPr wrap="none" rtlCol="0">
            <a:spAutoFit/>
          </a:bodyPr>
          <a:lstStyle/>
          <a:p>
            <a:r>
              <a:rPr lang="en-US" sz="1200" b="1" dirty="0">
                <a:latin typeface="Avenir Next" panose="020B0503020202020204" pitchFamily="34" charset="0"/>
              </a:rPr>
              <a:t>Right</a:t>
            </a:r>
          </a:p>
        </p:txBody>
      </p:sp>
      <p:sp>
        <p:nvSpPr>
          <p:cNvPr id="17" name="Oval 16">
            <a:extLst>
              <a:ext uri="{FF2B5EF4-FFF2-40B4-BE49-F238E27FC236}">
                <a16:creationId xmlns:a16="http://schemas.microsoft.com/office/drawing/2014/main" xmlns="" id="{AC3A3EC1-2396-B943-9A2D-48335F761392}"/>
              </a:ext>
            </a:extLst>
          </p:cNvPr>
          <p:cNvSpPr/>
          <p:nvPr/>
        </p:nvSpPr>
        <p:spPr>
          <a:xfrm>
            <a:off x="2079992" y="5740604"/>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xmlns="" id="{9387BF14-286E-9147-8AFD-F2A31BFA281B}"/>
              </a:ext>
            </a:extLst>
          </p:cNvPr>
          <p:cNvSpPr txBox="1"/>
          <p:nvPr/>
        </p:nvSpPr>
        <p:spPr>
          <a:xfrm>
            <a:off x="1616467" y="5647824"/>
            <a:ext cx="463525" cy="276999"/>
          </a:xfrm>
          <a:prstGeom prst="rect">
            <a:avLst/>
          </a:prstGeom>
          <a:noFill/>
        </p:spPr>
        <p:txBody>
          <a:bodyPr wrap="none" rtlCol="0">
            <a:spAutoFit/>
          </a:bodyPr>
          <a:lstStyle/>
          <a:p>
            <a:r>
              <a:rPr lang="en-US" sz="1200" b="1" dirty="0">
                <a:latin typeface="Avenir Next" panose="020B0503020202020204" pitchFamily="34" charset="0"/>
              </a:rPr>
              <a:t>Left</a:t>
            </a:r>
          </a:p>
        </p:txBody>
      </p:sp>
    </p:spTree>
    <p:extLst>
      <p:ext uri="{BB962C8B-B14F-4D97-AF65-F5344CB8AC3E}">
        <p14:creationId xmlns:p14="http://schemas.microsoft.com/office/powerpoint/2010/main" val="1703073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9384</TotalTime>
  <Words>865</Words>
  <Application>Microsoft Macintosh PowerPoint</Application>
  <PresentationFormat>Custom</PresentationFormat>
  <Paragraphs>85</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Book</vt:lpstr>
      <vt:lpstr>Avenir Next</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Meher Juttukonda</dc:creator>
  <cp:lastModifiedBy>Microsoft Office User</cp:lastModifiedBy>
  <cp:revision>226</cp:revision>
  <dcterms:created xsi:type="dcterms:W3CDTF">2019-02-25T14:10:07Z</dcterms:created>
  <dcterms:modified xsi:type="dcterms:W3CDTF">2020-11-12T01:08:54Z</dcterms:modified>
</cp:coreProperties>
</file>