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3BABB2-15C6-4743-9BD0-323D3366AED4}">
  <a:tblStyle styleId="{C83BABB2-15C6-4743-9BD0-323D3366AE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476c35291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476c35291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8b4dfca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8b4dfca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1d7ca8d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1d7ca8d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1d7ca8d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1d7ca8d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476c35291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476c35291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8b4dfca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8b4dfca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1d7ca8d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1d7ca8d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ae2f4fe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ae2f4fe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8b53f172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8b53f17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8b53f172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8b53f172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76c3529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76c3529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8b53f172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8b53f172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8b53f172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8b53f172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8b53f172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8b53f172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8b53f172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8b53f172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8b618cda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8b618cda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ae2f4fe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ae2f4fe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8b618cd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8b618cd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8bd7487f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8bd7487f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8b4dfca0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8b4dfca0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8b4dfca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8b4dfca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d7ca8dd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d7ca8dd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488b11969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488b1196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76c35291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76c35291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d7ca8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d7ca8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476c3529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476c3529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76c35291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76c35291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476c35291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476c35291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476c35291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476c35291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rsk-171/SplitBill.gi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9208" y="8992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5500"/>
              <a:t>SplitBill</a:t>
            </a:r>
            <a:endParaRPr b="1" sz="5500"/>
          </a:p>
          <a:p>
            <a:pPr indent="0" lvl="0" marL="0" rtl="0" algn="l">
              <a:spcBef>
                <a:spcPts val="0"/>
              </a:spcBef>
              <a:spcAft>
                <a:spcPts val="0"/>
              </a:spcAft>
              <a:buNone/>
            </a:pPr>
            <a:r>
              <a:rPr b="1" lang="en" sz="4700"/>
              <a:t>Group no : 59</a:t>
            </a:r>
            <a:endParaRPr b="1" sz="4700">
              <a:solidFill>
                <a:srgbClr val="FF0000"/>
              </a:solidFill>
            </a:endParaRPr>
          </a:p>
        </p:txBody>
      </p:sp>
      <p:sp>
        <p:nvSpPr>
          <p:cNvPr id="135" name="Google Shape;135;p13"/>
          <p:cNvSpPr txBox="1"/>
          <p:nvPr>
            <p:ph idx="1" type="subTitle"/>
          </p:nvPr>
        </p:nvSpPr>
        <p:spPr>
          <a:xfrm>
            <a:off x="805825" y="2571750"/>
            <a:ext cx="7688100" cy="2125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000"/>
              <a:t>Project : </a:t>
            </a:r>
            <a:r>
              <a:rPr lang="en" sz="2000"/>
              <a:t>IT314- Software Engineering</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TA : Pinak Gajera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Instructor : Prof. Jayprakash Lalchandani</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End Semester Viva</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ct val="55000"/>
              <a:buFont typeface="Arial"/>
              <a:buNone/>
            </a:pPr>
            <a:r>
              <a:rPr lang="en" sz="2000"/>
              <a:t>Date : 15 May 2022</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0" y="945100"/>
            <a:ext cx="9144000" cy="419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2"/>
          <p:cNvPicPr preferRelativeResize="0"/>
          <p:nvPr/>
        </p:nvPicPr>
        <p:blipFill rotWithShape="1">
          <a:blip r:embed="rId3">
            <a:alphaModFix/>
          </a:blip>
          <a:srcRect b="0" l="0" r="0" t="0"/>
          <a:stretch/>
        </p:blipFill>
        <p:spPr>
          <a:xfrm>
            <a:off x="0" y="872825"/>
            <a:ext cx="9143999" cy="4315775"/>
          </a:xfrm>
          <a:prstGeom prst="rect">
            <a:avLst/>
          </a:prstGeom>
          <a:noFill/>
          <a:ln>
            <a:noFill/>
          </a:ln>
        </p:spPr>
      </p:pic>
      <p:sp>
        <p:nvSpPr>
          <p:cNvPr id="195" name="Google Shape;195;p22"/>
          <p:cNvSpPr txBox="1"/>
          <p:nvPr>
            <p:ph type="title"/>
          </p:nvPr>
        </p:nvSpPr>
        <p:spPr>
          <a:xfrm>
            <a:off x="0" y="0"/>
            <a:ext cx="7688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820">
                <a:solidFill>
                  <a:srgbClr val="FFFFFF"/>
                </a:solidFill>
              </a:rPr>
              <a:t>DFD Level 2</a:t>
            </a:r>
            <a:endParaRPr b="1" sz="1100">
              <a:solidFill>
                <a:srgbClr val="FFFFFF"/>
              </a:solidFill>
            </a:endParaRPr>
          </a:p>
          <a:p>
            <a:pPr indent="0" lvl="0" marL="0" rtl="0" algn="l">
              <a:spcBef>
                <a:spcPts val="0"/>
              </a:spcBef>
              <a:spcAft>
                <a:spcPts val="0"/>
              </a:spcAft>
              <a:buSzPts val="990"/>
              <a:buNone/>
            </a:pPr>
            <a:r>
              <a:rPr b="1" lang="en" sz="1500">
                <a:solidFill>
                  <a:srgbClr val="FFFFFF"/>
                </a:solidFill>
              </a:rPr>
              <a:t>Process 3</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0" y="0"/>
            <a:ext cx="8281200" cy="7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Activity diagram</a:t>
            </a:r>
            <a:endParaRPr b="1" sz="2200">
              <a:solidFill>
                <a:srgbClr val="000000"/>
              </a:solidFill>
              <a:latin typeface="Times New Roman"/>
              <a:ea typeface="Times New Roman"/>
              <a:cs typeface="Times New Roman"/>
              <a:sym typeface="Times New Roman"/>
            </a:endParaRPr>
          </a:p>
        </p:txBody>
      </p:sp>
      <p:sp>
        <p:nvSpPr>
          <p:cNvPr id="201" name="Google Shape;201;p23"/>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3"/>
          <p:cNvPicPr preferRelativeResize="0"/>
          <p:nvPr/>
        </p:nvPicPr>
        <p:blipFill rotWithShape="1">
          <a:blip r:embed="rId3">
            <a:alphaModFix/>
          </a:blip>
          <a:srcRect b="0" l="0" r="0" t="0"/>
          <a:stretch/>
        </p:blipFill>
        <p:spPr>
          <a:xfrm>
            <a:off x="0" y="592200"/>
            <a:ext cx="9144000" cy="455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0" y="0"/>
            <a:ext cx="8291700" cy="5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Class Diagram</a:t>
            </a:r>
            <a:endParaRPr b="1" sz="2000"/>
          </a:p>
        </p:txBody>
      </p:sp>
      <p:sp>
        <p:nvSpPr>
          <p:cNvPr id="208" name="Google Shape;208;p24"/>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4"/>
          <p:cNvPicPr preferRelativeResize="0"/>
          <p:nvPr/>
        </p:nvPicPr>
        <p:blipFill>
          <a:blip r:embed="rId3">
            <a:alphaModFix/>
          </a:blip>
          <a:stretch>
            <a:fillRect/>
          </a:stretch>
        </p:blipFill>
        <p:spPr>
          <a:xfrm>
            <a:off x="0" y="592306"/>
            <a:ext cx="9144000" cy="4139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0" y="0"/>
            <a:ext cx="8281200" cy="7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Sequence </a:t>
            </a:r>
            <a:r>
              <a:rPr b="1" lang="en" sz="2000"/>
              <a:t>diagram : Settle the debt</a:t>
            </a:r>
            <a:endParaRPr b="1" sz="2200">
              <a:solidFill>
                <a:srgbClr val="000000"/>
              </a:solidFill>
              <a:latin typeface="Times New Roman"/>
              <a:ea typeface="Times New Roman"/>
              <a:cs typeface="Times New Roman"/>
              <a:sym typeface="Times New Roman"/>
            </a:endParaRPr>
          </a:p>
        </p:txBody>
      </p:sp>
      <p:pic>
        <p:nvPicPr>
          <p:cNvPr id="215" name="Google Shape;215;p25"/>
          <p:cNvPicPr preferRelativeResize="0"/>
          <p:nvPr/>
        </p:nvPicPr>
        <p:blipFill>
          <a:blip r:embed="rId3">
            <a:alphaModFix/>
          </a:blip>
          <a:stretch>
            <a:fillRect/>
          </a:stretch>
        </p:blipFill>
        <p:spPr>
          <a:xfrm>
            <a:off x="1443900" y="516100"/>
            <a:ext cx="6058326" cy="4627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154775"/>
            <a:ext cx="7038900" cy="8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Technologies / Tools and Libraries</a:t>
            </a:r>
            <a:endParaRPr b="1" i="1"/>
          </a:p>
        </p:txBody>
      </p:sp>
      <p:sp>
        <p:nvSpPr>
          <p:cNvPr id="221" name="Google Shape;221;p26"/>
          <p:cNvSpPr txBox="1"/>
          <p:nvPr>
            <p:ph idx="1" type="body"/>
          </p:nvPr>
        </p:nvSpPr>
        <p:spPr>
          <a:xfrm>
            <a:off x="1297500" y="1194950"/>
            <a:ext cx="7038900" cy="33147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SyBase PowerDesigner</a:t>
            </a:r>
            <a:endParaRPr sz="1700"/>
          </a:p>
          <a:p>
            <a:pPr indent="-336550" lvl="0" marL="457200" rtl="0" algn="l">
              <a:spcBef>
                <a:spcPts val="0"/>
              </a:spcBef>
              <a:spcAft>
                <a:spcPts val="0"/>
              </a:spcAft>
              <a:buSzPts val="1700"/>
              <a:buChar char="●"/>
            </a:pPr>
            <a:r>
              <a:rPr lang="en" sz="1700"/>
              <a:t>Agile Management tool</a:t>
            </a:r>
            <a:endParaRPr sz="1700"/>
          </a:p>
          <a:p>
            <a:pPr indent="-336550" lvl="0" marL="457200" rtl="0" algn="l">
              <a:spcBef>
                <a:spcPts val="0"/>
              </a:spcBef>
              <a:spcAft>
                <a:spcPts val="0"/>
              </a:spcAft>
              <a:buSzPts val="1700"/>
              <a:buChar char="●"/>
            </a:pPr>
            <a:r>
              <a:rPr lang="en" sz="1700"/>
              <a:t>Req view Tool</a:t>
            </a:r>
            <a:endParaRPr sz="1700"/>
          </a:p>
          <a:p>
            <a:pPr indent="-336550" lvl="0" marL="457200" rtl="0" algn="l">
              <a:spcBef>
                <a:spcPts val="0"/>
              </a:spcBef>
              <a:spcAft>
                <a:spcPts val="0"/>
              </a:spcAft>
              <a:buSzPts val="1700"/>
              <a:buChar char="●"/>
            </a:pPr>
            <a:r>
              <a:rPr lang="en" sz="1700"/>
              <a:t>Visual Paradigm tool</a:t>
            </a:r>
            <a:endParaRPr sz="1700"/>
          </a:p>
          <a:p>
            <a:pPr indent="-336550" lvl="0" marL="457200" rtl="0" algn="l">
              <a:spcBef>
                <a:spcPts val="0"/>
              </a:spcBef>
              <a:spcAft>
                <a:spcPts val="0"/>
              </a:spcAft>
              <a:buSzPts val="1700"/>
              <a:buChar char="●"/>
            </a:pPr>
            <a:r>
              <a:rPr lang="en" sz="1700"/>
              <a:t>Git and Github</a:t>
            </a:r>
            <a:endParaRPr sz="1700"/>
          </a:p>
          <a:p>
            <a:pPr indent="-336550" lvl="0" marL="457200" rtl="0" algn="l">
              <a:spcBef>
                <a:spcPts val="0"/>
              </a:spcBef>
              <a:spcAft>
                <a:spcPts val="0"/>
              </a:spcAft>
              <a:buClr>
                <a:srgbClr val="FFFFFF"/>
              </a:buClr>
              <a:buSzPts val="1700"/>
              <a:buChar char="●"/>
            </a:pPr>
            <a:r>
              <a:rPr lang="en" sz="1700">
                <a:solidFill>
                  <a:srgbClr val="FFFFFF"/>
                </a:solidFill>
              </a:rPr>
              <a:t>MERN</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Mongodb</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Express JS</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Reacy JS</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Node JS</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HTML</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CSS</a:t>
            </a:r>
            <a:endParaRPr sz="17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0" y="0"/>
            <a:ext cx="8291700" cy="51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00"/>
              <a:t>Summary of implementation</a:t>
            </a:r>
            <a:r>
              <a:rPr b="1" lang="en" sz="2900">
                <a:latin typeface="Lato"/>
                <a:ea typeface="Lato"/>
                <a:cs typeface="Lato"/>
                <a:sym typeface="Lato"/>
              </a:rPr>
              <a:t>        </a:t>
            </a:r>
            <a:endParaRPr b="1" sz="2000"/>
          </a:p>
        </p:txBody>
      </p:sp>
      <p:sp>
        <p:nvSpPr>
          <p:cNvPr id="227" name="Google Shape;227;p27"/>
          <p:cNvSpPr txBox="1"/>
          <p:nvPr>
            <p:ph idx="1" type="body"/>
          </p:nvPr>
        </p:nvSpPr>
        <p:spPr>
          <a:xfrm>
            <a:off x="0" y="3002975"/>
            <a:ext cx="9144000" cy="2140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We built our frontend using HTML and CSS.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We built our backend using Node JS.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We used NoSQL database </a:t>
            </a:r>
            <a:r>
              <a:rPr lang="en" sz="1500">
                <a:latin typeface="Arial"/>
                <a:ea typeface="Arial"/>
                <a:cs typeface="Arial"/>
                <a:sym typeface="Arial"/>
              </a:rPr>
              <a:t>Mongo</a:t>
            </a:r>
            <a:r>
              <a:rPr lang="en" sz="1500">
                <a:latin typeface="Arial"/>
                <a:ea typeface="Arial"/>
                <a:cs typeface="Arial"/>
                <a:sym typeface="Arial"/>
              </a:rPr>
              <a:t>DB.</a:t>
            </a:r>
            <a:endParaRPr b="1" sz="1500" u="sng">
              <a:latin typeface="Arial"/>
              <a:ea typeface="Arial"/>
              <a:cs typeface="Arial"/>
              <a:sym typeface="Arial"/>
            </a:endParaRPr>
          </a:p>
          <a:p>
            <a:pPr indent="0" lvl="0" marL="0" rtl="0" algn="l">
              <a:spcBef>
                <a:spcPts val="1200"/>
              </a:spcBef>
              <a:spcAft>
                <a:spcPts val="0"/>
              </a:spcAft>
              <a:buNone/>
            </a:pPr>
            <a:r>
              <a:rPr b="1" lang="en" sz="1500" u="sng">
                <a:latin typeface="Arial"/>
                <a:ea typeface="Arial"/>
                <a:cs typeface="Arial"/>
                <a:sym typeface="Arial"/>
              </a:rPr>
              <a:t>             </a:t>
            </a:r>
            <a:endParaRPr b="1" sz="1500" u="sng">
              <a:latin typeface="Arial"/>
              <a:ea typeface="Arial"/>
              <a:cs typeface="Arial"/>
              <a:sym typeface="Arial"/>
            </a:endParaRPr>
          </a:p>
          <a:p>
            <a:pPr indent="0" lvl="0" marL="0" rtl="0" algn="ctr">
              <a:spcBef>
                <a:spcPts val="1200"/>
              </a:spcBef>
              <a:spcAft>
                <a:spcPts val="1200"/>
              </a:spcAft>
              <a:buNone/>
            </a:pPr>
            <a:r>
              <a:t/>
            </a:r>
            <a:endParaRPr b="1" sz="1500" u="sng">
              <a:latin typeface="Arial"/>
              <a:ea typeface="Arial"/>
              <a:cs typeface="Arial"/>
              <a:sym typeface="Arial"/>
            </a:endParaRPr>
          </a:p>
        </p:txBody>
      </p:sp>
      <p:graphicFrame>
        <p:nvGraphicFramePr>
          <p:cNvPr id="228" name="Google Shape;228;p27"/>
          <p:cNvGraphicFramePr/>
          <p:nvPr/>
        </p:nvGraphicFramePr>
        <p:xfrm>
          <a:off x="1732850" y="659666"/>
          <a:ext cx="3000000" cy="3000000"/>
        </p:xfrm>
        <a:graphic>
          <a:graphicData uri="http://schemas.openxmlformats.org/drawingml/2006/table">
            <a:tbl>
              <a:tblPr>
                <a:noFill/>
                <a:tableStyleId>{C83BABB2-15C6-4743-9BD0-323D3366AED4}</a:tableStyleId>
              </a:tblPr>
              <a:tblGrid>
                <a:gridCol w="2101275"/>
                <a:gridCol w="2724725"/>
              </a:tblGrid>
              <a:tr h="381000">
                <a:tc>
                  <a:txBody>
                    <a:bodyPr/>
                    <a:lstStyle/>
                    <a:p>
                      <a:pPr indent="0" lvl="0" marL="0" rtl="0" algn="ctr">
                        <a:spcBef>
                          <a:spcPts val="0"/>
                        </a:spcBef>
                        <a:spcAft>
                          <a:spcPts val="0"/>
                        </a:spcAft>
                        <a:buNone/>
                      </a:pPr>
                      <a:r>
                        <a:rPr b="1" lang="en">
                          <a:solidFill>
                            <a:schemeClr val="lt1"/>
                          </a:solidFill>
                        </a:rPr>
                        <a:t>Software</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Versions</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HTML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5.0.0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CSS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3.0.0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Javascript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ES2015</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React JS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18.1.0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Node JS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16.15.0</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0" y="0"/>
            <a:ext cx="8271000" cy="5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Deployment</a:t>
            </a:r>
            <a:r>
              <a:rPr b="1" lang="en" sz="2000"/>
              <a:t> diagram</a:t>
            </a:r>
            <a:endParaRPr b="1" sz="2200">
              <a:solidFill>
                <a:srgbClr val="000000"/>
              </a:solidFill>
              <a:latin typeface="Times New Roman"/>
              <a:ea typeface="Times New Roman"/>
              <a:cs typeface="Times New Roman"/>
              <a:sym typeface="Times New Roman"/>
            </a:endParaRPr>
          </a:p>
        </p:txBody>
      </p:sp>
      <p:sp>
        <p:nvSpPr>
          <p:cNvPr id="234" name="Google Shape;234;p28"/>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28"/>
          <p:cNvPicPr preferRelativeResize="0"/>
          <p:nvPr/>
        </p:nvPicPr>
        <p:blipFill>
          <a:blip r:embed="rId3">
            <a:alphaModFix/>
          </a:blip>
          <a:stretch>
            <a:fillRect/>
          </a:stretch>
        </p:blipFill>
        <p:spPr>
          <a:xfrm>
            <a:off x="0" y="592300"/>
            <a:ext cx="9143999" cy="4551300"/>
          </a:xfrm>
          <a:prstGeom prst="rect">
            <a:avLst/>
          </a:prstGeom>
          <a:noFill/>
          <a:ln>
            <a:noFill/>
          </a:ln>
        </p:spPr>
      </p:pic>
      <p:sp>
        <p:nvSpPr>
          <p:cNvPr id="236" name="Google Shape;236;p28"/>
          <p:cNvSpPr txBox="1"/>
          <p:nvPr/>
        </p:nvSpPr>
        <p:spPr>
          <a:xfrm>
            <a:off x="592275" y="2005450"/>
            <a:ext cx="59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0" y="144375"/>
            <a:ext cx="70389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     Gantt Chart </a:t>
            </a:r>
            <a:r>
              <a:rPr b="1" lang="en" sz="1500"/>
              <a:t>(using wrike.com)</a:t>
            </a:r>
            <a:endParaRPr b="1" sz="1500"/>
          </a:p>
        </p:txBody>
      </p:sp>
      <p:pic>
        <p:nvPicPr>
          <p:cNvPr id="242" name="Google Shape;242;p29"/>
          <p:cNvPicPr preferRelativeResize="0"/>
          <p:nvPr/>
        </p:nvPicPr>
        <p:blipFill>
          <a:blip r:embed="rId3">
            <a:alphaModFix/>
          </a:blip>
          <a:stretch>
            <a:fillRect/>
          </a:stretch>
        </p:blipFill>
        <p:spPr>
          <a:xfrm>
            <a:off x="0" y="883275"/>
            <a:ext cx="9143999" cy="4260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0" y="0"/>
            <a:ext cx="60474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navigation using UI/UX</a:t>
            </a:r>
            <a:endParaRPr/>
          </a:p>
        </p:txBody>
      </p:sp>
      <p:sp>
        <p:nvSpPr>
          <p:cNvPr id="248" name="Google Shape;248;p30"/>
          <p:cNvSpPr txBox="1"/>
          <p:nvPr>
            <p:ph idx="1" type="body"/>
          </p:nvPr>
        </p:nvSpPr>
        <p:spPr>
          <a:xfrm>
            <a:off x="5283950" y="763650"/>
            <a:ext cx="2805600" cy="18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Beside is the home page of our system. </a:t>
            </a:r>
            <a:endParaRPr/>
          </a:p>
          <a:p>
            <a:pPr indent="0" lvl="0" marL="0" rtl="0" algn="l">
              <a:spcBef>
                <a:spcPts val="1200"/>
              </a:spcBef>
              <a:spcAft>
                <a:spcPts val="0"/>
              </a:spcAft>
              <a:buNone/>
            </a:pPr>
            <a:r>
              <a:rPr lang="en"/>
              <a:t>This has options to login or sign up.</a:t>
            </a:r>
            <a:endParaRPr/>
          </a:p>
          <a:p>
            <a:pPr indent="0" lvl="0" marL="0" rtl="0" algn="l">
              <a:spcBef>
                <a:spcPts val="1200"/>
              </a:spcBef>
              <a:spcAft>
                <a:spcPts val="1200"/>
              </a:spcAft>
              <a:buNone/>
            </a:pPr>
            <a:r>
              <a:rPr lang="en"/>
              <a:t>On logging in this navigates the user to dashboard.</a:t>
            </a:r>
            <a:endParaRPr/>
          </a:p>
        </p:txBody>
      </p:sp>
      <p:pic>
        <p:nvPicPr>
          <p:cNvPr id="249" name="Google Shape;249;p30"/>
          <p:cNvPicPr preferRelativeResize="0"/>
          <p:nvPr/>
        </p:nvPicPr>
        <p:blipFill>
          <a:blip r:embed="rId3">
            <a:alphaModFix/>
          </a:blip>
          <a:stretch>
            <a:fillRect/>
          </a:stretch>
        </p:blipFill>
        <p:spPr>
          <a:xfrm>
            <a:off x="71800" y="884325"/>
            <a:ext cx="5104701" cy="296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0" y="0"/>
            <a:ext cx="60474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navigation using UI/UX</a:t>
            </a:r>
            <a:endParaRPr/>
          </a:p>
        </p:txBody>
      </p:sp>
      <p:sp>
        <p:nvSpPr>
          <p:cNvPr id="255" name="Google Shape;255;p31"/>
          <p:cNvSpPr txBox="1"/>
          <p:nvPr>
            <p:ph idx="1" type="body"/>
          </p:nvPr>
        </p:nvSpPr>
        <p:spPr>
          <a:xfrm>
            <a:off x="2943850" y="3950825"/>
            <a:ext cx="3505200" cy="202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Above</a:t>
            </a:r>
            <a:r>
              <a:rPr lang="en"/>
              <a:t> is the dashboard for the user. It shows user name and all the options available to the user. On clicking it navigates to respective pages.</a:t>
            </a:r>
            <a:endParaRPr/>
          </a:p>
        </p:txBody>
      </p:sp>
      <p:pic>
        <p:nvPicPr>
          <p:cNvPr id="256" name="Google Shape;256;p31"/>
          <p:cNvPicPr preferRelativeResize="0"/>
          <p:nvPr/>
        </p:nvPicPr>
        <p:blipFill>
          <a:blip r:embed="rId3">
            <a:alphaModFix/>
          </a:blip>
          <a:stretch>
            <a:fillRect/>
          </a:stretch>
        </p:blipFill>
        <p:spPr>
          <a:xfrm>
            <a:off x="574675" y="462400"/>
            <a:ext cx="7381551" cy="3547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details	</a:t>
            </a:r>
            <a:endParaRPr b="1"/>
          </a:p>
        </p:txBody>
      </p:sp>
      <p:sp>
        <p:nvSpPr>
          <p:cNvPr id="141" name="Google Shape;141;p14"/>
          <p:cNvSpPr txBox="1"/>
          <p:nvPr>
            <p:ph idx="1" type="body"/>
          </p:nvPr>
        </p:nvSpPr>
        <p:spPr>
          <a:xfrm>
            <a:off x="729450" y="1330025"/>
            <a:ext cx="7688700" cy="352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Team members</a:t>
            </a:r>
            <a:endParaRPr sz="1800"/>
          </a:p>
          <a:p>
            <a:pPr indent="-330200" lvl="1" marL="914400" rtl="0" algn="l">
              <a:spcBef>
                <a:spcPts val="0"/>
              </a:spcBef>
              <a:spcAft>
                <a:spcPts val="0"/>
              </a:spcAft>
              <a:buSzPts val="1600"/>
              <a:buChar char="○"/>
            </a:pPr>
            <a:r>
              <a:rPr lang="en" sz="1600"/>
              <a:t>Devesh Modi (201901173)</a:t>
            </a:r>
            <a:endParaRPr sz="1600"/>
          </a:p>
          <a:p>
            <a:pPr indent="-330200" lvl="1" marL="914400" rtl="0" algn="l">
              <a:spcBef>
                <a:spcPts val="0"/>
              </a:spcBef>
              <a:spcAft>
                <a:spcPts val="0"/>
              </a:spcAft>
              <a:buSzPts val="1600"/>
              <a:buChar char="○"/>
            </a:pPr>
            <a:r>
              <a:rPr lang="en" sz="1600"/>
              <a:t>Ravindersingh Khalsa (201901179)</a:t>
            </a:r>
            <a:endParaRPr sz="1600"/>
          </a:p>
          <a:p>
            <a:pPr indent="-330200" lvl="1" marL="914400" rtl="0" algn="l">
              <a:spcBef>
                <a:spcPts val="0"/>
              </a:spcBef>
              <a:spcAft>
                <a:spcPts val="0"/>
              </a:spcAft>
              <a:buSzPts val="1600"/>
              <a:buChar char="○"/>
            </a:pPr>
            <a:r>
              <a:rPr lang="en" sz="1600"/>
              <a:t>Hastin Dave (201901225)</a:t>
            </a:r>
            <a:endParaRPr sz="1600"/>
          </a:p>
          <a:p>
            <a:pPr indent="-330200" lvl="1" marL="914400" rtl="0" algn="l">
              <a:spcBef>
                <a:spcPts val="0"/>
              </a:spcBef>
              <a:spcAft>
                <a:spcPts val="0"/>
              </a:spcAft>
              <a:buSzPts val="1600"/>
              <a:buChar char="○"/>
            </a:pPr>
            <a:r>
              <a:rPr lang="en" sz="1600"/>
              <a:t>Srushti Menpara (201901307)</a:t>
            </a:r>
            <a:endParaRPr sz="1600"/>
          </a:p>
          <a:p>
            <a:pPr indent="-330200" lvl="1" marL="914400" rtl="0" algn="l">
              <a:spcBef>
                <a:spcPts val="0"/>
              </a:spcBef>
              <a:spcAft>
                <a:spcPts val="0"/>
              </a:spcAft>
              <a:buSzPts val="1600"/>
              <a:buChar char="○"/>
            </a:pPr>
            <a:r>
              <a:rPr lang="en" sz="1600"/>
              <a:t>Devyanish Koul (201901444)</a:t>
            </a:r>
            <a:endParaRPr sz="1600"/>
          </a:p>
          <a:p>
            <a:pPr indent="-330200" lvl="1" marL="914400" rtl="0" algn="l">
              <a:spcBef>
                <a:spcPts val="0"/>
              </a:spcBef>
              <a:spcAft>
                <a:spcPts val="0"/>
              </a:spcAft>
              <a:buSzPts val="1600"/>
              <a:buChar char="○"/>
            </a:pPr>
            <a:r>
              <a:rPr lang="en" sz="1600"/>
              <a:t>Dhaval Vaidya (201901462)</a:t>
            </a:r>
            <a:endParaRPr sz="1600"/>
          </a:p>
          <a:p>
            <a:pPr indent="0" lvl="0" marL="914400" rtl="0" algn="l">
              <a:spcBef>
                <a:spcPts val="1200"/>
              </a:spcBef>
              <a:spcAft>
                <a:spcPts val="0"/>
              </a:spcAft>
              <a:buNone/>
            </a:pPr>
            <a:r>
              <a:t/>
            </a:r>
            <a:endParaRPr sz="1600"/>
          </a:p>
          <a:p>
            <a:pPr indent="-342900" lvl="0" marL="457200" rtl="0" algn="l">
              <a:spcBef>
                <a:spcPts val="1200"/>
              </a:spcBef>
              <a:spcAft>
                <a:spcPts val="0"/>
              </a:spcAft>
              <a:buSzPts val="1800"/>
              <a:buChar char="●"/>
            </a:pPr>
            <a:r>
              <a:rPr lang="en" sz="1800"/>
              <a:t>Team leader</a:t>
            </a:r>
            <a:endParaRPr sz="1800"/>
          </a:p>
          <a:p>
            <a:pPr indent="-330200" lvl="1" marL="914400" rtl="0" algn="l">
              <a:spcBef>
                <a:spcPts val="0"/>
              </a:spcBef>
              <a:spcAft>
                <a:spcPts val="0"/>
              </a:spcAft>
              <a:buSzPts val="1600"/>
              <a:buChar char="○"/>
            </a:pPr>
            <a:r>
              <a:rPr lang="en" sz="1600"/>
              <a:t>Dhaval Vaidya (201901462)</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0" y="0"/>
            <a:ext cx="60474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navigation using UI/UX</a:t>
            </a:r>
            <a:endParaRPr/>
          </a:p>
        </p:txBody>
      </p:sp>
      <p:pic>
        <p:nvPicPr>
          <p:cNvPr id="262" name="Google Shape;262;p32"/>
          <p:cNvPicPr preferRelativeResize="0"/>
          <p:nvPr/>
        </p:nvPicPr>
        <p:blipFill rotWithShape="1">
          <a:blip r:embed="rId3">
            <a:alphaModFix/>
          </a:blip>
          <a:srcRect b="11915" l="26110" r="20385" t="20957"/>
          <a:stretch/>
        </p:blipFill>
        <p:spPr>
          <a:xfrm>
            <a:off x="218200" y="633976"/>
            <a:ext cx="5725401" cy="4038474"/>
          </a:xfrm>
          <a:prstGeom prst="rect">
            <a:avLst/>
          </a:prstGeom>
          <a:noFill/>
          <a:ln>
            <a:noFill/>
          </a:ln>
        </p:spPr>
      </p:pic>
      <p:sp>
        <p:nvSpPr>
          <p:cNvPr id="263" name="Google Shape;263;p32"/>
          <p:cNvSpPr txBox="1"/>
          <p:nvPr>
            <p:ph idx="1" type="body"/>
          </p:nvPr>
        </p:nvSpPr>
        <p:spPr>
          <a:xfrm>
            <a:off x="6317675" y="1927500"/>
            <a:ext cx="2659800" cy="185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a:t>
            </a:r>
            <a:r>
              <a:rPr lang="en"/>
              <a:t> is the list view of all the groups a user is member of. On clicking “See groups” we see this page.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0" y="0"/>
            <a:ext cx="60474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navigation using UI/UX</a:t>
            </a:r>
            <a:endParaRPr/>
          </a:p>
        </p:txBody>
      </p:sp>
      <p:sp>
        <p:nvSpPr>
          <p:cNvPr id="269" name="Google Shape;269;p33"/>
          <p:cNvSpPr txBox="1"/>
          <p:nvPr>
            <p:ph idx="1" type="body"/>
          </p:nvPr>
        </p:nvSpPr>
        <p:spPr>
          <a:xfrm>
            <a:off x="5158625" y="1049455"/>
            <a:ext cx="3574500" cy="19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Besides is the details of a person’s expenses.On clicking “Select” from group list we see this page.</a:t>
            </a:r>
            <a:endParaRPr/>
          </a:p>
          <a:p>
            <a:pPr indent="0" lvl="0" marL="0" rtl="0" algn="l">
              <a:spcBef>
                <a:spcPts val="1200"/>
              </a:spcBef>
              <a:spcAft>
                <a:spcPts val="1200"/>
              </a:spcAft>
              <a:buNone/>
            </a:pPr>
            <a:r>
              <a:t/>
            </a:r>
            <a:endParaRPr/>
          </a:p>
        </p:txBody>
      </p:sp>
      <p:pic>
        <p:nvPicPr>
          <p:cNvPr id="270" name="Google Shape;270;p33"/>
          <p:cNvPicPr preferRelativeResize="0"/>
          <p:nvPr/>
        </p:nvPicPr>
        <p:blipFill rotWithShape="1">
          <a:blip r:embed="rId3">
            <a:alphaModFix/>
          </a:blip>
          <a:srcRect b="10615" l="24807" r="22920" t="23896"/>
          <a:stretch/>
        </p:blipFill>
        <p:spPr>
          <a:xfrm>
            <a:off x="98525" y="581900"/>
            <a:ext cx="5060101" cy="3564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0" y="0"/>
            <a:ext cx="60474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navigation using UI/UX</a:t>
            </a:r>
            <a:endParaRPr/>
          </a:p>
        </p:txBody>
      </p:sp>
      <p:pic>
        <p:nvPicPr>
          <p:cNvPr id="276" name="Google Shape;276;p34"/>
          <p:cNvPicPr preferRelativeResize="0"/>
          <p:nvPr/>
        </p:nvPicPr>
        <p:blipFill rotWithShape="1">
          <a:blip r:embed="rId3">
            <a:alphaModFix/>
          </a:blip>
          <a:srcRect b="11246" l="22563" r="23470" t="20883"/>
          <a:stretch/>
        </p:blipFill>
        <p:spPr>
          <a:xfrm>
            <a:off x="0" y="519575"/>
            <a:ext cx="4083626" cy="2887524"/>
          </a:xfrm>
          <a:prstGeom prst="rect">
            <a:avLst/>
          </a:prstGeom>
          <a:noFill/>
          <a:ln>
            <a:noFill/>
          </a:ln>
        </p:spPr>
      </p:pic>
      <p:sp>
        <p:nvSpPr>
          <p:cNvPr id="277" name="Google Shape;277;p34"/>
          <p:cNvSpPr txBox="1"/>
          <p:nvPr>
            <p:ph idx="1" type="body"/>
          </p:nvPr>
        </p:nvSpPr>
        <p:spPr>
          <a:xfrm>
            <a:off x="1184475" y="3543400"/>
            <a:ext cx="1863600" cy="128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Above is the form to create a new group. On clicking “Create  groups” on dashboard we see this page.</a:t>
            </a:r>
            <a:endParaRPr/>
          </a:p>
        </p:txBody>
      </p:sp>
      <p:pic>
        <p:nvPicPr>
          <p:cNvPr id="278" name="Google Shape;278;p34"/>
          <p:cNvPicPr preferRelativeResize="0"/>
          <p:nvPr/>
        </p:nvPicPr>
        <p:blipFill rotWithShape="1">
          <a:blip r:embed="rId4">
            <a:alphaModFix/>
          </a:blip>
          <a:srcRect b="17217" l="26734" r="22793" t="15550"/>
          <a:stretch/>
        </p:blipFill>
        <p:spPr>
          <a:xfrm>
            <a:off x="4654550" y="488675"/>
            <a:ext cx="3938123" cy="2949325"/>
          </a:xfrm>
          <a:prstGeom prst="rect">
            <a:avLst/>
          </a:prstGeom>
          <a:noFill/>
          <a:ln>
            <a:noFill/>
          </a:ln>
        </p:spPr>
      </p:pic>
      <p:sp>
        <p:nvSpPr>
          <p:cNvPr id="279" name="Google Shape;279;p34"/>
          <p:cNvSpPr txBox="1"/>
          <p:nvPr>
            <p:ph idx="1" type="body"/>
          </p:nvPr>
        </p:nvSpPr>
        <p:spPr>
          <a:xfrm>
            <a:off x="4963300" y="3737350"/>
            <a:ext cx="1863600" cy="1288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Above is the form to create a settle payment. On clicking “settle” on dashboard  or from group details we see this page.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0" y="0"/>
            <a:ext cx="60474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navigation using UI/UX</a:t>
            </a:r>
            <a:endParaRPr/>
          </a:p>
        </p:txBody>
      </p:sp>
      <p:sp>
        <p:nvSpPr>
          <p:cNvPr id="285" name="Google Shape;285;p35"/>
          <p:cNvSpPr txBox="1"/>
          <p:nvPr>
            <p:ph idx="1" type="body"/>
          </p:nvPr>
        </p:nvSpPr>
        <p:spPr>
          <a:xfrm>
            <a:off x="1184475" y="3543400"/>
            <a:ext cx="1863600" cy="1288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Above is the form to create a new expense. On clicking “Add expense” on dashboard  or in group details page we see this page.</a:t>
            </a:r>
            <a:endParaRPr/>
          </a:p>
        </p:txBody>
      </p:sp>
      <p:sp>
        <p:nvSpPr>
          <p:cNvPr id="286" name="Google Shape;286;p35"/>
          <p:cNvSpPr txBox="1"/>
          <p:nvPr>
            <p:ph idx="1" type="body"/>
          </p:nvPr>
        </p:nvSpPr>
        <p:spPr>
          <a:xfrm>
            <a:off x="5659500" y="3543400"/>
            <a:ext cx="1863600" cy="12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Above is the about page. On clicking “About” on dashboard we see this page.</a:t>
            </a:r>
            <a:endParaRPr/>
          </a:p>
        </p:txBody>
      </p:sp>
      <p:pic>
        <p:nvPicPr>
          <p:cNvPr id="287" name="Google Shape;287;p35"/>
          <p:cNvPicPr preferRelativeResize="0"/>
          <p:nvPr/>
        </p:nvPicPr>
        <p:blipFill rotWithShape="1">
          <a:blip r:embed="rId3">
            <a:alphaModFix/>
          </a:blip>
          <a:srcRect b="4762" l="19819" r="18207" t="17167"/>
          <a:stretch/>
        </p:blipFill>
        <p:spPr>
          <a:xfrm>
            <a:off x="4291450" y="524725"/>
            <a:ext cx="3951773" cy="2800375"/>
          </a:xfrm>
          <a:prstGeom prst="rect">
            <a:avLst/>
          </a:prstGeom>
          <a:noFill/>
          <a:ln>
            <a:noFill/>
          </a:ln>
        </p:spPr>
      </p:pic>
      <p:pic>
        <p:nvPicPr>
          <p:cNvPr id="288" name="Google Shape;288;p35"/>
          <p:cNvPicPr preferRelativeResize="0"/>
          <p:nvPr/>
        </p:nvPicPr>
        <p:blipFill>
          <a:blip r:embed="rId4">
            <a:alphaModFix/>
          </a:blip>
          <a:stretch>
            <a:fillRect/>
          </a:stretch>
        </p:blipFill>
        <p:spPr>
          <a:xfrm>
            <a:off x="193975" y="653777"/>
            <a:ext cx="3244022" cy="2889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36"/>
          <p:cNvSpPr txBox="1"/>
          <p:nvPr>
            <p:ph type="title"/>
          </p:nvPr>
        </p:nvSpPr>
        <p:spPr>
          <a:xfrm>
            <a:off x="371000" y="0"/>
            <a:ext cx="70389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000000"/>
                </a:solidFill>
              </a:rPr>
              <a:t>Github Link</a:t>
            </a:r>
            <a:endParaRPr b="1" sz="2500">
              <a:solidFill>
                <a:srgbClr val="000000"/>
              </a:solidFill>
            </a:endParaRPr>
          </a:p>
        </p:txBody>
      </p:sp>
      <p:sp>
        <p:nvSpPr>
          <p:cNvPr id="294" name="Google Shape;294;p36"/>
          <p:cNvSpPr txBox="1"/>
          <p:nvPr/>
        </p:nvSpPr>
        <p:spPr>
          <a:xfrm>
            <a:off x="662675" y="1577775"/>
            <a:ext cx="803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hlink"/>
                </a:solidFill>
                <a:latin typeface="Lato"/>
                <a:ea typeface="Lato"/>
                <a:cs typeface="Lato"/>
                <a:sym typeface="Lato"/>
                <a:hlinkClick r:id="rId3"/>
              </a:rPr>
              <a:t>https://github.com/rsk-171/SplitBill.git</a:t>
            </a:r>
            <a:r>
              <a:rPr b="1" lang="en" sz="1800">
                <a:solidFill>
                  <a:schemeClr val="lt1"/>
                </a:solidFill>
                <a:latin typeface="Lato"/>
                <a:ea typeface="Lato"/>
                <a:cs typeface="Lato"/>
                <a:sym typeface="Lato"/>
              </a:rPr>
              <a:t> </a:t>
            </a:r>
            <a:endParaRPr b="1" sz="18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0" y="0"/>
            <a:ext cx="70389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    Testing summary</a:t>
            </a:r>
            <a:endParaRPr b="1" sz="2500"/>
          </a:p>
        </p:txBody>
      </p:sp>
      <p:sp>
        <p:nvSpPr>
          <p:cNvPr id="300" name="Google Shape;300;p37"/>
          <p:cNvSpPr txBox="1"/>
          <p:nvPr>
            <p:ph idx="1" type="body"/>
          </p:nvPr>
        </p:nvSpPr>
        <p:spPr>
          <a:xfrm>
            <a:off x="952500" y="571500"/>
            <a:ext cx="5841000" cy="40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b="1" lang="en" sz="1400"/>
              <a:t>UNIT TESTING</a:t>
            </a:r>
            <a:endParaRPr b="1" sz="1400"/>
          </a:p>
        </p:txBody>
      </p:sp>
      <p:graphicFrame>
        <p:nvGraphicFramePr>
          <p:cNvPr id="301" name="Google Shape;301;p37"/>
          <p:cNvGraphicFramePr/>
          <p:nvPr/>
        </p:nvGraphicFramePr>
        <p:xfrm>
          <a:off x="952500" y="1037250"/>
          <a:ext cx="3000000" cy="3000000"/>
        </p:xfrm>
        <a:graphic>
          <a:graphicData uri="http://schemas.openxmlformats.org/drawingml/2006/table">
            <a:tbl>
              <a:tblPr>
                <a:noFill/>
                <a:tableStyleId>{C83BABB2-15C6-4743-9BD0-323D3366AED4}</a:tableStyleId>
              </a:tblPr>
              <a:tblGrid>
                <a:gridCol w="2101275"/>
                <a:gridCol w="2724725"/>
                <a:gridCol w="2413000"/>
              </a:tblGrid>
              <a:tr h="381000">
                <a:tc>
                  <a:txBody>
                    <a:bodyPr/>
                    <a:lstStyle/>
                    <a:p>
                      <a:pPr indent="0" lvl="0" marL="0" rtl="0" algn="ctr">
                        <a:spcBef>
                          <a:spcPts val="0"/>
                        </a:spcBef>
                        <a:spcAft>
                          <a:spcPts val="0"/>
                        </a:spcAft>
                        <a:buNone/>
                      </a:pPr>
                      <a:r>
                        <a:rPr b="1" lang="en">
                          <a:solidFill>
                            <a:schemeClr val="lt1"/>
                          </a:solidFill>
                        </a:rPr>
                        <a:t>Test</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Use case definition</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Test result</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User management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Test login and sign up</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Create a group</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Add an group in users profile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Not implemented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Add an expense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Add an expense in users profile as individual or the selected group</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Dashboard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Dashboard shows the summary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Settle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Settle payments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Front end</a:t>
                      </a:r>
                      <a:endParaRPr>
                        <a:solidFill>
                          <a:schemeClr val="lt1"/>
                        </a:solidFill>
                      </a:endParaRPr>
                    </a:p>
                  </a:txBody>
                  <a:tcPr marT="91425" marB="91425" marR="91425" marL="91425"/>
                </a:tc>
                <a:tc>
                  <a:txBody>
                    <a:bodyPr/>
                    <a:lstStyle/>
                    <a:p>
                      <a:pPr indent="0" lvl="0" marL="0" rtl="0" algn="l">
                        <a:spcBef>
                          <a:spcPts val="0"/>
                        </a:spcBef>
                        <a:spcAft>
                          <a:spcPts val="500"/>
                        </a:spcAft>
                        <a:buNone/>
                      </a:pPr>
                      <a:r>
                        <a:rPr lang="en">
                          <a:solidFill>
                            <a:schemeClr val="lt1"/>
                          </a:solidFill>
                        </a:rPr>
                        <a:t>Easy to use front end and guide to use the software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0" y="0"/>
            <a:ext cx="70389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    </a:t>
            </a:r>
            <a:r>
              <a:rPr b="1" lang="en" sz="2500"/>
              <a:t>Testing summary</a:t>
            </a:r>
            <a:endParaRPr b="1" sz="2500"/>
          </a:p>
        </p:txBody>
      </p:sp>
      <p:sp>
        <p:nvSpPr>
          <p:cNvPr id="307" name="Google Shape;307;p38"/>
          <p:cNvSpPr txBox="1"/>
          <p:nvPr>
            <p:ph idx="1" type="body"/>
          </p:nvPr>
        </p:nvSpPr>
        <p:spPr>
          <a:xfrm>
            <a:off x="952500" y="540325"/>
            <a:ext cx="5841000" cy="43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b="1" lang="en" sz="1400"/>
              <a:t>INTEGRATION </a:t>
            </a:r>
            <a:r>
              <a:rPr b="1" lang="en" sz="1400"/>
              <a:t>TESTING</a:t>
            </a:r>
            <a:endParaRPr b="1" sz="1400"/>
          </a:p>
        </p:txBody>
      </p:sp>
      <p:graphicFrame>
        <p:nvGraphicFramePr>
          <p:cNvPr id="308" name="Google Shape;308;p38"/>
          <p:cNvGraphicFramePr/>
          <p:nvPr/>
        </p:nvGraphicFramePr>
        <p:xfrm>
          <a:off x="952500" y="1037250"/>
          <a:ext cx="3000000" cy="3000000"/>
        </p:xfrm>
        <a:graphic>
          <a:graphicData uri="http://schemas.openxmlformats.org/drawingml/2006/table">
            <a:tbl>
              <a:tblPr>
                <a:noFill/>
                <a:tableStyleId>{C83BABB2-15C6-4743-9BD0-323D3366AED4}</a:tableStyleId>
              </a:tblPr>
              <a:tblGrid>
                <a:gridCol w="2101275"/>
                <a:gridCol w="2724725"/>
                <a:gridCol w="2413000"/>
              </a:tblGrid>
              <a:tr h="381000">
                <a:tc>
                  <a:txBody>
                    <a:bodyPr/>
                    <a:lstStyle/>
                    <a:p>
                      <a:pPr indent="0" lvl="0" marL="0" rtl="0" algn="ctr">
                        <a:spcBef>
                          <a:spcPts val="0"/>
                        </a:spcBef>
                        <a:spcAft>
                          <a:spcPts val="0"/>
                        </a:spcAft>
                        <a:buNone/>
                      </a:pPr>
                      <a:r>
                        <a:rPr b="1" lang="en">
                          <a:solidFill>
                            <a:schemeClr val="lt1"/>
                          </a:solidFill>
                        </a:rPr>
                        <a:t>Test</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Use case definition</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Test result</a:t>
                      </a:r>
                      <a:endParaRPr b="1">
                        <a:solidFill>
                          <a:schemeClr val="lt1"/>
                        </a:solidFill>
                      </a:endParaRPr>
                    </a:p>
                  </a:txBody>
                  <a:tcPr marT="91425" marB="91425" marR="91425" marL="91425"/>
                </a:tc>
              </a:tr>
              <a:tr h="1593525">
                <a:tc>
                  <a:txBody>
                    <a:bodyPr/>
                    <a:lstStyle/>
                    <a:p>
                      <a:pPr indent="0" lvl="0" marL="0" rtl="0" algn="l">
                        <a:spcBef>
                          <a:spcPts val="0"/>
                        </a:spcBef>
                        <a:spcAft>
                          <a:spcPts val="0"/>
                        </a:spcAft>
                        <a:buNone/>
                      </a:pPr>
                      <a:r>
                        <a:rPr lang="en">
                          <a:solidFill>
                            <a:schemeClr val="lt1"/>
                          </a:solidFill>
                        </a:rPr>
                        <a:t>Simplify debt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Based on the splitting policy and groups the users are members of find a way to settle with least number of transactions.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Navigations</a:t>
                      </a:r>
                      <a:endParaRPr>
                        <a:solidFill>
                          <a:schemeClr val="lt1"/>
                        </a:solidFill>
                      </a:endParaRPr>
                    </a:p>
                  </a:txBody>
                  <a:tcPr marT="91425" marB="91425" marR="91425" marL="91425"/>
                </a:tc>
                <a:tc>
                  <a:txBody>
                    <a:bodyPr/>
                    <a:lstStyle/>
                    <a:p>
                      <a:pPr indent="0" lvl="0" marL="0" rtl="0" algn="l">
                        <a:spcBef>
                          <a:spcPts val="0"/>
                        </a:spcBef>
                        <a:spcAft>
                          <a:spcPts val="500"/>
                        </a:spcAft>
                        <a:buNone/>
                      </a:pPr>
                      <a:r>
                        <a:rPr lang="en">
                          <a:solidFill>
                            <a:schemeClr val="lt1"/>
                          </a:solidFill>
                        </a:rPr>
                        <a:t>Navigation are correct as per UI/UX design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Communication</a:t>
                      </a:r>
                      <a:endParaRPr>
                        <a:solidFill>
                          <a:schemeClr val="lt1"/>
                        </a:solidFill>
                      </a:endParaRPr>
                    </a:p>
                  </a:txBody>
                  <a:tcPr marT="91425" marB="91425" marR="91425" marL="91425"/>
                </a:tc>
                <a:tc>
                  <a:txBody>
                    <a:bodyPr/>
                    <a:lstStyle/>
                    <a:p>
                      <a:pPr indent="0" lvl="0" marL="0" rtl="0" algn="l">
                        <a:spcBef>
                          <a:spcPts val="0"/>
                        </a:spcBef>
                        <a:spcAft>
                          <a:spcPts val="500"/>
                        </a:spcAft>
                        <a:buNone/>
                      </a:pPr>
                      <a:r>
                        <a:rPr lang="en">
                          <a:solidFill>
                            <a:schemeClr val="lt1"/>
                          </a:solidFill>
                        </a:rPr>
                        <a:t>Test communication between business logic and database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Passed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Messaging</a:t>
                      </a:r>
                      <a:endParaRPr>
                        <a:solidFill>
                          <a:schemeClr val="lt1"/>
                        </a:solidFill>
                      </a:endParaRPr>
                    </a:p>
                  </a:txBody>
                  <a:tcPr marT="91425" marB="91425" marR="91425" marL="91425"/>
                </a:tc>
                <a:tc>
                  <a:txBody>
                    <a:bodyPr/>
                    <a:lstStyle/>
                    <a:p>
                      <a:pPr indent="0" lvl="0" marL="0" rtl="0" algn="l">
                        <a:spcBef>
                          <a:spcPts val="0"/>
                        </a:spcBef>
                        <a:spcAft>
                          <a:spcPts val="500"/>
                        </a:spcAft>
                        <a:buNone/>
                      </a:pPr>
                      <a:r>
                        <a:rPr lang="en">
                          <a:solidFill>
                            <a:schemeClr val="lt1"/>
                          </a:solidFill>
                        </a:rPr>
                        <a:t>Message the users that they have been added to a group or an expense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Not implemented</a:t>
                      </a:r>
                      <a:endParaRPr>
                        <a:solidFill>
                          <a:schemeClr val="lt1"/>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052550" y="1657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Demonstration</a:t>
            </a:r>
            <a:endParaRPr sz="7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type="title"/>
          </p:nvPr>
        </p:nvSpPr>
        <p:spPr>
          <a:xfrm>
            <a:off x="1297500" y="154775"/>
            <a:ext cx="7038900" cy="6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Individual contributions</a:t>
            </a:r>
            <a:endParaRPr b="1" sz="2500"/>
          </a:p>
        </p:txBody>
      </p:sp>
      <p:sp>
        <p:nvSpPr>
          <p:cNvPr id="319" name="Google Shape;319;p40"/>
          <p:cNvSpPr txBox="1"/>
          <p:nvPr>
            <p:ph idx="1" type="body"/>
          </p:nvPr>
        </p:nvSpPr>
        <p:spPr>
          <a:xfrm>
            <a:off x="1297500" y="613125"/>
            <a:ext cx="7038900" cy="459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Devesh Modi (201901173)</a:t>
            </a:r>
            <a:endParaRPr/>
          </a:p>
          <a:p>
            <a:pPr indent="-298450" lvl="1" marL="914400" rtl="0" algn="l">
              <a:spcBef>
                <a:spcPts val="0"/>
              </a:spcBef>
              <a:spcAft>
                <a:spcPts val="0"/>
              </a:spcAft>
              <a:buSzPts val="1100"/>
              <a:buChar char="○"/>
            </a:pPr>
            <a:r>
              <a:rPr lang="en"/>
              <a:t>Data flow diagram,  Component diagram,  package </a:t>
            </a:r>
            <a:r>
              <a:rPr lang="en"/>
              <a:t>diagram, Activity diagram, Communication diagram, Use case diagram and Timing diagram</a:t>
            </a:r>
            <a:endParaRPr/>
          </a:p>
          <a:p>
            <a:pPr indent="-298450" lvl="1" marL="914400" rtl="0" algn="l">
              <a:spcBef>
                <a:spcPts val="0"/>
              </a:spcBef>
              <a:spcAft>
                <a:spcPts val="0"/>
              </a:spcAft>
              <a:buSzPts val="1100"/>
              <a:buChar char="○"/>
            </a:pPr>
            <a:r>
              <a:rPr lang="en"/>
              <a:t>Documentation (Project management document, Weekly Status Report)</a:t>
            </a:r>
            <a:endParaRPr/>
          </a:p>
          <a:p>
            <a:pPr indent="-298450" lvl="1" marL="914400" rtl="0" algn="l">
              <a:spcBef>
                <a:spcPts val="0"/>
              </a:spcBef>
              <a:spcAft>
                <a:spcPts val="0"/>
              </a:spcAft>
              <a:buSzPts val="1100"/>
              <a:buChar char="○"/>
            </a:pPr>
            <a:r>
              <a:rPr lang="en"/>
              <a:t>UI/UX for Dashboard, Group-list-view, settle  and Group-detail</a:t>
            </a:r>
            <a:endParaRPr/>
          </a:p>
          <a:p>
            <a:pPr indent="-298450" lvl="1" marL="914400" rtl="0" algn="l">
              <a:spcBef>
                <a:spcPts val="0"/>
              </a:spcBef>
              <a:spcAft>
                <a:spcPts val="0"/>
              </a:spcAft>
              <a:buSzPts val="1100"/>
              <a:buChar char="○"/>
            </a:pPr>
            <a:r>
              <a:rPr lang="en"/>
              <a:t>Testing</a:t>
            </a:r>
            <a:endParaRPr/>
          </a:p>
          <a:p>
            <a:pPr indent="-298450" lvl="1" marL="914400" rtl="0" algn="l">
              <a:spcBef>
                <a:spcPts val="0"/>
              </a:spcBef>
              <a:spcAft>
                <a:spcPts val="0"/>
              </a:spcAft>
              <a:buSzPts val="1100"/>
              <a:buChar char="○"/>
            </a:pPr>
            <a:r>
              <a:rPr lang="en"/>
              <a:t>Presentation</a:t>
            </a:r>
            <a:endParaRPr/>
          </a:p>
          <a:p>
            <a:pPr indent="0" lvl="0" marL="914400" rtl="0" algn="l">
              <a:spcBef>
                <a:spcPts val="1200"/>
              </a:spcBef>
              <a:spcAft>
                <a:spcPts val="0"/>
              </a:spcAft>
              <a:buNone/>
            </a:pPr>
            <a:r>
              <a:t/>
            </a:r>
            <a:endParaRPr sz="100"/>
          </a:p>
          <a:p>
            <a:pPr indent="-311150" lvl="0" marL="457200" rtl="0" algn="l">
              <a:spcBef>
                <a:spcPts val="1200"/>
              </a:spcBef>
              <a:spcAft>
                <a:spcPts val="0"/>
              </a:spcAft>
              <a:buSzPts val="1300"/>
              <a:buChar char="●"/>
            </a:pPr>
            <a:r>
              <a:rPr lang="en"/>
              <a:t>Ravi</a:t>
            </a:r>
            <a:r>
              <a:rPr lang="en"/>
              <a:t>n</a:t>
            </a:r>
            <a:r>
              <a:rPr lang="en"/>
              <a:t>dersingh Khalsa (201901179)</a:t>
            </a:r>
            <a:endParaRPr sz="1100"/>
          </a:p>
          <a:p>
            <a:pPr indent="-298450" lvl="1" marL="914400" rtl="0" algn="l">
              <a:spcBef>
                <a:spcPts val="0"/>
              </a:spcBef>
              <a:spcAft>
                <a:spcPts val="0"/>
              </a:spcAft>
              <a:buSzPts val="1100"/>
              <a:buChar char="○"/>
            </a:pPr>
            <a:r>
              <a:rPr lang="en"/>
              <a:t>Class diagram, Object diagram and Composite Structure diagram</a:t>
            </a:r>
            <a:endParaRPr/>
          </a:p>
          <a:p>
            <a:pPr indent="-298450" lvl="1" marL="914400" rtl="0" algn="l">
              <a:spcBef>
                <a:spcPts val="0"/>
              </a:spcBef>
              <a:spcAft>
                <a:spcPts val="0"/>
              </a:spcAft>
              <a:buSzPts val="1100"/>
              <a:buChar char="○"/>
            </a:pPr>
            <a:r>
              <a:rPr lang="en"/>
              <a:t>UI/UX for make new group, dashboard, group -list-view</a:t>
            </a:r>
            <a:endParaRPr/>
          </a:p>
          <a:p>
            <a:pPr indent="-298450" lvl="1" marL="914400" rtl="0" algn="l">
              <a:spcBef>
                <a:spcPts val="0"/>
              </a:spcBef>
              <a:spcAft>
                <a:spcPts val="0"/>
              </a:spcAft>
              <a:buSzPts val="1100"/>
              <a:buChar char="○"/>
            </a:pPr>
            <a:r>
              <a:rPr lang="en"/>
              <a:t>Coding </a:t>
            </a:r>
            <a:endParaRPr/>
          </a:p>
          <a:p>
            <a:pPr indent="-298450" lvl="1" marL="914400" rtl="0" algn="l">
              <a:spcBef>
                <a:spcPts val="0"/>
              </a:spcBef>
              <a:spcAft>
                <a:spcPts val="0"/>
              </a:spcAft>
              <a:buSzPts val="1100"/>
              <a:buChar char="○"/>
            </a:pPr>
            <a:r>
              <a:rPr lang="en"/>
              <a:t>Website Development</a:t>
            </a:r>
            <a:endParaRPr/>
          </a:p>
          <a:p>
            <a:pPr indent="-298450" lvl="1" marL="914400" rtl="0" algn="l">
              <a:spcBef>
                <a:spcPts val="0"/>
              </a:spcBef>
              <a:spcAft>
                <a:spcPts val="0"/>
              </a:spcAft>
              <a:buSzPts val="1100"/>
              <a:buChar char="○"/>
            </a:pPr>
            <a:r>
              <a:rPr lang="en"/>
              <a:t>Testing</a:t>
            </a:r>
            <a:endParaRPr/>
          </a:p>
          <a:p>
            <a:pPr indent="-298450" lvl="1" marL="914400" rtl="0" algn="l">
              <a:spcBef>
                <a:spcPts val="0"/>
              </a:spcBef>
              <a:spcAft>
                <a:spcPts val="0"/>
              </a:spcAft>
              <a:buSzPts val="1100"/>
              <a:buChar char="○"/>
            </a:pPr>
            <a:r>
              <a:rPr lang="en"/>
              <a:t>Presentation</a:t>
            </a:r>
            <a:endParaRPr/>
          </a:p>
          <a:p>
            <a:pPr indent="0" lvl="0" marL="914400" rtl="0" algn="l">
              <a:spcBef>
                <a:spcPts val="1200"/>
              </a:spcBef>
              <a:spcAft>
                <a:spcPts val="0"/>
              </a:spcAft>
              <a:buNone/>
            </a:pPr>
            <a:r>
              <a:t/>
            </a:r>
            <a:endParaRPr sz="100"/>
          </a:p>
          <a:p>
            <a:pPr indent="-311150" lvl="0" marL="457200" rtl="0" algn="l">
              <a:spcBef>
                <a:spcPts val="1200"/>
              </a:spcBef>
              <a:spcAft>
                <a:spcPts val="0"/>
              </a:spcAft>
              <a:buSzPts val="1300"/>
              <a:buChar char="●"/>
            </a:pPr>
            <a:r>
              <a:rPr lang="en"/>
              <a:t>Hast</a:t>
            </a:r>
            <a:r>
              <a:rPr lang="en"/>
              <a:t>i</a:t>
            </a:r>
            <a:r>
              <a:rPr lang="en"/>
              <a:t>n Dave (201901225)</a:t>
            </a:r>
            <a:endParaRPr/>
          </a:p>
          <a:p>
            <a:pPr indent="-298450" lvl="1" marL="914400" rtl="0" algn="l">
              <a:spcBef>
                <a:spcPts val="0"/>
              </a:spcBef>
              <a:spcAft>
                <a:spcPts val="0"/>
              </a:spcAft>
              <a:buSzPts val="1100"/>
              <a:buChar char="○"/>
            </a:pPr>
            <a:r>
              <a:rPr lang="en"/>
              <a:t>Documentation (Project detail document)</a:t>
            </a:r>
            <a:endParaRPr/>
          </a:p>
          <a:p>
            <a:pPr indent="-298450" lvl="1" marL="914400" rtl="0" algn="l">
              <a:spcBef>
                <a:spcPts val="0"/>
              </a:spcBef>
              <a:spcAft>
                <a:spcPts val="0"/>
              </a:spcAft>
              <a:buSzPts val="1100"/>
              <a:buChar char="○"/>
            </a:pPr>
            <a:r>
              <a:rPr lang="en"/>
              <a:t>Class diagram and  Sequence diagram</a:t>
            </a:r>
            <a:endParaRPr/>
          </a:p>
          <a:p>
            <a:pPr indent="-298450" lvl="1" marL="914400" rtl="0" algn="l">
              <a:spcBef>
                <a:spcPts val="0"/>
              </a:spcBef>
              <a:spcAft>
                <a:spcPts val="0"/>
              </a:spcAft>
              <a:buSzPts val="1100"/>
              <a:buChar char="○"/>
            </a:pPr>
            <a:r>
              <a:rPr lang="en"/>
              <a:t>UI/UX for adding expense and settle</a:t>
            </a:r>
            <a:endParaRPr/>
          </a:p>
          <a:p>
            <a:pPr indent="-298450" lvl="1" marL="914400" rtl="0" algn="l">
              <a:spcBef>
                <a:spcPts val="0"/>
              </a:spcBef>
              <a:spcAft>
                <a:spcPts val="0"/>
              </a:spcAft>
              <a:buSzPts val="1100"/>
              <a:buChar char="○"/>
            </a:pPr>
            <a:r>
              <a:rPr lang="en"/>
              <a:t>Presentation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297500" y="144375"/>
            <a:ext cx="70389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Individual contributions</a:t>
            </a:r>
            <a:endParaRPr b="1" sz="2500"/>
          </a:p>
        </p:txBody>
      </p:sp>
      <p:sp>
        <p:nvSpPr>
          <p:cNvPr id="325" name="Google Shape;325;p41"/>
          <p:cNvSpPr txBox="1"/>
          <p:nvPr>
            <p:ph idx="1" type="body"/>
          </p:nvPr>
        </p:nvSpPr>
        <p:spPr>
          <a:xfrm>
            <a:off x="1297500" y="820925"/>
            <a:ext cx="7038900" cy="41460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Srushti Menpara (201901307)</a:t>
            </a:r>
            <a:endParaRPr sz="1400"/>
          </a:p>
          <a:p>
            <a:pPr indent="-304800" lvl="1" marL="914400" rtl="0" algn="l">
              <a:lnSpc>
                <a:spcPct val="105000"/>
              </a:lnSpc>
              <a:spcBef>
                <a:spcPts val="0"/>
              </a:spcBef>
              <a:spcAft>
                <a:spcPts val="0"/>
              </a:spcAft>
              <a:buSzPts val="1200"/>
              <a:buChar char="○"/>
            </a:pPr>
            <a:r>
              <a:rPr lang="en" sz="1200"/>
              <a:t>Documentation (Project detail document, Project management document)</a:t>
            </a:r>
            <a:endParaRPr sz="1200"/>
          </a:p>
          <a:p>
            <a:pPr indent="-304800" lvl="1" marL="914400" rtl="0" algn="l">
              <a:lnSpc>
                <a:spcPct val="105000"/>
              </a:lnSpc>
              <a:spcBef>
                <a:spcPts val="0"/>
              </a:spcBef>
              <a:spcAft>
                <a:spcPts val="0"/>
              </a:spcAft>
              <a:buSzPts val="1200"/>
              <a:buChar char="○"/>
            </a:pPr>
            <a:r>
              <a:rPr lang="en" sz="1200"/>
              <a:t>Data flow diagram and </a:t>
            </a:r>
            <a:r>
              <a:rPr lang="en" sz="1200"/>
              <a:t>Sequenc</a:t>
            </a:r>
            <a:r>
              <a:rPr lang="en" sz="1200"/>
              <a:t>e diagram.</a:t>
            </a:r>
            <a:endParaRPr sz="1200"/>
          </a:p>
          <a:p>
            <a:pPr indent="-304800" lvl="1" marL="914400" rtl="0" algn="l">
              <a:lnSpc>
                <a:spcPct val="105000"/>
              </a:lnSpc>
              <a:spcBef>
                <a:spcPts val="0"/>
              </a:spcBef>
              <a:spcAft>
                <a:spcPts val="0"/>
              </a:spcAft>
              <a:buSzPts val="1200"/>
              <a:buChar char="○"/>
            </a:pPr>
            <a:r>
              <a:rPr lang="en" sz="1200"/>
              <a:t>Templates</a:t>
            </a:r>
            <a:endParaRPr sz="1200"/>
          </a:p>
          <a:p>
            <a:pPr indent="-304800" lvl="1" marL="914400" rtl="0" algn="l">
              <a:lnSpc>
                <a:spcPct val="105000"/>
              </a:lnSpc>
              <a:spcBef>
                <a:spcPts val="0"/>
              </a:spcBef>
              <a:spcAft>
                <a:spcPts val="0"/>
              </a:spcAft>
              <a:buSzPts val="1200"/>
              <a:buChar char="○"/>
            </a:pPr>
            <a:r>
              <a:rPr lang="en" sz="1200"/>
              <a:t>Testing</a:t>
            </a:r>
            <a:endParaRPr sz="1200"/>
          </a:p>
          <a:p>
            <a:pPr indent="-304800" lvl="1" marL="914400" rtl="0" algn="l">
              <a:lnSpc>
                <a:spcPct val="105000"/>
              </a:lnSpc>
              <a:spcBef>
                <a:spcPts val="0"/>
              </a:spcBef>
              <a:spcAft>
                <a:spcPts val="0"/>
              </a:spcAft>
              <a:buSzPts val="1200"/>
              <a:buChar char="○"/>
            </a:pPr>
            <a:r>
              <a:rPr lang="en" sz="1200"/>
              <a:t>Presentation</a:t>
            </a:r>
            <a:endParaRPr sz="1200"/>
          </a:p>
          <a:p>
            <a:pPr indent="0" lvl="0" marL="914400" rtl="0" algn="l">
              <a:lnSpc>
                <a:spcPct val="105000"/>
              </a:lnSpc>
              <a:spcBef>
                <a:spcPts val="1200"/>
              </a:spcBef>
              <a:spcAft>
                <a:spcPts val="0"/>
              </a:spcAft>
              <a:buNone/>
            </a:pPr>
            <a:r>
              <a:t/>
            </a:r>
            <a:endParaRPr sz="100"/>
          </a:p>
          <a:p>
            <a:pPr indent="-317500" lvl="0" marL="457200" rtl="0" algn="l">
              <a:lnSpc>
                <a:spcPct val="105000"/>
              </a:lnSpc>
              <a:spcBef>
                <a:spcPts val="1200"/>
              </a:spcBef>
              <a:spcAft>
                <a:spcPts val="0"/>
              </a:spcAft>
              <a:buSzPts val="1400"/>
              <a:buChar char="●"/>
            </a:pPr>
            <a:r>
              <a:rPr lang="en" sz="1400"/>
              <a:t>Devyanish Koul (201901444)</a:t>
            </a:r>
            <a:endParaRPr sz="1400"/>
          </a:p>
          <a:p>
            <a:pPr indent="-304800" lvl="1" marL="914400" rtl="0" algn="l">
              <a:lnSpc>
                <a:spcPct val="105000"/>
              </a:lnSpc>
              <a:spcBef>
                <a:spcPts val="0"/>
              </a:spcBef>
              <a:spcAft>
                <a:spcPts val="0"/>
              </a:spcAft>
              <a:buSzPts val="1200"/>
              <a:buChar char="○"/>
            </a:pPr>
            <a:r>
              <a:rPr lang="en" sz="1200"/>
              <a:t>State Machine diagram, </a:t>
            </a:r>
            <a:endParaRPr sz="1200"/>
          </a:p>
          <a:p>
            <a:pPr indent="-304800" lvl="1" marL="914400" rtl="0" algn="l">
              <a:lnSpc>
                <a:spcPct val="105000"/>
              </a:lnSpc>
              <a:spcBef>
                <a:spcPts val="0"/>
              </a:spcBef>
              <a:spcAft>
                <a:spcPts val="0"/>
              </a:spcAft>
              <a:buSzPts val="1200"/>
              <a:buChar char="○"/>
            </a:pPr>
            <a:r>
              <a:rPr lang="en" sz="1200"/>
              <a:t>UI/UX for about pages</a:t>
            </a:r>
            <a:endParaRPr sz="1200"/>
          </a:p>
          <a:p>
            <a:pPr indent="-304800" lvl="1" marL="914400" rtl="0" algn="l">
              <a:lnSpc>
                <a:spcPct val="105000"/>
              </a:lnSpc>
              <a:spcBef>
                <a:spcPts val="0"/>
              </a:spcBef>
              <a:spcAft>
                <a:spcPts val="0"/>
              </a:spcAft>
              <a:buSzPts val="1200"/>
              <a:buChar char="○"/>
            </a:pPr>
            <a:r>
              <a:rPr lang="en" sz="1200"/>
              <a:t>Research on functionalities</a:t>
            </a:r>
            <a:endParaRPr sz="1200"/>
          </a:p>
          <a:p>
            <a:pPr indent="-304800" lvl="1" marL="914400" rtl="0" algn="l">
              <a:lnSpc>
                <a:spcPct val="105000"/>
              </a:lnSpc>
              <a:spcBef>
                <a:spcPts val="0"/>
              </a:spcBef>
              <a:spcAft>
                <a:spcPts val="0"/>
              </a:spcAft>
              <a:buSzPts val="1200"/>
              <a:buChar char="○"/>
            </a:pPr>
            <a:r>
              <a:rPr lang="en" sz="1200"/>
              <a:t>Presentation</a:t>
            </a:r>
            <a:endParaRPr sz="1200"/>
          </a:p>
          <a:p>
            <a:pPr indent="0" lvl="0" marL="914400" rtl="0" algn="l">
              <a:lnSpc>
                <a:spcPct val="105000"/>
              </a:lnSpc>
              <a:spcBef>
                <a:spcPts val="1200"/>
              </a:spcBef>
              <a:spcAft>
                <a:spcPts val="0"/>
              </a:spcAft>
              <a:buNone/>
            </a:pPr>
            <a:r>
              <a:t/>
            </a:r>
            <a:endParaRPr sz="100"/>
          </a:p>
          <a:p>
            <a:pPr indent="-317500" lvl="0" marL="457200" rtl="0" algn="l">
              <a:lnSpc>
                <a:spcPct val="105000"/>
              </a:lnSpc>
              <a:spcBef>
                <a:spcPts val="1200"/>
              </a:spcBef>
              <a:spcAft>
                <a:spcPts val="0"/>
              </a:spcAft>
              <a:buSzPts val="1400"/>
              <a:buChar char="●"/>
            </a:pPr>
            <a:r>
              <a:rPr lang="en" sz="1400"/>
              <a:t>Dhaval Vaidya (201901462)</a:t>
            </a:r>
            <a:endParaRPr b="1" sz="1200"/>
          </a:p>
          <a:p>
            <a:pPr indent="-304800" lvl="1" marL="914400" rtl="0" algn="l">
              <a:lnSpc>
                <a:spcPct val="105000"/>
              </a:lnSpc>
              <a:spcBef>
                <a:spcPts val="0"/>
              </a:spcBef>
              <a:spcAft>
                <a:spcPts val="0"/>
              </a:spcAft>
              <a:buSzPts val="1200"/>
              <a:buChar char="○"/>
            </a:pPr>
            <a:r>
              <a:rPr lang="en" sz="1200"/>
              <a:t>Research on requirements</a:t>
            </a:r>
            <a:endParaRPr sz="1200"/>
          </a:p>
          <a:p>
            <a:pPr indent="-304800" lvl="1" marL="914400" rtl="0" algn="l">
              <a:lnSpc>
                <a:spcPct val="105000"/>
              </a:lnSpc>
              <a:spcBef>
                <a:spcPts val="0"/>
              </a:spcBef>
              <a:spcAft>
                <a:spcPts val="0"/>
              </a:spcAft>
              <a:buSzPts val="1200"/>
              <a:buChar char="○"/>
            </a:pPr>
            <a:r>
              <a:rPr lang="en" sz="1200"/>
              <a:t>Documentation</a:t>
            </a:r>
            <a:endParaRPr sz="1200"/>
          </a:p>
          <a:p>
            <a:pPr indent="-304800" lvl="1" marL="914400" rtl="0" algn="l">
              <a:lnSpc>
                <a:spcPct val="105000"/>
              </a:lnSpc>
              <a:spcBef>
                <a:spcPts val="0"/>
              </a:spcBef>
              <a:spcAft>
                <a:spcPts val="0"/>
              </a:spcAft>
              <a:buSzPts val="1200"/>
              <a:buChar char="○"/>
            </a:pPr>
            <a:r>
              <a:rPr lang="en" sz="1200"/>
              <a:t>Implementation in Sybase PowerDesigner</a:t>
            </a:r>
            <a:endParaRPr sz="1200"/>
          </a:p>
          <a:p>
            <a:pPr indent="-304800" lvl="1" marL="914400" rtl="0" algn="l">
              <a:lnSpc>
                <a:spcPct val="105000"/>
              </a:lnSpc>
              <a:spcBef>
                <a:spcPts val="0"/>
              </a:spcBef>
              <a:spcAft>
                <a:spcPts val="0"/>
              </a:spcAft>
              <a:buSzPts val="1200"/>
              <a:buChar char="○"/>
            </a:pPr>
            <a:r>
              <a:rPr lang="en" sz="1200"/>
              <a:t>Coding </a:t>
            </a:r>
            <a:endParaRPr sz="1200"/>
          </a:p>
          <a:p>
            <a:pPr indent="-304800" lvl="1" marL="914400" rtl="0" algn="l">
              <a:lnSpc>
                <a:spcPct val="105000"/>
              </a:lnSpc>
              <a:spcBef>
                <a:spcPts val="0"/>
              </a:spcBef>
              <a:spcAft>
                <a:spcPts val="0"/>
              </a:spcAft>
              <a:buSzPts val="1200"/>
              <a:buChar char="○"/>
            </a:pPr>
            <a:r>
              <a:rPr lang="en" sz="1200"/>
              <a:t>Website Development</a:t>
            </a:r>
            <a:endParaRPr sz="1200"/>
          </a:p>
          <a:p>
            <a:pPr indent="0" lvl="0" marL="457200" rtl="0" algn="l">
              <a:lnSpc>
                <a:spcPct val="105000"/>
              </a:lnSpc>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168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endParaRPr b="1"/>
          </a:p>
        </p:txBody>
      </p:sp>
      <p:sp>
        <p:nvSpPr>
          <p:cNvPr id="147" name="Google Shape;147;p15"/>
          <p:cNvSpPr txBox="1"/>
          <p:nvPr>
            <p:ph idx="1" type="body"/>
          </p:nvPr>
        </p:nvSpPr>
        <p:spPr>
          <a:xfrm>
            <a:off x="259750" y="831275"/>
            <a:ext cx="8158500" cy="4027200"/>
          </a:xfrm>
          <a:prstGeom prst="rect">
            <a:avLst/>
          </a:prstGeom>
        </p:spPr>
        <p:txBody>
          <a:bodyPr anchorCtr="0" anchor="t" bIns="91425" lIns="91425" spcFirstLastPara="1" rIns="91425" wrap="square" tIns="91425">
            <a:normAutofit/>
          </a:bodyPr>
          <a:lstStyle/>
          <a:p>
            <a:pPr indent="-349250" lvl="0" marL="678180" marR="365760" rtl="0" algn="l">
              <a:lnSpc>
                <a:spcPct val="150000"/>
              </a:lnSpc>
              <a:spcBef>
                <a:spcPts val="0"/>
              </a:spcBef>
              <a:spcAft>
                <a:spcPts val="0"/>
              </a:spcAft>
              <a:buClr>
                <a:srgbClr val="FFFFFF"/>
              </a:buClr>
              <a:buSzPts val="1900"/>
              <a:buFont typeface="Arial"/>
              <a:buChar char="●"/>
            </a:pPr>
            <a:r>
              <a:rPr i="1" lang="en" sz="1900">
                <a:solidFill>
                  <a:srgbClr val="FFFFFF"/>
                </a:solidFill>
              </a:rPr>
              <a:t>To design and implement a web based software system for the users to track their expenses so that they are neither bothered about managing individual or group expenses nor splitting the shared bill at the time of spending when they are having fun. </a:t>
            </a:r>
            <a:endParaRPr i="1" sz="1900">
              <a:solidFill>
                <a:srgbClr val="FFFFFF"/>
              </a:solidFill>
            </a:endParaRPr>
          </a:p>
          <a:p>
            <a:pPr indent="-349250" lvl="0" marL="678180" marR="365760" rtl="0" algn="l">
              <a:lnSpc>
                <a:spcPct val="150000"/>
              </a:lnSpc>
              <a:spcBef>
                <a:spcPts val="0"/>
              </a:spcBef>
              <a:spcAft>
                <a:spcPts val="0"/>
              </a:spcAft>
              <a:buClr>
                <a:srgbClr val="FFFFFF"/>
              </a:buClr>
              <a:buSzPts val="1900"/>
              <a:buFont typeface="Arial"/>
              <a:buChar char="●"/>
            </a:pPr>
            <a:r>
              <a:rPr i="1" lang="en" sz="1900">
                <a:solidFill>
                  <a:srgbClr val="FFFFFF"/>
                </a:solidFill>
              </a:rPr>
              <a:t>To help the user to calculate how much they owe or are owed. </a:t>
            </a:r>
            <a:endParaRPr i="1" sz="1900">
              <a:solidFill>
                <a:srgbClr val="FFFFFF"/>
              </a:solidFill>
            </a:endParaRPr>
          </a:p>
          <a:p>
            <a:pPr indent="-349250" lvl="0" marL="678180" marR="365760" rtl="0" algn="l">
              <a:lnSpc>
                <a:spcPct val="150000"/>
              </a:lnSpc>
              <a:spcBef>
                <a:spcPts val="0"/>
              </a:spcBef>
              <a:spcAft>
                <a:spcPts val="0"/>
              </a:spcAft>
              <a:buClr>
                <a:srgbClr val="FFFFFF"/>
              </a:buClr>
              <a:buSzPts val="1900"/>
              <a:buFont typeface="Arial"/>
              <a:buChar char="●"/>
            </a:pPr>
            <a:r>
              <a:rPr i="1" lang="en" sz="1900">
                <a:solidFill>
                  <a:srgbClr val="FFFFFF"/>
                </a:solidFill>
              </a:rPr>
              <a:t>Suggest the user a simpler way to combine and settle payments. </a:t>
            </a:r>
            <a:endParaRPr i="1" sz="1900">
              <a:solidFill>
                <a:srgbClr val="FFFFFF"/>
              </a:solidFill>
            </a:endParaRPr>
          </a:p>
          <a:p>
            <a:pPr indent="-349250" lvl="0" marL="678180" marR="365760" rtl="0" algn="l">
              <a:lnSpc>
                <a:spcPct val="150000"/>
              </a:lnSpc>
              <a:spcBef>
                <a:spcPts val="0"/>
              </a:spcBef>
              <a:spcAft>
                <a:spcPts val="800"/>
              </a:spcAft>
              <a:buClr>
                <a:srgbClr val="FFFFFF"/>
              </a:buClr>
              <a:buSzPts val="1900"/>
              <a:buFont typeface="Arial"/>
              <a:buChar char="●"/>
            </a:pPr>
            <a:r>
              <a:rPr i="1" lang="en" sz="1900">
                <a:solidFill>
                  <a:srgbClr val="FFFFFF"/>
                </a:solidFill>
              </a:rPr>
              <a:t>This project also aims to help users in managing recurring expenses like paying maid, electricity or water bills, rent etc.</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idx="1" type="body"/>
          </p:nvPr>
        </p:nvSpPr>
        <p:spPr>
          <a:xfrm>
            <a:off x="1052550" y="996075"/>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400"/>
              <a:t>THANK YOU</a:t>
            </a:r>
            <a:endParaRPr b="1"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45475" y="91750"/>
            <a:ext cx="8686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Functional Summary</a:t>
            </a:r>
            <a:endParaRPr b="1"/>
          </a:p>
        </p:txBody>
      </p:sp>
      <p:sp>
        <p:nvSpPr>
          <p:cNvPr id="153" name="Google Shape;153;p16"/>
          <p:cNvSpPr txBox="1"/>
          <p:nvPr>
            <p:ph idx="1" type="body"/>
          </p:nvPr>
        </p:nvSpPr>
        <p:spPr>
          <a:xfrm>
            <a:off x="311700" y="779325"/>
            <a:ext cx="8520600" cy="4281000"/>
          </a:xfrm>
          <a:prstGeom prst="rect">
            <a:avLst/>
          </a:prstGeom>
        </p:spPr>
        <p:txBody>
          <a:bodyPr anchorCtr="0" anchor="t" bIns="91425" lIns="91425" spcFirstLastPara="1" rIns="91425" wrap="square" tIns="91425">
            <a:noAutofit/>
          </a:bodyPr>
          <a:lstStyle/>
          <a:p>
            <a:pPr indent="-317500" lvl="0" marL="457200" marR="365760" rtl="0" algn="just">
              <a:lnSpc>
                <a:spcPct val="100000"/>
              </a:lnSpc>
              <a:spcBef>
                <a:spcPts val="0"/>
              </a:spcBef>
              <a:spcAft>
                <a:spcPts val="0"/>
              </a:spcAft>
              <a:buClr>
                <a:srgbClr val="FFFFFF"/>
              </a:buClr>
              <a:buSzPts val="1400"/>
              <a:buFont typeface="Arial"/>
              <a:buChar char="▪"/>
            </a:pPr>
            <a:r>
              <a:rPr i="1" lang="en" sz="1400">
                <a:solidFill>
                  <a:srgbClr val="FFFFFF"/>
                </a:solidFill>
              </a:rPr>
              <a:t>User should be able to set/ reset the currency he wishes to use.</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User should be able to add or delete expense.</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User can pay for others and the amount should be splitted among the friends.</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Splitting can be equally or unequally like based on percentage or custom.</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User should be able to see his past activities.</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User should be able to see his balance.</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Expense details include name, date, added by, image, location, category.</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The user should be able to create groups like one for house sharing, one for weekend, one for a friends trip etc and add contacts to it .</a:t>
            </a:r>
            <a:endParaRPr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The user should be able subscribe to or unsubscribe to recurring payments.</a:t>
            </a:r>
            <a:endParaRPr i="1"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The user should be able to export the split policy for one group to other groups.</a:t>
            </a:r>
            <a:endParaRPr i="1" sz="1400">
              <a:solidFill>
                <a:srgbClr val="FFFFFF"/>
              </a:solidFill>
            </a:endParaRPr>
          </a:p>
          <a:p>
            <a:pPr indent="-317500" lvl="0" marL="457200" marR="365760" rtl="0" algn="just">
              <a:lnSpc>
                <a:spcPct val="100000"/>
              </a:lnSpc>
              <a:spcBef>
                <a:spcPts val="800"/>
              </a:spcBef>
              <a:spcAft>
                <a:spcPts val="0"/>
              </a:spcAft>
              <a:buClr>
                <a:srgbClr val="FFFFFF"/>
              </a:buClr>
              <a:buSzPts val="1400"/>
              <a:buFont typeface="Arial"/>
              <a:buChar char="▪"/>
            </a:pPr>
            <a:r>
              <a:rPr i="1" lang="en" sz="1400">
                <a:solidFill>
                  <a:srgbClr val="FFFFFF"/>
                </a:solidFill>
              </a:rPr>
              <a:t>System should be integrated with payment gateways.</a:t>
            </a:r>
            <a:endParaRPr i="1" sz="1400">
              <a:solidFill>
                <a:srgbClr val="FFFFFF"/>
              </a:solidFill>
            </a:endParaRPr>
          </a:p>
          <a:p>
            <a:pPr indent="-317500" lvl="0" marL="457200" marR="365760" rtl="0" algn="just">
              <a:lnSpc>
                <a:spcPct val="100000"/>
              </a:lnSpc>
              <a:spcBef>
                <a:spcPts val="800"/>
              </a:spcBef>
              <a:spcAft>
                <a:spcPts val="800"/>
              </a:spcAft>
              <a:buClr>
                <a:srgbClr val="FFFFFF"/>
              </a:buClr>
              <a:buSzPts val="1400"/>
              <a:buFont typeface="Arial"/>
              <a:buChar char="▪"/>
            </a:pPr>
            <a:r>
              <a:rPr i="1" lang="en" sz="1400">
                <a:solidFill>
                  <a:srgbClr val="FFFFFF"/>
                </a:solidFill>
              </a:rPr>
              <a:t>When an expense is added for any member then that member should be notified about it. The member adding the expense should be able to send a personalized message along with the request.</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0" y="0"/>
            <a:ext cx="8291700" cy="5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Top level use case model</a:t>
            </a:r>
            <a:endParaRPr b="1" sz="2200">
              <a:solidFill>
                <a:srgbClr val="000000"/>
              </a:solidFill>
              <a:latin typeface="Times New Roman"/>
              <a:ea typeface="Times New Roman"/>
              <a:cs typeface="Times New Roman"/>
              <a:sym typeface="Times New Roman"/>
            </a:endParaRPr>
          </a:p>
        </p:txBody>
      </p:sp>
      <p:sp>
        <p:nvSpPr>
          <p:cNvPr id="159" name="Google Shape;159;p17"/>
          <p:cNvSpPr txBox="1"/>
          <p:nvPr>
            <p:ph idx="1" type="body"/>
          </p:nvPr>
        </p:nvSpPr>
        <p:spPr>
          <a:xfrm>
            <a:off x="0" y="592300"/>
            <a:ext cx="9144000" cy="45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rotWithShape="1">
          <a:blip r:embed="rId3">
            <a:alphaModFix/>
          </a:blip>
          <a:srcRect b="0" l="0" r="0" t="0"/>
          <a:stretch/>
        </p:blipFill>
        <p:spPr>
          <a:xfrm>
            <a:off x="0" y="592300"/>
            <a:ext cx="9144001" cy="455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0" y="0"/>
            <a:ext cx="81669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Context diagrams</a:t>
            </a:r>
            <a:endParaRPr b="1"/>
          </a:p>
          <a:p>
            <a:pPr indent="0" lvl="0" marL="0" rtl="0" algn="l">
              <a:spcBef>
                <a:spcPts val="0"/>
              </a:spcBef>
              <a:spcAft>
                <a:spcPts val="0"/>
              </a:spcAft>
              <a:buNone/>
            </a:pPr>
            <a:r>
              <a:rPr b="1" lang="en" sz="2000"/>
              <a:t>DFD Level </a:t>
            </a:r>
            <a:r>
              <a:rPr b="1" lang="en" sz="2200">
                <a:solidFill>
                  <a:srgbClr val="FFFFFF"/>
                </a:solidFill>
                <a:latin typeface="Times New Roman"/>
                <a:ea typeface="Times New Roman"/>
                <a:cs typeface="Times New Roman"/>
                <a:sym typeface="Times New Roman"/>
              </a:rPr>
              <a:t>0</a:t>
            </a:r>
            <a:endParaRPr b="1" sz="2200">
              <a:solidFill>
                <a:srgbClr val="FFFFFF"/>
              </a:solidFill>
            </a:endParaRPr>
          </a:p>
        </p:txBody>
      </p:sp>
      <p:sp>
        <p:nvSpPr>
          <p:cNvPr id="166" name="Google Shape;166;p18"/>
          <p:cNvSpPr txBox="1"/>
          <p:nvPr>
            <p:ph idx="1" type="body"/>
          </p:nvPr>
        </p:nvSpPr>
        <p:spPr>
          <a:xfrm>
            <a:off x="727650" y="1220400"/>
            <a:ext cx="7688700" cy="365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8"/>
          <p:cNvPicPr preferRelativeResize="0"/>
          <p:nvPr/>
        </p:nvPicPr>
        <p:blipFill rotWithShape="1">
          <a:blip r:embed="rId3">
            <a:alphaModFix/>
          </a:blip>
          <a:srcRect b="0" l="2380" r="2380" t="0"/>
          <a:stretch/>
        </p:blipFill>
        <p:spPr>
          <a:xfrm>
            <a:off x="0" y="945100"/>
            <a:ext cx="9144000" cy="4122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727650" y="1220400"/>
            <a:ext cx="7688700" cy="365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rotWithShape="1">
          <a:blip r:embed="rId3">
            <a:alphaModFix/>
          </a:blip>
          <a:srcRect b="0" l="0" r="0" t="0"/>
          <a:stretch/>
        </p:blipFill>
        <p:spPr>
          <a:xfrm>
            <a:off x="0" y="864225"/>
            <a:ext cx="9144000" cy="4279275"/>
          </a:xfrm>
          <a:prstGeom prst="rect">
            <a:avLst/>
          </a:prstGeom>
          <a:noFill/>
          <a:ln>
            <a:noFill/>
          </a:ln>
        </p:spPr>
      </p:pic>
      <p:sp>
        <p:nvSpPr>
          <p:cNvPr id="174" name="Google Shape;174;p19"/>
          <p:cNvSpPr txBox="1"/>
          <p:nvPr>
            <p:ph type="title"/>
          </p:nvPr>
        </p:nvSpPr>
        <p:spPr>
          <a:xfrm>
            <a:off x="0" y="0"/>
            <a:ext cx="8166900" cy="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DFD Level 1</a:t>
            </a:r>
            <a:endParaRPr b="1" sz="2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0" y="0"/>
            <a:ext cx="7688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820">
                <a:solidFill>
                  <a:srgbClr val="FFFFFF"/>
                </a:solidFill>
              </a:rPr>
              <a:t>DFD Level 2</a:t>
            </a:r>
            <a:endParaRPr b="1" sz="1820">
              <a:solidFill>
                <a:srgbClr val="FFFFFF"/>
              </a:solidFill>
            </a:endParaRPr>
          </a:p>
          <a:p>
            <a:pPr indent="0" lvl="0" marL="0" rtl="0" algn="l">
              <a:spcBef>
                <a:spcPts val="0"/>
              </a:spcBef>
              <a:spcAft>
                <a:spcPts val="0"/>
              </a:spcAft>
              <a:buSzPts val="990"/>
              <a:buNone/>
            </a:pPr>
            <a:r>
              <a:rPr b="1" lang="en" sz="1500">
                <a:solidFill>
                  <a:srgbClr val="FFFFFF"/>
                </a:solidFill>
              </a:rPr>
              <a:t>Process 1</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p:txBody>
      </p:sp>
      <p:sp>
        <p:nvSpPr>
          <p:cNvPr id="180" name="Google Shape;180;p20"/>
          <p:cNvSpPr txBox="1"/>
          <p:nvPr>
            <p:ph idx="1" type="body"/>
          </p:nvPr>
        </p:nvSpPr>
        <p:spPr>
          <a:xfrm>
            <a:off x="0" y="900100"/>
            <a:ext cx="9144000" cy="42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rotWithShape="1">
          <a:blip r:embed="rId3">
            <a:alphaModFix/>
          </a:blip>
          <a:srcRect b="0" l="0" r="0" t="0"/>
          <a:stretch/>
        </p:blipFill>
        <p:spPr>
          <a:xfrm>
            <a:off x="0" y="841675"/>
            <a:ext cx="9143999" cy="434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0" y="945100"/>
            <a:ext cx="9144000" cy="419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rotWithShape="1">
          <a:blip r:embed="rId3">
            <a:alphaModFix/>
          </a:blip>
          <a:srcRect b="0" l="308" r="317" t="0"/>
          <a:stretch/>
        </p:blipFill>
        <p:spPr>
          <a:xfrm>
            <a:off x="0" y="893625"/>
            <a:ext cx="9143999" cy="4294975"/>
          </a:xfrm>
          <a:prstGeom prst="rect">
            <a:avLst/>
          </a:prstGeom>
          <a:noFill/>
          <a:ln>
            <a:noFill/>
          </a:ln>
        </p:spPr>
      </p:pic>
      <p:sp>
        <p:nvSpPr>
          <p:cNvPr id="188" name="Google Shape;188;p21"/>
          <p:cNvSpPr txBox="1"/>
          <p:nvPr>
            <p:ph type="title"/>
          </p:nvPr>
        </p:nvSpPr>
        <p:spPr>
          <a:xfrm>
            <a:off x="0" y="0"/>
            <a:ext cx="7688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820">
                <a:solidFill>
                  <a:srgbClr val="FFFFFF"/>
                </a:solidFill>
              </a:rPr>
              <a:t>DFD Level 2</a:t>
            </a:r>
            <a:endParaRPr b="1" sz="1100">
              <a:solidFill>
                <a:srgbClr val="FFFFFF"/>
              </a:solidFill>
            </a:endParaRPr>
          </a:p>
          <a:p>
            <a:pPr indent="0" lvl="0" marL="0" rtl="0" algn="l">
              <a:spcBef>
                <a:spcPts val="0"/>
              </a:spcBef>
              <a:spcAft>
                <a:spcPts val="0"/>
              </a:spcAft>
              <a:buSzPts val="990"/>
              <a:buNone/>
            </a:pPr>
            <a:r>
              <a:rPr b="1" lang="en" sz="1500">
                <a:solidFill>
                  <a:srgbClr val="FFFFFF"/>
                </a:solidFill>
              </a:rPr>
              <a:t>Process 2</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79">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