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476c35291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476c35291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1d7ca8d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1d7ca8d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1d7ca8d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1d7ca8d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1d7ca8d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1d7ca8d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476c35291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476c35291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488b11969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488b11969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76c3529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76c3529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d7ca8dd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d7ca8dd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76c35291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76c35291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d7ca8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d7ca8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476c3529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476c3529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76c35291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76c35291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476c35291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476c35291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476c35291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476c35291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69208" y="89925"/>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5500"/>
              <a:t>SplitBill</a:t>
            </a:r>
            <a:endParaRPr b="1" sz="5500"/>
          </a:p>
          <a:p>
            <a:pPr indent="0" lvl="0" marL="0" rtl="0" algn="l">
              <a:spcBef>
                <a:spcPts val="0"/>
              </a:spcBef>
              <a:spcAft>
                <a:spcPts val="0"/>
              </a:spcAft>
              <a:buNone/>
            </a:pPr>
            <a:r>
              <a:rPr b="1" lang="en" sz="4700"/>
              <a:t>Group no : 59</a:t>
            </a:r>
            <a:endParaRPr b="1" sz="4700">
              <a:solidFill>
                <a:srgbClr val="FF0000"/>
              </a:solidFill>
            </a:endParaRPr>
          </a:p>
        </p:txBody>
      </p:sp>
      <p:sp>
        <p:nvSpPr>
          <p:cNvPr id="135" name="Google Shape;135;p13"/>
          <p:cNvSpPr txBox="1"/>
          <p:nvPr>
            <p:ph idx="1" type="subTitle"/>
          </p:nvPr>
        </p:nvSpPr>
        <p:spPr>
          <a:xfrm>
            <a:off x="805825" y="2571750"/>
            <a:ext cx="7688100" cy="2125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000"/>
              <a:t>Project : </a:t>
            </a:r>
            <a:r>
              <a:rPr lang="en" sz="2000"/>
              <a:t>IT314- Software Engineering</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TA : Pinak Gajera Sir</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Instructor : Prof. Jayprakash Lalchandani</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Mid Semester Feedback</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ct val="55000"/>
              <a:buFont typeface="Arial"/>
              <a:buNone/>
            </a:pPr>
            <a:r>
              <a:rPr lang="en" sz="2000"/>
              <a:t>Date : 15 April 2022</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0" y="945100"/>
            <a:ext cx="9144000" cy="419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2"/>
          <p:cNvPicPr preferRelativeResize="0"/>
          <p:nvPr/>
        </p:nvPicPr>
        <p:blipFill rotWithShape="1">
          <a:blip r:embed="rId3">
            <a:alphaModFix/>
          </a:blip>
          <a:srcRect b="0" l="0" r="0" t="0"/>
          <a:stretch/>
        </p:blipFill>
        <p:spPr>
          <a:xfrm>
            <a:off x="0" y="872825"/>
            <a:ext cx="9143999" cy="4315775"/>
          </a:xfrm>
          <a:prstGeom prst="rect">
            <a:avLst/>
          </a:prstGeom>
          <a:noFill/>
          <a:ln>
            <a:noFill/>
          </a:ln>
        </p:spPr>
      </p:pic>
      <p:sp>
        <p:nvSpPr>
          <p:cNvPr id="195" name="Google Shape;195;p22"/>
          <p:cNvSpPr txBox="1"/>
          <p:nvPr>
            <p:ph type="title"/>
          </p:nvPr>
        </p:nvSpPr>
        <p:spPr>
          <a:xfrm>
            <a:off x="0" y="0"/>
            <a:ext cx="76887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Context diagrams</a:t>
            </a:r>
            <a:endParaRPr b="1" sz="1100"/>
          </a:p>
          <a:p>
            <a:pPr indent="0" lvl="0" marL="0" rtl="0" algn="l">
              <a:spcBef>
                <a:spcPts val="0"/>
              </a:spcBef>
              <a:spcAft>
                <a:spcPts val="0"/>
              </a:spcAft>
              <a:buSzPts val="990"/>
              <a:buNone/>
            </a:pPr>
            <a:r>
              <a:rPr b="1" lang="en" sz="1500"/>
              <a:t>DFD Level </a:t>
            </a:r>
            <a:r>
              <a:rPr b="1" lang="en" sz="1679">
                <a:latin typeface="Times New Roman"/>
                <a:ea typeface="Times New Roman"/>
                <a:cs typeface="Times New Roman"/>
                <a:sym typeface="Times New Roman"/>
              </a:rPr>
              <a:t>2 </a:t>
            </a:r>
            <a:endParaRPr b="1" sz="1679">
              <a:latin typeface="Times New Roman"/>
              <a:ea typeface="Times New Roman"/>
              <a:cs typeface="Times New Roman"/>
              <a:sym typeface="Times New Roman"/>
            </a:endParaRPr>
          </a:p>
          <a:p>
            <a:pPr indent="0" lvl="0" marL="0" rtl="0" algn="l">
              <a:spcBef>
                <a:spcPts val="0"/>
              </a:spcBef>
              <a:spcAft>
                <a:spcPts val="0"/>
              </a:spcAft>
              <a:buSzPts val="990"/>
              <a:buNone/>
            </a:pPr>
            <a:r>
              <a:rPr b="1" lang="en" sz="1500">
                <a:latin typeface="Times New Roman"/>
                <a:ea typeface="Times New Roman"/>
                <a:cs typeface="Times New Roman"/>
                <a:sym typeface="Times New Roman"/>
              </a:rPr>
              <a:t>Process 3</a:t>
            </a:r>
            <a:endParaRPr b="1" sz="15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0" y="0"/>
            <a:ext cx="8281200" cy="6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Activity </a:t>
            </a:r>
            <a:r>
              <a:rPr b="1" lang="en" sz="2000"/>
              <a:t>diagram</a:t>
            </a:r>
            <a:endParaRPr b="1" sz="2200">
              <a:solidFill>
                <a:srgbClr val="000000"/>
              </a:solidFill>
              <a:latin typeface="Times New Roman"/>
              <a:ea typeface="Times New Roman"/>
              <a:cs typeface="Times New Roman"/>
              <a:sym typeface="Times New Roman"/>
            </a:endParaRPr>
          </a:p>
        </p:txBody>
      </p:sp>
      <p:sp>
        <p:nvSpPr>
          <p:cNvPr id="201" name="Google Shape;201;p23"/>
          <p:cNvSpPr txBox="1"/>
          <p:nvPr>
            <p:ph idx="1" type="body"/>
          </p:nvPr>
        </p:nvSpPr>
        <p:spPr>
          <a:xfrm>
            <a:off x="0" y="592300"/>
            <a:ext cx="9144000" cy="45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3"/>
          <p:cNvPicPr preferRelativeResize="0"/>
          <p:nvPr/>
        </p:nvPicPr>
        <p:blipFill rotWithShape="1">
          <a:blip r:embed="rId3">
            <a:alphaModFix/>
          </a:blip>
          <a:srcRect b="0" l="0" r="0" t="0"/>
          <a:stretch/>
        </p:blipFill>
        <p:spPr>
          <a:xfrm>
            <a:off x="0" y="592200"/>
            <a:ext cx="9144000" cy="455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0" y="0"/>
            <a:ext cx="8291700" cy="5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Class Diagram</a:t>
            </a:r>
            <a:endParaRPr b="1" sz="2000"/>
          </a:p>
        </p:txBody>
      </p:sp>
      <p:sp>
        <p:nvSpPr>
          <p:cNvPr id="208" name="Google Shape;208;p24"/>
          <p:cNvSpPr txBox="1"/>
          <p:nvPr>
            <p:ph idx="1" type="body"/>
          </p:nvPr>
        </p:nvSpPr>
        <p:spPr>
          <a:xfrm>
            <a:off x="0" y="592300"/>
            <a:ext cx="9144000" cy="45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4"/>
          <p:cNvPicPr preferRelativeResize="0"/>
          <p:nvPr/>
        </p:nvPicPr>
        <p:blipFill>
          <a:blip r:embed="rId3">
            <a:alphaModFix/>
          </a:blip>
          <a:stretch>
            <a:fillRect/>
          </a:stretch>
        </p:blipFill>
        <p:spPr>
          <a:xfrm>
            <a:off x="0" y="592306"/>
            <a:ext cx="9144000" cy="4139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0" y="0"/>
            <a:ext cx="8271000" cy="5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Deployment</a:t>
            </a:r>
            <a:r>
              <a:rPr b="1" lang="en" sz="2000"/>
              <a:t> diagram</a:t>
            </a:r>
            <a:endParaRPr b="1" sz="2200">
              <a:solidFill>
                <a:srgbClr val="000000"/>
              </a:solidFill>
              <a:latin typeface="Times New Roman"/>
              <a:ea typeface="Times New Roman"/>
              <a:cs typeface="Times New Roman"/>
              <a:sym typeface="Times New Roman"/>
            </a:endParaRPr>
          </a:p>
        </p:txBody>
      </p:sp>
      <p:sp>
        <p:nvSpPr>
          <p:cNvPr id="215" name="Google Shape;215;p25"/>
          <p:cNvSpPr txBox="1"/>
          <p:nvPr>
            <p:ph idx="1" type="body"/>
          </p:nvPr>
        </p:nvSpPr>
        <p:spPr>
          <a:xfrm>
            <a:off x="0" y="592300"/>
            <a:ext cx="9144000" cy="45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5"/>
          <p:cNvPicPr preferRelativeResize="0"/>
          <p:nvPr/>
        </p:nvPicPr>
        <p:blipFill>
          <a:blip r:embed="rId3">
            <a:alphaModFix/>
          </a:blip>
          <a:stretch>
            <a:fillRect/>
          </a:stretch>
        </p:blipFill>
        <p:spPr>
          <a:xfrm>
            <a:off x="0" y="592300"/>
            <a:ext cx="9143999" cy="4551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154775"/>
            <a:ext cx="7038900" cy="81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Technologies / Tools and Libraries </a:t>
            </a:r>
            <a:r>
              <a:rPr b="1" i="1" lang="en"/>
              <a:t>(Tentative)</a:t>
            </a:r>
            <a:endParaRPr b="1" i="1"/>
          </a:p>
        </p:txBody>
      </p:sp>
      <p:sp>
        <p:nvSpPr>
          <p:cNvPr id="222" name="Google Shape;222;p26"/>
          <p:cNvSpPr txBox="1"/>
          <p:nvPr>
            <p:ph idx="1" type="body"/>
          </p:nvPr>
        </p:nvSpPr>
        <p:spPr>
          <a:xfrm>
            <a:off x="1297500" y="1194950"/>
            <a:ext cx="7038900" cy="3314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SyBase PowerDesigner</a:t>
            </a:r>
            <a:endParaRPr sz="1700"/>
          </a:p>
          <a:p>
            <a:pPr indent="-336550" lvl="0" marL="457200" rtl="0" algn="l">
              <a:spcBef>
                <a:spcPts val="0"/>
              </a:spcBef>
              <a:spcAft>
                <a:spcPts val="0"/>
              </a:spcAft>
              <a:buSzPts val="1700"/>
              <a:buChar char="●"/>
            </a:pPr>
            <a:r>
              <a:rPr lang="en" sz="1700"/>
              <a:t>Agile Management tool</a:t>
            </a:r>
            <a:endParaRPr sz="1700"/>
          </a:p>
          <a:p>
            <a:pPr indent="-336550" lvl="0" marL="457200" rtl="0" algn="l">
              <a:spcBef>
                <a:spcPts val="0"/>
              </a:spcBef>
              <a:spcAft>
                <a:spcPts val="0"/>
              </a:spcAft>
              <a:buSzPts val="1700"/>
              <a:buChar char="●"/>
            </a:pPr>
            <a:r>
              <a:rPr lang="en" sz="1700"/>
              <a:t>Req view Tool</a:t>
            </a:r>
            <a:endParaRPr sz="1700"/>
          </a:p>
          <a:p>
            <a:pPr indent="-336550" lvl="0" marL="457200" rtl="0" algn="l">
              <a:spcBef>
                <a:spcPts val="0"/>
              </a:spcBef>
              <a:spcAft>
                <a:spcPts val="0"/>
              </a:spcAft>
              <a:buSzPts val="1700"/>
              <a:buChar char="●"/>
            </a:pPr>
            <a:r>
              <a:rPr lang="en" sz="1700"/>
              <a:t>Visual Paradigm tool</a:t>
            </a:r>
            <a:endParaRPr sz="1700"/>
          </a:p>
          <a:p>
            <a:pPr indent="-336550" lvl="0" marL="457200" rtl="0" algn="l">
              <a:spcBef>
                <a:spcPts val="0"/>
              </a:spcBef>
              <a:spcAft>
                <a:spcPts val="0"/>
              </a:spcAft>
              <a:buSzPts val="1700"/>
              <a:buChar char="●"/>
            </a:pPr>
            <a:r>
              <a:rPr lang="en" sz="1700"/>
              <a:t>Azure portal and cloud CLI</a:t>
            </a:r>
            <a:endParaRPr sz="1700"/>
          </a:p>
          <a:p>
            <a:pPr indent="-336550" lvl="0" marL="457200" rtl="0" algn="l">
              <a:spcBef>
                <a:spcPts val="0"/>
              </a:spcBef>
              <a:spcAft>
                <a:spcPts val="0"/>
              </a:spcAft>
              <a:buSzPts val="1700"/>
              <a:buChar char="●"/>
            </a:pPr>
            <a:r>
              <a:rPr lang="en" sz="1700"/>
              <a:t>Git and Github</a:t>
            </a:r>
            <a:endParaRPr sz="1700"/>
          </a:p>
          <a:p>
            <a:pPr indent="-336550" lvl="0" marL="457200" rtl="0" algn="l">
              <a:spcBef>
                <a:spcPts val="0"/>
              </a:spcBef>
              <a:spcAft>
                <a:spcPts val="0"/>
              </a:spcAft>
              <a:buSzPts val="1700"/>
              <a:buChar char="●"/>
            </a:pPr>
            <a:r>
              <a:rPr lang="en" sz="1700"/>
              <a:t>Django or Android Studio or MERN</a:t>
            </a:r>
            <a:endParaRPr sz="1700"/>
          </a:p>
          <a:p>
            <a:pPr indent="-336550" lvl="0" marL="457200" rtl="0" algn="l">
              <a:spcBef>
                <a:spcPts val="0"/>
              </a:spcBef>
              <a:spcAft>
                <a:spcPts val="0"/>
              </a:spcAft>
              <a:buSzPts val="1700"/>
              <a:buChar char="●"/>
            </a:pPr>
            <a:r>
              <a:rPr lang="en" sz="1700"/>
              <a:t>HTML</a:t>
            </a:r>
            <a:endParaRPr sz="1700"/>
          </a:p>
          <a:p>
            <a:pPr indent="-336550" lvl="0" marL="457200" rtl="0" algn="l">
              <a:spcBef>
                <a:spcPts val="0"/>
              </a:spcBef>
              <a:spcAft>
                <a:spcPts val="0"/>
              </a:spcAft>
              <a:buSzPts val="1700"/>
              <a:buChar char="●"/>
            </a:pPr>
            <a:r>
              <a:rPr lang="en" sz="1700"/>
              <a:t>CSS</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idx="1" type="body"/>
          </p:nvPr>
        </p:nvSpPr>
        <p:spPr>
          <a:xfrm>
            <a:off x="1052550" y="996075"/>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400"/>
              <a:t>THANK YOU</a:t>
            </a:r>
            <a:endParaRPr b="1"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details	</a:t>
            </a:r>
            <a:endParaRPr b="1"/>
          </a:p>
        </p:txBody>
      </p:sp>
      <p:sp>
        <p:nvSpPr>
          <p:cNvPr id="141" name="Google Shape;141;p14"/>
          <p:cNvSpPr txBox="1"/>
          <p:nvPr>
            <p:ph idx="1" type="body"/>
          </p:nvPr>
        </p:nvSpPr>
        <p:spPr>
          <a:xfrm>
            <a:off x="729450" y="1330025"/>
            <a:ext cx="7688700" cy="352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Team members</a:t>
            </a:r>
            <a:endParaRPr sz="1800"/>
          </a:p>
          <a:p>
            <a:pPr indent="-330200" lvl="1" marL="914400" rtl="0" algn="l">
              <a:spcBef>
                <a:spcPts val="0"/>
              </a:spcBef>
              <a:spcAft>
                <a:spcPts val="0"/>
              </a:spcAft>
              <a:buSzPts val="1600"/>
              <a:buChar char="○"/>
            </a:pPr>
            <a:r>
              <a:rPr lang="en" sz="1600"/>
              <a:t>Devesh Modi (201901173)</a:t>
            </a:r>
            <a:endParaRPr sz="1600"/>
          </a:p>
          <a:p>
            <a:pPr indent="-330200" lvl="1" marL="914400" rtl="0" algn="l">
              <a:spcBef>
                <a:spcPts val="0"/>
              </a:spcBef>
              <a:spcAft>
                <a:spcPts val="0"/>
              </a:spcAft>
              <a:buSzPts val="1600"/>
              <a:buChar char="○"/>
            </a:pPr>
            <a:r>
              <a:rPr lang="en" sz="1600"/>
              <a:t>Ravindersingh Khalsa (201901179)</a:t>
            </a:r>
            <a:endParaRPr sz="1600"/>
          </a:p>
          <a:p>
            <a:pPr indent="-330200" lvl="1" marL="914400" rtl="0" algn="l">
              <a:spcBef>
                <a:spcPts val="0"/>
              </a:spcBef>
              <a:spcAft>
                <a:spcPts val="0"/>
              </a:spcAft>
              <a:buSzPts val="1600"/>
              <a:buChar char="○"/>
            </a:pPr>
            <a:r>
              <a:rPr lang="en" sz="1600"/>
              <a:t>Hastin Dave (201901225)</a:t>
            </a:r>
            <a:endParaRPr sz="1600"/>
          </a:p>
          <a:p>
            <a:pPr indent="-330200" lvl="1" marL="914400" rtl="0" algn="l">
              <a:spcBef>
                <a:spcPts val="0"/>
              </a:spcBef>
              <a:spcAft>
                <a:spcPts val="0"/>
              </a:spcAft>
              <a:buSzPts val="1600"/>
              <a:buChar char="○"/>
            </a:pPr>
            <a:r>
              <a:rPr lang="en" sz="1600"/>
              <a:t>Srushti Menpara (201901307)</a:t>
            </a:r>
            <a:endParaRPr sz="1600"/>
          </a:p>
          <a:p>
            <a:pPr indent="-330200" lvl="1" marL="914400" rtl="0" algn="l">
              <a:spcBef>
                <a:spcPts val="0"/>
              </a:spcBef>
              <a:spcAft>
                <a:spcPts val="0"/>
              </a:spcAft>
              <a:buSzPts val="1600"/>
              <a:buChar char="○"/>
            </a:pPr>
            <a:r>
              <a:rPr lang="en" sz="1600"/>
              <a:t>Devyanish Koul (201901444)</a:t>
            </a:r>
            <a:endParaRPr sz="1600"/>
          </a:p>
          <a:p>
            <a:pPr indent="-330200" lvl="1" marL="914400" rtl="0" algn="l">
              <a:spcBef>
                <a:spcPts val="0"/>
              </a:spcBef>
              <a:spcAft>
                <a:spcPts val="0"/>
              </a:spcAft>
              <a:buSzPts val="1600"/>
              <a:buChar char="○"/>
            </a:pPr>
            <a:r>
              <a:rPr lang="en" sz="1600"/>
              <a:t>Dhaval Vaidya (201901462)</a:t>
            </a:r>
            <a:endParaRPr sz="1600"/>
          </a:p>
          <a:p>
            <a:pPr indent="0" lvl="0" marL="914400" rtl="0" algn="l">
              <a:spcBef>
                <a:spcPts val="1200"/>
              </a:spcBef>
              <a:spcAft>
                <a:spcPts val="0"/>
              </a:spcAft>
              <a:buNone/>
            </a:pPr>
            <a:r>
              <a:t/>
            </a:r>
            <a:endParaRPr sz="1600"/>
          </a:p>
          <a:p>
            <a:pPr indent="-342900" lvl="0" marL="457200" rtl="0" algn="l">
              <a:spcBef>
                <a:spcPts val="1200"/>
              </a:spcBef>
              <a:spcAft>
                <a:spcPts val="0"/>
              </a:spcAft>
              <a:buSzPts val="1800"/>
              <a:buChar char="●"/>
            </a:pPr>
            <a:r>
              <a:rPr lang="en" sz="1800"/>
              <a:t>Team leader</a:t>
            </a:r>
            <a:endParaRPr sz="1800"/>
          </a:p>
          <a:p>
            <a:pPr indent="-330200" lvl="1" marL="914400" rtl="0" algn="l">
              <a:spcBef>
                <a:spcPts val="0"/>
              </a:spcBef>
              <a:spcAft>
                <a:spcPts val="0"/>
              </a:spcAft>
              <a:buSzPts val="1600"/>
              <a:buChar char="○"/>
            </a:pPr>
            <a:r>
              <a:rPr lang="en" sz="1600"/>
              <a:t>Dhaval Vaidya (201901462)</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168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endParaRPr b="1"/>
          </a:p>
        </p:txBody>
      </p:sp>
      <p:sp>
        <p:nvSpPr>
          <p:cNvPr id="147" name="Google Shape;147;p15"/>
          <p:cNvSpPr txBox="1"/>
          <p:nvPr>
            <p:ph idx="1" type="body"/>
          </p:nvPr>
        </p:nvSpPr>
        <p:spPr>
          <a:xfrm>
            <a:off x="259750" y="831275"/>
            <a:ext cx="8158500" cy="4027200"/>
          </a:xfrm>
          <a:prstGeom prst="rect">
            <a:avLst/>
          </a:prstGeom>
        </p:spPr>
        <p:txBody>
          <a:bodyPr anchorCtr="0" anchor="t" bIns="91425" lIns="91425" spcFirstLastPara="1" rIns="91425" wrap="square" tIns="91425">
            <a:normAutofit/>
          </a:bodyPr>
          <a:lstStyle/>
          <a:p>
            <a:pPr indent="-317500" lvl="0" marL="678180" marR="365760" rtl="0" algn="l">
              <a:lnSpc>
                <a:spcPct val="150000"/>
              </a:lnSpc>
              <a:spcBef>
                <a:spcPts val="0"/>
              </a:spcBef>
              <a:spcAft>
                <a:spcPts val="0"/>
              </a:spcAft>
              <a:buClr>
                <a:srgbClr val="FFFFFF"/>
              </a:buClr>
              <a:buSzPts val="1400"/>
              <a:buFont typeface="Arial"/>
              <a:buChar char="●"/>
            </a:pPr>
            <a:r>
              <a:rPr i="1" lang="en" sz="1400">
                <a:solidFill>
                  <a:srgbClr val="FFFFFF"/>
                </a:solidFill>
              </a:rPr>
              <a:t>To design and implement a web based or android based software system for the users to track their expenses so that they are neither bothered about managing individual or group expenses nor splitting the shared bill at the time of spending when they are having fun. </a:t>
            </a:r>
            <a:endParaRPr i="1" sz="1400">
              <a:solidFill>
                <a:srgbClr val="FFFFFF"/>
              </a:solidFill>
            </a:endParaRPr>
          </a:p>
          <a:p>
            <a:pPr indent="-317500" lvl="0" marL="678180" marR="365760" rtl="0" algn="l">
              <a:lnSpc>
                <a:spcPct val="150000"/>
              </a:lnSpc>
              <a:spcBef>
                <a:spcPts val="0"/>
              </a:spcBef>
              <a:spcAft>
                <a:spcPts val="0"/>
              </a:spcAft>
              <a:buClr>
                <a:srgbClr val="FFFFFF"/>
              </a:buClr>
              <a:buSzPts val="1400"/>
              <a:buFont typeface="Arial"/>
              <a:buChar char="●"/>
            </a:pPr>
            <a:r>
              <a:rPr i="1" lang="en" sz="1400">
                <a:solidFill>
                  <a:srgbClr val="FFFFFF"/>
                </a:solidFill>
              </a:rPr>
              <a:t>To help the user to calculate how much they owe or are owed. </a:t>
            </a:r>
            <a:endParaRPr i="1" sz="1400">
              <a:solidFill>
                <a:srgbClr val="FFFFFF"/>
              </a:solidFill>
            </a:endParaRPr>
          </a:p>
          <a:p>
            <a:pPr indent="-317500" lvl="0" marL="678180" marR="365760" rtl="0" algn="l">
              <a:lnSpc>
                <a:spcPct val="150000"/>
              </a:lnSpc>
              <a:spcBef>
                <a:spcPts val="0"/>
              </a:spcBef>
              <a:spcAft>
                <a:spcPts val="0"/>
              </a:spcAft>
              <a:buClr>
                <a:srgbClr val="FFFFFF"/>
              </a:buClr>
              <a:buSzPts val="1400"/>
              <a:buFont typeface="Arial"/>
              <a:buChar char="●"/>
            </a:pPr>
            <a:r>
              <a:rPr i="1" lang="en" sz="1400">
                <a:solidFill>
                  <a:srgbClr val="FFFFFF"/>
                </a:solidFill>
              </a:rPr>
              <a:t>Suggest the user a simpler way to combine and settle payments. </a:t>
            </a:r>
            <a:endParaRPr i="1" sz="1400">
              <a:solidFill>
                <a:srgbClr val="FFFFFF"/>
              </a:solidFill>
            </a:endParaRPr>
          </a:p>
          <a:p>
            <a:pPr indent="-317500" lvl="0" marL="678180" marR="365760" rtl="0" algn="l">
              <a:lnSpc>
                <a:spcPct val="150000"/>
              </a:lnSpc>
              <a:spcBef>
                <a:spcPts val="0"/>
              </a:spcBef>
              <a:spcAft>
                <a:spcPts val="800"/>
              </a:spcAft>
              <a:buClr>
                <a:srgbClr val="FFFFFF"/>
              </a:buClr>
              <a:buSzPts val="1400"/>
              <a:buFont typeface="Arial"/>
              <a:buChar char="●"/>
            </a:pPr>
            <a:r>
              <a:rPr i="1" lang="en" sz="1400">
                <a:solidFill>
                  <a:srgbClr val="FFFFFF"/>
                </a:solidFill>
              </a:rPr>
              <a:t>This project also aims to help users in managing recurring expenses like paying maid, electricity or water bills, rent etc.</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45475" y="91750"/>
            <a:ext cx="8686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Functional Summary</a:t>
            </a:r>
            <a:endParaRPr b="1"/>
          </a:p>
        </p:txBody>
      </p:sp>
      <p:sp>
        <p:nvSpPr>
          <p:cNvPr id="153" name="Google Shape;153;p16"/>
          <p:cNvSpPr txBox="1"/>
          <p:nvPr>
            <p:ph idx="1" type="body"/>
          </p:nvPr>
        </p:nvSpPr>
        <p:spPr>
          <a:xfrm>
            <a:off x="311700" y="779325"/>
            <a:ext cx="8520600" cy="4281000"/>
          </a:xfrm>
          <a:prstGeom prst="rect">
            <a:avLst/>
          </a:prstGeom>
        </p:spPr>
        <p:txBody>
          <a:bodyPr anchorCtr="0" anchor="t" bIns="91425" lIns="91425" spcFirstLastPara="1" rIns="91425" wrap="square" tIns="91425">
            <a:normAutofit/>
          </a:bodyPr>
          <a:lstStyle/>
          <a:p>
            <a:pPr indent="-304800" lvl="0" marL="457200" marR="365760" rtl="0" algn="just">
              <a:lnSpc>
                <a:spcPct val="100000"/>
              </a:lnSpc>
              <a:spcBef>
                <a:spcPts val="0"/>
              </a:spcBef>
              <a:spcAft>
                <a:spcPts val="0"/>
              </a:spcAft>
              <a:buClr>
                <a:srgbClr val="FFFFFF"/>
              </a:buClr>
              <a:buSzPts val="1200"/>
              <a:buFont typeface="Arial"/>
              <a:buChar char="▪"/>
            </a:pPr>
            <a:r>
              <a:rPr i="1" lang="en" sz="1200">
                <a:solidFill>
                  <a:srgbClr val="FFFFFF"/>
                </a:solidFill>
              </a:rPr>
              <a:t>User should be able to set/ reset the currency he wishes to use.</a:t>
            </a:r>
            <a:endParaRPr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User should be able to add or delete expense.</a:t>
            </a:r>
            <a:endParaRPr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User can pay for others and the amount should be splitted among the friends.</a:t>
            </a:r>
            <a:endParaRPr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Splitting can be equally or unequally like based on percentage or custom.</a:t>
            </a:r>
            <a:endParaRPr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User should be able to see his past activities.</a:t>
            </a:r>
            <a:endParaRPr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User should be able to see his balance.</a:t>
            </a:r>
            <a:endParaRPr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Expense details include name, date, added by, image, location, category.</a:t>
            </a:r>
            <a:endParaRPr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The user should be able to create groups like one for house sharing, one for weekend, one for a friends trip etc and add contacts to it .</a:t>
            </a:r>
            <a:endParaRPr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The user should be able subscribe to or unsubscribe to recurring payments.</a:t>
            </a:r>
            <a:endParaRPr i="1"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The user should be able to export the split policy for one group to other groups.</a:t>
            </a:r>
            <a:endParaRPr i="1" sz="1200">
              <a:solidFill>
                <a:srgbClr val="FFFFFF"/>
              </a:solidFill>
            </a:endParaRPr>
          </a:p>
          <a:p>
            <a:pPr indent="-304800" lvl="0" marL="457200" marR="365760" rtl="0" algn="just">
              <a:lnSpc>
                <a:spcPct val="100000"/>
              </a:lnSpc>
              <a:spcBef>
                <a:spcPts val="800"/>
              </a:spcBef>
              <a:spcAft>
                <a:spcPts val="0"/>
              </a:spcAft>
              <a:buClr>
                <a:srgbClr val="FFFFFF"/>
              </a:buClr>
              <a:buSzPts val="1200"/>
              <a:buFont typeface="Arial"/>
              <a:buChar char="▪"/>
            </a:pPr>
            <a:r>
              <a:rPr i="1" lang="en" sz="1200">
                <a:solidFill>
                  <a:srgbClr val="FFFFFF"/>
                </a:solidFill>
              </a:rPr>
              <a:t>System should be integrated with payment gateways.</a:t>
            </a:r>
            <a:endParaRPr i="1" sz="1200">
              <a:solidFill>
                <a:srgbClr val="FFFFFF"/>
              </a:solidFill>
            </a:endParaRPr>
          </a:p>
          <a:p>
            <a:pPr indent="-304800" lvl="0" marL="457200" marR="365760" rtl="0" algn="just">
              <a:lnSpc>
                <a:spcPct val="100000"/>
              </a:lnSpc>
              <a:spcBef>
                <a:spcPts val="800"/>
              </a:spcBef>
              <a:spcAft>
                <a:spcPts val="800"/>
              </a:spcAft>
              <a:buClr>
                <a:srgbClr val="FFFFFF"/>
              </a:buClr>
              <a:buSzPts val="1200"/>
              <a:buFont typeface="Arial"/>
              <a:buChar char="▪"/>
            </a:pPr>
            <a:r>
              <a:rPr i="1" lang="en" sz="1200">
                <a:solidFill>
                  <a:srgbClr val="FFFFFF"/>
                </a:solidFill>
              </a:rPr>
              <a:t>When an expense is added for any member then that member should be notified about it. The member adding the expense should be able to send a personalized message along with the request.</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0" y="0"/>
            <a:ext cx="8291700" cy="5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Top level use case model</a:t>
            </a:r>
            <a:endParaRPr b="1" sz="2200">
              <a:solidFill>
                <a:srgbClr val="000000"/>
              </a:solidFill>
              <a:latin typeface="Times New Roman"/>
              <a:ea typeface="Times New Roman"/>
              <a:cs typeface="Times New Roman"/>
              <a:sym typeface="Times New Roman"/>
            </a:endParaRPr>
          </a:p>
        </p:txBody>
      </p:sp>
      <p:sp>
        <p:nvSpPr>
          <p:cNvPr id="159" name="Google Shape;159;p17"/>
          <p:cNvSpPr txBox="1"/>
          <p:nvPr>
            <p:ph idx="1" type="body"/>
          </p:nvPr>
        </p:nvSpPr>
        <p:spPr>
          <a:xfrm>
            <a:off x="0" y="592300"/>
            <a:ext cx="9144000" cy="45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rotWithShape="1">
          <a:blip r:embed="rId3">
            <a:alphaModFix/>
          </a:blip>
          <a:srcRect b="0" l="0" r="0" t="0"/>
          <a:stretch/>
        </p:blipFill>
        <p:spPr>
          <a:xfrm>
            <a:off x="0" y="592300"/>
            <a:ext cx="9144001" cy="455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0" y="0"/>
            <a:ext cx="8166900" cy="7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Context diagrams</a:t>
            </a:r>
            <a:endParaRPr b="1"/>
          </a:p>
          <a:p>
            <a:pPr indent="0" lvl="0" marL="0" rtl="0" algn="l">
              <a:spcBef>
                <a:spcPts val="0"/>
              </a:spcBef>
              <a:spcAft>
                <a:spcPts val="0"/>
              </a:spcAft>
              <a:buNone/>
            </a:pPr>
            <a:r>
              <a:rPr b="1" lang="en" sz="2000"/>
              <a:t>DFD Level </a:t>
            </a:r>
            <a:r>
              <a:rPr b="1" lang="en" sz="2200">
                <a:solidFill>
                  <a:srgbClr val="FFFFFF"/>
                </a:solidFill>
                <a:latin typeface="Times New Roman"/>
                <a:ea typeface="Times New Roman"/>
                <a:cs typeface="Times New Roman"/>
                <a:sym typeface="Times New Roman"/>
              </a:rPr>
              <a:t>0</a:t>
            </a:r>
            <a:endParaRPr b="1" sz="2200">
              <a:solidFill>
                <a:srgbClr val="FFFFFF"/>
              </a:solidFill>
            </a:endParaRPr>
          </a:p>
        </p:txBody>
      </p:sp>
      <p:sp>
        <p:nvSpPr>
          <p:cNvPr id="166" name="Google Shape;166;p18"/>
          <p:cNvSpPr txBox="1"/>
          <p:nvPr>
            <p:ph idx="1" type="body"/>
          </p:nvPr>
        </p:nvSpPr>
        <p:spPr>
          <a:xfrm>
            <a:off x="727650" y="1220400"/>
            <a:ext cx="7688700" cy="365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8"/>
          <p:cNvPicPr preferRelativeResize="0"/>
          <p:nvPr/>
        </p:nvPicPr>
        <p:blipFill rotWithShape="1">
          <a:blip r:embed="rId3">
            <a:alphaModFix/>
          </a:blip>
          <a:srcRect b="0" l="2380" r="2380" t="0"/>
          <a:stretch/>
        </p:blipFill>
        <p:spPr>
          <a:xfrm>
            <a:off x="727650" y="945100"/>
            <a:ext cx="7688700" cy="393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727650" y="1220400"/>
            <a:ext cx="7688700" cy="365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rotWithShape="1">
          <a:blip r:embed="rId3">
            <a:alphaModFix/>
          </a:blip>
          <a:srcRect b="0" l="0" r="0" t="0"/>
          <a:stretch/>
        </p:blipFill>
        <p:spPr>
          <a:xfrm>
            <a:off x="0" y="864225"/>
            <a:ext cx="9144000" cy="4279275"/>
          </a:xfrm>
          <a:prstGeom prst="rect">
            <a:avLst/>
          </a:prstGeom>
          <a:noFill/>
          <a:ln>
            <a:noFill/>
          </a:ln>
        </p:spPr>
      </p:pic>
      <p:sp>
        <p:nvSpPr>
          <p:cNvPr id="174" name="Google Shape;174;p19"/>
          <p:cNvSpPr txBox="1"/>
          <p:nvPr>
            <p:ph type="title"/>
          </p:nvPr>
        </p:nvSpPr>
        <p:spPr>
          <a:xfrm>
            <a:off x="0" y="0"/>
            <a:ext cx="8166900" cy="7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Context diagrams</a:t>
            </a:r>
            <a:endParaRPr b="1"/>
          </a:p>
          <a:p>
            <a:pPr indent="0" lvl="0" marL="0" rtl="0" algn="l">
              <a:spcBef>
                <a:spcPts val="0"/>
              </a:spcBef>
              <a:spcAft>
                <a:spcPts val="0"/>
              </a:spcAft>
              <a:buNone/>
            </a:pPr>
            <a:r>
              <a:rPr b="1" lang="en" sz="2000"/>
              <a:t>DFD Level </a:t>
            </a:r>
            <a:r>
              <a:rPr b="1" lang="en" sz="2200">
                <a:solidFill>
                  <a:srgbClr val="FFFFFF"/>
                </a:solidFill>
                <a:latin typeface="Times New Roman"/>
                <a:ea typeface="Times New Roman"/>
                <a:cs typeface="Times New Roman"/>
                <a:sym typeface="Times New Roman"/>
              </a:rPr>
              <a:t>1</a:t>
            </a:r>
            <a:endParaRPr b="1" sz="2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0" y="0"/>
            <a:ext cx="76887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820">
                <a:solidFill>
                  <a:srgbClr val="FFFFFF"/>
                </a:solidFill>
              </a:rPr>
              <a:t>Context diagrams</a:t>
            </a:r>
            <a:endParaRPr b="1" sz="1100">
              <a:solidFill>
                <a:srgbClr val="FFFFFF"/>
              </a:solidFill>
            </a:endParaRPr>
          </a:p>
          <a:p>
            <a:pPr indent="0" lvl="0" marL="0" rtl="0" algn="l">
              <a:spcBef>
                <a:spcPts val="0"/>
              </a:spcBef>
              <a:spcAft>
                <a:spcPts val="0"/>
              </a:spcAft>
              <a:buSzPts val="990"/>
              <a:buNone/>
            </a:pPr>
            <a:r>
              <a:rPr b="1" lang="en" sz="1500">
                <a:solidFill>
                  <a:srgbClr val="FFFFFF"/>
                </a:solidFill>
              </a:rPr>
              <a:t>DFD Level </a:t>
            </a:r>
            <a:r>
              <a:rPr b="1" lang="en" sz="1679">
                <a:solidFill>
                  <a:srgbClr val="FFFFFF"/>
                </a:solidFill>
                <a:latin typeface="Times New Roman"/>
                <a:ea typeface="Times New Roman"/>
                <a:cs typeface="Times New Roman"/>
                <a:sym typeface="Times New Roman"/>
              </a:rPr>
              <a:t>2 </a:t>
            </a:r>
            <a:endParaRPr b="1" sz="1679">
              <a:solidFill>
                <a:srgbClr val="FFFFFF"/>
              </a:solidFill>
              <a:latin typeface="Times New Roman"/>
              <a:ea typeface="Times New Roman"/>
              <a:cs typeface="Times New Roman"/>
              <a:sym typeface="Times New Roman"/>
            </a:endParaRPr>
          </a:p>
          <a:p>
            <a:pPr indent="0" lvl="0" marL="0" rtl="0" algn="l">
              <a:spcBef>
                <a:spcPts val="0"/>
              </a:spcBef>
              <a:spcAft>
                <a:spcPts val="0"/>
              </a:spcAft>
              <a:buSzPts val="990"/>
              <a:buNone/>
            </a:pPr>
            <a:r>
              <a:rPr b="1" lang="en" sz="1500">
                <a:solidFill>
                  <a:srgbClr val="FFFFFF"/>
                </a:solidFill>
                <a:latin typeface="Times New Roman"/>
                <a:ea typeface="Times New Roman"/>
                <a:cs typeface="Times New Roman"/>
                <a:sym typeface="Times New Roman"/>
              </a:rPr>
              <a:t>Process 1</a:t>
            </a:r>
            <a:endParaRPr b="1" sz="1500">
              <a:solidFill>
                <a:srgbClr val="FFFFFF"/>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p:txBody>
      </p:sp>
      <p:sp>
        <p:nvSpPr>
          <p:cNvPr id="180" name="Google Shape;180;p20"/>
          <p:cNvSpPr txBox="1"/>
          <p:nvPr>
            <p:ph idx="1" type="body"/>
          </p:nvPr>
        </p:nvSpPr>
        <p:spPr>
          <a:xfrm>
            <a:off x="0" y="900100"/>
            <a:ext cx="9144000" cy="42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rotWithShape="1">
          <a:blip r:embed="rId3">
            <a:alphaModFix/>
          </a:blip>
          <a:srcRect b="0" l="0" r="0" t="0"/>
          <a:stretch/>
        </p:blipFill>
        <p:spPr>
          <a:xfrm>
            <a:off x="0" y="841675"/>
            <a:ext cx="9143999" cy="434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0" y="0"/>
            <a:ext cx="7688700" cy="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820"/>
              <a:t>Context diagrams</a:t>
            </a:r>
            <a:endParaRPr b="1" sz="1100"/>
          </a:p>
          <a:p>
            <a:pPr indent="0" lvl="0" marL="0" rtl="0" algn="l">
              <a:spcBef>
                <a:spcPts val="0"/>
              </a:spcBef>
              <a:spcAft>
                <a:spcPts val="0"/>
              </a:spcAft>
              <a:buClr>
                <a:schemeClr val="dk1"/>
              </a:buClr>
              <a:buSzPts val="990"/>
              <a:buFont typeface="Arial"/>
              <a:buNone/>
            </a:pPr>
            <a:r>
              <a:rPr b="1" lang="en" sz="1500"/>
              <a:t>DFD Level </a:t>
            </a:r>
            <a:r>
              <a:rPr b="1" lang="en" sz="1679">
                <a:latin typeface="Times New Roman"/>
                <a:ea typeface="Times New Roman"/>
                <a:cs typeface="Times New Roman"/>
                <a:sym typeface="Times New Roman"/>
              </a:rPr>
              <a:t>2 </a:t>
            </a:r>
            <a:endParaRPr b="1" sz="1679">
              <a:latin typeface="Times New Roman"/>
              <a:ea typeface="Times New Roman"/>
              <a:cs typeface="Times New Roman"/>
              <a:sym typeface="Times New Roman"/>
            </a:endParaRPr>
          </a:p>
          <a:p>
            <a:pPr indent="0" lvl="0" marL="0" rtl="0" algn="l">
              <a:spcBef>
                <a:spcPts val="0"/>
              </a:spcBef>
              <a:spcAft>
                <a:spcPts val="0"/>
              </a:spcAft>
              <a:buSzPts val="990"/>
              <a:buNone/>
            </a:pPr>
            <a:r>
              <a:rPr b="1" lang="en" sz="1500">
                <a:latin typeface="Times New Roman"/>
                <a:ea typeface="Times New Roman"/>
                <a:cs typeface="Times New Roman"/>
                <a:sym typeface="Times New Roman"/>
              </a:rPr>
              <a:t>Process 2</a:t>
            </a:r>
            <a:endParaRPr b="1" sz="15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220"/>
          </a:p>
        </p:txBody>
      </p:sp>
      <p:sp>
        <p:nvSpPr>
          <p:cNvPr id="187" name="Google Shape;187;p21"/>
          <p:cNvSpPr txBox="1"/>
          <p:nvPr>
            <p:ph idx="1" type="body"/>
          </p:nvPr>
        </p:nvSpPr>
        <p:spPr>
          <a:xfrm>
            <a:off x="0" y="945100"/>
            <a:ext cx="9144000" cy="419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1"/>
          <p:cNvPicPr preferRelativeResize="0"/>
          <p:nvPr/>
        </p:nvPicPr>
        <p:blipFill rotWithShape="1">
          <a:blip r:embed="rId3">
            <a:alphaModFix/>
          </a:blip>
          <a:srcRect b="0" l="308" r="317" t="0"/>
          <a:stretch/>
        </p:blipFill>
        <p:spPr>
          <a:xfrm>
            <a:off x="0" y="893625"/>
            <a:ext cx="9143999" cy="429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