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89" r:id="rId9"/>
    <p:sldId id="290" r:id="rId10"/>
    <p:sldId id="268" r:id="rId11"/>
    <p:sldId id="285" r:id="rId12"/>
    <p:sldId id="292" r:id="rId13"/>
    <p:sldId id="291" r:id="rId14"/>
    <p:sldId id="28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60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848563"/>
            <a:ext cx="85206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</a:t>
            </a:r>
            <a:r>
              <a:rPr lang="en-IN" sz="4800" dirty="0" smtClean="0"/>
              <a:t>CLASSIFICATION PROJECT</a:t>
            </a:r>
            <a:r>
              <a:rPr lang="en-IN" sz="4800" dirty="0"/>
              <a:t/>
            </a:r>
            <a:br>
              <a:rPr lang="en-IN" sz="4800" dirty="0"/>
            </a:b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2260397"/>
            <a:ext cx="8520600" cy="70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 err="1" smtClean="0">
                <a:solidFill>
                  <a:schemeClr val="lt1"/>
                </a:solidFill>
              </a:rPr>
              <a:t>Coronavirus</a:t>
            </a:r>
            <a:r>
              <a:rPr lang="en-IN" b="1" dirty="0" smtClean="0">
                <a:solidFill>
                  <a:schemeClr val="lt1"/>
                </a:solidFill>
              </a:rPr>
              <a:t> Tweet sentimental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3226002"/>
            <a:ext cx="63324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32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Amit</a:t>
            </a:r>
            <a:r>
              <a:rPr lang="en-US" sz="32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-US" sz="3200" b="1" i="0" u="none" strike="noStrike" cap="none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kashyap</a:t>
            </a:r>
            <a:endParaRPr sz="32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 smtClean="0"/>
              <a:t>4. </a:t>
            </a:r>
            <a:r>
              <a:rPr lang="en-IN" dirty="0" smtClean="0"/>
              <a:t>Negative</a:t>
            </a:r>
            <a:r>
              <a:rPr lang="en-IN" dirty="0" smtClean="0"/>
              <a:t> sentiments word cloud</a:t>
            </a:r>
            <a:r>
              <a:rPr lang="en-IN" dirty="0"/>
              <a:t/>
            </a:r>
            <a:br>
              <a:rPr lang="en-IN" dirty="0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674522" y="987551"/>
            <a:ext cx="4650944" cy="33942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0" u="none" strike="noStrike" cap="none" dirty="0" smtClean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These  word cloud for negative sentiments words used more is out break, supermarket, preventions etc to express their  views on negative result of  </a:t>
            </a:r>
            <a:r>
              <a:rPr lang="en-US" sz="1600" b="0" u="none" strike="noStrike" cap="none" dirty="0" err="1" smtClean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covid</a:t>
            </a:r>
            <a:r>
              <a:rPr lang="en-IN" sz="1600" b="0" i="1" u="none" strike="noStrike" cap="none" dirty="0" smtClean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.</a:t>
            </a:r>
            <a:endParaRPr lang="en-IN" sz="1600" b="0" i="1" u="none" strike="noStrike" cap="none" dirty="0">
              <a:solidFill>
                <a:srgbClr val="000000"/>
              </a:solidFill>
              <a:latin typeface="Amasis MT Pro Medium" panose="020B0604020202020204" pitchFamily="18" charset="0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5"/>
            <a:ext cx="8520600" cy="74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 smtClean="0"/>
              <a:t>Model used for implementation</a:t>
            </a:r>
            <a:r>
              <a:rPr lang="en-IN" sz="2500" b="1" dirty="0" smtClean="0"/>
              <a:t/>
            </a:r>
            <a:br>
              <a:rPr lang="en-IN" sz="2500" b="1" dirty="0" smtClean="0"/>
            </a:br>
            <a:endParaRPr sz="2500" b="1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768097"/>
            <a:ext cx="8452738" cy="117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1- Logistics regression method with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gridsearch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2- Decision tree classifier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3- support vector machine classifier</a:t>
            </a:r>
          </a:p>
          <a:p>
            <a:pPr algn="just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Accuracy based on count </a:t>
            </a:r>
            <a:r>
              <a:rPr lang="en-US" b="1" dirty="0" err="1" smtClean="0">
                <a:solidFill>
                  <a:schemeClr val="accent2"/>
                </a:solidFill>
              </a:rPr>
              <a:t>vectorizer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mtClean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 smtClean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0457" y="2670048"/>
          <a:ext cx="6895796" cy="1734345"/>
        </p:xfrm>
        <a:graphic>
          <a:graphicData uri="http://schemas.openxmlformats.org/drawingml/2006/table">
            <a:tbl>
              <a:tblPr firstRow="1" bandRow="1">
                <a:tableStyleId>{85126721-6EAF-4E12-80B0-B967872AB00E}</a:tableStyleId>
              </a:tblPr>
              <a:tblGrid>
                <a:gridCol w="4415943"/>
                <a:gridCol w="2479853"/>
              </a:tblGrid>
              <a:tr h="51937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Logistics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regression </a:t>
                      </a:r>
                      <a:r>
                        <a:rPr lang="en-US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gridsearchcv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78%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Decision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tree classifier 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69%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Support vector machine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US" b="1" dirty="0" smtClean="0"/>
                        <a:t>76%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5"/>
            <a:ext cx="8520600" cy="74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 smtClean="0"/>
              <a:t>Model used for implementation</a:t>
            </a:r>
            <a:r>
              <a:rPr lang="en-IN" sz="2500" b="1" dirty="0" smtClean="0"/>
              <a:t/>
            </a:r>
            <a:br>
              <a:rPr lang="en-IN" sz="2500" b="1" dirty="0" smtClean="0"/>
            </a:br>
            <a:endParaRPr sz="2500" b="1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768097"/>
            <a:ext cx="8452738" cy="117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1- Logistics regression method with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gridsearch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2- Decision tree classifier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3- support vector machine classifier</a:t>
            </a:r>
          </a:p>
          <a:p>
            <a:pPr algn="just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Accuracy based on TF/IDF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mtClean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 smtClean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0457" y="2670048"/>
          <a:ext cx="6895796" cy="1734345"/>
        </p:xfrm>
        <a:graphic>
          <a:graphicData uri="http://schemas.openxmlformats.org/drawingml/2006/table">
            <a:tbl>
              <a:tblPr firstRow="1" bandRow="1">
                <a:tableStyleId>{85126721-6EAF-4E12-80B0-B967872AB00E}</a:tableStyleId>
              </a:tblPr>
              <a:tblGrid>
                <a:gridCol w="4415943"/>
                <a:gridCol w="2479853"/>
              </a:tblGrid>
              <a:tr h="51937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Logistics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regression </a:t>
                      </a:r>
                      <a:r>
                        <a:rPr lang="en-US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gridsearchcv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77.38%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Decision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tree classifier 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60.54%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60748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Support vector machine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76%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5"/>
            <a:ext cx="8520600" cy="74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b="1" dirty="0" smtClean="0"/>
              <a:t>Conclusion</a:t>
            </a:r>
            <a:br>
              <a:rPr lang="en-IN" sz="2500" b="1" dirty="0" smtClean="0"/>
            </a:br>
            <a:endParaRPr sz="2500" b="1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768097"/>
            <a:ext cx="8452738" cy="41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applied 3 different machine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learing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models namely, Logistic Regression with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Grid Search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CV,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Desision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Tree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Classifier,SVM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Classifier for both Count Vector And TF IDF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Vectorisation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techniques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We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conclude that the machine is generating best results for Logistic Regression with Grid Search CV model with and Accuracy score of 78% and 77% respectively for Count vector and TF/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Vector, followed by SVM. Also, we observed that no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seen for the data, and we can deploy this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model.The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sentiments of future tweets can be easily predicted using this model.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/>
              </a:rPr>
            </a:b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mtClean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 smtClean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 smtClean="0"/>
              <a:t>Steps </a:t>
            </a:r>
            <a:r>
              <a:rPr lang="en-IN" b="1" dirty="0"/>
              <a:t>followed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</a:t>
            </a:r>
            <a:r>
              <a:rPr lang="en-IN" dirty="0" smtClean="0">
                <a:solidFill>
                  <a:schemeClr val="lt1"/>
                </a:solidFill>
              </a:rPr>
              <a:t>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 smtClean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 smtClean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/>
              <a:t>Problem Statement</a:t>
            </a:r>
            <a:endParaRPr b="1"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challenge asks you to build a classification model to predict the sentiment of COVID-19 tweets. The tweets have been pulled from Twitter and manual tagging has been done then.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/>
              </a:rPr>
            </a:b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/>
              <a:t>Description of columns</a:t>
            </a:r>
            <a:endParaRPr b="1"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="" xmlns:p14="http://schemas.microsoft.com/office/powerpoint/2010/main" val="1717986829"/>
              </p:ext>
            </p:extLst>
          </p:nvPr>
        </p:nvGraphicFramePr>
        <p:xfrm>
          <a:off x="299924" y="1199691"/>
          <a:ext cx="7860806" cy="3233036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2941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90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9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5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User_</a:t>
                      </a:r>
                      <a:r>
                        <a:rPr lang="en-US" sz="1400" u="none" strike="noStrike" cap="none" baseline="0" dirty="0" smtClean="0"/>
                        <a:t>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Name</a:t>
                      </a:r>
                      <a:r>
                        <a:rPr lang="en-US" sz="1400" u="none" strike="noStrike" cap="none" baseline="0" dirty="0" smtClean="0"/>
                        <a:t> of user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5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/>
                        <a:t>Screen_name</a:t>
                      </a:r>
                      <a:r>
                        <a:rPr lang="en-US" sz="1400" u="none" strike="noStrike" cap="none" baseline="0" dirty="0" smtClean="0"/>
                        <a:t>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The screen</a:t>
                      </a:r>
                      <a:r>
                        <a:rPr lang="en-US" sz="1400" u="none" strike="noStrike" cap="none" baseline="0" dirty="0" smtClean="0"/>
                        <a:t> used for tweets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 Location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Country where</a:t>
                      </a:r>
                      <a:r>
                        <a:rPr lang="en-US" sz="1400" u="none" strike="noStrike" cap="none" baseline="0" dirty="0" smtClean="0"/>
                        <a:t> usually tweets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5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/>
                        <a:t>TweetAt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Date on</a:t>
                      </a:r>
                      <a:r>
                        <a:rPr lang="en-US" sz="1400" u="none" strike="noStrike" cap="none" baseline="0" dirty="0" smtClean="0"/>
                        <a:t> which tweets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5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Sentiments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It can be positive, negative, neutral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Original</a:t>
                      </a:r>
                      <a:r>
                        <a:rPr lang="en-US" sz="1400" u="none" strike="noStrike" cap="none" baseline="0" dirty="0" smtClean="0"/>
                        <a:t> tweets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Tweets</a:t>
                      </a:r>
                      <a:r>
                        <a:rPr lang="en-US" sz="1400" u="none" strike="noStrike" cap="none" baseline="0" dirty="0" smtClean="0"/>
                        <a:t> made in the from sentences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263347" y="1060705"/>
            <a:ext cx="8089003" cy="265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smtClean="0">
                <a:solidFill>
                  <a:schemeClr val="lt1"/>
                </a:solidFill>
              </a:rPr>
              <a:t>Here </a:t>
            </a:r>
            <a:r>
              <a:rPr lang="en-IN" dirty="0">
                <a:solidFill>
                  <a:schemeClr val="lt1"/>
                </a:solidFill>
              </a:rPr>
              <a:t>we present </a:t>
            </a:r>
            <a:r>
              <a:rPr lang="en-IN" dirty="0" smtClean="0">
                <a:solidFill>
                  <a:schemeClr val="lt1"/>
                </a:solidFill>
              </a:rPr>
              <a:t>the </a:t>
            </a:r>
            <a:r>
              <a:rPr lang="en-IN" dirty="0">
                <a:solidFill>
                  <a:schemeClr val="lt1"/>
                </a:solidFill>
              </a:rPr>
              <a:t>basic as well as some advanced observations retrieved from the data sheet</a:t>
            </a:r>
            <a:r>
              <a:rPr lang="en-IN" dirty="0" smtClean="0">
                <a:solidFill>
                  <a:schemeClr val="lt1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1F2328"/>
                </a:solidFill>
                <a:latin typeface="-apple-system"/>
              </a:rPr>
              <a:t>Pre-processing the tweets to perform Normalization, Stop Word Removal, Stemming &amp; </a:t>
            </a:r>
            <a:r>
              <a:rPr lang="en-US" dirty="0" err="1" smtClean="0">
                <a:solidFill>
                  <a:srgbClr val="1F2328"/>
                </a:solidFill>
                <a:latin typeface="-apple-system"/>
              </a:rPr>
              <a:t>Lammetization</a:t>
            </a:r>
            <a:endParaRPr lang="en-US" dirty="0" smtClean="0">
              <a:solidFill>
                <a:srgbClr val="1F2328"/>
              </a:solidFill>
              <a:latin typeface="-apple-system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1F2328"/>
                </a:solidFill>
                <a:latin typeface="-apple-system"/>
              </a:rPr>
              <a:t>Plot a </a:t>
            </a:r>
            <a:r>
              <a:rPr lang="en-US" dirty="0" err="1" smtClean="0">
                <a:solidFill>
                  <a:srgbClr val="1F2328"/>
                </a:solidFill>
                <a:latin typeface="-apple-system"/>
              </a:rPr>
              <a:t>wordcloud</a:t>
            </a:r>
            <a:r>
              <a:rPr lang="en-US" dirty="0" smtClean="0">
                <a:solidFill>
                  <a:srgbClr val="1F2328"/>
                </a:solidFill>
                <a:latin typeface="-apple-system"/>
              </a:rPr>
              <a:t> of most frequent words used in tweets (location-wise).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1F2328"/>
                </a:solidFill>
                <a:latin typeface="-apple-system"/>
              </a:rPr>
              <a:t>Plot geographical distribution of tweets.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1F2328"/>
                </a:solidFill>
                <a:latin typeface="-apple-system"/>
              </a:rPr>
              <a:t>Plot frequency of tweets/user and so 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1. </a:t>
            </a:r>
            <a:r>
              <a:rPr lang="en-IN" dirty="0" smtClean="0"/>
              <a:t>Sentiments counts</a:t>
            </a:r>
            <a:r>
              <a:rPr lang="en-IN" dirty="0"/>
              <a:t/>
            </a:r>
            <a:br>
              <a:rPr lang="en-IN" dirty="0"/>
            </a:b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42900">
              <a:buSzPts val="1800"/>
            </a:pPr>
            <a:r>
              <a:rPr lang="en-US" sz="1800" dirty="0" smtClean="0"/>
              <a:t>Number of positive sentiments are higher than all other sentiments</a:t>
            </a:r>
            <a:endParaRPr lang="en-US" sz="1800" dirty="0" smtClean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377" y="897108"/>
            <a:ext cx="4456406" cy="39998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700" y="1977637"/>
            <a:ext cx="4214292" cy="2145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dirty="0" smtClean="0"/>
              <a:t>2.</a:t>
            </a:r>
            <a:r>
              <a:rPr lang="en-IN" sz="2500" dirty="0" smtClean="0"/>
              <a:t> </a:t>
            </a:r>
            <a:r>
              <a:rPr lang="en-IN" sz="2500" dirty="0" smtClean="0"/>
              <a:t>Pie chart </a:t>
            </a:r>
            <a:r>
              <a:rPr lang="en-IN" sz="2020" dirty="0"/>
              <a:t/>
            </a:r>
            <a:br>
              <a:rPr lang="en-IN" sz="2020" dirty="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079921" y="607161"/>
            <a:ext cx="4313564" cy="328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699" y="3965050"/>
            <a:ext cx="865673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dirty="0" smtClean="0"/>
              <a:t> </a:t>
            </a:r>
            <a:r>
              <a:rPr lang="en-IN" sz="1800" dirty="0" smtClean="0"/>
              <a:t>As per pie chart we say that the percentage of  positive is 43.85% and for  negative is 37</a:t>
            </a:r>
            <a:r>
              <a:rPr lang="en-US" sz="1800" dirty="0" smtClean="0"/>
              <a:t>.41%.</a:t>
            </a: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dirty="0" smtClean="0"/>
              <a:t>3.</a:t>
            </a:r>
            <a:r>
              <a:rPr lang="en-IN" sz="2500" dirty="0" smtClean="0"/>
              <a:t> </a:t>
            </a:r>
            <a:r>
              <a:rPr lang="en-IN" sz="2500" dirty="0" smtClean="0"/>
              <a:t>Neutral sentiment word cloud</a:t>
            </a:r>
            <a:r>
              <a:rPr lang="en-IN" sz="2020" dirty="0"/>
              <a:t/>
            </a:r>
            <a:br>
              <a:rPr lang="en-IN" sz="2020" dirty="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1888932" y="694944"/>
            <a:ext cx="5151853" cy="309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699" y="3965050"/>
            <a:ext cx="865673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smtClean="0"/>
              <a:t>During the </a:t>
            </a:r>
            <a:r>
              <a:rPr lang="en-US" sz="1800" dirty="0" err="1" smtClean="0"/>
              <a:t>covid</a:t>
            </a:r>
            <a:r>
              <a:rPr lang="en-US" sz="1800" dirty="0" smtClean="0"/>
              <a:t> phase people usually used word such as supermarket, today, crowding, etc to express their ideas via tweets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dirty="0" smtClean="0"/>
              <a:t>3.</a:t>
            </a:r>
            <a:r>
              <a:rPr lang="en-IN" sz="2500" dirty="0" smtClean="0"/>
              <a:t> </a:t>
            </a:r>
            <a:r>
              <a:rPr lang="en-IN" sz="2500" dirty="0" smtClean="0"/>
              <a:t>Positive sentiment word cloud</a:t>
            </a:r>
            <a:r>
              <a:rPr lang="en-IN" sz="2020" dirty="0"/>
              <a:t/>
            </a:r>
            <a:br>
              <a:rPr lang="en-IN" sz="2020" dirty="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1888932" y="952626"/>
            <a:ext cx="5151853" cy="260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699" y="3965050"/>
            <a:ext cx="865673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smtClean="0"/>
              <a:t>During the </a:t>
            </a:r>
            <a:r>
              <a:rPr lang="en-US" sz="1800" dirty="0" err="1" smtClean="0"/>
              <a:t>covid</a:t>
            </a:r>
            <a:r>
              <a:rPr lang="en-US" sz="1800" dirty="0" smtClean="0"/>
              <a:t> phase people usually used word such as advice, CO, talk, etc to express their ideas via tweets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443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CAPSTONE CLASSIFICATION PROJECT </vt:lpstr>
      <vt:lpstr>Steps followed </vt:lpstr>
      <vt:lpstr>Problem Statement</vt:lpstr>
      <vt:lpstr>Description of columns</vt:lpstr>
      <vt:lpstr>EDA visualization</vt:lpstr>
      <vt:lpstr>1. Sentiments counts </vt:lpstr>
      <vt:lpstr>2. Pie chart  </vt:lpstr>
      <vt:lpstr>3. Neutral sentiment word cloud </vt:lpstr>
      <vt:lpstr>3. Positive sentiment word cloud </vt:lpstr>
      <vt:lpstr>4. Negative sentiments word cloud </vt:lpstr>
      <vt:lpstr>Model used for implementation </vt:lpstr>
      <vt:lpstr>Model used for implementation </vt:lpstr>
      <vt:lpstr>Conclusion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Windows User</cp:lastModifiedBy>
  <cp:revision>34</cp:revision>
  <dcterms:modified xsi:type="dcterms:W3CDTF">2023-07-17T10:22:53Z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