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0" r:id="rId15"/>
    <p:sldId id="268" r:id="rId16"/>
    <p:sldId id="273" r:id="rId17"/>
    <p:sldId id="274" r:id="rId18"/>
    <p:sldId id="275" r:id="rId19"/>
    <p:sldId id="276" r:id="rId20"/>
    <p:sldId id="280" r:id="rId21"/>
    <p:sldId id="277" r:id="rId22"/>
    <p:sldId id="278" r:id="rId23"/>
    <p:sldId id="279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66" autoAdjust="0"/>
  </p:normalViewPr>
  <p:slideViewPr>
    <p:cSldViewPr>
      <p:cViewPr varScale="1">
        <p:scale>
          <a:sx n="87" d="100"/>
          <a:sy n="87" d="100"/>
        </p:scale>
        <p:origin x="-660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675" y="13861"/>
            <a:ext cx="67163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223" y="1486727"/>
            <a:ext cx="7935552" cy="243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47" y="687008"/>
            <a:ext cx="53028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0" dirty="0">
                <a:latin typeface="Verdana"/>
                <a:cs typeface="Verdana"/>
              </a:rPr>
              <a:t>C</a:t>
            </a:r>
            <a:r>
              <a:rPr sz="4200" spc="-165" dirty="0">
                <a:latin typeface="Verdana"/>
                <a:cs typeface="Verdana"/>
              </a:rPr>
              <a:t>aps</a:t>
            </a:r>
            <a:r>
              <a:rPr sz="4200" spc="-190" dirty="0">
                <a:latin typeface="Verdana"/>
                <a:cs typeface="Verdana"/>
              </a:rPr>
              <a:t>t</a:t>
            </a:r>
            <a:r>
              <a:rPr sz="4200" spc="-110" dirty="0">
                <a:latin typeface="Verdana"/>
                <a:cs typeface="Verdana"/>
              </a:rPr>
              <a:t>o</a:t>
            </a:r>
            <a:r>
              <a:rPr sz="4200" spc="-105" dirty="0">
                <a:latin typeface="Verdana"/>
                <a:cs typeface="Verdana"/>
              </a:rPr>
              <a:t>n</a:t>
            </a:r>
            <a:r>
              <a:rPr sz="4200" spc="-140" dirty="0">
                <a:latin typeface="Verdana"/>
                <a:cs typeface="Verdana"/>
              </a:rPr>
              <a:t>e</a:t>
            </a:r>
            <a:r>
              <a:rPr sz="4200" spc="-250" dirty="0">
                <a:latin typeface="Verdana"/>
                <a:cs typeface="Verdana"/>
              </a:rPr>
              <a:t> </a:t>
            </a:r>
            <a:r>
              <a:rPr sz="4200" spc="-45" dirty="0">
                <a:latin typeface="Verdana"/>
                <a:cs typeface="Verdana"/>
              </a:rPr>
              <a:t>P</a:t>
            </a:r>
            <a:r>
              <a:rPr sz="4200" spc="-315" dirty="0">
                <a:latin typeface="Verdana"/>
                <a:cs typeface="Verdana"/>
              </a:rPr>
              <a:t>r</a:t>
            </a:r>
            <a:r>
              <a:rPr sz="4200" spc="-170" dirty="0">
                <a:latin typeface="Verdana"/>
                <a:cs typeface="Verdana"/>
              </a:rPr>
              <a:t>oje</a:t>
            </a:r>
            <a:r>
              <a:rPr sz="4200" spc="-145" dirty="0">
                <a:latin typeface="Verdana"/>
                <a:cs typeface="Verdana"/>
              </a:rPr>
              <a:t>c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250" dirty="0">
                <a:latin typeface="Verdana"/>
                <a:cs typeface="Verdana"/>
              </a:rPr>
              <a:t> </a:t>
            </a:r>
            <a:r>
              <a:rPr sz="4200" spc="-509" dirty="0">
                <a:latin typeface="Verdana"/>
                <a:cs typeface="Verdana"/>
              </a:rPr>
              <a:t>2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65100" marR="83820" algn="ctr">
              <a:lnSpc>
                <a:spcPct val="100000"/>
              </a:lnSpc>
              <a:spcBef>
                <a:spcPts val="340"/>
              </a:spcBef>
            </a:pPr>
            <a:r>
              <a:rPr spc="-120" dirty="0"/>
              <a:t>Supe</a:t>
            </a:r>
            <a:r>
              <a:rPr spc="-50" dirty="0"/>
              <a:t>r</a:t>
            </a:r>
            <a:r>
              <a:rPr spc="-110" dirty="0"/>
              <a:t>vised</a:t>
            </a:r>
            <a:r>
              <a:rPr spc="-160" dirty="0"/>
              <a:t> </a:t>
            </a:r>
            <a:r>
              <a:rPr spc="-35" dirty="0"/>
              <a:t>ML</a:t>
            </a:r>
            <a:r>
              <a:rPr spc="-160" dirty="0"/>
              <a:t> </a:t>
            </a:r>
            <a:r>
              <a:rPr spc="-254" dirty="0"/>
              <a:t>-</a:t>
            </a:r>
            <a:r>
              <a:rPr spc="-160" dirty="0"/>
              <a:t> </a:t>
            </a:r>
            <a:r>
              <a:rPr spc="-204" dirty="0"/>
              <a:t>r</a:t>
            </a:r>
            <a:r>
              <a:rPr spc="-100" dirty="0"/>
              <a:t>egr</a:t>
            </a:r>
            <a:r>
              <a:rPr spc="-114" dirty="0"/>
              <a:t>ession</a:t>
            </a:r>
          </a:p>
          <a:p>
            <a:pPr marL="165100" algn="ctr">
              <a:lnSpc>
                <a:spcPct val="100000"/>
              </a:lnSpc>
              <a:spcBef>
                <a:spcPts val="325"/>
              </a:spcBef>
            </a:pPr>
            <a:r>
              <a:rPr sz="3600" spc="-55" dirty="0">
                <a:solidFill>
                  <a:srgbClr val="134F5C"/>
                </a:solidFill>
              </a:rPr>
              <a:t>Bi</a:t>
            </a:r>
            <a:r>
              <a:rPr sz="3600" spc="-155" dirty="0">
                <a:solidFill>
                  <a:srgbClr val="134F5C"/>
                </a:solidFill>
              </a:rPr>
              <a:t>k</a:t>
            </a:r>
            <a:r>
              <a:rPr sz="3600" spc="-120" dirty="0">
                <a:solidFill>
                  <a:srgbClr val="134F5C"/>
                </a:solidFill>
              </a:rPr>
              <a:t>e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95" dirty="0">
                <a:solidFill>
                  <a:srgbClr val="134F5C"/>
                </a:solidFill>
              </a:rPr>
              <a:t>sha</a:t>
            </a:r>
            <a:r>
              <a:rPr sz="3600" spc="-165" dirty="0">
                <a:solidFill>
                  <a:srgbClr val="134F5C"/>
                </a:solidFill>
              </a:rPr>
              <a:t>r</a:t>
            </a:r>
            <a:r>
              <a:rPr sz="3600" spc="-75" dirty="0">
                <a:solidFill>
                  <a:srgbClr val="134F5C"/>
                </a:solidFill>
              </a:rPr>
              <a:t>i</a:t>
            </a:r>
            <a:r>
              <a:rPr sz="3600" spc="-145" dirty="0">
                <a:solidFill>
                  <a:srgbClr val="134F5C"/>
                </a:solidFill>
              </a:rPr>
              <a:t>n</a:t>
            </a:r>
            <a:r>
              <a:rPr sz="3600" dirty="0">
                <a:solidFill>
                  <a:srgbClr val="134F5C"/>
                </a:solidFill>
              </a:rPr>
              <a:t>g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90" dirty="0">
                <a:solidFill>
                  <a:srgbClr val="134F5C"/>
                </a:solidFill>
              </a:rPr>
              <a:t>dema</a:t>
            </a:r>
            <a:r>
              <a:rPr sz="3600" spc="-75" dirty="0">
                <a:solidFill>
                  <a:srgbClr val="134F5C"/>
                </a:solidFill>
              </a:rPr>
              <a:t>n</a:t>
            </a:r>
            <a:r>
              <a:rPr sz="3600" spc="-30" dirty="0">
                <a:solidFill>
                  <a:srgbClr val="134F5C"/>
                </a:solidFill>
              </a:rPr>
              <a:t>d</a:t>
            </a:r>
            <a:r>
              <a:rPr sz="3600" spc="-215" dirty="0">
                <a:solidFill>
                  <a:srgbClr val="134F5C"/>
                </a:solidFill>
              </a:rPr>
              <a:t> </a:t>
            </a:r>
            <a:r>
              <a:rPr sz="3600" spc="-160" dirty="0">
                <a:solidFill>
                  <a:srgbClr val="134F5C"/>
                </a:solidFill>
              </a:rPr>
              <a:t>p</a:t>
            </a:r>
            <a:r>
              <a:rPr sz="3600" spc="-150" dirty="0">
                <a:solidFill>
                  <a:srgbClr val="134F5C"/>
                </a:solidFill>
              </a:rPr>
              <a:t>r</a:t>
            </a:r>
            <a:r>
              <a:rPr sz="3600" spc="-70" dirty="0">
                <a:solidFill>
                  <a:srgbClr val="134F5C"/>
                </a:solidFill>
              </a:rPr>
              <a:t>edi</a:t>
            </a:r>
            <a:r>
              <a:rPr sz="3600" spc="-50" dirty="0">
                <a:solidFill>
                  <a:srgbClr val="134F5C"/>
                </a:solidFill>
              </a:rPr>
              <a:t>c</a:t>
            </a:r>
            <a:r>
              <a:rPr sz="3600" spc="-105" dirty="0">
                <a:solidFill>
                  <a:srgbClr val="134F5C"/>
                </a:solidFill>
              </a:rPr>
              <a:t>tion</a:t>
            </a:r>
            <a:endParaRPr sz="3600"/>
          </a:p>
          <a:p>
            <a:pPr marL="165100" algn="ctr">
              <a:lnSpc>
                <a:spcPct val="100000"/>
              </a:lnSpc>
              <a:spcBef>
                <a:spcPts val="3625"/>
              </a:spcBef>
            </a:pPr>
            <a:r>
              <a:rPr sz="3000" spc="-120" dirty="0">
                <a:solidFill>
                  <a:srgbClr val="134F5C"/>
                </a:solidFill>
              </a:rPr>
              <a:t>by</a:t>
            </a:r>
            <a:endParaRPr sz="3000"/>
          </a:p>
          <a:p>
            <a:pPr marL="165735" algn="ctr">
              <a:lnSpc>
                <a:spcPct val="100000"/>
              </a:lnSpc>
            </a:pPr>
            <a:r>
              <a:rPr lang="en-US" sz="3000" spc="-250" dirty="0" err="1" smtClean="0">
                <a:solidFill>
                  <a:srgbClr val="134F5C"/>
                </a:solidFill>
              </a:rPr>
              <a:t>Amit</a:t>
            </a:r>
            <a:r>
              <a:rPr lang="en-US" sz="3000" spc="-250" dirty="0" smtClean="0">
                <a:solidFill>
                  <a:srgbClr val="134F5C"/>
                </a:solidFill>
              </a:rPr>
              <a:t> </a:t>
            </a:r>
            <a:r>
              <a:rPr lang="en-US" sz="3000" spc="-250" dirty="0" smtClean="0">
                <a:solidFill>
                  <a:srgbClr val="134F5C"/>
                </a:solidFill>
              </a:rPr>
              <a:t>. S. </a:t>
            </a:r>
            <a:r>
              <a:rPr lang="en-US" sz="3000" spc="-250" dirty="0" err="1" smtClean="0">
                <a:solidFill>
                  <a:srgbClr val="134F5C"/>
                </a:solidFill>
              </a:rPr>
              <a:t>kashyap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4" y="207136"/>
            <a:ext cx="5565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5</a:t>
            </a:r>
            <a:r>
              <a:rPr spc="-5" smtClean="0"/>
              <a:t>.</a:t>
            </a:r>
            <a:r>
              <a:rPr lang="en-US" spc="-5" dirty="0" smtClean="0"/>
              <a:t>Data</a:t>
            </a:r>
            <a:r>
              <a:rPr spc="-50" smtClean="0"/>
              <a:t> </a:t>
            </a:r>
            <a:r>
              <a:rPr spc="-5" smtClean="0"/>
              <a:t>Clean</a:t>
            </a:r>
            <a:r>
              <a:rPr lang="en-US" spc="-5" dirty="0" err="1" smtClean="0"/>
              <a:t>ing</a:t>
            </a:r>
            <a:r>
              <a:rPr spc="-5" smtClean="0"/>
              <a:t>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-3174" y="969933"/>
            <a:ext cx="900176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Handling Null values: In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project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first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step in Data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cleaning is Handling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null values. Null values can affect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accuracy</a:t>
            </a:r>
            <a:r>
              <a:rPr sz="2400" b="1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4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quality</a:t>
            </a:r>
            <a:r>
              <a:rPr sz="24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2400" b="1" spc="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our</a:t>
            </a:r>
            <a:r>
              <a:rPr sz="24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ML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models,</a:t>
            </a:r>
            <a:r>
              <a:rPr sz="2400" b="1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therefore</a:t>
            </a:r>
            <a:r>
              <a:rPr sz="24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it</a:t>
            </a:r>
            <a:r>
              <a:rPr sz="24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a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good practice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handle null values. In our case,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fortunately there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are no null values in our dataset, so we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good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 go.</a:t>
            </a:r>
            <a:endParaRPr sz="2400">
              <a:latin typeface="Arial"/>
              <a:cs typeface="Arial"/>
            </a:endParaRPr>
          </a:p>
          <a:p>
            <a:pPr marL="546100" marR="313055" indent="-533400">
              <a:lnSpc>
                <a:spcPct val="100000"/>
              </a:lnSpc>
              <a:buFont typeface="Wingdings" pitchFamily="2" charset="2"/>
              <a:buChar char="§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Handling duplicate values: Duplicate values can have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adverse effects on our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ML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models,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therefore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we have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try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and remove it. Luckily we don’t have any duplicate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values either so we can move on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 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next step in data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cleaning.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07136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6</a:t>
            </a:r>
            <a:r>
              <a:rPr spc="-5" smtClean="0"/>
              <a:t>.</a:t>
            </a:r>
            <a:r>
              <a:rPr lang="en-US" spc="-50" dirty="0" smtClean="0"/>
              <a:t>Heat correlation map</a:t>
            </a:r>
            <a:r>
              <a:rPr spc="-5" smtClean="0"/>
              <a:t>: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-3174" y="875932"/>
            <a:ext cx="87712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546100" algn="l"/>
              </a:tabLst>
            </a:pPr>
            <a:r>
              <a:rPr lang="en-US" sz="24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76350"/>
            <a:ext cx="64770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54736"/>
            <a:ext cx="4236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7</a:t>
            </a:r>
            <a:r>
              <a:rPr spc="-5" smtClean="0"/>
              <a:t>.</a:t>
            </a:r>
            <a:r>
              <a:rPr spc="-50" smtClean="0"/>
              <a:t> </a:t>
            </a:r>
            <a:r>
              <a:rPr lang="en-US" spc="-5" dirty="0" smtClean="0"/>
              <a:t>Pair plot</a:t>
            </a:r>
            <a:r>
              <a:rPr spc="-5" smtClean="0"/>
              <a:t>:</a:t>
            </a:r>
            <a:endParaRPr spc="-5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9055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54736"/>
            <a:ext cx="5599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8</a:t>
            </a:r>
            <a:r>
              <a:rPr spc="-5" smtClean="0"/>
              <a:t>.</a:t>
            </a:r>
            <a:r>
              <a:rPr spc="-25" smtClean="0"/>
              <a:t> </a:t>
            </a:r>
            <a:r>
              <a:rPr spc="-10" dirty="0"/>
              <a:t>Pre</a:t>
            </a:r>
            <a:r>
              <a:rPr spc="-35" dirty="0"/>
              <a:t> </a:t>
            </a:r>
            <a:r>
              <a:rPr spc="-10" dirty="0"/>
              <a:t>processing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data: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3174" y="723532"/>
            <a:ext cx="892683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endParaRPr sz="2400">
              <a:latin typeface="Arial"/>
              <a:cs typeface="Arial"/>
            </a:endParaRPr>
          </a:p>
          <a:p>
            <a:pPr marL="546100" marR="813435" indent="-533400">
              <a:lnSpc>
                <a:spcPct val="10000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lang="en-US" sz="2400" b="1" spc="-35" dirty="0" smtClean="0">
                <a:solidFill>
                  <a:srgbClr val="134F5C"/>
                </a:solidFill>
                <a:latin typeface="Arial"/>
                <a:cs typeface="Arial"/>
              </a:rPr>
              <a:t>Checking </a:t>
            </a:r>
            <a:r>
              <a:rPr lang="en-US" sz="2400" b="1" spc="-35" dirty="0" err="1" smtClean="0">
                <a:solidFill>
                  <a:srgbClr val="134F5C"/>
                </a:solidFill>
                <a:latin typeface="Arial"/>
                <a:cs typeface="Arial"/>
              </a:rPr>
              <a:t>skewnes</a:t>
            </a:r>
            <a:r>
              <a:rPr lang="en-US" sz="2400" b="1" spc="-35" dirty="0" smtClean="0">
                <a:solidFill>
                  <a:srgbClr val="134F5C"/>
                </a:solidFill>
                <a:latin typeface="Arial"/>
                <a:cs typeface="Arial"/>
              </a:rPr>
              <a:t> in data</a:t>
            </a:r>
            <a:endParaRPr sz="2400">
              <a:latin typeface="Arial"/>
              <a:cs typeface="Arial"/>
            </a:endParaRPr>
          </a:p>
          <a:p>
            <a:pPr marL="546100" marR="5080" indent="-533400">
              <a:lnSpc>
                <a:spcPct val="10000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smtClean="0">
                <a:solidFill>
                  <a:srgbClr val="134F5C"/>
                </a:solidFill>
                <a:latin typeface="Arial"/>
                <a:cs typeface="Arial"/>
              </a:rPr>
              <a:t>D</a:t>
            </a:r>
            <a:r>
              <a:rPr lang="en-US" sz="2400" b="1" spc="-5" dirty="0" err="1" smtClean="0">
                <a:solidFill>
                  <a:srgbClr val="134F5C"/>
                </a:solidFill>
                <a:latin typeface="Arial"/>
                <a:cs typeface="Arial"/>
              </a:rPr>
              <a:t>ata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 splitting </a:t>
            </a:r>
            <a:r>
              <a:rPr sz="2400" b="1" spc="-5" smtClean="0">
                <a:solidFill>
                  <a:srgbClr val="134F5C"/>
                </a:solidFill>
                <a:latin typeface="Arial"/>
                <a:cs typeface="Arial"/>
              </a:rPr>
              <a:t>into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train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test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dataset with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ratio </a:t>
            </a:r>
            <a:r>
              <a:rPr sz="2400" b="1" spc="-66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2400" b="1" spc="-15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134F5C"/>
                </a:solidFill>
                <a:latin typeface="Arial"/>
                <a:cs typeface="Arial"/>
              </a:rPr>
              <a:t>8</a:t>
            </a:r>
            <a:r>
              <a:rPr sz="2400" b="1" spc="-5" smtClean="0">
                <a:solidFill>
                  <a:srgbClr val="134F5C"/>
                </a:solidFill>
                <a:latin typeface="Arial"/>
                <a:cs typeface="Arial"/>
              </a:rPr>
              <a:t>:</a:t>
            </a: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lang="en-US" sz="2400" b="1" spc="-5" dirty="0" smtClean="0">
                <a:solidFill>
                  <a:srgbClr val="134F5C"/>
                </a:solidFill>
                <a:latin typeface="Arial"/>
                <a:cs typeface="Arial"/>
              </a:rPr>
              <a:t>Data s</a:t>
            </a:r>
            <a:r>
              <a:rPr sz="2400" b="1" spc="-5" smtClean="0">
                <a:solidFill>
                  <a:srgbClr val="134F5C"/>
                </a:solidFill>
                <a:latin typeface="Arial"/>
                <a:cs typeface="Arial"/>
              </a:rPr>
              <a:t>caling.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200" y="3809212"/>
            <a:ext cx="1752600" cy="466725"/>
            <a:chOff x="4646212" y="3809212"/>
            <a:chExt cx="1963420" cy="466725"/>
          </a:xfrm>
        </p:grpSpPr>
        <p:sp>
          <p:nvSpPr>
            <p:cNvPr id="8" name="object 8"/>
            <p:cNvSpPr/>
            <p:nvPr/>
          </p:nvSpPr>
          <p:spPr>
            <a:xfrm>
              <a:off x="4650975" y="3813974"/>
              <a:ext cx="1953895" cy="457200"/>
            </a:xfrm>
            <a:custGeom>
              <a:avLst/>
              <a:gdLst/>
              <a:ahLst/>
              <a:cxnLst/>
              <a:rect l="l" t="t" r="r" b="b"/>
              <a:pathLst>
                <a:path w="1953895" h="457200">
                  <a:moveTo>
                    <a:pt x="1725599" y="456599"/>
                  </a:moveTo>
                  <a:lnTo>
                    <a:pt x="1725599" y="342449"/>
                  </a:lnTo>
                  <a:lnTo>
                    <a:pt x="0" y="342449"/>
                  </a:lnTo>
                  <a:lnTo>
                    <a:pt x="0" y="114149"/>
                  </a:lnTo>
                  <a:lnTo>
                    <a:pt x="1725599" y="114149"/>
                  </a:lnTo>
                  <a:lnTo>
                    <a:pt x="1725599" y="0"/>
                  </a:lnTo>
                  <a:lnTo>
                    <a:pt x="1953899" y="228299"/>
                  </a:lnTo>
                  <a:lnTo>
                    <a:pt x="1725599" y="456599"/>
                  </a:lnTo>
                  <a:close/>
                </a:path>
              </a:pathLst>
            </a:custGeom>
            <a:solidFill>
              <a:srgbClr val="13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0975" y="3813974"/>
              <a:ext cx="1953895" cy="457200"/>
            </a:xfrm>
            <a:custGeom>
              <a:avLst/>
              <a:gdLst/>
              <a:ahLst/>
              <a:cxnLst/>
              <a:rect l="l" t="t" r="r" b="b"/>
              <a:pathLst>
                <a:path w="1953895" h="457200">
                  <a:moveTo>
                    <a:pt x="0" y="114149"/>
                  </a:moveTo>
                  <a:lnTo>
                    <a:pt x="1725599" y="114149"/>
                  </a:lnTo>
                  <a:lnTo>
                    <a:pt x="1725599" y="0"/>
                  </a:lnTo>
                  <a:lnTo>
                    <a:pt x="1953899" y="228299"/>
                  </a:lnTo>
                  <a:lnTo>
                    <a:pt x="1725599" y="456599"/>
                  </a:lnTo>
                  <a:lnTo>
                    <a:pt x="1725599" y="342449"/>
                  </a:lnTo>
                  <a:lnTo>
                    <a:pt x="0" y="342449"/>
                  </a:lnTo>
                  <a:lnTo>
                    <a:pt x="0" y="114149"/>
                  </a:lnTo>
                  <a:close/>
                </a:path>
              </a:pathLst>
            </a:custGeom>
            <a:ln w="9524">
              <a:solidFill>
                <a:srgbClr val="F4F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10000" y="3181350"/>
            <a:ext cx="16884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After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normalisation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6200" y="4248150"/>
            <a:ext cx="1459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Log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transformation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419350"/>
            <a:ext cx="3505200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343150"/>
            <a:ext cx="3395663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75" y="13861"/>
            <a:ext cx="671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9</a:t>
            </a:r>
            <a:r>
              <a:rPr spc="-5" smtClean="0"/>
              <a:t>.</a:t>
            </a:r>
            <a:r>
              <a:rPr spc="-45" smtClean="0"/>
              <a:t> </a:t>
            </a:r>
            <a:r>
              <a:rPr lang="en-US" spc="-10" dirty="0" smtClean="0"/>
              <a:t>Variation inflation factor</a:t>
            </a:r>
            <a:r>
              <a:rPr spc="-5" smtClean="0"/>
              <a:t>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7724" y="837089"/>
            <a:ext cx="524637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799465" indent="-4826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Removing multicollinearity: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 Multicollinearity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is when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20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independent</a:t>
            </a:r>
            <a:r>
              <a:rPr sz="20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variables</a:t>
            </a:r>
            <a:r>
              <a:rPr sz="20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20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highly </a:t>
            </a:r>
            <a:r>
              <a:rPr sz="2000" b="1" spc="-5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correlated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each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494665" marR="151130" indent="-482600">
              <a:lnSpc>
                <a:spcPct val="100000"/>
              </a:lnSpc>
              <a:buFont typeface="Wingdings" pitchFamily="2" charset="2"/>
              <a:buChar char="§"/>
              <a:tabLst>
                <a:tab pos="494665" algn="l"/>
                <a:tab pos="495300" algn="l"/>
              </a:tabLst>
            </a:pPr>
            <a:r>
              <a:rPr sz="2000" b="1" spc="-5" smtClean="0">
                <a:solidFill>
                  <a:srgbClr val="134F5C"/>
                </a:solidFill>
                <a:latin typeface="Arial"/>
                <a:cs typeface="Arial"/>
              </a:rPr>
              <a:t>I</a:t>
            </a:r>
            <a:r>
              <a:rPr lang="en-US" sz="2000" b="1" spc="-5" dirty="0" smtClean="0">
                <a:solidFill>
                  <a:srgbClr val="134F5C"/>
                </a:solidFill>
                <a:latin typeface="Arial"/>
                <a:cs typeface="Arial"/>
              </a:rPr>
              <a:t> ha</a:t>
            </a:r>
            <a:r>
              <a:rPr sz="2000" b="1" spc="-5" smtClean="0">
                <a:solidFill>
                  <a:srgbClr val="134F5C"/>
                </a:solidFill>
                <a:latin typeface="Arial"/>
                <a:cs typeface="Arial"/>
              </a:rPr>
              <a:t>ve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checked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multicollinearity by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using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variance inflation </a:t>
            </a:r>
            <a:r>
              <a:rPr sz="2000" b="1" spc="-20">
                <a:solidFill>
                  <a:srgbClr val="134F5C"/>
                </a:solidFill>
                <a:latin typeface="Arial"/>
                <a:cs typeface="Arial"/>
              </a:rPr>
              <a:t>factor</a:t>
            </a:r>
            <a:r>
              <a:rPr sz="2000" b="1" spc="-20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94665" marR="5080" indent="-482600">
              <a:lnSpc>
                <a:spcPct val="100000"/>
              </a:lnSpc>
              <a:tabLst>
                <a:tab pos="494665" algn="l"/>
                <a:tab pos="495300" algn="l"/>
              </a:tabLst>
            </a:pP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72962" y="862317"/>
          <a:ext cx="3317874" cy="3690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185"/>
                <a:gridCol w="1202689"/>
              </a:tblGrid>
              <a:tr h="46132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Hour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en-US" sz="1400" b="0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3.921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46132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Visibility(10m)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4.710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46132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Rainfall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1.079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46132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Snowfall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1.120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46132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Humidity(%)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4.868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46132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Solar</a:t>
                      </a:r>
                      <a:r>
                        <a:rPr sz="1400" b="1" spc="-5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Radiation(Mj/m2)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2.246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46132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Temperature(°C)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0" dirty="0" smtClean="0">
                          <a:latin typeface="Arial"/>
                          <a:cs typeface="Arial"/>
                        </a:rPr>
                        <a:t>3.228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46132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Wind</a:t>
                      </a:r>
                      <a:r>
                        <a:rPr sz="1400" b="1" spc="-4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speed(m/s)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4.608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75" y="13861"/>
            <a:ext cx="6281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10</a:t>
            </a:r>
            <a:r>
              <a:rPr spc="-5" smtClean="0"/>
              <a:t>.</a:t>
            </a:r>
            <a:r>
              <a:rPr spc="-45" smtClean="0"/>
              <a:t> </a:t>
            </a:r>
            <a:r>
              <a:rPr lang="en-US" spc="-10" dirty="0" smtClean="0"/>
              <a:t>Categorical encoding</a:t>
            </a:r>
            <a:r>
              <a:rPr spc="-5" smtClean="0"/>
              <a:t>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-23724" y="674332"/>
            <a:ext cx="902906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546100" algn="l"/>
              </a:tabLst>
            </a:pPr>
            <a:endParaRPr sz="2400">
              <a:latin typeface="Arial"/>
              <a:cs typeface="Arial"/>
            </a:endParaRPr>
          </a:p>
          <a:p>
            <a:pPr marL="546100" marR="393065" indent="-533400">
              <a:lnSpc>
                <a:spcPct val="10000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In our dataset, we have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three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columns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that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have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be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converted into numerical columns and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they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are Season,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Holiday,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Functioning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134F5C"/>
                </a:solidFill>
                <a:latin typeface="Arial"/>
                <a:cs typeface="Arial"/>
              </a:rPr>
              <a:t>day.</a:t>
            </a:r>
            <a:endParaRPr sz="2400">
              <a:latin typeface="Arial"/>
              <a:cs typeface="Arial"/>
            </a:endParaRPr>
          </a:p>
          <a:p>
            <a:pPr marL="546100" marR="211454" indent="-533400">
              <a:lnSpc>
                <a:spcPct val="100000"/>
              </a:lnSpc>
              <a:buFont typeface="MS PGothic"/>
              <a:buChar char="❖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Holiday and Functioning day is directly converted by one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hot encoding. For Seasons column,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have created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4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different new columns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each season and used one hot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encoding on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them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and deleted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original seasons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column.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57784"/>
            <a:ext cx="8376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11</a:t>
            </a:r>
            <a:r>
              <a:rPr sz="3000" spc="-5" smtClean="0"/>
              <a:t>.</a:t>
            </a:r>
            <a:r>
              <a:rPr sz="3000" spc="-30" smtClean="0"/>
              <a:t> </a:t>
            </a:r>
            <a:r>
              <a:rPr sz="3000" dirty="0"/>
              <a:t>Model</a:t>
            </a:r>
            <a:r>
              <a:rPr sz="3000" spc="-25" dirty="0"/>
              <a:t> </a:t>
            </a:r>
            <a:r>
              <a:rPr sz="3000" spc="-5"/>
              <a:t>implementation</a:t>
            </a:r>
            <a:r>
              <a:rPr sz="3000" spc="-30"/>
              <a:t> </a:t>
            </a:r>
            <a:r>
              <a:rPr sz="3000" spc="-5" smtClean="0"/>
              <a:t>: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912" y="2390412"/>
          <a:ext cx="2108835" cy="2575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</a:tblGrid>
              <a:tr h="594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MSE</a:t>
                      </a:r>
                      <a:r>
                        <a:rPr sz="2000" b="1" spc="-4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40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18894.74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RMSE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434.678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R2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537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7924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spc="-5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spc="-25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2000" b="1" spc="-25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330.904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3025" y="644114"/>
            <a:ext cx="876173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37147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These are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different processes in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 flowchart,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but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explaining </a:t>
            </a:r>
            <a:r>
              <a:rPr sz="2000" b="1" spc="-5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purposes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I’m clubbing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two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into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 single</a:t>
            </a:r>
            <a:r>
              <a:rPr sz="20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 marL="12700" marR="5080" indent="54610">
              <a:lnSpc>
                <a:spcPts val="3850"/>
              </a:lnSpc>
              <a:buFont typeface="MS PGothic"/>
              <a:buChar char="❖"/>
              <a:tabLst>
                <a:tab pos="549910" algn="l"/>
                <a:tab pos="550545" algn="l"/>
                <a:tab pos="6289040" algn="l"/>
              </a:tabLst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LINEAR REGRESSION:</a:t>
            </a:r>
            <a:r>
              <a:rPr sz="2000" b="1" spc="-5">
                <a:solidFill>
                  <a:srgbClr val="134F5C"/>
                </a:solidFill>
                <a:latin typeface="Arial"/>
                <a:cs typeface="Arial"/>
              </a:rPr>
              <a:t>	</a:t>
            </a:r>
            <a:endParaRPr lang="en-US" sz="2000" b="1" spc="-5" dirty="0">
              <a:solidFill>
                <a:srgbClr val="134F5C"/>
              </a:solidFill>
              <a:latin typeface="Arial"/>
              <a:cs typeface="Arial"/>
            </a:endParaRPr>
          </a:p>
          <a:p>
            <a:pPr marL="12700" marR="5080" indent="54610">
              <a:lnSpc>
                <a:spcPts val="3850"/>
              </a:lnSpc>
              <a:buFont typeface="MS PGothic"/>
              <a:buChar char="❖"/>
              <a:tabLst>
                <a:tab pos="549910" algn="l"/>
                <a:tab pos="550545" algn="l"/>
                <a:tab pos="6289040" algn="l"/>
              </a:tabLst>
            </a:pPr>
            <a:r>
              <a:rPr sz="2000" b="1" spc="-5" smtClean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40" smtClean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r>
              <a:rPr sz="20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Metrics: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57350"/>
            <a:ext cx="5257800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1900" y="785341"/>
            <a:ext cx="359600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indent="-5207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32765" algn="l"/>
                <a:tab pos="533400" algn="l"/>
              </a:tabLst>
            </a:pP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RIDGE</a:t>
            </a:r>
            <a:r>
              <a:rPr sz="2300" b="1" spc="-8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REGRESSION: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1517765"/>
            <a:ext cx="234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r>
              <a:rPr sz="2000" b="1" spc="-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Metrics: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912" y="1933212"/>
          <a:ext cx="2162810" cy="2575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2810"/>
              </a:tblGrid>
              <a:tr h="594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MSE</a:t>
                      </a:r>
                      <a:r>
                        <a:rPr sz="2000" b="1" spc="-4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86.3913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RMSE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9.2946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R2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0.4531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7924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Adj</a:t>
                      </a:r>
                      <a:r>
                        <a:rPr sz="2000" b="1" spc="-3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R2</a:t>
                      </a:r>
                      <a:r>
                        <a:rPr sz="2000" b="1" spc="-2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2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0.4506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25" y="57784"/>
            <a:ext cx="8376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12</a:t>
            </a:r>
            <a:r>
              <a:rPr sz="3000" spc="-5" smtClean="0"/>
              <a:t>.</a:t>
            </a:r>
            <a:r>
              <a:rPr sz="3000" spc="-30" smtClean="0"/>
              <a:t> </a:t>
            </a:r>
            <a:r>
              <a:rPr sz="3000" dirty="0"/>
              <a:t>Model</a:t>
            </a:r>
            <a:r>
              <a:rPr sz="3000" spc="-25" dirty="0"/>
              <a:t> </a:t>
            </a:r>
            <a:r>
              <a:rPr sz="3000" spc="-5" dirty="0"/>
              <a:t>implementation</a:t>
            </a:r>
            <a:r>
              <a:rPr sz="3000" spc="-30" dirty="0"/>
              <a:t> </a:t>
            </a:r>
            <a:r>
              <a:rPr sz="3000" spc="-5" dirty="0"/>
              <a:t>and</a:t>
            </a:r>
            <a:r>
              <a:rPr sz="3000" spc="-25" dirty="0"/>
              <a:t> </a:t>
            </a:r>
            <a:r>
              <a:rPr sz="3000" spc="-5" dirty="0"/>
              <a:t>explainability:</a:t>
            </a:r>
            <a:endParaRPr sz="3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00150"/>
            <a:ext cx="5857875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1900" y="785341"/>
            <a:ext cx="367537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indent="-5207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32765" algn="l"/>
                <a:tab pos="533400" algn="l"/>
              </a:tabLst>
            </a:pP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LASSO</a:t>
            </a:r>
            <a:r>
              <a:rPr sz="2300" b="1" spc="-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REGRESSION: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1517765"/>
            <a:ext cx="234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r>
              <a:rPr sz="2000" b="1" spc="-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Metrics: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912" y="1933212"/>
          <a:ext cx="2162810" cy="2575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2810"/>
              </a:tblGrid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MSE</a:t>
                      </a:r>
                      <a:r>
                        <a:rPr sz="2000" b="1" spc="-4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188895.35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RMSE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434.621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R2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0.537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79244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MAE</a:t>
                      </a:r>
                      <a:r>
                        <a:rPr lang="en-US" sz="2000" b="1" spc="-5" baseline="0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- 330.551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25" y="57784"/>
            <a:ext cx="8376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13</a:t>
            </a:r>
            <a:r>
              <a:rPr sz="3000" spc="-5" smtClean="0"/>
              <a:t>.</a:t>
            </a:r>
            <a:r>
              <a:rPr sz="3000" spc="-30" smtClean="0"/>
              <a:t> </a:t>
            </a:r>
            <a:r>
              <a:rPr sz="3000" dirty="0"/>
              <a:t>Model</a:t>
            </a:r>
            <a:r>
              <a:rPr sz="3000" spc="-25" dirty="0"/>
              <a:t> </a:t>
            </a:r>
            <a:r>
              <a:rPr sz="3000" spc="-5" dirty="0"/>
              <a:t>implementation</a:t>
            </a:r>
            <a:r>
              <a:rPr sz="3000" spc="-30" dirty="0"/>
              <a:t> </a:t>
            </a:r>
            <a:r>
              <a:rPr sz="3000" spc="-5" dirty="0"/>
              <a:t>and</a:t>
            </a:r>
            <a:r>
              <a:rPr sz="3000" spc="-25" dirty="0"/>
              <a:t> </a:t>
            </a:r>
            <a:r>
              <a:rPr sz="3000" spc="-5" dirty="0"/>
              <a:t>explainability:</a:t>
            </a:r>
            <a:endParaRPr sz="30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504950"/>
            <a:ext cx="55530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1900" y="785341"/>
            <a:ext cx="52482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indent="-5207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32765" algn="l"/>
                <a:tab pos="533400" algn="l"/>
              </a:tabLst>
            </a:pP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sz="23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r>
              <a:rPr sz="23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REGRESSION: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1517765"/>
            <a:ext cx="234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r>
              <a:rPr sz="2000" b="1" spc="-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Metrics: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9600" y="2038350"/>
          <a:ext cx="2162810" cy="2575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2810"/>
              </a:tblGrid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MSE</a:t>
                      </a:r>
                      <a:r>
                        <a:rPr sz="2000" b="1" spc="-4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39943.697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RMSE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199.859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R2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0.902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79244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MAE</a:t>
                      </a:r>
                      <a:r>
                        <a:rPr lang="en-US" sz="2000" b="1" spc="-5" baseline="0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- 119.789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25" y="57784"/>
            <a:ext cx="8376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14</a:t>
            </a:r>
            <a:r>
              <a:rPr sz="3000" spc="-5" smtClean="0"/>
              <a:t>.</a:t>
            </a:r>
            <a:r>
              <a:rPr sz="3000" spc="-30" smtClean="0"/>
              <a:t> </a:t>
            </a:r>
            <a:r>
              <a:rPr sz="3000" dirty="0"/>
              <a:t>Model</a:t>
            </a:r>
            <a:r>
              <a:rPr sz="3000" spc="-25" dirty="0"/>
              <a:t> </a:t>
            </a:r>
            <a:r>
              <a:rPr sz="3000" spc="-5" dirty="0"/>
              <a:t>implementation</a:t>
            </a:r>
            <a:r>
              <a:rPr sz="3000" spc="-30" dirty="0"/>
              <a:t> </a:t>
            </a:r>
            <a:r>
              <a:rPr sz="3000" spc="-5" dirty="0"/>
              <a:t>and</a:t>
            </a:r>
            <a:r>
              <a:rPr sz="3000" spc="-25" dirty="0"/>
              <a:t> </a:t>
            </a:r>
            <a:r>
              <a:rPr sz="3000" spc="-5" dirty="0"/>
              <a:t>explainability:</a:t>
            </a:r>
            <a:endParaRPr sz="30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200150"/>
            <a:ext cx="50482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80627"/>
            <a:ext cx="9004935" cy="4188326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52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Problem</a:t>
            </a:r>
            <a:r>
              <a:rPr sz="360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statement:</a:t>
            </a:r>
            <a:endParaRPr sz="3600">
              <a:latin typeface="Arial"/>
              <a:cs typeface="Arial"/>
            </a:endParaRPr>
          </a:p>
          <a:p>
            <a:pPr marL="546100" marR="5080" indent="-533400">
              <a:lnSpc>
                <a:spcPct val="100000"/>
              </a:lnSpc>
              <a:spcBef>
                <a:spcPts val="944"/>
              </a:spcBef>
              <a:buFont typeface="Wingdings" pitchFamily="2" charset="2"/>
              <a:buChar char="§"/>
              <a:tabLst>
                <a:tab pos="545465" algn="l"/>
                <a:tab pos="546100" algn="l"/>
              </a:tabLst>
            </a:pP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Currently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Rental bikes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134F5C"/>
                </a:solidFill>
                <a:latin typeface="Times New Roman"/>
                <a:cs typeface="Times New Roman"/>
              </a:rPr>
              <a:t>are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introduced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in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many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urban cities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for </a:t>
            </a:r>
            <a:r>
              <a:rPr sz="2400" b="1" spc="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enhancement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of mobility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comfort. It is important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to make the </a:t>
            </a:r>
            <a:r>
              <a:rPr sz="2400" b="1" spc="-59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134F5C"/>
                </a:solidFill>
                <a:latin typeface="Times New Roman"/>
                <a:cs typeface="Times New Roman"/>
              </a:rPr>
              <a:t>rental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bike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available and accessible to the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public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at the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right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time </a:t>
            </a:r>
            <a:r>
              <a:rPr sz="2400" b="1" spc="-59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as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it lessens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the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waiting </a:t>
            </a:r>
            <a:r>
              <a:rPr sz="2400" b="1">
                <a:solidFill>
                  <a:srgbClr val="134F5C"/>
                </a:solidFill>
                <a:latin typeface="Times New Roman"/>
                <a:cs typeface="Times New Roman"/>
              </a:rPr>
              <a:t>time</a:t>
            </a:r>
            <a:r>
              <a:rPr sz="2400" b="1" smtClean="0">
                <a:solidFill>
                  <a:srgbClr val="134F5C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46100" marR="368935" indent="-533400">
              <a:lnSpc>
                <a:spcPct val="100000"/>
              </a:lnSpc>
              <a:buFont typeface="Wingdings" pitchFamily="2" charset="2"/>
              <a:buChar char="§"/>
              <a:tabLst>
                <a:tab pos="545465" algn="l"/>
                <a:tab pos="546100" algn="l"/>
              </a:tabLst>
            </a:pPr>
            <a:r>
              <a:rPr sz="2400" b="1" spc="-5" smtClean="0">
                <a:solidFill>
                  <a:srgbClr val="134F5C"/>
                </a:solidFill>
                <a:latin typeface="Times New Roman"/>
                <a:cs typeface="Times New Roman"/>
              </a:rPr>
              <a:t>This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prior knowledge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knowing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bike demand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at </a:t>
            </a:r>
            <a:r>
              <a:rPr sz="2400" b="1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2400" b="1" spc="-5" smtClean="0">
                <a:solidFill>
                  <a:srgbClr val="134F5C"/>
                </a:solidFill>
                <a:latin typeface="Times New Roman"/>
                <a:cs typeface="Times New Roman"/>
              </a:rPr>
              <a:t>right</a:t>
            </a:r>
            <a:r>
              <a:rPr lang="en-US"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mtClean="0">
                <a:solidFill>
                  <a:srgbClr val="134F5C"/>
                </a:solidFill>
                <a:latin typeface="Times New Roman"/>
                <a:cs typeface="Times New Roman"/>
              </a:rPr>
              <a:t>time</a:t>
            </a:r>
            <a:r>
              <a:rPr sz="2400" b="1" spc="-5" smtClean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is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crucial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for</a:t>
            </a:r>
            <a:r>
              <a:rPr sz="2400" b="1" spc="-5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bike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134F5C"/>
                </a:solidFill>
                <a:latin typeface="Times New Roman"/>
                <a:cs typeface="Times New Roman"/>
              </a:rPr>
              <a:t>rental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companies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in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city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Seoul.</a:t>
            </a:r>
            <a:endParaRPr sz="2400">
              <a:latin typeface="Times New Roman"/>
              <a:cs typeface="Times New Roman"/>
            </a:endParaRPr>
          </a:p>
          <a:p>
            <a:pPr marL="546100" marR="232410" indent="-533400">
              <a:lnSpc>
                <a:spcPct val="100000"/>
              </a:lnSpc>
              <a:buFont typeface="Wingdings" pitchFamily="2" charset="2"/>
              <a:buChar char="§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Our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main aim </a:t>
            </a:r>
            <a:r>
              <a:rPr sz="2400" b="1" spc="-15" dirty="0">
                <a:solidFill>
                  <a:srgbClr val="134F5C"/>
                </a:solidFill>
                <a:latin typeface="Times New Roman"/>
                <a:cs typeface="Times New Roman"/>
              </a:rPr>
              <a:t>here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solve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this 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problem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and 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predict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bike </a:t>
            </a:r>
            <a:r>
              <a:rPr sz="2400" b="1" spc="-59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demand 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across different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hours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and also various other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inputs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which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134F5C"/>
                </a:solidFill>
                <a:latin typeface="Times New Roman"/>
                <a:cs typeface="Times New Roman"/>
              </a:rPr>
              <a:t>are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134F5C"/>
                </a:solidFill>
                <a:latin typeface="Times New Roman"/>
                <a:cs typeface="Times New Roman"/>
              </a:rPr>
              <a:t>related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to the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weather</a:t>
            </a:r>
            <a:r>
              <a:rPr sz="2400" b="1" spc="-4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conditions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of the </a:t>
            </a:r>
            <a:r>
              <a:rPr sz="2400" b="1" spc="-30" dirty="0">
                <a:solidFill>
                  <a:srgbClr val="134F5C"/>
                </a:solidFill>
                <a:latin typeface="Times New Roman"/>
                <a:cs typeface="Times New Roman"/>
              </a:rPr>
              <a:t>city.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1900" y="785341"/>
            <a:ext cx="52482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 indent="-520700">
              <a:lnSpc>
                <a:spcPct val="100000"/>
              </a:lnSpc>
              <a:spcBef>
                <a:spcPts val="100"/>
              </a:spcBef>
              <a:tabLst>
                <a:tab pos="532765" algn="l"/>
                <a:tab pos="533400" algn="l"/>
              </a:tabLst>
            </a:pPr>
            <a:r>
              <a:rPr lang="en-US" sz="23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lang="en-US" sz="2300" b="1" spc="-5" dirty="0" smtClean="0">
                <a:solidFill>
                  <a:srgbClr val="134F5C"/>
                </a:solidFill>
                <a:latin typeface="Arial"/>
                <a:cs typeface="Arial"/>
              </a:rPr>
              <a:t>XG boost</a:t>
            </a:r>
            <a:r>
              <a:rPr sz="2300" b="1" spc="-50" smtClean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REGRESSION: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25" y="1517765"/>
            <a:ext cx="234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r>
              <a:rPr sz="2000" b="1" spc="-9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4F5C"/>
                </a:solidFill>
                <a:latin typeface="Arial"/>
                <a:cs typeface="Arial"/>
              </a:rPr>
              <a:t>Metrics: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9600" y="2038350"/>
          <a:ext cx="2162810" cy="2575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2810"/>
              </a:tblGrid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MSE</a:t>
                      </a:r>
                      <a:r>
                        <a:rPr sz="2000" b="1" spc="-4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2000" b="1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30221.06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RMSE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173.842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59419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R2</a:t>
                      </a:r>
                      <a:r>
                        <a:rPr sz="2000" b="1" spc="-3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b="1" spc="-35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3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0.926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  <a:tr h="792449"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5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MAE</a:t>
                      </a:r>
                      <a:r>
                        <a:rPr lang="en-US" sz="2000" b="1" spc="-5" baseline="0" dirty="0" smtClean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- 107.293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373737"/>
                      </a:solidFill>
                      <a:prstDash val="solid"/>
                    </a:lnL>
                    <a:lnR w="28575">
                      <a:solidFill>
                        <a:srgbClr val="373737"/>
                      </a:solidFill>
                      <a:prstDash val="solid"/>
                    </a:lnR>
                    <a:lnT w="28575">
                      <a:solidFill>
                        <a:srgbClr val="373737"/>
                      </a:solidFill>
                      <a:prstDash val="solid"/>
                    </a:lnT>
                    <a:lnB w="28575">
                      <a:solidFill>
                        <a:srgbClr val="37373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025" y="57784"/>
            <a:ext cx="8376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/>
              <a:t>15</a:t>
            </a:r>
            <a:r>
              <a:rPr sz="3000" spc="-5" smtClean="0"/>
              <a:t>.</a:t>
            </a:r>
            <a:r>
              <a:rPr sz="3000" spc="-30" smtClean="0"/>
              <a:t> </a:t>
            </a:r>
            <a:r>
              <a:rPr sz="3000" dirty="0"/>
              <a:t>Model</a:t>
            </a:r>
            <a:r>
              <a:rPr sz="3000" spc="-25" dirty="0"/>
              <a:t> </a:t>
            </a:r>
            <a:r>
              <a:rPr sz="3000" spc="-5" dirty="0"/>
              <a:t>implementation</a:t>
            </a:r>
            <a:r>
              <a:rPr sz="3000" spc="-30" dirty="0"/>
              <a:t> </a:t>
            </a:r>
            <a:r>
              <a:rPr sz="3000" spc="-5" dirty="0"/>
              <a:t>and</a:t>
            </a:r>
            <a:r>
              <a:rPr sz="3000" spc="-25" dirty="0"/>
              <a:t> </a:t>
            </a:r>
            <a:r>
              <a:rPr sz="3000" spc="-5" dirty="0"/>
              <a:t>explainability:</a:t>
            </a:r>
            <a:endParaRPr sz="3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28750"/>
            <a:ext cx="5524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174" y="179687"/>
            <a:ext cx="335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Conclusion: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49" y="857363"/>
            <a:ext cx="8923655" cy="442646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844"/>
              </a:spcBef>
            </a:pPr>
            <a:r>
              <a:rPr lang="en-US" sz="2300" b="1" spc="-5" dirty="0" smtClean="0">
                <a:solidFill>
                  <a:srgbClr val="134F5C"/>
                </a:solidFill>
                <a:latin typeface="Arial"/>
                <a:cs typeface="Arial"/>
              </a:rPr>
              <a:t>  Result from </a:t>
            </a:r>
            <a:r>
              <a:rPr sz="2300" b="1" spc="-5" smtClean="0">
                <a:solidFill>
                  <a:srgbClr val="134F5C"/>
                </a:solidFill>
                <a:latin typeface="Arial"/>
                <a:cs typeface="Arial"/>
              </a:rPr>
              <a:t>EDA</a:t>
            </a:r>
            <a:r>
              <a:rPr sz="2300" b="1" spc="-130" smtClean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300" b="1" spc="-5" smtClean="0">
                <a:solidFill>
                  <a:srgbClr val="134F5C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481965" marR="116205" indent="-469900">
              <a:lnSpc>
                <a:spcPct val="114999"/>
              </a:lnSpc>
              <a:spcBef>
                <a:spcPts val="275"/>
              </a:spcBef>
              <a:buFont typeface="MS PGothic"/>
              <a:buChar char="❖"/>
              <a:tabLst>
                <a:tab pos="481965" algn="l"/>
                <a:tab pos="482600" algn="l"/>
              </a:tabLst>
            </a:pP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Most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number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bikes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are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rented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the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Summer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season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and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lowest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the </a:t>
            </a:r>
            <a:r>
              <a:rPr sz="1900" b="1" spc="-45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winter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season.</a:t>
            </a:r>
            <a:endParaRPr sz="1900">
              <a:latin typeface="Roboto"/>
              <a:cs typeface="Roboto"/>
            </a:endParaRPr>
          </a:p>
          <a:p>
            <a:pPr marL="481965" indent="-469900">
              <a:lnSpc>
                <a:spcPct val="100000"/>
              </a:lnSpc>
              <a:spcBef>
                <a:spcPts val="340"/>
              </a:spcBef>
              <a:buFont typeface="MS PGothic"/>
              <a:buChar char="❖"/>
              <a:tabLst>
                <a:tab pos="481965" algn="l"/>
                <a:tab pos="482600" algn="l"/>
              </a:tabLst>
            </a:pP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Over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96%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the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bikes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are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rented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on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134F5C"/>
                </a:solidFill>
                <a:latin typeface="Roboto"/>
                <a:cs typeface="Roboto"/>
              </a:rPr>
              <a:t>days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20" dirty="0">
                <a:solidFill>
                  <a:srgbClr val="134F5C"/>
                </a:solidFill>
                <a:latin typeface="Roboto"/>
                <a:cs typeface="Roboto"/>
              </a:rPr>
              <a:t>that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are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considered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as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No </a:t>
            </a:r>
            <a:r>
              <a:rPr sz="1900" b="1" spc="-30" dirty="0">
                <a:solidFill>
                  <a:srgbClr val="134F5C"/>
                </a:solidFill>
                <a:latin typeface="Roboto"/>
                <a:cs typeface="Roboto"/>
              </a:rPr>
              <a:t>Holiday.</a:t>
            </a:r>
            <a:endParaRPr sz="1900">
              <a:latin typeface="Roboto"/>
              <a:cs typeface="Roboto"/>
            </a:endParaRPr>
          </a:p>
          <a:p>
            <a:pPr marL="481965" marR="5080" indent="-469900">
              <a:lnSpc>
                <a:spcPct val="114999"/>
              </a:lnSpc>
              <a:buFont typeface="MS PGothic"/>
              <a:buChar char="❖"/>
              <a:tabLst>
                <a:tab pos="481965" algn="l"/>
                <a:tab pos="482600" algn="l"/>
              </a:tabLst>
            </a:pP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Most 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number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of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bikes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are 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rented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in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the 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temperature range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of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15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degrees </a:t>
            </a:r>
            <a:r>
              <a:rPr sz="1900" b="1" spc="-25" dirty="0">
                <a:solidFill>
                  <a:srgbClr val="134F5C"/>
                </a:solidFill>
                <a:latin typeface="Roboto"/>
                <a:cs typeface="Roboto"/>
              </a:rPr>
              <a:t>to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30 </a:t>
            </a:r>
            <a:r>
              <a:rPr sz="1900" b="1" spc="-459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degrees.</a:t>
            </a:r>
            <a:endParaRPr sz="1900">
              <a:latin typeface="Roboto"/>
              <a:cs typeface="Roboto"/>
            </a:endParaRPr>
          </a:p>
          <a:p>
            <a:pPr marL="481965" indent="-469900">
              <a:lnSpc>
                <a:spcPct val="100000"/>
              </a:lnSpc>
              <a:spcBef>
                <a:spcPts val="340"/>
              </a:spcBef>
              <a:buFont typeface="MS PGothic"/>
              <a:buChar char="❖"/>
              <a:tabLst>
                <a:tab pos="481965" algn="l"/>
                <a:tab pos="482600" algn="l"/>
              </a:tabLst>
            </a:pP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Most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number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bikes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are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rented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when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there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is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no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snowfall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or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rainfall.</a:t>
            </a:r>
            <a:endParaRPr sz="1900">
              <a:latin typeface="Roboto"/>
              <a:cs typeface="Roboto"/>
            </a:endParaRPr>
          </a:p>
          <a:p>
            <a:pPr marL="481965" indent="-469900">
              <a:lnSpc>
                <a:spcPct val="100000"/>
              </a:lnSpc>
              <a:spcBef>
                <a:spcPts val="345"/>
              </a:spcBef>
              <a:buFont typeface="MS PGothic"/>
              <a:buChar char="❖"/>
              <a:tabLst>
                <a:tab pos="481965" algn="l"/>
                <a:tab pos="482600" algn="l"/>
              </a:tabLst>
            </a:pP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Majority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bikes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are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rented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for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a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134F5C"/>
                </a:solidFill>
                <a:latin typeface="Roboto"/>
                <a:cs typeface="Roboto"/>
              </a:rPr>
              <a:t>humidity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percentage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range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30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25" dirty="0">
                <a:solidFill>
                  <a:srgbClr val="134F5C"/>
                </a:solidFill>
                <a:latin typeface="Roboto"/>
                <a:cs typeface="Roboto"/>
              </a:rPr>
              <a:t>to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70.</a:t>
            </a:r>
            <a:endParaRPr sz="1900">
              <a:latin typeface="Roboto"/>
              <a:cs typeface="Roboto"/>
            </a:endParaRPr>
          </a:p>
          <a:p>
            <a:pPr marL="481965" marR="157480" indent="-469900">
              <a:lnSpc>
                <a:spcPct val="114999"/>
              </a:lnSpc>
              <a:buFont typeface="MS PGothic"/>
              <a:buChar char="❖"/>
              <a:tabLst>
                <a:tab pos="481965" algn="l"/>
                <a:tab pos="482600" algn="l"/>
              </a:tabLst>
            </a:pPr>
            <a:r>
              <a:rPr sz="1900" b="1" spc="30" dirty="0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highest 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number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bike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rentals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have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10" dirty="0">
                <a:solidFill>
                  <a:srgbClr val="134F5C"/>
                </a:solidFill>
                <a:latin typeface="Roboto"/>
                <a:cs typeface="Roboto"/>
              </a:rPr>
              <a:t>been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done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the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134F5C"/>
                </a:solidFill>
                <a:latin typeface="Roboto"/>
                <a:cs typeface="Roboto"/>
              </a:rPr>
              <a:t>18th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40" dirty="0">
                <a:solidFill>
                  <a:srgbClr val="134F5C"/>
                </a:solidFill>
                <a:latin typeface="Roboto"/>
                <a:cs typeface="Roboto"/>
              </a:rPr>
              <a:t>hour,</a:t>
            </a:r>
            <a:r>
              <a:rPr sz="19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i.e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5" dirty="0">
                <a:solidFill>
                  <a:srgbClr val="134F5C"/>
                </a:solidFill>
                <a:latin typeface="Roboto"/>
                <a:cs typeface="Roboto"/>
              </a:rPr>
              <a:t>6pm, </a:t>
            </a:r>
            <a:r>
              <a:rPr sz="1900" b="1" spc="-459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and 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lowest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in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the </a:t>
            </a:r>
            <a:r>
              <a:rPr sz="1900" b="1" spc="-15" dirty="0">
                <a:solidFill>
                  <a:srgbClr val="134F5C"/>
                </a:solidFill>
                <a:latin typeface="Roboto"/>
                <a:cs typeface="Roboto"/>
              </a:rPr>
              <a:t>4th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40" dirty="0">
                <a:solidFill>
                  <a:srgbClr val="134F5C"/>
                </a:solidFill>
                <a:latin typeface="Roboto"/>
                <a:cs typeface="Roboto"/>
              </a:rPr>
              <a:t>hour,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5" dirty="0">
                <a:solidFill>
                  <a:srgbClr val="134F5C"/>
                </a:solidFill>
                <a:latin typeface="Roboto"/>
                <a:cs typeface="Roboto"/>
              </a:rPr>
              <a:t>i.e</a:t>
            </a:r>
            <a:r>
              <a:rPr sz="1900" b="1" spc="-5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134F5C"/>
                </a:solidFill>
                <a:latin typeface="Roboto"/>
                <a:cs typeface="Roboto"/>
              </a:rPr>
              <a:t>4am.</a:t>
            </a:r>
            <a:endParaRPr sz="1900">
              <a:latin typeface="Roboto"/>
              <a:cs typeface="Roboto"/>
            </a:endParaRPr>
          </a:p>
          <a:p>
            <a:pPr marL="481965" indent="-469900">
              <a:lnSpc>
                <a:spcPct val="100000"/>
              </a:lnSpc>
              <a:spcBef>
                <a:spcPts val="340"/>
              </a:spcBef>
              <a:tabLst>
                <a:tab pos="481965" algn="l"/>
                <a:tab pos="482600" algn="l"/>
              </a:tabLst>
            </a:pP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174" y="27287"/>
            <a:ext cx="82917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smtClean="0">
                <a:solidFill>
                  <a:srgbClr val="CC0000"/>
                </a:solidFill>
                <a:latin typeface="Arial"/>
                <a:cs typeface="Arial"/>
              </a:rPr>
              <a:t>Conclusion</a:t>
            </a:r>
            <a:r>
              <a:rPr lang="en-US" sz="3600" b="1" spc="-5" dirty="0" smtClean="0">
                <a:solidFill>
                  <a:srgbClr val="CC0000"/>
                </a:solidFill>
                <a:latin typeface="Arial"/>
                <a:cs typeface="Arial"/>
              </a:rPr>
              <a:t> from Ml  model</a:t>
            </a:r>
            <a:r>
              <a:rPr sz="3600" b="1" spc="-5" smtClean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00" y="608816"/>
            <a:ext cx="8337550" cy="1371658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Results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21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34F5C"/>
                </a:solidFill>
                <a:latin typeface="Arial"/>
                <a:cs typeface="Arial"/>
              </a:rPr>
              <a:t>ML</a:t>
            </a:r>
            <a:r>
              <a:rPr sz="21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34F5C"/>
                </a:solidFill>
                <a:latin typeface="Arial"/>
                <a:cs typeface="Arial"/>
              </a:rPr>
              <a:t>models</a:t>
            </a:r>
            <a:r>
              <a:rPr sz="2300" b="1" spc="-5" dirty="0">
                <a:solidFill>
                  <a:srgbClr val="134F5C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469900" indent="-428625">
              <a:lnSpc>
                <a:spcPct val="100000"/>
              </a:lnSpc>
              <a:spcBef>
                <a:spcPts val="630"/>
              </a:spcBef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lang="en-US" sz="1600" b="1" spc="-10" dirty="0" smtClean="0">
                <a:solidFill>
                  <a:srgbClr val="134F5C"/>
                </a:solidFill>
                <a:latin typeface="Roboto"/>
                <a:cs typeface="Roboto"/>
              </a:rPr>
              <a:t>XG boost</a:t>
            </a:r>
            <a:r>
              <a:rPr sz="1600" b="1" smtClean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Regression </a:t>
            </a:r>
            <a:r>
              <a:rPr sz="1600" b="1" spc="-10" dirty="0">
                <a:solidFill>
                  <a:srgbClr val="134F5C"/>
                </a:solidFill>
                <a:latin typeface="Roboto"/>
                <a:cs typeface="Roboto"/>
              </a:rPr>
              <a:t>is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Roboto"/>
                <a:cs typeface="Roboto"/>
              </a:rPr>
              <a:t>best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Roboto"/>
                <a:cs typeface="Roboto"/>
              </a:rPr>
              <a:t>performing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model </a:t>
            </a:r>
            <a:r>
              <a:rPr sz="1600" b="1" spc="-15" dirty="0">
                <a:solidFill>
                  <a:srgbClr val="134F5C"/>
                </a:solidFill>
                <a:latin typeface="Roboto"/>
                <a:cs typeface="Roboto"/>
              </a:rPr>
              <a:t>with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134F5C"/>
                </a:solidFill>
                <a:latin typeface="Roboto"/>
                <a:cs typeface="Roboto"/>
              </a:rPr>
              <a:t>an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Roboto"/>
                <a:cs typeface="Roboto"/>
              </a:rPr>
              <a:t>r2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5" dirty="0">
                <a:solidFill>
                  <a:srgbClr val="134F5C"/>
                </a:solidFill>
                <a:latin typeface="Roboto"/>
                <a:cs typeface="Roboto"/>
              </a:rPr>
              <a:t>score </a:t>
            </a:r>
            <a:r>
              <a:rPr sz="1600" b="1" spc="5">
                <a:solidFill>
                  <a:srgbClr val="134F5C"/>
                </a:solidFill>
                <a:latin typeface="Roboto"/>
                <a:cs typeface="Roboto"/>
              </a:rPr>
              <a:t>of</a:t>
            </a:r>
            <a:r>
              <a:rPr sz="16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-10" smtClean="0">
                <a:solidFill>
                  <a:srgbClr val="134F5C"/>
                </a:solidFill>
                <a:latin typeface="Roboto"/>
                <a:cs typeface="Roboto"/>
              </a:rPr>
              <a:t>0.</a:t>
            </a:r>
            <a:r>
              <a:rPr lang="en-US" sz="1600" b="1" spc="-10" dirty="0" smtClean="0">
                <a:solidFill>
                  <a:srgbClr val="134F5C"/>
                </a:solidFill>
                <a:latin typeface="Roboto"/>
                <a:cs typeface="Roboto"/>
              </a:rPr>
              <a:t>9263</a:t>
            </a:r>
            <a:r>
              <a:rPr sz="1600" b="1" spc="-10" smtClean="0">
                <a:solidFill>
                  <a:srgbClr val="134F5C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  <a:p>
            <a:pPr marL="469900" marR="13335" indent="-428625">
              <a:lnSpc>
                <a:spcPct val="114999"/>
              </a:lnSpc>
              <a:buFont typeface="MS PGothic"/>
              <a:buChar char="❖"/>
              <a:tabLst>
                <a:tab pos="469265" algn="l"/>
                <a:tab pos="469900" algn="l"/>
              </a:tabLst>
            </a:pPr>
            <a:r>
              <a:rPr lang="en-US" sz="1600" b="1" spc="-10" dirty="0" smtClean="0">
                <a:solidFill>
                  <a:srgbClr val="134F5C"/>
                </a:solidFill>
                <a:latin typeface="Roboto"/>
                <a:cs typeface="Roboto"/>
              </a:rPr>
              <a:t>Support vector</a:t>
            </a:r>
            <a:r>
              <a:rPr sz="1600" b="1" spc="-5" smtClean="0">
                <a:solidFill>
                  <a:srgbClr val="134F5C"/>
                </a:solidFill>
                <a:latin typeface="Roboto"/>
                <a:cs typeface="Roboto"/>
              </a:rPr>
              <a:t> Regression</a:t>
            </a:r>
            <a:r>
              <a:rPr sz="1600" b="1" spc="-10" smtClean="0">
                <a:solidFill>
                  <a:srgbClr val="134F5C"/>
                </a:solidFill>
                <a:latin typeface="Roboto"/>
                <a:cs typeface="Roboto"/>
              </a:rPr>
              <a:t>is</a:t>
            </a:r>
            <a:r>
              <a:rPr sz="1600" b="1" smtClean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Roboto"/>
                <a:cs typeface="Roboto"/>
              </a:rPr>
              <a:t>the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Roboto"/>
                <a:cs typeface="Roboto"/>
              </a:rPr>
              <a:t>worst</a:t>
            </a:r>
            <a:r>
              <a:rPr sz="1600" b="1" dirty="0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pc="5">
                <a:solidFill>
                  <a:srgbClr val="134F5C"/>
                </a:solidFill>
                <a:latin typeface="Roboto"/>
                <a:cs typeface="Roboto"/>
              </a:rPr>
              <a:t>performing</a:t>
            </a:r>
            <a:r>
              <a:rPr sz="1600" b="1">
                <a:solidFill>
                  <a:srgbClr val="134F5C"/>
                </a:solidFill>
                <a:latin typeface="Roboto"/>
                <a:cs typeface="Roboto"/>
              </a:rPr>
              <a:t> </a:t>
            </a:r>
            <a:r>
              <a:rPr sz="1600" b="1" smtClean="0">
                <a:solidFill>
                  <a:srgbClr val="134F5C"/>
                </a:solidFill>
                <a:latin typeface="Roboto"/>
                <a:cs typeface="Roboto"/>
              </a:rPr>
              <a:t>model</a:t>
            </a:r>
            <a:r>
              <a:rPr lang="en-US" sz="1600" b="1" dirty="0" smtClean="0">
                <a:solidFill>
                  <a:srgbClr val="134F5C"/>
                </a:solidFill>
                <a:latin typeface="Roboto"/>
                <a:cs typeface="Roboto"/>
              </a:rPr>
              <a:t> with an r2 score of 0.221.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274"/>
            <a:ext cx="9143999" cy="50506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04975" y="299780"/>
            <a:ext cx="3238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THANKYOU!!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9375" y="37890"/>
            <a:ext cx="9115425" cy="371768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83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Understanding</a:t>
            </a:r>
            <a:r>
              <a:rPr sz="36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our</a:t>
            </a:r>
            <a:r>
              <a:rPr sz="36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sz="3600" b="1" spc="-5" smtClean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lang="en-US" sz="3600" b="1" spc="-5" dirty="0">
              <a:solidFill>
                <a:srgbClr val="CC0000"/>
              </a:solidFill>
              <a:latin typeface="Arial"/>
              <a:cs typeface="Arial"/>
            </a:endParaRPr>
          </a:p>
          <a:p>
            <a:pPr marL="698500" indent="-685800">
              <a:lnSpc>
                <a:spcPct val="100000"/>
              </a:lnSpc>
              <a:spcBef>
                <a:spcPts val="830"/>
              </a:spcBef>
              <a:tabLst>
                <a:tab pos="697865" algn="l"/>
                <a:tab pos="698500" algn="l"/>
              </a:tabLst>
            </a:pPr>
            <a:endParaRPr sz="2400">
              <a:latin typeface="Verdana"/>
              <a:cs typeface="Verdana"/>
            </a:endParaRPr>
          </a:p>
          <a:p>
            <a:pPr marL="622300" marR="63500" lvl="1" indent="-533400">
              <a:lnSpc>
                <a:spcPct val="100000"/>
              </a:lnSpc>
              <a:buFont typeface="Wingdings" pitchFamily="2" charset="2"/>
              <a:buChar char="§"/>
              <a:tabLst>
                <a:tab pos="621665" algn="l"/>
                <a:tab pos="622300" algn="l"/>
              </a:tabLst>
            </a:pPr>
            <a:r>
              <a:rPr sz="2400" b="1" spc="-95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134F5C"/>
                </a:solidFill>
                <a:latin typeface="Verdana"/>
                <a:cs typeface="Verdana"/>
              </a:rPr>
              <a:t>dataset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70" dirty="0">
                <a:solidFill>
                  <a:srgbClr val="134F5C"/>
                </a:solidFill>
                <a:latin typeface="Verdana"/>
                <a:cs typeface="Verdana"/>
              </a:rPr>
              <a:t>that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134F5C"/>
                </a:solidFill>
                <a:latin typeface="Verdana"/>
                <a:cs typeface="Verdana"/>
              </a:rPr>
              <a:t>we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30" dirty="0">
                <a:solidFill>
                  <a:srgbClr val="134F5C"/>
                </a:solidFill>
                <a:latin typeface="Verdana"/>
                <a:cs typeface="Verdana"/>
              </a:rPr>
              <a:t>are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rgbClr val="134F5C"/>
                </a:solidFill>
                <a:latin typeface="Verdana"/>
                <a:cs typeface="Verdana"/>
              </a:rPr>
              <a:t>working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rgbClr val="134F5C"/>
                </a:solidFill>
                <a:latin typeface="Verdana"/>
                <a:cs typeface="Verdana"/>
              </a:rPr>
              <a:t>with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rgbClr val="134F5C"/>
                </a:solidFill>
                <a:latin typeface="Verdana"/>
                <a:cs typeface="Verdana"/>
              </a:rPr>
              <a:t>contains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134F5C"/>
                </a:solidFill>
                <a:latin typeface="Verdana"/>
                <a:cs typeface="Verdana"/>
              </a:rPr>
              <a:t>8,760 </a:t>
            </a:r>
            <a:r>
              <a:rPr sz="2400" b="1" spc="-80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134F5C"/>
                </a:solidFill>
                <a:latin typeface="Verdana"/>
                <a:cs typeface="Verdana"/>
              </a:rPr>
              <a:t>obse</a:t>
            </a:r>
            <a:r>
              <a:rPr sz="2400" b="1" spc="-5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2400" b="1" spc="-170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2400" b="1" spc="-95" dirty="0">
                <a:solidFill>
                  <a:srgbClr val="134F5C"/>
                </a:solidFill>
                <a:latin typeface="Verdana"/>
                <a:cs typeface="Verdana"/>
              </a:rPr>
              <a:t>ations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134F5C"/>
                </a:solidFill>
                <a:latin typeface="Verdana"/>
                <a:cs typeface="Verdana"/>
              </a:rPr>
              <a:t>an</a:t>
            </a:r>
            <a:r>
              <a:rPr sz="2400" b="1" spc="-20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409" dirty="0">
                <a:solidFill>
                  <a:srgbClr val="134F5C"/>
                </a:solidFill>
                <a:latin typeface="Verdana"/>
                <a:cs typeface="Verdana"/>
              </a:rPr>
              <a:t>14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2400" b="1" spc="-100" dirty="0">
                <a:solidFill>
                  <a:srgbClr val="134F5C"/>
                </a:solidFill>
                <a:latin typeface="Verdana"/>
                <a:cs typeface="Verdana"/>
              </a:rPr>
              <a:t>olumns.</a:t>
            </a:r>
            <a:endParaRPr sz="2400">
              <a:latin typeface="Verdana"/>
              <a:cs typeface="Verdana"/>
            </a:endParaRPr>
          </a:p>
          <a:p>
            <a:pPr marL="622300" marR="62230" lvl="1" indent="-533400">
              <a:lnSpc>
                <a:spcPct val="100000"/>
              </a:lnSpc>
              <a:buFont typeface="Wingdings" pitchFamily="2" charset="2"/>
              <a:buChar char="§"/>
              <a:tabLst>
                <a:tab pos="621665" algn="l"/>
                <a:tab pos="622300" algn="l"/>
              </a:tabLst>
            </a:pPr>
            <a:r>
              <a:rPr sz="2400" b="1" spc="-40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2400" b="1" spc="-12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2400" b="1" spc="-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2400" b="1" spc="-55" dirty="0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134F5C"/>
                </a:solidFill>
                <a:latin typeface="Verdana"/>
                <a:cs typeface="Verdana"/>
              </a:rPr>
              <a:t>obse</a:t>
            </a:r>
            <a:r>
              <a:rPr sz="2400" b="1" spc="-5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2400" b="1" spc="-170" dirty="0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sz="2400" b="1" spc="-80" dirty="0">
                <a:solidFill>
                  <a:srgbClr val="134F5C"/>
                </a:solidFill>
                <a:latin typeface="Verdana"/>
                <a:cs typeface="Verdana"/>
              </a:rPr>
              <a:t>ation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134F5C"/>
                </a:solidFill>
                <a:latin typeface="Verdana"/>
                <a:cs typeface="Verdana"/>
              </a:rPr>
              <a:t>i</a:t>
            </a:r>
            <a:r>
              <a:rPr sz="2400" b="1" spc="-100" dirty="0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2400" b="1" spc="-85" dirty="0">
                <a:solidFill>
                  <a:srgbClr val="134F5C"/>
                </a:solidFill>
                <a:latin typeface="Verdana"/>
                <a:cs typeface="Verdana"/>
              </a:rPr>
              <a:t>ludes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134F5C"/>
                </a:solidFill>
                <a:latin typeface="Verdana"/>
                <a:cs typeface="Verdana"/>
              </a:rPr>
              <a:t>inf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2400" b="1" spc="-11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2400" b="1" spc="-70" dirty="0">
                <a:solidFill>
                  <a:srgbClr val="134F5C"/>
                </a:solidFill>
                <a:latin typeface="Verdana"/>
                <a:cs typeface="Verdana"/>
              </a:rPr>
              <a:t>mation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70" dirty="0">
                <a:solidFill>
                  <a:srgbClr val="134F5C"/>
                </a:solidFill>
                <a:latin typeface="Verdana"/>
                <a:cs typeface="Verdana"/>
              </a:rPr>
              <a:t>about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40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2400" b="1" spc="-60" dirty="0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sz="2400" b="1" spc="-55" dirty="0">
                <a:solidFill>
                  <a:srgbClr val="134F5C"/>
                </a:solidFill>
                <a:latin typeface="Verdana"/>
                <a:cs typeface="Verdana"/>
              </a:rPr>
              <a:t>e  </a:t>
            </a:r>
            <a:r>
              <a:rPr sz="2400" b="1" spc="-90" dirty="0">
                <a:solidFill>
                  <a:srgbClr val="134F5C"/>
                </a:solidFill>
                <a:latin typeface="Verdana"/>
                <a:cs typeface="Verdana"/>
              </a:rPr>
              <a:t>bikes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134F5C"/>
                </a:solidFill>
                <a:latin typeface="Verdana"/>
                <a:cs typeface="Verdana"/>
              </a:rPr>
              <a:t>rented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134F5C"/>
                </a:solidFill>
                <a:latin typeface="Verdana"/>
                <a:cs typeface="Verdana"/>
              </a:rPr>
              <a:t>and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60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134F5C"/>
                </a:solidFill>
                <a:latin typeface="Verdana"/>
                <a:cs typeface="Verdana"/>
              </a:rPr>
              <a:t>weather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134F5C"/>
                </a:solidFill>
                <a:latin typeface="Verdana"/>
                <a:cs typeface="Verdana"/>
              </a:rPr>
              <a:t>for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25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90" dirty="0">
                <a:solidFill>
                  <a:srgbClr val="134F5C"/>
                </a:solidFill>
                <a:latin typeface="Verdana"/>
                <a:cs typeface="Verdana"/>
              </a:rPr>
              <a:t>particular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90" dirty="0">
                <a:solidFill>
                  <a:srgbClr val="134F5C"/>
                </a:solidFill>
                <a:latin typeface="Verdana"/>
                <a:cs typeface="Verdana"/>
              </a:rPr>
              <a:t>hour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134F5C"/>
                </a:solidFill>
                <a:latin typeface="Verdana"/>
                <a:cs typeface="Verdana"/>
              </a:rPr>
              <a:t>of </a:t>
            </a:r>
            <a:r>
              <a:rPr sz="2400" b="1" spc="-80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25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sz="2400" b="1" spc="-165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2400" b="1" spc="-90" dirty="0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sz="2400" b="1" spc="-85" dirty="0">
                <a:solidFill>
                  <a:srgbClr val="134F5C"/>
                </a:solidFill>
                <a:latin typeface="Verdana"/>
                <a:cs typeface="Verdana"/>
              </a:rPr>
              <a:t>ticular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75" dirty="0">
                <a:solidFill>
                  <a:srgbClr val="134F5C"/>
                </a:solidFill>
                <a:latin typeface="Verdana"/>
                <a:cs typeface="Verdana"/>
              </a:rPr>
              <a:t>da</a:t>
            </a:r>
            <a:r>
              <a:rPr sz="2400" b="1" spc="-95" dirty="0">
                <a:solidFill>
                  <a:srgbClr val="134F5C"/>
                </a:solidFill>
                <a:latin typeface="Verdana"/>
                <a:cs typeface="Verdana"/>
              </a:rPr>
              <a:t>t</a:t>
            </a:r>
            <a:r>
              <a:rPr sz="2400" b="1" spc="-160" dirty="0">
                <a:solidFill>
                  <a:srgbClr val="134F5C"/>
                </a:solidFill>
                <a:latin typeface="Verdana"/>
                <a:cs typeface="Verdana"/>
              </a:rPr>
              <a:t>e.</a:t>
            </a:r>
            <a:endParaRPr sz="2400">
              <a:latin typeface="Verdana"/>
              <a:cs typeface="Verdana"/>
            </a:endParaRPr>
          </a:p>
          <a:p>
            <a:pPr marL="622300" marR="601980" lvl="1" indent="-533400">
              <a:lnSpc>
                <a:spcPct val="100000"/>
              </a:lnSpc>
              <a:buFont typeface="Wingdings" pitchFamily="2" charset="2"/>
              <a:buChar char="§"/>
              <a:tabLst>
                <a:tab pos="621665" algn="l"/>
                <a:tab pos="622300" algn="l"/>
              </a:tabLst>
            </a:pPr>
            <a:r>
              <a:rPr sz="2400" b="1" spc="-95" dirty="0">
                <a:solidFill>
                  <a:srgbClr val="134F5C"/>
                </a:solidFill>
                <a:latin typeface="Verdana"/>
                <a:cs typeface="Verdana"/>
              </a:rPr>
              <a:t>The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409" dirty="0">
                <a:solidFill>
                  <a:srgbClr val="134F5C"/>
                </a:solidFill>
                <a:latin typeface="Verdana"/>
                <a:cs typeface="Verdana"/>
              </a:rPr>
              <a:t>14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70" dirty="0">
                <a:solidFill>
                  <a:srgbClr val="134F5C"/>
                </a:solidFill>
                <a:latin typeface="Verdana"/>
                <a:cs typeface="Verdana"/>
              </a:rPr>
              <a:t>columns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00" dirty="0">
                <a:solidFill>
                  <a:srgbClr val="134F5C"/>
                </a:solidFill>
                <a:latin typeface="Verdana"/>
                <a:cs typeface="Verdana"/>
              </a:rPr>
              <a:t>represent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134F5C"/>
                </a:solidFill>
                <a:latin typeface="Verdana"/>
                <a:cs typeface="Verdana"/>
              </a:rPr>
              <a:t>different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134F5C"/>
                </a:solidFill>
                <a:latin typeface="Verdana"/>
                <a:cs typeface="Verdana"/>
              </a:rPr>
              <a:t>ﬁelds.</a:t>
            </a:r>
            <a:r>
              <a:rPr sz="2400" b="1" spc="-14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70" dirty="0">
                <a:solidFill>
                  <a:srgbClr val="134F5C"/>
                </a:solidFill>
                <a:latin typeface="Verdana"/>
                <a:cs typeface="Verdana"/>
              </a:rPr>
              <a:t>We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00" dirty="0">
                <a:solidFill>
                  <a:srgbClr val="134F5C"/>
                </a:solidFill>
                <a:latin typeface="Verdana"/>
                <a:cs typeface="Verdana"/>
              </a:rPr>
              <a:t>will </a:t>
            </a:r>
            <a:r>
              <a:rPr sz="2400" b="1" spc="-80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60" dirty="0">
                <a:solidFill>
                  <a:srgbClr val="134F5C"/>
                </a:solidFill>
                <a:latin typeface="Verdana"/>
                <a:cs typeface="Verdana"/>
              </a:rPr>
              <a:t>u</a:t>
            </a:r>
            <a:r>
              <a:rPr sz="2400" b="1" spc="-55" dirty="0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sz="2400" b="1" spc="-90" dirty="0">
                <a:solidFill>
                  <a:srgbClr val="134F5C"/>
                </a:solidFill>
                <a:latin typeface="Verdana"/>
                <a:cs typeface="Verdana"/>
              </a:rPr>
              <a:t>dersta</a:t>
            </a:r>
            <a:r>
              <a:rPr sz="2400" b="1" spc="-100" dirty="0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sz="2400" b="1" spc="-20" dirty="0">
                <a:solidFill>
                  <a:srgbClr val="134F5C"/>
                </a:solidFill>
                <a:latin typeface="Verdana"/>
                <a:cs typeface="Verdana"/>
              </a:rPr>
              <a:t>d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134F5C"/>
                </a:solidFill>
                <a:latin typeface="Verdana"/>
                <a:cs typeface="Verdana"/>
              </a:rPr>
              <a:t>e</a:t>
            </a:r>
            <a:r>
              <a:rPr sz="2400" b="1" spc="-120" dirty="0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sz="2400" b="1" spc="-5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2400" b="1" spc="-55" dirty="0">
                <a:solidFill>
                  <a:srgbClr val="134F5C"/>
                </a:solidFill>
                <a:latin typeface="Verdana"/>
                <a:cs typeface="Verdana"/>
              </a:rPr>
              <a:t>h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sz="2400" b="1" spc="-65" dirty="0">
                <a:solidFill>
                  <a:srgbClr val="134F5C"/>
                </a:solidFill>
                <a:latin typeface="Verdana"/>
                <a:cs typeface="Verdana"/>
              </a:rPr>
              <a:t>olumn</a:t>
            </a:r>
            <a:r>
              <a:rPr sz="2400" b="1" spc="-14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134F5C"/>
                </a:solidFill>
                <a:latin typeface="Verdana"/>
                <a:cs typeface="Verdana"/>
              </a:rPr>
              <a:t>n</a:t>
            </a:r>
            <a:r>
              <a:rPr sz="2400" b="1" spc="-114" dirty="0">
                <a:solidFill>
                  <a:srgbClr val="134F5C"/>
                </a:solidFill>
                <a:latin typeface="Verdana"/>
                <a:cs typeface="Verdana"/>
              </a:rPr>
              <a:t>o</a:t>
            </a:r>
            <a:r>
              <a:rPr sz="2400" b="1" spc="-185" dirty="0">
                <a:solidFill>
                  <a:srgbClr val="134F5C"/>
                </a:solidFill>
                <a:latin typeface="Verdana"/>
                <a:cs typeface="Verdana"/>
              </a:rPr>
              <a:t>w</a:t>
            </a:r>
            <a:r>
              <a:rPr sz="2400" b="1" spc="-240" dirty="0">
                <a:solidFill>
                  <a:srgbClr val="134F5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54700" y="68522"/>
            <a:ext cx="565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36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columns</a:t>
            </a:r>
            <a:r>
              <a:rPr sz="36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involved: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733875"/>
            <a:ext cx="4246080" cy="4409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74" y="0"/>
            <a:ext cx="4689475" cy="409727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570"/>
              </a:spcBef>
              <a:buFont typeface="MS PGothic"/>
              <a:buChar char="❖"/>
              <a:tabLst>
                <a:tab pos="697865" algn="l"/>
                <a:tab pos="698500" algn="l"/>
              </a:tabLst>
            </a:pPr>
            <a:r>
              <a:rPr sz="3600" b="1" spc="-10" dirty="0">
                <a:solidFill>
                  <a:srgbClr val="CC0000"/>
                </a:solidFill>
                <a:latin typeface="Arial"/>
                <a:cs typeface="Arial"/>
              </a:rPr>
              <a:t>Project</a:t>
            </a:r>
            <a:r>
              <a:rPr sz="3600" b="1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C0000"/>
                </a:solidFill>
                <a:latin typeface="Arial"/>
                <a:cs typeface="Arial"/>
              </a:rPr>
              <a:t>Flowchart:</a:t>
            </a:r>
            <a:endParaRPr sz="3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16610" algn="l"/>
                <a:tab pos="817244" algn="l"/>
              </a:tabLst>
            </a:pPr>
            <a:r>
              <a:rPr lang="en-US" sz="2600" b="1" spc="-5" dirty="0" smtClean="0">
                <a:solidFill>
                  <a:srgbClr val="134F5C"/>
                </a:solidFill>
                <a:latin typeface="Arial"/>
                <a:cs typeface="Arial"/>
              </a:rPr>
              <a:t>Import library</a:t>
            </a:r>
            <a:r>
              <a:rPr sz="2600" b="1" spc="-5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EDA.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lang="en-US" sz="2600" b="1" spc="-5" dirty="0" smtClean="0">
                <a:solidFill>
                  <a:srgbClr val="134F5C"/>
                </a:solidFill>
                <a:latin typeface="Arial"/>
                <a:cs typeface="Arial"/>
              </a:rPr>
              <a:t>Data cleaning</a:t>
            </a:r>
            <a:r>
              <a:rPr sz="2600" b="1" spc="-5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sz="26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Engineering.</a:t>
            </a:r>
            <a:endParaRPr sz="2600">
              <a:latin typeface="Arial"/>
              <a:cs typeface="Arial"/>
            </a:endParaRPr>
          </a:p>
          <a:p>
            <a:pPr marL="816610" marR="89916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spc="-10" dirty="0">
                <a:solidFill>
                  <a:srgbClr val="134F5C"/>
                </a:solidFill>
                <a:latin typeface="Arial"/>
                <a:cs typeface="Arial"/>
              </a:rPr>
              <a:t>Pre</a:t>
            </a:r>
            <a:r>
              <a:rPr sz="2600" b="1" spc="-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processing</a:t>
            </a:r>
            <a:r>
              <a:rPr sz="2600" b="1" spc="-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600" b="1" spc="-70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34F5C"/>
                </a:solidFill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 marL="816610" lvl="1" indent="-504190">
              <a:lnSpc>
                <a:spcPct val="100000"/>
              </a:lnSpc>
              <a:buAutoNum type="arabicPeriod"/>
              <a:tabLst>
                <a:tab pos="816610" algn="l"/>
                <a:tab pos="817244" algn="l"/>
              </a:tabLst>
            </a:pPr>
            <a:r>
              <a:rPr sz="2600" b="1" dirty="0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endParaRPr sz="2600">
              <a:latin typeface="Arial"/>
              <a:cs typeface="Arial"/>
            </a:endParaRPr>
          </a:p>
          <a:p>
            <a:pPr marL="816610">
              <a:lnSpc>
                <a:spcPct val="100000"/>
              </a:lnSpc>
            </a:pPr>
            <a:r>
              <a:rPr sz="2600" b="1" spc="-5">
                <a:solidFill>
                  <a:srgbClr val="134F5C"/>
                </a:solidFill>
                <a:latin typeface="Arial"/>
                <a:cs typeface="Arial"/>
              </a:rPr>
              <a:t>implementation</a:t>
            </a:r>
            <a:r>
              <a:rPr sz="2600" b="1" spc="-5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27" y="54736"/>
            <a:ext cx="461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pc="-5" dirty="0"/>
              <a:t>1.</a:t>
            </a:r>
            <a:r>
              <a:rPr spc="-5"/>
              <a:t>	</a:t>
            </a:r>
            <a:r>
              <a:rPr spc="-10" smtClean="0"/>
              <a:t>I</a:t>
            </a:r>
            <a:r>
              <a:rPr lang="en-US" spc="-10" dirty="0" err="1" smtClean="0"/>
              <a:t>mport</a:t>
            </a:r>
            <a:r>
              <a:rPr lang="en-US" spc="-10" dirty="0" smtClean="0"/>
              <a:t> </a:t>
            </a:r>
            <a:r>
              <a:rPr lang="en-US" spc="-10" dirty="0" smtClean="0"/>
              <a:t>library</a:t>
            </a:r>
            <a:r>
              <a:rPr spc="-5" smtClean="0"/>
              <a:t>: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-3174" y="875932"/>
            <a:ext cx="56134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150495" indent="-5334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this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section I’ve loaded in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dependencies, like pandas,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seaborn,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many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more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from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65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scikit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learn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library.</a:t>
            </a:r>
            <a:endParaRPr sz="2400">
              <a:latin typeface="Arial"/>
              <a:cs typeface="Arial"/>
            </a:endParaRPr>
          </a:p>
          <a:p>
            <a:pPr marL="546100" marR="360045" indent="-533400">
              <a:lnSpc>
                <a:spcPct val="100000"/>
              </a:lnSpc>
              <a:buFont typeface="Wingdings" pitchFamily="2" charset="2"/>
              <a:buChar char="§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The next step was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mount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drive</a:t>
            </a:r>
            <a:r>
              <a:rPr sz="2400" b="1" spc="-3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where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was</a:t>
            </a:r>
            <a:r>
              <a:rPr sz="2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stored.</a:t>
            </a:r>
            <a:endParaRPr sz="2400">
              <a:latin typeface="Arial"/>
              <a:cs typeface="Arial"/>
            </a:endParaRPr>
          </a:p>
          <a:p>
            <a:pPr marL="546100" marR="5080" indent="-533400" algn="just">
              <a:lnSpc>
                <a:spcPct val="100000"/>
              </a:lnSpc>
              <a:buFont typeface="Wingdings" pitchFamily="2" charset="2"/>
              <a:buChar char="§"/>
              <a:tabLst>
                <a:tab pos="546100" algn="l"/>
              </a:tabLst>
            </a:pP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After mounting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drive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used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pandas.read_csv()</a:t>
            </a:r>
            <a:r>
              <a:rPr sz="2400" b="1" spc="-4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function</a:t>
            </a:r>
            <a:r>
              <a:rPr sz="2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400" b="1" spc="-3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read </a:t>
            </a:r>
            <a:r>
              <a:rPr sz="2400" b="1" spc="-65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given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us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2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Arial"/>
                <a:cs typeface="Arial"/>
              </a:rPr>
              <a:t>csv</a:t>
            </a:r>
            <a:r>
              <a:rPr sz="2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134F5C"/>
                </a:solidFill>
                <a:latin typeface="Arial"/>
                <a:cs typeface="Arial"/>
              </a:rPr>
              <a:t>format</a:t>
            </a:r>
            <a:r>
              <a:rPr sz="2400" b="1" smtClean="0">
                <a:solidFill>
                  <a:srgbClr val="134F5C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00" y="130936"/>
            <a:ext cx="1649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</a:t>
            </a:r>
            <a:r>
              <a:rPr spc="-95" dirty="0"/>
              <a:t> </a:t>
            </a:r>
            <a:r>
              <a:rPr spc="-5" dirty="0"/>
              <a:t>EDA: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" y="665011"/>
            <a:ext cx="8832850" cy="969496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83185">
              <a:lnSpc>
                <a:spcPts val="2300"/>
              </a:lnSpc>
              <a:spcBef>
                <a:spcPts val="66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300"/>
              </a:lnSpc>
              <a:spcBef>
                <a:spcPts val="5"/>
              </a:spcBef>
            </a:pPr>
            <a:r>
              <a:rPr sz="2400" b="1" spc="-5" smtClean="0">
                <a:solidFill>
                  <a:srgbClr val="134F5C"/>
                </a:solidFill>
                <a:latin typeface="Times New Roman"/>
                <a:cs typeface="Times New Roman"/>
              </a:rPr>
              <a:t>I</a:t>
            </a:r>
            <a:r>
              <a:rPr lang="en-US" sz="2400" b="1" spc="-5" dirty="0" smtClean="0">
                <a:solidFill>
                  <a:srgbClr val="134F5C"/>
                </a:solidFill>
                <a:latin typeface="Times New Roman"/>
                <a:cs typeface="Times New Roman"/>
              </a:rPr>
              <a:t> have</a:t>
            </a:r>
            <a:r>
              <a:rPr sz="2400" b="1" spc="-5" smtClean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produced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visualizations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by plotting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all the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columns individually </a:t>
            </a:r>
            <a:r>
              <a:rPr sz="2400" b="1" spc="-58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against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the target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column </a:t>
            </a:r>
            <a:r>
              <a:rPr sz="2400" b="1" dirty="0">
                <a:solidFill>
                  <a:srgbClr val="134F5C"/>
                </a:solidFill>
                <a:latin typeface="Times New Roman"/>
                <a:cs typeface="Times New Roman"/>
              </a:rPr>
              <a:t>(i.e.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 Rented Bike</a:t>
            </a:r>
            <a:r>
              <a:rPr sz="2400" b="1" spc="-10" dirty="0">
                <a:solidFill>
                  <a:srgbClr val="134F5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34F5C"/>
                </a:solidFill>
                <a:latin typeface="Times New Roman"/>
                <a:cs typeface="Times New Roman"/>
              </a:rPr>
              <a:t>Count)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62150"/>
            <a:ext cx="5219700" cy="309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" y="7321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3</a:t>
            </a:r>
            <a:r>
              <a:rPr spc="-5" smtClean="0"/>
              <a:t>.</a:t>
            </a:r>
            <a:r>
              <a:rPr spc="-90" smtClean="0"/>
              <a:t> </a:t>
            </a:r>
            <a:r>
              <a:rPr spc="-5" smtClean="0"/>
              <a:t>EDA</a:t>
            </a:r>
            <a:endParaRPr spc="-5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0800"/>
            <a:ext cx="38100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320800"/>
            <a:ext cx="48641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" y="7321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4</a:t>
            </a:r>
            <a:r>
              <a:rPr spc="-5" smtClean="0"/>
              <a:t>.</a:t>
            </a:r>
            <a:r>
              <a:rPr spc="-90" smtClean="0"/>
              <a:t> </a:t>
            </a:r>
            <a:r>
              <a:rPr spc="-5" smtClean="0"/>
              <a:t>EDA:</a:t>
            </a:r>
            <a:endParaRPr spc="-5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6750"/>
            <a:ext cx="403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800350"/>
            <a:ext cx="88392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590550"/>
            <a:ext cx="48768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886</Words>
  <Application>Microsoft Office PowerPoint</Application>
  <PresentationFormat>On-screen Show (16:9)</PresentationFormat>
  <Paragraphs>117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Capstone Project 2</vt:lpstr>
      <vt:lpstr>Slide 2</vt:lpstr>
      <vt:lpstr>Slide 3</vt:lpstr>
      <vt:lpstr>Slide 4</vt:lpstr>
      <vt:lpstr>Slide 5</vt:lpstr>
      <vt:lpstr>1. Import library:</vt:lpstr>
      <vt:lpstr>2. EDA:</vt:lpstr>
      <vt:lpstr>3. EDA</vt:lpstr>
      <vt:lpstr>4. EDA:</vt:lpstr>
      <vt:lpstr>5.Data Cleaning:</vt:lpstr>
      <vt:lpstr>6.Heat correlation map:</vt:lpstr>
      <vt:lpstr>7. Pair plot:</vt:lpstr>
      <vt:lpstr>8. Pre processing of data:</vt:lpstr>
      <vt:lpstr>9. Variation inflation factor:</vt:lpstr>
      <vt:lpstr>10. Categorical encoding:</vt:lpstr>
      <vt:lpstr>11. Model implementation :</vt:lpstr>
      <vt:lpstr>12. Model implementation and explainability:</vt:lpstr>
      <vt:lpstr>13. Model implementation and explainability:</vt:lpstr>
      <vt:lpstr>14. Model implementation and explainability:</vt:lpstr>
      <vt:lpstr>15. Model implementation and explainability:</vt:lpstr>
      <vt:lpstr>Slide 21</vt:lpstr>
      <vt:lpstr>Slide 22</vt:lpstr>
      <vt:lpstr>THANKYOU!!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prediction presentation pdf</dc:title>
  <cp:lastModifiedBy>Windows User</cp:lastModifiedBy>
  <cp:revision>26</cp:revision>
  <dcterms:created xsi:type="dcterms:W3CDTF">2023-06-20T05:22:36Z</dcterms:created>
  <dcterms:modified xsi:type="dcterms:W3CDTF">2023-06-22T07:02:49Z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