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9" r:id="rId3"/>
    <p:sldId id="293" r:id="rId4"/>
    <p:sldId id="294" r:id="rId5"/>
    <p:sldId id="265" r:id="rId6"/>
    <p:sldId id="295" r:id="rId7"/>
    <p:sldId id="296" r:id="rId8"/>
    <p:sldId id="297" r:id="rId9"/>
    <p:sldId id="298" r:id="rId10"/>
    <p:sldId id="299" r:id="rId11"/>
    <p:sldId id="300" r:id="rId12"/>
    <p:sldId id="301" r:id="rId13"/>
    <p:sldId id="302" r:id="rId14"/>
    <p:sldId id="303" r:id="rId15"/>
    <p:sldId id="304" r:id="rId16"/>
    <p:sldId id="305" r:id="rId17"/>
    <p:sldId id="285" r:id="rId18"/>
    <p:sldId id="292" r:id="rId19"/>
    <p:sldId id="291" r:id="rId20"/>
    <p:sldId id="28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EfNrMipid/hdP0Y05Ut/Jvaa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5126721-6EAF-4E12-80B0-B967872AB00E}">
  <a:tblStyle styleId="{85126721-6EAF-4E12-80B0-B967872AB00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b="off" i="off"/>
      <a:tcStyle>
        <a:tcBdr/>
        <a:fill>
          <a:solidFill>
            <a:srgbClr val="FFE2CD"/>
          </a:solidFill>
        </a:fill>
      </a:tcStyle>
    </a:band1H>
    <a:band2H>
      <a:tcTxStyle b="off" i="off"/>
      <a:tcStyle>
        <a:tcBdr/>
      </a:tcStyle>
    </a:band2H>
    <a:band1V>
      <a:tcTxStyle b="off" i="off"/>
      <a:tcStyle>
        <a:tcBdr/>
        <a:fill>
          <a:solidFill>
            <a:srgbClr val="FFE2C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7" d="100"/>
          <a:sy n="87" d="100"/>
        </p:scale>
        <p:origin x="-660" y="-6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4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0" name="Google Shape;50;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44"/>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44"/>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4" name="Google Shape;54;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 name="Google Shape;23;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3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3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4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4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4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4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5" name="Google Shape;45;p4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Google Shape;46;p4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 name="Google Shape;9;p33"/>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311700" y="848563"/>
            <a:ext cx="8520600" cy="146304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4800" dirty="0"/>
              <a:t>CAPSTONE </a:t>
            </a:r>
            <a:r>
              <a:rPr lang="en-IN" sz="4800" dirty="0" smtClean="0"/>
              <a:t>UNSUPERVISED PROJECT</a:t>
            </a:r>
            <a:r>
              <a:rPr lang="en-IN" sz="4800" dirty="0"/>
              <a:t/>
            </a:r>
            <a:br>
              <a:rPr lang="en-IN" sz="4800" dirty="0"/>
            </a:br>
            <a:endParaRPr sz="4800" dirty="0"/>
          </a:p>
        </p:txBody>
      </p:sp>
      <p:sp>
        <p:nvSpPr>
          <p:cNvPr id="60" name="Google Shape;60;p1"/>
          <p:cNvSpPr txBox="1">
            <a:spLocks noGrp="1"/>
          </p:cNvSpPr>
          <p:nvPr>
            <p:ph type="subTitle" idx="1"/>
          </p:nvPr>
        </p:nvSpPr>
        <p:spPr>
          <a:xfrm>
            <a:off x="213934" y="2260397"/>
            <a:ext cx="8520600" cy="702259"/>
          </a:xfrm>
          <a:prstGeom prst="rect">
            <a:avLst/>
          </a:prstGeom>
          <a:noFill/>
          <a:ln>
            <a:noFill/>
          </a:ln>
        </p:spPr>
        <p:txBody>
          <a:bodyPr spcFirstLastPara="1" wrap="square" lIns="91425" tIns="91425" rIns="91425" bIns="91425" anchor="t" anchorCtr="0">
            <a:noAutofit/>
          </a:bodyPr>
          <a:lstStyle/>
          <a:p>
            <a:pPr marL="457200" lvl="0" indent="-342900" algn="ctr" rtl="0">
              <a:lnSpc>
                <a:spcPct val="100000"/>
              </a:lnSpc>
              <a:spcBef>
                <a:spcPts val="0"/>
              </a:spcBef>
              <a:spcAft>
                <a:spcPts val="0"/>
              </a:spcAft>
              <a:buSzPts val="2800"/>
              <a:buNone/>
            </a:pPr>
            <a:r>
              <a:rPr lang="en-IN" b="1" dirty="0" err="1" smtClean="0">
                <a:solidFill>
                  <a:schemeClr val="lt1"/>
                </a:solidFill>
              </a:rPr>
              <a:t>Zomato</a:t>
            </a:r>
            <a:r>
              <a:rPr lang="en-IN" b="1" dirty="0" smtClean="0">
                <a:solidFill>
                  <a:schemeClr val="lt1"/>
                </a:solidFill>
              </a:rPr>
              <a:t> restaurant clustering and sentimental analysis</a:t>
            </a:r>
            <a:endParaRPr b="1" dirty="0">
              <a:solidFill>
                <a:schemeClr val="lt1"/>
              </a:solidFill>
            </a:endParaRPr>
          </a:p>
          <a:p>
            <a:pPr marL="457200" lvl="0" indent="-342900" algn="ctr" rtl="0">
              <a:lnSpc>
                <a:spcPct val="100000"/>
              </a:lnSpc>
              <a:spcBef>
                <a:spcPts val="0"/>
              </a:spcBef>
              <a:spcAft>
                <a:spcPts val="0"/>
              </a:spcAft>
              <a:buSzPts val="2800"/>
              <a:buNone/>
            </a:pPr>
            <a:endParaRPr dirty="0">
              <a:solidFill>
                <a:schemeClr val="lt1"/>
              </a:solidFill>
            </a:endParaRPr>
          </a:p>
        </p:txBody>
      </p:sp>
      <p:sp>
        <p:nvSpPr>
          <p:cNvPr id="61" name="Google Shape;61;p1"/>
          <p:cNvSpPr txBox="1"/>
          <p:nvPr/>
        </p:nvSpPr>
        <p:spPr>
          <a:xfrm>
            <a:off x="1466528" y="3226002"/>
            <a:ext cx="6332400" cy="677078"/>
          </a:xfrm>
          <a:prstGeom prst="rect">
            <a:avLst/>
          </a:prstGeom>
          <a:noFill/>
          <a:ln>
            <a:noFill/>
          </a:ln>
        </p:spPr>
        <p:txBody>
          <a:bodyPr spcFirstLastPara="1" wrap="square" lIns="91425" tIns="91425" rIns="91425" bIns="91425" anchor="t" anchorCtr="0">
            <a:spAutoFit/>
          </a:bodyPr>
          <a:lstStyle/>
          <a:p>
            <a:pPr marL="457200" marR="0" lvl="0" indent="-342900" algn="r" rtl="0">
              <a:lnSpc>
                <a:spcPct val="100000"/>
              </a:lnSpc>
              <a:spcBef>
                <a:spcPts val="0"/>
              </a:spcBef>
              <a:spcAft>
                <a:spcPts val="0"/>
              </a:spcAft>
              <a:buClr>
                <a:srgbClr val="000000"/>
              </a:buClr>
              <a:buSzPts val="2700"/>
              <a:buFont typeface="Arial"/>
              <a:buNone/>
            </a:pPr>
            <a:r>
              <a:rPr lang="en-US" sz="3200" b="1" i="0" u="none" strike="noStrike" cap="none" dirty="0" smtClean="0">
                <a:solidFill>
                  <a:srgbClr val="0070C0"/>
                </a:solidFill>
                <a:latin typeface="Arial"/>
                <a:ea typeface="Arial"/>
                <a:cs typeface="Arial"/>
                <a:sym typeface="Arial"/>
              </a:rPr>
              <a:t>By </a:t>
            </a:r>
            <a:r>
              <a:rPr lang="en-US" sz="3200" b="1" i="0" u="none" strike="noStrike" cap="none" dirty="0" err="1" smtClean="0">
                <a:solidFill>
                  <a:srgbClr val="0070C0"/>
                </a:solidFill>
                <a:latin typeface="Arial"/>
                <a:ea typeface="Arial"/>
                <a:cs typeface="Arial"/>
                <a:sym typeface="Arial"/>
              </a:rPr>
              <a:t>Amit</a:t>
            </a:r>
            <a:r>
              <a:rPr lang="en-US" sz="3200" b="1" i="0" u="none" strike="noStrike" cap="none" dirty="0" smtClean="0">
                <a:solidFill>
                  <a:srgbClr val="0070C0"/>
                </a:solidFill>
                <a:latin typeface="Arial"/>
                <a:ea typeface="Arial"/>
                <a:cs typeface="Arial"/>
                <a:sym typeface="Arial"/>
              </a:rPr>
              <a:t> s </a:t>
            </a:r>
            <a:r>
              <a:rPr lang="en-US" sz="3200" b="1" i="0" u="none" strike="noStrike" cap="none" dirty="0" err="1" smtClean="0">
                <a:solidFill>
                  <a:srgbClr val="0070C0"/>
                </a:solidFill>
                <a:latin typeface="Arial"/>
                <a:ea typeface="Arial"/>
                <a:cs typeface="Arial"/>
                <a:sym typeface="Arial"/>
              </a:rPr>
              <a:t>kashyap</a:t>
            </a:r>
            <a:endParaRPr sz="3200" b="1" i="0" u="none" strike="noStrike" cap="none" dirty="0">
              <a:solidFill>
                <a:srgbClr val="0070C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 with revenue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HART_7.png"/>
          <p:cNvPicPr>
            <a:picLocks noChangeAspect="1"/>
          </p:cNvPicPr>
          <p:nvPr/>
        </p:nvPicPr>
        <p:blipFill>
          <a:blip r:embed="rId2"/>
          <a:stretch>
            <a:fillRect/>
          </a:stretch>
        </p:blipFill>
        <p:spPr>
          <a:xfrm>
            <a:off x="0" y="1097279"/>
            <a:ext cx="9144000" cy="39373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t>
            </a:r>
            <a:r>
              <a:rPr lang="en-US" dirty="0" err="1" smtClean="0"/>
              <a:t>heatmap</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ORRELATION_HM.png"/>
          <p:cNvPicPr>
            <a:picLocks noChangeAspect="1"/>
          </p:cNvPicPr>
          <p:nvPr/>
        </p:nvPicPr>
        <p:blipFill>
          <a:blip r:embed="rId2"/>
          <a:stretch>
            <a:fillRect/>
          </a:stretch>
        </p:blipFill>
        <p:spPr>
          <a:xfrm>
            <a:off x="138989" y="892453"/>
            <a:ext cx="8719718" cy="40372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Pairplot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PAIRPLOT.png"/>
          <p:cNvPicPr>
            <a:picLocks noChangeAspect="1"/>
          </p:cNvPicPr>
          <p:nvPr/>
        </p:nvPicPr>
        <p:blipFill>
          <a:blip r:embed="rId2"/>
          <a:stretch>
            <a:fillRect/>
          </a:stretch>
        </p:blipFill>
        <p:spPr>
          <a:xfrm>
            <a:off x="2000250" y="1280160"/>
            <a:ext cx="5143500" cy="31894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Sentimental analysis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model_1_kmeans_elbowcurve.png"/>
          <p:cNvPicPr>
            <a:picLocks noChangeAspect="1"/>
          </p:cNvPicPr>
          <p:nvPr/>
        </p:nvPicPr>
        <p:blipFill>
          <a:blip r:embed="rId2"/>
          <a:stretch>
            <a:fillRect/>
          </a:stretch>
        </p:blipFill>
        <p:spPr>
          <a:xfrm>
            <a:off x="6442151" y="2874873"/>
            <a:ext cx="2314641" cy="1887323"/>
          </a:xfrm>
          <a:prstGeom prst="rect">
            <a:avLst/>
          </a:prstGeom>
        </p:spPr>
      </p:pic>
      <p:pic>
        <p:nvPicPr>
          <p:cNvPr id="5" name="Picture 4" descr="model_1_shillhouette.png"/>
          <p:cNvPicPr>
            <a:picLocks noChangeAspect="1"/>
          </p:cNvPicPr>
          <p:nvPr/>
        </p:nvPicPr>
        <p:blipFill>
          <a:blip r:embed="rId3"/>
          <a:stretch>
            <a:fillRect/>
          </a:stretch>
        </p:blipFill>
        <p:spPr>
          <a:xfrm>
            <a:off x="5420563" y="1186383"/>
            <a:ext cx="3469238" cy="1700107"/>
          </a:xfrm>
          <a:prstGeom prst="rect">
            <a:avLst/>
          </a:prstGeom>
        </p:spPr>
      </p:pic>
      <p:pic>
        <p:nvPicPr>
          <p:cNvPr id="6" name="Picture 5" descr="model_1_dendrogram.png"/>
          <p:cNvPicPr>
            <a:picLocks noChangeAspect="1"/>
          </p:cNvPicPr>
          <p:nvPr/>
        </p:nvPicPr>
        <p:blipFill>
          <a:blip r:embed="rId4"/>
          <a:stretch>
            <a:fillRect/>
          </a:stretch>
        </p:blipFill>
        <p:spPr>
          <a:xfrm>
            <a:off x="160935" y="1038758"/>
            <a:ext cx="4491531" cy="33357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ouliers_2.png"/>
          <p:cNvPicPr>
            <a:picLocks noChangeAspect="1"/>
          </p:cNvPicPr>
          <p:nvPr/>
        </p:nvPicPr>
        <p:blipFill>
          <a:blip r:embed="rId2"/>
          <a:stretch>
            <a:fillRect/>
          </a:stretch>
        </p:blipFill>
        <p:spPr>
          <a:xfrm>
            <a:off x="5821064" y="1198022"/>
            <a:ext cx="2489003" cy="1881224"/>
          </a:xfrm>
          <a:prstGeom prst="rect">
            <a:avLst/>
          </a:prstGeom>
        </p:spPr>
      </p:pic>
      <p:pic>
        <p:nvPicPr>
          <p:cNvPr id="5" name="Picture 4" descr="ouliers_reviewer.png"/>
          <p:cNvPicPr>
            <a:picLocks noChangeAspect="1"/>
          </p:cNvPicPr>
          <p:nvPr/>
        </p:nvPicPr>
        <p:blipFill>
          <a:blip r:embed="rId3"/>
          <a:stretch>
            <a:fillRect/>
          </a:stretch>
        </p:blipFill>
        <p:spPr>
          <a:xfrm>
            <a:off x="160934" y="1123984"/>
            <a:ext cx="4827126" cy="2046702"/>
          </a:xfrm>
          <a:prstGeom prst="rect">
            <a:avLst/>
          </a:prstGeom>
        </p:spPr>
      </p:pic>
      <p:pic>
        <p:nvPicPr>
          <p:cNvPr id="6" name="Picture 5" descr="outliers visualize.png"/>
          <p:cNvPicPr>
            <a:picLocks noChangeAspect="1"/>
          </p:cNvPicPr>
          <p:nvPr/>
        </p:nvPicPr>
        <p:blipFill>
          <a:blip r:embed="rId4"/>
          <a:stretch>
            <a:fillRect/>
          </a:stretch>
        </p:blipFill>
        <p:spPr>
          <a:xfrm>
            <a:off x="6033029" y="3007471"/>
            <a:ext cx="2021006" cy="1582716"/>
          </a:xfrm>
          <a:prstGeom prst="rect">
            <a:avLst/>
          </a:prstGeom>
        </p:spPr>
      </p:pic>
      <p:pic>
        <p:nvPicPr>
          <p:cNvPr id="7" name="Picture 6" descr="outliers_3.png"/>
          <p:cNvPicPr>
            <a:picLocks noChangeAspect="1"/>
          </p:cNvPicPr>
          <p:nvPr/>
        </p:nvPicPr>
        <p:blipFill>
          <a:blip r:embed="rId5"/>
          <a:stretch>
            <a:fillRect/>
          </a:stretch>
        </p:blipFill>
        <p:spPr>
          <a:xfrm>
            <a:off x="1874515" y="2994854"/>
            <a:ext cx="2148845" cy="16571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log_model_conf_matrix.png"/>
          <p:cNvPicPr>
            <a:picLocks noChangeAspect="1"/>
          </p:cNvPicPr>
          <p:nvPr/>
        </p:nvPicPr>
        <p:blipFill>
          <a:blip r:embed="rId2"/>
          <a:stretch>
            <a:fillRect/>
          </a:stretch>
        </p:blipFill>
        <p:spPr>
          <a:xfrm>
            <a:off x="339238" y="1213296"/>
            <a:ext cx="3457351" cy="3270468"/>
          </a:xfrm>
          <a:prstGeom prst="rect">
            <a:avLst/>
          </a:prstGeom>
        </p:spPr>
      </p:pic>
      <p:pic>
        <p:nvPicPr>
          <p:cNvPr id="5" name="Picture 4" descr="log_model_after_ev.png"/>
          <p:cNvPicPr>
            <a:picLocks noChangeAspect="1"/>
          </p:cNvPicPr>
          <p:nvPr/>
        </p:nvPicPr>
        <p:blipFill>
          <a:blip r:embed="rId3"/>
          <a:stretch>
            <a:fillRect/>
          </a:stretch>
        </p:blipFill>
        <p:spPr>
          <a:xfrm>
            <a:off x="4550054" y="1297126"/>
            <a:ext cx="3307345" cy="3128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XGBOOST MODEL</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xgboost_conf_matrix.png"/>
          <p:cNvPicPr>
            <a:picLocks noChangeAspect="1"/>
          </p:cNvPicPr>
          <p:nvPr/>
        </p:nvPicPr>
        <p:blipFill>
          <a:blip r:embed="rId2"/>
          <a:stretch>
            <a:fillRect/>
          </a:stretch>
        </p:blipFill>
        <p:spPr>
          <a:xfrm>
            <a:off x="288032" y="1204993"/>
            <a:ext cx="3303732" cy="3125152"/>
          </a:xfrm>
          <a:prstGeom prst="rect">
            <a:avLst/>
          </a:prstGeom>
        </p:spPr>
      </p:pic>
      <p:pic>
        <p:nvPicPr>
          <p:cNvPr id="5" name="Picture 4" descr="xgb_model_after_ev.png"/>
          <p:cNvPicPr>
            <a:picLocks noChangeAspect="1"/>
          </p:cNvPicPr>
          <p:nvPr/>
        </p:nvPicPr>
        <p:blipFill>
          <a:blip r:embed="rId3"/>
          <a:stretch>
            <a:fillRect/>
          </a:stretch>
        </p:blipFill>
        <p:spPr>
          <a:xfrm>
            <a:off x="4710819" y="1221638"/>
            <a:ext cx="3479466" cy="32913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311700" y="88465"/>
            <a:ext cx="8520600" cy="7454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b="1" dirty="0" smtClean="0"/>
              <a:t>Model used for implementation</a:t>
            </a:r>
            <a:br>
              <a:rPr lang="en-IN" sz="2500" b="1" dirty="0" smtClean="0"/>
            </a:br>
            <a:endParaRPr sz="2500" b="1" dirty="0"/>
          </a:p>
        </p:txBody>
      </p:sp>
      <p:sp>
        <p:nvSpPr>
          <p:cNvPr id="266" name="Google Shape;266;p30"/>
          <p:cNvSpPr txBox="1">
            <a:spLocks noGrp="1"/>
          </p:cNvSpPr>
          <p:nvPr>
            <p:ph type="body" idx="1"/>
          </p:nvPr>
        </p:nvSpPr>
        <p:spPr>
          <a:xfrm>
            <a:off x="379562" y="768097"/>
            <a:ext cx="8452738" cy="1177746"/>
          </a:xfrm>
          <a:prstGeom prst="rect">
            <a:avLst/>
          </a:prstGeom>
          <a:noFill/>
          <a:ln>
            <a:noFill/>
          </a:ln>
        </p:spPr>
        <p:txBody>
          <a:bodyPr spcFirstLastPara="1" wrap="square" lIns="91425" tIns="91425" rIns="91425" bIns="91425" anchor="t" anchorCtr="0">
            <a:noAutofit/>
          </a:bodyPr>
          <a:lstStyle/>
          <a:p>
            <a:pPr algn="just">
              <a:buNone/>
            </a:pPr>
            <a:r>
              <a:rPr lang="en-US" dirty="0" smtClean="0">
                <a:solidFill>
                  <a:srgbClr val="000000"/>
                </a:solidFill>
                <a:latin typeface="Times New Roman" pitchFamily="18" charset="0"/>
                <a:cs typeface="Times New Roman" pitchFamily="18" charset="0"/>
              </a:rPr>
              <a:t>1- Logistics </a:t>
            </a:r>
            <a:r>
              <a:rPr lang="en-US" dirty="0" smtClean="0">
                <a:solidFill>
                  <a:srgbClr val="000000"/>
                </a:solidFill>
                <a:latin typeface="Times New Roman" pitchFamily="18" charset="0"/>
                <a:cs typeface="Times New Roman" pitchFamily="18" charset="0"/>
              </a:rPr>
              <a:t>regression</a:t>
            </a:r>
            <a:endParaRPr lang="en-US" dirty="0" smtClean="0">
              <a:solidFill>
                <a:srgbClr val="000000"/>
              </a:solidFill>
              <a:latin typeface="Times New Roman" pitchFamily="18" charset="0"/>
              <a:cs typeface="Times New Roman" pitchFamily="18" charset="0"/>
            </a:endParaRPr>
          </a:p>
          <a:p>
            <a:pPr algn="just">
              <a:buNone/>
            </a:pPr>
            <a:r>
              <a:rPr lang="en-US" dirty="0" smtClean="0">
                <a:solidFill>
                  <a:srgbClr val="000000"/>
                </a:solidFill>
                <a:latin typeface="Times New Roman" pitchFamily="18" charset="0"/>
                <a:cs typeface="Times New Roman" pitchFamily="18" charset="0"/>
              </a:rPr>
              <a:t> 2- </a:t>
            </a:r>
            <a:r>
              <a:rPr lang="en-US" dirty="0" err="1" smtClean="0">
                <a:solidFill>
                  <a:srgbClr val="000000"/>
                </a:solidFill>
                <a:latin typeface="Times New Roman" pitchFamily="18" charset="0"/>
                <a:cs typeface="Times New Roman" pitchFamily="18" charset="0"/>
              </a:rPr>
              <a:t>Xgboost</a:t>
            </a:r>
            <a:r>
              <a:rPr lang="en-US" dirty="0" smtClean="0">
                <a:solidFill>
                  <a:srgbClr val="000000"/>
                </a:solidFill>
                <a:latin typeface="Times New Roman" pitchFamily="18" charset="0"/>
                <a:cs typeface="Times New Roman" pitchFamily="18" charset="0"/>
              </a:rPr>
              <a:t> </a:t>
            </a:r>
            <a:endParaRPr lang="en-US" dirty="0" smtClean="0">
              <a:solidFill>
                <a:srgbClr val="000000"/>
              </a:solidFill>
              <a:latin typeface="Times New Roman" pitchFamily="18" charset="0"/>
              <a:cs typeface="Times New Roman" pitchFamily="18" charset="0"/>
            </a:endParaRPr>
          </a:p>
          <a:p>
            <a:pPr algn="just">
              <a:buNone/>
            </a:pPr>
            <a:endParaRPr lang="en-US" dirty="0" smtClean="0">
              <a:solidFill>
                <a:srgbClr val="000000"/>
              </a:solidFill>
              <a:latin typeface="Courier New"/>
            </a:endParaRPr>
          </a:p>
          <a:p>
            <a:pPr algn="just">
              <a:buNone/>
            </a:pPr>
            <a:endParaRPr lang="en-US" dirty="0" smtClean="0">
              <a:solidFill>
                <a:srgbClr val="000000"/>
              </a:solidFill>
              <a:latin typeface="Courier New"/>
            </a:endParaRPr>
          </a:p>
          <a:p>
            <a:pPr marL="457200" lvl="0" indent="-342900" algn="l" rtl="0">
              <a:lnSpc>
                <a:spcPct val="115000"/>
              </a:lnSpc>
              <a:spcBef>
                <a:spcPts val="0"/>
              </a:spcBef>
              <a:spcAft>
                <a:spcPts val="0"/>
              </a:spcAft>
              <a:buSzPts val="1800"/>
              <a:buNone/>
            </a:pPr>
            <a:r>
              <a:rPr lang="en-US" b="1" dirty="0" smtClean="0">
                <a:solidFill>
                  <a:schemeClr val="accent2"/>
                </a:solidFill>
              </a:rPr>
              <a:t>Accuracy </a:t>
            </a:r>
            <a:r>
              <a:rPr lang="en-US" b="1" dirty="0" smtClean="0">
                <a:solidFill>
                  <a:schemeClr val="accent2"/>
                </a:solidFill>
              </a:rPr>
              <a:t>before evaluation</a:t>
            </a:r>
            <a:endParaRPr lang="en-US" b="1" dirty="0" smtClean="0">
              <a:solidFill>
                <a:schemeClr val="accent2"/>
              </a:solidFill>
            </a:endParaRPr>
          </a:p>
          <a:p>
            <a:pPr marL="457200" lvl="0" indent="-342900" algn="l" rtl="0">
              <a:lnSpc>
                <a:spcPct val="115000"/>
              </a:lnSpc>
              <a:spcBef>
                <a:spcPts val="0"/>
              </a:spcBef>
              <a:spcAft>
                <a:spcPts val="0"/>
              </a:spcAft>
              <a:buSzPts val="1800"/>
              <a:buNone/>
            </a:pPr>
            <a:endParaRPr lang="en-US" dirty="0" smtClean="0">
              <a:solidFill>
                <a:schemeClr val="accent2"/>
              </a:solidFill>
            </a:endParaRPr>
          </a:p>
          <a:p>
            <a:pPr marL="457200" lvl="0" indent="-342900" algn="l" rtl="0">
              <a:lnSpc>
                <a:spcPct val="115000"/>
              </a:lnSpc>
              <a:spcBef>
                <a:spcPts val="0"/>
              </a:spcBef>
              <a:spcAft>
                <a:spcPts val="0"/>
              </a:spcAft>
              <a:buSzPts val="1800"/>
              <a:buNone/>
            </a:pPr>
            <a:endParaRPr smtClean="0">
              <a:solidFill>
                <a:schemeClr val="accent2"/>
              </a:solidFill>
            </a:endParaRPr>
          </a:p>
          <a:p>
            <a:pPr marL="457200" lvl="0" indent="-342900" algn="l" rtl="0">
              <a:lnSpc>
                <a:spcPct val="115000"/>
              </a:lnSpc>
              <a:spcBef>
                <a:spcPts val="0"/>
              </a:spcBef>
              <a:spcAft>
                <a:spcPts val="0"/>
              </a:spcAft>
              <a:buSzPts val="1800"/>
              <a:buChar char="●"/>
            </a:pPr>
            <a:r>
              <a:rPr lang="en-IN" dirty="0" smtClean="0"/>
              <a:t>)</a:t>
            </a:r>
            <a:endParaRPr dirty="0"/>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p:txBody>
      </p:sp>
      <p:graphicFrame>
        <p:nvGraphicFramePr>
          <p:cNvPr id="4" name="Table 3"/>
          <p:cNvGraphicFramePr>
            <a:graphicFrameLocks noGrp="1"/>
          </p:cNvGraphicFramePr>
          <p:nvPr/>
        </p:nvGraphicFramePr>
        <p:xfrm>
          <a:off x="1070457" y="2670048"/>
          <a:ext cx="6895796" cy="1126862"/>
        </p:xfrm>
        <a:graphic>
          <a:graphicData uri="http://schemas.openxmlformats.org/drawingml/2006/table">
            <a:tbl>
              <a:tblPr firstRow="1" bandRow="1">
                <a:tableStyleId>{85126721-6EAF-4E12-80B0-B967872AB00E}</a:tableStyleId>
              </a:tblPr>
              <a:tblGrid>
                <a:gridCol w="4415943"/>
                <a:gridCol w="2479853"/>
              </a:tblGrid>
              <a:tr h="519379">
                <a:tc>
                  <a:txBody>
                    <a:bodyPr/>
                    <a:lstStyle/>
                    <a:p>
                      <a:pPr algn="l"/>
                      <a:r>
                        <a:rPr lang="en-US" dirty="0" smtClean="0">
                          <a:solidFill>
                            <a:schemeClr val="accent5">
                              <a:lumMod val="75000"/>
                            </a:schemeClr>
                          </a:solidFill>
                        </a:rPr>
                        <a:t>Logistics</a:t>
                      </a:r>
                      <a:r>
                        <a:rPr lang="en-US" baseline="0" dirty="0" smtClean="0">
                          <a:solidFill>
                            <a:schemeClr val="accent5">
                              <a:lumMod val="75000"/>
                            </a:schemeClr>
                          </a:solidFill>
                        </a:rPr>
                        <a:t> regression </a:t>
                      </a:r>
                      <a:endParaRPr lang="en-US" dirty="0">
                        <a:solidFill>
                          <a:schemeClr val="accent5">
                            <a:lumMod val="75000"/>
                          </a:schemeClr>
                        </a:solidFill>
                      </a:endParaRPr>
                    </a:p>
                  </a:txBody>
                  <a:tcPr>
                    <a:noFill/>
                  </a:tcPr>
                </a:tc>
                <a:tc>
                  <a:txBody>
                    <a:bodyPr/>
                    <a:lstStyle/>
                    <a:p>
                      <a:r>
                        <a:rPr lang="en-US" dirty="0" smtClean="0"/>
                        <a:t>               </a:t>
                      </a:r>
                      <a:r>
                        <a:rPr lang="en-US" dirty="0" smtClean="0">
                          <a:solidFill>
                            <a:srgbClr val="C00000"/>
                          </a:solidFill>
                        </a:rPr>
                        <a:t>80.11%</a:t>
                      </a:r>
                      <a:endParaRPr lang="en-US" dirty="0">
                        <a:solidFill>
                          <a:srgbClr val="C00000"/>
                        </a:solidFill>
                      </a:endParaRPr>
                    </a:p>
                  </a:txBody>
                  <a:tcPr>
                    <a:noFill/>
                  </a:tcPr>
                </a:tc>
              </a:tr>
              <a:tr h="607483">
                <a:tc>
                  <a:txBody>
                    <a:bodyPr/>
                    <a:lstStyle/>
                    <a:p>
                      <a:pPr algn="l"/>
                      <a:r>
                        <a:rPr lang="en-US" b="1" dirty="0" err="1" smtClean="0">
                          <a:solidFill>
                            <a:schemeClr val="accent5">
                              <a:lumMod val="75000"/>
                            </a:schemeClr>
                          </a:solidFill>
                        </a:rPr>
                        <a:t>Xgboost</a:t>
                      </a:r>
                      <a:r>
                        <a:rPr lang="en-US" b="1" baseline="0" dirty="0" smtClean="0">
                          <a:solidFill>
                            <a:schemeClr val="accent5">
                              <a:lumMod val="75000"/>
                            </a:schemeClr>
                          </a:solidFill>
                        </a:rPr>
                        <a:t> </a:t>
                      </a:r>
                      <a:endParaRPr lang="en-US" b="1" dirty="0">
                        <a:solidFill>
                          <a:schemeClr val="accent5">
                            <a:lumMod val="75000"/>
                          </a:schemeClr>
                        </a:solidFill>
                      </a:endParaRPr>
                    </a:p>
                  </a:txBody>
                  <a:tcPr>
                    <a:noFill/>
                  </a:tcPr>
                </a:tc>
                <a:tc>
                  <a:txBody>
                    <a:bodyPr/>
                    <a:lstStyle/>
                    <a:p>
                      <a:r>
                        <a:rPr lang="en-US" dirty="0" smtClean="0"/>
                        <a:t>               </a:t>
                      </a:r>
                      <a:r>
                        <a:rPr lang="en-US" b="1" dirty="0" smtClean="0"/>
                        <a:t>81.33%</a:t>
                      </a:r>
                      <a:endParaRPr lang="en-US" b="1" dirty="0"/>
                    </a:p>
                  </a:txBody>
                  <a:tcP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311700" y="88465"/>
            <a:ext cx="8520600" cy="7454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b="1" dirty="0" smtClean="0"/>
              <a:t>Model used for implementation</a:t>
            </a:r>
            <a:br>
              <a:rPr lang="en-IN" sz="2500" b="1" dirty="0" smtClean="0"/>
            </a:br>
            <a:endParaRPr sz="2500" b="1" dirty="0"/>
          </a:p>
        </p:txBody>
      </p:sp>
      <p:sp>
        <p:nvSpPr>
          <p:cNvPr id="266" name="Google Shape;266;p30"/>
          <p:cNvSpPr txBox="1">
            <a:spLocks noGrp="1"/>
          </p:cNvSpPr>
          <p:nvPr>
            <p:ph type="body" idx="1"/>
          </p:nvPr>
        </p:nvSpPr>
        <p:spPr>
          <a:xfrm>
            <a:off x="379562" y="768097"/>
            <a:ext cx="8452738" cy="1177746"/>
          </a:xfrm>
          <a:prstGeom prst="rect">
            <a:avLst/>
          </a:prstGeom>
          <a:noFill/>
          <a:ln>
            <a:noFill/>
          </a:ln>
        </p:spPr>
        <p:txBody>
          <a:bodyPr spcFirstLastPara="1" wrap="square" lIns="91425" tIns="91425" rIns="91425" bIns="91425" anchor="t" anchorCtr="0">
            <a:noAutofit/>
          </a:bodyPr>
          <a:lstStyle/>
          <a:p>
            <a:pPr algn="just">
              <a:buNone/>
            </a:pPr>
            <a:r>
              <a:rPr lang="en-US" dirty="0" smtClean="0">
                <a:solidFill>
                  <a:srgbClr val="000000"/>
                </a:solidFill>
                <a:latin typeface="Times New Roman" pitchFamily="18" charset="0"/>
                <a:cs typeface="Times New Roman" pitchFamily="18" charset="0"/>
              </a:rPr>
              <a:t>1- Logistics </a:t>
            </a:r>
            <a:r>
              <a:rPr lang="en-US" dirty="0" smtClean="0">
                <a:solidFill>
                  <a:srgbClr val="000000"/>
                </a:solidFill>
                <a:latin typeface="Times New Roman" pitchFamily="18" charset="0"/>
                <a:cs typeface="Times New Roman" pitchFamily="18" charset="0"/>
              </a:rPr>
              <a:t>regression</a:t>
            </a:r>
            <a:endParaRPr lang="en-US" dirty="0" smtClean="0">
              <a:solidFill>
                <a:srgbClr val="000000"/>
              </a:solidFill>
              <a:latin typeface="Times New Roman" pitchFamily="18" charset="0"/>
              <a:cs typeface="Times New Roman" pitchFamily="18" charset="0"/>
            </a:endParaRPr>
          </a:p>
          <a:p>
            <a:pPr algn="just">
              <a:buNone/>
            </a:pPr>
            <a:r>
              <a:rPr lang="en-US" dirty="0" smtClean="0">
                <a:solidFill>
                  <a:srgbClr val="000000"/>
                </a:solidFill>
                <a:latin typeface="Times New Roman" pitchFamily="18" charset="0"/>
                <a:cs typeface="Times New Roman" pitchFamily="18" charset="0"/>
              </a:rPr>
              <a:t> 2- </a:t>
            </a:r>
            <a:r>
              <a:rPr lang="en-US" dirty="0" err="1" smtClean="0">
                <a:solidFill>
                  <a:srgbClr val="000000"/>
                </a:solidFill>
                <a:latin typeface="Times New Roman" pitchFamily="18" charset="0"/>
                <a:cs typeface="Times New Roman" pitchFamily="18" charset="0"/>
              </a:rPr>
              <a:t>xgboost</a:t>
            </a:r>
            <a:endParaRPr lang="en-US" dirty="0" smtClean="0">
              <a:solidFill>
                <a:srgbClr val="000000"/>
              </a:solidFill>
              <a:latin typeface="Times New Roman" pitchFamily="18" charset="0"/>
              <a:cs typeface="Times New Roman" pitchFamily="18" charset="0"/>
            </a:endParaRPr>
          </a:p>
          <a:p>
            <a:pPr algn="just">
              <a:buNone/>
            </a:pPr>
            <a:r>
              <a:rPr lang="en-US" dirty="0" smtClean="0">
                <a:solidFill>
                  <a:srgbClr val="000000"/>
                </a:solidFill>
                <a:latin typeface="Times New Roman" pitchFamily="18" charset="0"/>
                <a:cs typeface="Times New Roman" pitchFamily="18" charset="0"/>
              </a:rPr>
              <a:t> </a:t>
            </a:r>
          </a:p>
          <a:p>
            <a:pPr algn="just">
              <a:buNone/>
            </a:pPr>
            <a:endParaRPr lang="en-US" dirty="0" smtClean="0">
              <a:solidFill>
                <a:srgbClr val="000000"/>
              </a:solidFill>
              <a:latin typeface="Courier New"/>
            </a:endParaRPr>
          </a:p>
          <a:p>
            <a:pPr marL="457200" lvl="0" indent="-342900" algn="l" rtl="0">
              <a:lnSpc>
                <a:spcPct val="115000"/>
              </a:lnSpc>
              <a:spcBef>
                <a:spcPts val="0"/>
              </a:spcBef>
              <a:spcAft>
                <a:spcPts val="0"/>
              </a:spcAft>
              <a:buSzPts val="1800"/>
              <a:buNone/>
            </a:pPr>
            <a:r>
              <a:rPr lang="en-US" b="1" dirty="0" smtClean="0">
                <a:solidFill>
                  <a:schemeClr val="accent2"/>
                </a:solidFill>
              </a:rPr>
              <a:t>Accuracy </a:t>
            </a:r>
            <a:r>
              <a:rPr lang="en-US" b="1" dirty="0" smtClean="0">
                <a:solidFill>
                  <a:schemeClr val="accent2"/>
                </a:solidFill>
              </a:rPr>
              <a:t>after evaluation</a:t>
            </a:r>
            <a:endParaRPr lang="en-US" b="1" dirty="0" smtClean="0">
              <a:solidFill>
                <a:schemeClr val="accent2"/>
              </a:solidFill>
            </a:endParaRPr>
          </a:p>
          <a:p>
            <a:pPr marL="457200" lvl="0" indent="-342900" algn="l" rtl="0">
              <a:lnSpc>
                <a:spcPct val="115000"/>
              </a:lnSpc>
              <a:spcBef>
                <a:spcPts val="0"/>
              </a:spcBef>
              <a:spcAft>
                <a:spcPts val="0"/>
              </a:spcAft>
              <a:buSzPts val="1800"/>
              <a:buNone/>
            </a:pPr>
            <a:endParaRPr lang="en-US" dirty="0" smtClean="0">
              <a:solidFill>
                <a:schemeClr val="accent2"/>
              </a:solidFill>
            </a:endParaRPr>
          </a:p>
          <a:p>
            <a:pPr marL="457200" lvl="0" indent="-342900" algn="l" rtl="0">
              <a:lnSpc>
                <a:spcPct val="115000"/>
              </a:lnSpc>
              <a:spcBef>
                <a:spcPts val="0"/>
              </a:spcBef>
              <a:spcAft>
                <a:spcPts val="0"/>
              </a:spcAft>
              <a:buSzPts val="1800"/>
              <a:buNone/>
            </a:pPr>
            <a:endParaRPr smtClean="0">
              <a:solidFill>
                <a:schemeClr val="accent2"/>
              </a:solidFill>
            </a:endParaRPr>
          </a:p>
          <a:p>
            <a:pPr marL="457200" lvl="0" indent="-342900" algn="l" rtl="0">
              <a:lnSpc>
                <a:spcPct val="115000"/>
              </a:lnSpc>
              <a:spcBef>
                <a:spcPts val="0"/>
              </a:spcBef>
              <a:spcAft>
                <a:spcPts val="0"/>
              </a:spcAft>
              <a:buSzPts val="1800"/>
              <a:buChar char="●"/>
            </a:pPr>
            <a:r>
              <a:rPr lang="en-IN" dirty="0" smtClean="0"/>
              <a:t>)</a:t>
            </a:r>
            <a:endParaRPr dirty="0"/>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p:txBody>
      </p:sp>
      <p:graphicFrame>
        <p:nvGraphicFramePr>
          <p:cNvPr id="4" name="Table 3"/>
          <p:cNvGraphicFramePr>
            <a:graphicFrameLocks noGrp="1"/>
          </p:cNvGraphicFramePr>
          <p:nvPr/>
        </p:nvGraphicFramePr>
        <p:xfrm>
          <a:off x="1070457" y="2670048"/>
          <a:ext cx="6895796" cy="1126862"/>
        </p:xfrm>
        <a:graphic>
          <a:graphicData uri="http://schemas.openxmlformats.org/drawingml/2006/table">
            <a:tbl>
              <a:tblPr firstRow="1" bandRow="1">
                <a:tableStyleId>{85126721-6EAF-4E12-80B0-B967872AB00E}</a:tableStyleId>
              </a:tblPr>
              <a:tblGrid>
                <a:gridCol w="4415943"/>
                <a:gridCol w="2479853"/>
              </a:tblGrid>
              <a:tr h="519379">
                <a:tc>
                  <a:txBody>
                    <a:bodyPr/>
                    <a:lstStyle/>
                    <a:p>
                      <a:pPr algn="l"/>
                      <a:r>
                        <a:rPr lang="en-US" dirty="0" smtClean="0">
                          <a:solidFill>
                            <a:schemeClr val="accent5">
                              <a:lumMod val="75000"/>
                            </a:schemeClr>
                          </a:solidFill>
                        </a:rPr>
                        <a:t>Logistics</a:t>
                      </a:r>
                      <a:r>
                        <a:rPr lang="en-US" baseline="0" dirty="0" smtClean="0">
                          <a:solidFill>
                            <a:schemeClr val="accent5">
                              <a:lumMod val="75000"/>
                            </a:schemeClr>
                          </a:solidFill>
                        </a:rPr>
                        <a:t> regression </a:t>
                      </a:r>
                      <a:r>
                        <a:rPr lang="en-US" baseline="0" dirty="0" err="1" smtClean="0">
                          <a:solidFill>
                            <a:schemeClr val="accent5">
                              <a:lumMod val="75000"/>
                            </a:schemeClr>
                          </a:solidFill>
                        </a:rPr>
                        <a:t>gridsearchcv</a:t>
                      </a:r>
                      <a:endParaRPr lang="en-US" dirty="0">
                        <a:solidFill>
                          <a:schemeClr val="accent5">
                            <a:lumMod val="75000"/>
                          </a:schemeClr>
                        </a:solidFill>
                      </a:endParaRPr>
                    </a:p>
                  </a:txBody>
                  <a:tcPr>
                    <a:noFill/>
                  </a:tcPr>
                </a:tc>
                <a:tc>
                  <a:txBody>
                    <a:bodyPr/>
                    <a:lstStyle/>
                    <a:p>
                      <a:r>
                        <a:rPr lang="en-US" dirty="0" smtClean="0"/>
                        <a:t>               </a:t>
                      </a:r>
                      <a:r>
                        <a:rPr lang="en-US" dirty="0" smtClean="0">
                          <a:solidFill>
                            <a:srgbClr val="C00000"/>
                          </a:solidFill>
                        </a:rPr>
                        <a:t>80.38</a:t>
                      </a:r>
                      <a:r>
                        <a:rPr lang="en-US" dirty="0" smtClean="0">
                          <a:solidFill>
                            <a:srgbClr val="C00000"/>
                          </a:solidFill>
                        </a:rPr>
                        <a:t>%</a:t>
                      </a:r>
                      <a:endParaRPr lang="en-US" dirty="0">
                        <a:solidFill>
                          <a:srgbClr val="C00000"/>
                        </a:solidFill>
                      </a:endParaRPr>
                    </a:p>
                  </a:txBody>
                  <a:tcPr>
                    <a:noFill/>
                  </a:tcPr>
                </a:tc>
              </a:tr>
              <a:tr h="607483">
                <a:tc>
                  <a:txBody>
                    <a:bodyPr/>
                    <a:lstStyle/>
                    <a:p>
                      <a:pPr algn="l"/>
                      <a:r>
                        <a:rPr lang="en-US" b="1" dirty="0" err="1" smtClean="0">
                          <a:solidFill>
                            <a:schemeClr val="accent5">
                              <a:lumMod val="75000"/>
                            </a:schemeClr>
                          </a:solidFill>
                        </a:rPr>
                        <a:t>Xgboost</a:t>
                      </a:r>
                      <a:endParaRPr lang="en-US" b="1" dirty="0">
                        <a:solidFill>
                          <a:schemeClr val="accent5">
                            <a:lumMod val="75000"/>
                          </a:schemeClr>
                        </a:solidFill>
                      </a:endParaRPr>
                    </a:p>
                  </a:txBody>
                  <a:tcPr>
                    <a:noFill/>
                  </a:tcPr>
                </a:tc>
                <a:tc>
                  <a:txBody>
                    <a:bodyPr/>
                    <a:lstStyle/>
                    <a:p>
                      <a:r>
                        <a:rPr lang="en-US" dirty="0" smtClean="0"/>
                        <a:t>               </a:t>
                      </a:r>
                      <a:r>
                        <a:rPr lang="en-US" b="1" dirty="0" smtClean="0"/>
                        <a:t>83.59%</a:t>
                      </a:r>
                      <a:endParaRPr lang="en-US" b="1" dirty="0"/>
                    </a:p>
                  </a:txBody>
                  <a:tcP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311700" y="88465"/>
            <a:ext cx="8520600" cy="7454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b="1" dirty="0" smtClean="0"/>
              <a:t>Conclusion</a:t>
            </a:r>
            <a:br>
              <a:rPr lang="en-IN" sz="2500" b="1" dirty="0" smtClean="0"/>
            </a:br>
            <a:endParaRPr sz="2500" b="1" dirty="0"/>
          </a:p>
        </p:txBody>
      </p:sp>
      <p:sp>
        <p:nvSpPr>
          <p:cNvPr id="266" name="Google Shape;266;p30"/>
          <p:cNvSpPr txBox="1">
            <a:spLocks noGrp="1"/>
          </p:cNvSpPr>
          <p:nvPr>
            <p:ph type="body" idx="1"/>
          </p:nvPr>
        </p:nvSpPr>
        <p:spPr>
          <a:xfrm>
            <a:off x="379562" y="768097"/>
            <a:ext cx="8452738" cy="4194968"/>
          </a:xfrm>
          <a:prstGeom prst="rect">
            <a:avLst/>
          </a:prstGeom>
          <a:noFill/>
          <a:ln>
            <a:noFill/>
          </a:ln>
        </p:spPr>
        <p:txBody>
          <a:bodyPr spcFirstLastPara="1" wrap="square" lIns="91425" tIns="91425" rIns="91425" bIns="91425" anchor="t" anchorCtr="0">
            <a:noAutofit/>
          </a:bodyPr>
          <a:lstStyle/>
          <a:p>
            <a:pPr algn="just">
              <a:buNone/>
            </a:pPr>
            <a:r>
              <a:rPr lang="en-US" sz="1400" dirty="0" smtClean="0">
                <a:solidFill>
                  <a:srgbClr val="000000"/>
                </a:solidFill>
                <a:latin typeface="Arial" pitchFamily="34" charset="0"/>
                <a:cs typeface="Arial" pitchFamily="34" charset="0"/>
              </a:rPr>
              <a:t>Overall, this analysis provided valuable insights into the customer's experience with </a:t>
            </a:r>
            <a:r>
              <a:rPr lang="en-US" sz="1400" dirty="0" err="1" smtClean="0">
                <a:solidFill>
                  <a:srgbClr val="000000"/>
                </a:solidFill>
                <a:latin typeface="Arial" pitchFamily="34" charset="0"/>
                <a:cs typeface="Arial" pitchFamily="34" charset="0"/>
              </a:rPr>
              <a:t>Zomato</a:t>
            </a:r>
            <a:r>
              <a:rPr lang="en-US" sz="1400" dirty="0" smtClean="0">
                <a:solidFill>
                  <a:srgbClr val="000000"/>
                </a:solidFill>
                <a:latin typeface="Arial" pitchFamily="34" charset="0"/>
                <a:cs typeface="Arial" pitchFamily="34" charset="0"/>
              </a:rPr>
              <a:t>, and it could be used to guide future business decisions and improve the service. Additionally, by combining clustering and sentiment analysis techniques, a more comprehensive understanding of customer feedback was achieved.</a:t>
            </a:r>
          </a:p>
          <a:p>
            <a:pPr algn="just">
              <a:buNone/>
            </a:pPr>
            <a:r>
              <a:rPr lang="en-US" sz="1400" dirty="0" smtClean="0">
                <a:solidFill>
                  <a:srgbClr val="000000"/>
                </a:solidFill>
                <a:latin typeface="Arial" pitchFamily="34" charset="0"/>
                <a:cs typeface="Arial" pitchFamily="34" charset="0"/>
              </a:rPr>
              <a:t>restaurant Collage - Hyatt Hyderabad </a:t>
            </a:r>
            <a:r>
              <a:rPr lang="en-US" sz="1400" dirty="0" err="1" smtClean="0">
                <a:solidFill>
                  <a:srgbClr val="000000"/>
                </a:solidFill>
                <a:latin typeface="Arial" pitchFamily="34" charset="0"/>
                <a:cs typeface="Arial" pitchFamily="34" charset="0"/>
              </a:rPr>
              <a:t>Gachibowli</a:t>
            </a:r>
            <a:r>
              <a:rPr lang="en-US" sz="1400" dirty="0" smtClean="0">
                <a:solidFill>
                  <a:srgbClr val="000000"/>
                </a:solidFill>
                <a:latin typeface="Arial" pitchFamily="34" charset="0"/>
                <a:cs typeface="Arial" pitchFamily="34" charset="0"/>
              </a:rPr>
              <a:t> is most expensive restaurant in the locality which has a price of 2800 for order and has 3.5 average rating. Hotels like </a:t>
            </a:r>
            <a:r>
              <a:rPr lang="en-US" sz="1400" dirty="0" err="1" smtClean="0">
                <a:solidFill>
                  <a:srgbClr val="000000"/>
                </a:solidFill>
                <a:latin typeface="Arial" pitchFamily="34" charset="0"/>
                <a:cs typeface="Arial" pitchFamily="34" charset="0"/>
              </a:rPr>
              <a:t>Amul</a:t>
            </a:r>
            <a:r>
              <a:rPr lang="en-US" sz="1400" dirty="0" smtClean="0">
                <a:solidFill>
                  <a:srgbClr val="000000"/>
                </a:solidFill>
                <a:latin typeface="Arial" pitchFamily="34" charset="0"/>
                <a:cs typeface="Arial" pitchFamily="34" charset="0"/>
              </a:rPr>
              <a:t> and </a:t>
            </a:r>
            <a:r>
              <a:rPr lang="en-US" sz="1400" dirty="0" err="1" smtClean="0">
                <a:solidFill>
                  <a:srgbClr val="000000"/>
                </a:solidFill>
                <a:latin typeface="Arial" pitchFamily="34" charset="0"/>
                <a:cs typeface="Arial" pitchFamily="34" charset="0"/>
              </a:rPr>
              <a:t>Mohammedia</a:t>
            </a:r>
            <a:r>
              <a:rPr lang="en-US" sz="1400" dirty="0" smtClean="0">
                <a:solidFill>
                  <a:srgbClr val="000000"/>
                </a:solidFill>
                <a:latin typeface="Arial" pitchFamily="34" charset="0"/>
                <a:cs typeface="Arial" pitchFamily="34" charset="0"/>
              </a:rPr>
              <a:t> </a:t>
            </a:r>
            <a:r>
              <a:rPr lang="en-US" sz="1400" dirty="0" err="1" smtClean="0">
                <a:solidFill>
                  <a:srgbClr val="000000"/>
                </a:solidFill>
                <a:latin typeface="Arial" pitchFamily="34" charset="0"/>
                <a:cs typeface="Arial" pitchFamily="34" charset="0"/>
              </a:rPr>
              <a:t>Shawarma</a:t>
            </a:r>
            <a:r>
              <a:rPr lang="en-US" sz="1400" dirty="0" smtClean="0">
                <a:solidFill>
                  <a:srgbClr val="000000"/>
                </a:solidFill>
                <a:latin typeface="Arial" pitchFamily="34" charset="0"/>
                <a:cs typeface="Arial" pitchFamily="34" charset="0"/>
              </a:rPr>
              <a:t> are least expensive with price of 150 and has 3.9 average rating.</a:t>
            </a:r>
          </a:p>
          <a:p>
            <a:pPr algn="just">
              <a:buNone/>
            </a:pPr>
            <a:r>
              <a:rPr lang="en-US" sz="1400" dirty="0" smtClean="0">
                <a:solidFill>
                  <a:srgbClr val="000000"/>
                </a:solidFill>
                <a:latin typeface="Arial" pitchFamily="34" charset="0"/>
                <a:cs typeface="Arial" pitchFamily="34" charset="0"/>
              </a:rPr>
              <a:t>Price point for high rated hotel AB's= Absolute Barbecues is 1500 and price point for low rated restaurant Hotel Zara Hi-</a:t>
            </a:r>
            <a:r>
              <a:rPr lang="en-US" sz="1400" dirty="0" err="1" smtClean="0">
                <a:solidFill>
                  <a:srgbClr val="000000"/>
                </a:solidFill>
                <a:latin typeface="Arial" pitchFamily="34" charset="0"/>
                <a:cs typeface="Arial" pitchFamily="34" charset="0"/>
              </a:rPr>
              <a:t>Fi</a:t>
            </a:r>
            <a:r>
              <a:rPr lang="en-US" sz="1400" dirty="0" smtClean="0">
                <a:solidFill>
                  <a:srgbClr val="000000"/>
                </a:solidFill>
                <a:latin typeface="Arial" pitchFamily="34" charset="0"/>
                <a:cs typeface="Arial" pitchFamily="34" charset="0"/>
              </a:rPr>
              <a:t> is 400.</a:t>
            </a:r>
          </a:p>
          <a:p>
            <a:pPr algn="just">
              <a:buNone/>
            </a:pPr>
            <a:endParaRPr lang="en-US" dirty="0" smtClean="0">
              <a:solidFill>
                <a:srgbClr val="000000"/>
              </a:solidFill>
              <a:latin typeface="Courier New"/>
            </a:endParaRPr>
          </a:p>
          <a:p>
            <a:pPr marL="457200" lvl="0" indent="-342900" algn="l" rtl="0">
              <a:lnSpc>
                <a:spcPct val="115000"/>
              </a:lnSpc>
              <a:spcBef>
                <a:spcPts val="0"/>
              </a:spcBef>
              <a:spcAft>
                <a:spcPts val="0"/>
              </a:spcAft>
              <a:buSzPts val="1800"/>
              <a:buNone/>
            </a:pPr>
            <a:endParaRPr smtClean="0">
              <a:solidFill>
                <a:schemeClr val="accent2"/>
              </a:solidFill>
            </a:endParaRPr>
          </a:p>
          <a:p>
            <a:pPr marL="457200" lvl="0" indent="-342900" algn="l" rtl="0">
              <a:lnSpc>
                <a:spcPct val="115000"/>
              </a:lnSpc>
              <a:spcBef>
                <a:spcPts val="0"/>
              </a:spcBef>
              <a:spcAft>
                <a:spcPts val="0"/>
              </a:spcAft>
              <a:buSzPts val="1800"/>
              <a:buChar char="●"/>
            </a:pPr>
            <a:r>
              <a:rPr lang="en-IN" dirty="0" smtClean="0"/>
              <a:t>)</a:t>
            </a:r>
            <a:endParaRPr dirty="0"/>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smtClean="0"/>
              <a:t>Steps </a:t>
            </a:r>
            <a:r>
              <a:rPr lang="en-IN" b="1" dirty="0"/>
              <a:t>followed</a:t>
            </a:r>
            <a:r>
              <a:rPr lang="en-IN" dirty="0"/>
              <a:t> </a:t>
            </a:r>
            <a:endParaRPr dirty="0"/>
          </a:p>
        </p:txBody>
      </p:sp>
      <p:sp>
        <p:nvSpPr>
          <p:cNvPr id="79" name="Google Shape;79;p4"/>
          <p:cNvSpPr txBox="1">
            <a:spLocks noGrp="1"/>
          </p:cNvSpPr>
          <p:nvPr>
            <p:ph type="body" idx="1"/>
          </p:nvPr>
        </p:nvSpPr>
        <p:spPr>
          <a:xfrm>
            <a:off x="311700" y="12820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lt1"/>
              </a:buClr>
              <a:buSzPts val="1800"/>
              <a:buChar char="●"/>
            </a:pPr>
            <a:r>
              <a:rPr lang="en-IN" dirty="0">
                <a:solidFill>
                  <a:schemeClr val="lt1"/>
                </a:solidFill>
              </a:rPr>
              <a:t>Importing necessary packages and libraries.</a:t>
            </a:r>
            <a:endParaRPr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IN" dirty="0">
                <a:solidFill>
                  <a:schemeClr val="lt1"/>
                </a:solidFill>
              </a:rPr>
              <a:t>Mount the drive in </a:t>
            </a:r>
            <a:r>
              <a:rPr lang="en-IN" dirty="0" err="1">
                <a:solidFill>
                  <a:schemeClr val="lt1"/>
                </a:solidFill>
              </a:rPr>
              <a:t>colab</a:t>
            </a:r>
            <a:r>
              <a:rPr lang="en-IN" dirty="0">
                <a:solidFill>
                  <a:schemeClr val="lt1"/>
                </a:solidFill>
              </a:rPr>
              <a:t> and read the .csv file.</a:t>
            </a:r>
            <a:endParaRPr dirty="0"/>
          </a:p>
          <a:p>
            <a:pPr marL="457200" lvl="0" indent="-342900" algn="l" rtl="0">
              <a:lnSpc>
                <a:spcPct val="115000"/>
              </a:lnSpc>
              <a:spcBef>
                <a:spcPts val="0"/>
              </a:spcBef>
              <a:spcAft>
                <a:spcPts val="0"/>
              </a:spcAft>
              <a:buClr>
                <a:schemeClr val="lt1"/>
              </a:buClr>
              <a:buSzPts val="1800"/>
              <a:buChar char="●"/>
            </a:pPr>
            <a:r>
              <a:rPr lang="en-IN" dirty="0">
                <a:solidFill>
                  <a:schemeClr val="lt1"/>
                </a:solidFill>
              </a:rPr>
              <a:t>Analysing the data sheet.</a:t>
            </a:r>
            <a:endParaRPr dirty="0"/>
          </a:p>
          <a:p>
            <a:pPr marL="457200" lvl="0" indent="-342900" algn="l" rtl="0">
              <a:lnSpc>
                <a:spcPct val="115000"/>
              </a:lnSpc>
              <a:spcBef>
                <a:spcPts val="0"/>
              </a:spcBef>
              <a:spcAft>
                <a:spcPts val="0"/>
              </a:spcAft>
              <a:buClr>
                <a:schemeClr val="lt1"/>
              </a:buClr>
              <a:buSzPts val="1800"/>
              <a:buChar char="●"/>
            </a:pPr>
            <a:r>
              <a:rPr lang="en-IN" dirty="0">
                <a:solidFill>
                  <a:schemeClr val="lt1"/>
                </a:solidFill>
              </a:rPr>
              <a:t>Removing null/NAN/duplicate rows</a:t>
            </a:r>
            <a:r>
              <a:rPr lang="en-IN" dirty="0" smtClean="0">
                <a:solidFill>
                  <a:schemeClr val="lt1"/>
                </a:solidFill>
              </a:rPr>
              <a:t>.</a:t>
            </a:r>
            <a:endParaRPr dirty="0"/>
          </a:p>
          <a:p>
            <a:pPr marL="457200" lvl="0" indent="-342900" algn="l" rtl="0">
              <a:lnSpc>
                <a:spcPct val="115000"/>
              </a:lnSpc>
              <a:spcBef>
                <a:spcPts val="0"/>
              </a:spcBef>
              <a:spcAft>
                <a:spcPts val="0"/>
              </a:spcAft>
              <a:buClr>
                <a:schemeClr val="lt1"/>
              </a:buClr>
              <a:buSzPts val="1800"/>
              <a:buChar char="●"/>
            </a:pPr>
            <a:r>
              <a:rPr lang="en-IN" dirty="0" smtClean="0">
                <a:solidFill>
                  <a:schemeClr val="lt1"/>
                </a:solidFill>
              </a:rPr>
              <a:t>Drop certain columns/combined certain columns to make our data sheet free Avoid of any irrelevant data.</a:t>
            </a:r>
          </a:p>
          <a:p>
            <a:pPr marL="457200" lvl="0" indent="-342900" algn="l" rtl="0">
              <a:lnSpc>
                <a:spcPct val="115000"/>
              </a:lnSpc>
              <a:spcBef>
                <a:spcPts val="0"/>
              </a:spcBef>
              <a:spcAft>
                <a:spcPts val="0"/>
              </a:spcAft>
              <a:buClr>
                <a:schemeClr val="lt1"/>
              </a:buClr>
              <a:buSzPts val="1800"/>
              <a:buChar char="●"/>
            </a:pPr>
            <a:r>
              <a:rPr lang="en-IN" dirty="0" smtClean="0">
                <a:solidFill>
                  <a:schemeClr val="lt1"/>
                </a:solidFill>
              </a:rPr>
              <a:t>Applying the concept of Data Wrangling and Data Visualization such that we can analyse the data sheet and retrieve required information.</a:t>
            </a:r>
            <a:endParaRPr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sz="9600">
                <a:solidFill>
                  <a:srgbClr val="FF0000"/>
                </a:solidFill>
              </a:rPr>
              <a:t>THANK YOU</a:t>
            </a:r>
            <a:endParaRPr sz="96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smtClean="0"/>
              <a:t>Problem statement</a:t>
            </a:r>
            <a:endParaRPr dirty="0"/>
          </a:p>
        </p:txBody>
      </p:sp>
      <p:sp>
        <p:nvSpPr>
          <p:cNvPr id="79" name="Google Shape;79;p4"/>
          <p:cNvSpPr txBox="1">
            <a:spLocks noGrp="1"/>
          </p:cNvSpPr>
          <p:nvPr>
            <p:ph type="body" idx="1"/>
          </p:nvPr>
        </p:nvSpPr>
        <p:spPr>
          <a:xfrm>
            <a:off x="311700" y="1282075"/>
            <a:ext cx="8520600" cy="3416400"/>
          </a:xfrm>
          <a:prstGeom prst="rect">
            <a:avLst/>
          </a:prstGeom>
          <a:noFill/>
          <a:ln>
            <a:noFill/>
          </a:ln>
        </p:spPr>
        <p:txBody>
          <a:bodyPr spcFirstLastPara="1" wrap="square" lIns="91425" tIns="91425" rIns="91425" bIns="91425" anchor="t" anchorCtr="0">
            <a:normAutofit lnSpcReduction="10000"/>
          </a:bodyPr>
          <a:lstStyle/>
          <a:p>
            <a:pPr>
              <a:buClr>
                <a:schemeClr val="lt1"/>
              </a:buClr>
              <a:buNone/>
            </a:pPr>
            <a:r>
              <a:rPr lang="en-US" dirty="0" smtClean="0">
                <a:solidFill>
                  <a:schemeClr val="lt1"/>
                </a:solidFill>
              </a:rPr>
              <a:t>The problem statement for this project is to analyze and understand the restaurant industry in India by utilizing data from the Indian restaurant aggregator and food delivery start-up, </a:t>
            </a:r>
            <a:r>
              <a:rPr lang="en-US" dirty="0" err="1" smtClean="0">
                <a:solidFill>
                  <a:schemeClr val="lt1"/>
                </a:solidFill>
              </a:rPr>
              <a:t>Zomato</a:t>
            </a:r>
            <a:r>
              <a:rPr lang="en-US" dirty="0" smtClean="0">
                <a:solidFill>
                  <a:schemeClr val="lt1"/>
                </a:solidFill>
              </a:rPr>
              <a:t>. The project aims to gain insights into the sentiments of customer reviews, cluster </a:t>
            </a:r>
            <a:r>
              <a:rPr lang="en-US" dirty="0" err="1" smtClean="0">
                <a:solidFill>
                  <a:schemeClr val="lt1"/>
                </a:solidFill>
              </a:rPr>
              <a:t>Zomato</a:t>
            </a:r>
            <a:r>
              <a:rPr lang="en-US" dirty="0" smtClean="0">
                <a:solidFill>
                  <a:schemeClr val="lt1"/>
                </a:solidFill>
              </a:rPr>
              <a:t> restaurants into different segments, and analyze the data to make useful conclusions in the form of visualizations. The data analyzed includes information on cuisine, costing, and customer reviews. The project aims to assist customers in finding the best restaurant in their locality and aid the company in identifying areas for growth and improvement in the industry. Additionally, the project aims to use the data for sentiment analysis and identifying critics in the industry through the metadata of reviewers.</a:t>
            </a:r>
            <a:endParaRPr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smtClean="0"/>
              <a:t>Problem statement</a:t>
            </a:r>
            <a:endParaRPr dirty="0"/>
          </a:p>
        </p:txBody>
      </p:sp>
      <p:sp>
        <p:nvSpPr>
          <p:cNvPr id="79" name="Google Shape;79;p4"/>
          <p:cNvSpPr txBox="1">
            <a:spLocks noGrp="1"/>
          </p:cNvSpPr>
          <p:nvPr>
            <p:ph type="body" idx="1"/>
          </p:nvPr>
        </p:nvSpPr>
        <p:spPr>
          <a:xfrm>
            <a:off x="311700" y="1282075"/>
            <a:ext cx="8520600" cy="3416400"/>
          </a:xfrm>
          <a:prstGeom prst="rect">
            <a:avLst/>
          </a:prstGeom>
          <a:noFill/>
          <a:ln>
            <a:noFill/>
          </a:ln>
        </p:spPr>
        <p:txBody>
          <a:bodyPr spcFirstLastPara="1" wrap="square" lIns="91425" tIns="91425" rIns="91425" bIns="91425" anchor="t" anchorCtr="0">
            <a:normAutofit fontScale="77500" lnSpcReduction="20000"/>
          </a:bodyPr>
          <a:lstStyle/>
          <a:p>
            <a:pPr>
              <a:buClr>
                <a:schemeClr val="lt1"/>
              </a:buClr>
              <a:buNone/>
            </a:pPr>
            <a:r>
              <a:rPr lang="en-US" dirty="0" smtClean="0">
                <a:solidFill>
                  <a:schemeClr val="lt1"/>
                </a:solidFill>
              </a:rPr>
              <a:t>Restaurant </a:t>
            </a:r>
            <a:r>
              <a:rPr lang="en-US" dirty="0" err="1" smtClean="0">
                <a:solidFill>
                  <a:schemeClr val="lt1"/>
                </a:solidFill>
              </a:rPr>
              <a:t>DataSet</a:t>
            </a:r>
            <a:endParaRPr lang="en-US" dirty="0" smtClean="0">
              <a:solidFill>
                <a:schemeClr val="lt1"/>
              </a:solidFill>
            </a:endParaRPr>
          </a:p>
          <a:p>
            <a:pPr>
              <a:buClr>
                <a:schemeClr val="lt1"/>
              </a:buClr>
              <a:buNone/>
            </a:pPr>
            <a:r>
              <a:rPr lang="en-US" dirty="0" smtClean="0">
                <a:solidFill>
                  <a:schemeClr val="lt1"/>
                </a:solidFill>
              </a:rPr>
              <a:t>There are 105 total observation with 6 different features.</a:t>
            </a:r>
          </a:p>
          <a:p>
            <a:pPr>
              <a:buClr>
                <a:schemeClr val="lt1"/>
              </a:buClr>
              <a:buNone/>
            </a:pPr>
            <a:r>
              <a:rPr lang="en-US" dirty="0" smtClean="0">
                <a:solidFill>
                  <a:schemeClr val="lt1"/>
                </a:solidFill>
              </a:rPr>
              <a:t>Feature like collection and timing has null values.</a:t>
            </a:r>
          </a:p>
          <a:p>
            <a:pPr>
              <a:buClr>
                <a:schemeClr val="lt1"/>
              </a:buClr>
              <a:buNone/>
            </a:pPr>
            <a:r>
              <a:rPr lang="en-US" dirty="0" smtClean="0">
                <a:solidFill>
                  <a:schemeClr val="lt1"/>
                </a:solidFill>
              </a:rPr>
              <a:t>There is no duplicate values i.e., 105 unique data.</a:t>
            </a:r>
          </a:p>
          <a:p>
            <a:pPr>
              <a:buClr>
                <a:schemeClr val="lt1"/>
              </a:buClr>
              <a:buNone/>
            </a:pPr>
            <a:r>
              <a:rPr lang="en-US" dirty="0" smtClean="0">
                <a:solidFill>
                  <a:schemeClr val="lt1"/>
                </a:solidFill>
              </a:rPr>
              <a:t>Feature cost represent amount but has object data type because these values are separated by comma ','.</a:t>
            </a:r>
          </a:p>
          <a:p>
            <a:pPr>
              <a:buClr>
                <a:schemeClr val="lt1"/>
              </a:buClr>
              <a:buNone/>
            </a:pPr>
            <a:r>
              <a:rPr lang="en-US" dirty="0" smtClean="0">
                <a:solidFill>
                  <a:schemeClr val="lt1"/>
                </a:solidFill>
              </a:rPr>
              <a:t>Timing represent operational hour but as it is represented in the form of text has object data type.</a:t>
            </a:r>
          </a:p>
          <a:p>
            <a:pPr>
              <a:buClr>
                <a:schemeClr val="lt1"/>
              </a:buClr>
              <a:buNone/>
            </a:pPr>
            <a:r>
              <a:rPr lang="en-US" dirty="0" smtClean="0">
                <a:solidFill>
                  <a:schemeClr val="lt1"/>
                </a:solidFill>
              </a:rPr>
              <a:t>Review </a:t>
            </a:r>
            <a:r>
              <a:rPr lang="en-US" dirty="0" err="1" smtClean="0">
                <a:solidFill>
                  <a:schemeClr val="lt1"/>
                </a:solidFill>
              </a:rPr>
              <a:t>DataSet</a:t>
            </a:r>
            <a:endParaRPr lang="en-US" dirty="0" smtClean="0">
              <a:solidFill>
                <a:schemeClr val="lt1"/>
              </a:solidFill>
            </a:endParaRPr>
          </a:p>
          <a:p>
            <a:pPr>
              <a:buClr>
                <a:schemeClr val="lt1"/>
              </a:buClr>
              <a:buNone/>
            </a:pPr>
            <a:r>
              <a:rPr lang="en-US" dirty="0" smtClean="0">
                <a:solidFill>
                  <a:schemeClr val="lt1"/>
                </a:solidFill>
              </a:rPr>
              <a:t>There are total 10000 observation and 7 features.</a:t>
            </a:r>
          </a:p>
          <a:p>
            <a:pPr>
              <a:buClr>
                <a:schemeClr val="lt1"/>
              </a:buClr>
              <a:buNone/>
            </a:pPr>
            <a:r>
              <a:rPr lang="en-US" dirty="0" smtClean="0">
                <a:solidFill>
                  <a:schemeClr val="lt1"/>
                </a:solidFill>
              </a:rPr>
              <a:t>Except picture and restaurant feature all others have null values.</a:t>
            </a:r>
          </a:p>
          <a:p>
            <a:pPr>
              <a:buClr>
                <a:schemeClr val="lt1"/>
              </a:buClr>
              <a:buNone/>
            </a:pPr>
            <a:r>
              <a:rPr lang="en-US" dirty="0" smtClean="0">
                <a:solidFill>
                  <a:schemeClr val="lt1"/>
                </a:solidFill>
              </a:rPr>
              <a:t>There are total of 36 duplicate values for two restaurant - American Wild Wings and Arena Eleven, where all these duplicate values generally have null values.</a:t>
            </a:r>
          </a:p>
          <a:p>
            <a:pPr>
              <a:buClr>
                <a:schemeClr val="lt1"/>
              </a:buClr>
              <a:buNone/>
            </a:pPr>
            <a:r>
              <a:rPr lang="en-US" dirty="0" smtClean="0">
                <a:solidFill>
                  <a:schemeClr val="lt1"/>
                </a:solidFill>
              </a:rPr>
              <a:t>Rating represent ordinal data, has object data type should be integer.</a:t>
            </a:r>
          </a:p>
          <a:p>
            <a:pPr>
              <a:buClr>
                <a:schemeClr val="lt1"/>
              </a:buClr>
              <a:buNone/>
            </a:pPr>
            <a:r>
              <a:rPr lang="en-US" dirty="0" smtClean="0">
                <a:solidFill>
                  <a:schemeClr val="lt1"/>
                </a:solidFill>
              </a:rPr>
              <a:t>Timing represent the time when review was posted but show object data time, it should be converted into date time.</a:t>
            </a:r>
          </a:p>
          <a:p>
            <a:pPr>
              <a:buClr>
                <a:schemeClr val="lt1"/>
              </a:buClr>
              <a:buNone/>
            </a:pPr>
            <a:endParaRPr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smtClean="0">
                <a:latin typeface="Times New Roman" pitchFamily="18" charset="0"/>
                <a:cs typeface="Times New Roman" pitchFamily="18" charset="0"/>
              </a:rPr>
              <a:t>EDA visualization</a:t>
            </a:r>
            <a:endParaRPr b="1">
              <a:latin typeface="Times New Roman" pitchFamily="18" charset="0"/>
              <a:cs typeface="Times New Roman" pitchFamily="18" charset="0"/>
            </a:endParaRPr>
          </a:p>
        </p:txBody>
      </p:sp>
      <p:sp>
        <p:nvSpPr>
          <p:cNvPr id="119" name="Google Shape;119;p10"/>
          <p:cNvSpPr txBox="1">
            <a:spLocks noGrp="1"/>
          </p:cNvSpPr>
          <p:nvPr>
            <p:ph type="body" idx="1"/>
          </p:nvPr>
        </p:nvSpPr>
        <p:spPr>
          <a:xfrm>
            <a:off x="263347" y="1060705"/>
            <a:ext cx="8089003" cy="265302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r>
              <a:rPr lang="en-IN" dirty="0" smtClean="0">
                <a:solidFill>
                  <a:schemeClr val="lt1"/>
                </a:solidFill>
              </a:rPr>
              <a:t>Here </a:t>
            </a:r>
            <a:r>
              <a:rPr lang="en-IN" dirty="0">
                <a:solidFill>
                  <a:schemeClr val="lt1"/>
                </a:solidFill>
              </a:rPr>
              <a:t>we present </a:t>
            </a:r>
            <a:r>
              <a:rPr lang="en-IN" dirty="0" smtClean="0">
                <a:solidFill>
                  <a:schemeClr val="lt1"/>
                </a:solidFill>
              </a:rPr>
              <a:t>the </a:t>
            </a:r>
            <a:r>
              <a:rPr lang="en-IN" dirty="0">
                <a:solidFill>
                  <a:schemeClr val="lt1"/>
                </a:solidFill>
              </a:rPr>
              <a:t>basic as well as some advanced observations retrieved from the data sheet</a:t>
            </a:r>
            <a:r>
              <a:rPr lang="en-IN" dirty="0" smtClean="0">
                <a:solidFill>
                  <a:schemeClr val="lt1"/>
                </a:solidFill>
              </a:rPr>
              <a:t>.</a:t>
            </a:r>
          </a:p>
          <a:p>
            <a:pPr>
              <a:buFont typeface="Arial"/>
              <a:buChar char="•"/>
            </a:pPr>
            <a:r>
              <a:rPr lang="en-US" dirty="0" smtClean="0">
                <a:solidFill>
                  <a:srgbClr val="1F2328"/>
                </a:solidFill>
                <a:latin typeface="-apple-system"/>
              </a:rPr>
              <a:t>Pre-processing the tweets to perform Normalization, Stop Word Removal, Stemming &amp; </a:t>
            </a:r>
            <a:r>
              <a:rPr lang="en-US" dirty="0" err="1" smtClean="0">
                <a:solidFill>
                  <a:srgbClr val="1F2328"/>
                </a:solidFill>
                <a:latin typeface="-apple-system"/>
              </a:rPr>
              <a:t>Lammetization</a:t>
            </a:r>
            <a:endParaRPr lang="en-US" dirty="0" smtClean="0">
              <a:solidFill>
                <a:srgbClr val="1F2328"/>
              </a:solidFill>
              <a:latin typeface="-apple-system"/>
            </a:endParaRPr>
          </a:p>
          <a:p>
            <a:pPr>
              <a:buFont typeface="Arial"/>
              <a:buChar char="•"/>
            </a:pPr>
            <a:r>
              <a:rPr lang="en-US" dirty="0" smtClean="0">
                <a:solidFill>
                  <a:srgbClr val="1F2328"/>
                </a:solidFill>
                <a:latin typeface="-apple-system"/>
              </a:rPr>
              <a:t>Plot a </a:t>
            </a:r>
            <a:r>
              <a:rPr lang="en-US" dirty="0" err="1" smtClean="0">
                <a:solidFill>
                  <a:srgbClr val="1F2328"/>
                </a:solidFill>
                <a:latin typeface="-apple-system"/>
              </a:rPr>
              <a:t>wordcloud</a:t>
            </a:r>
            <a:r>
              <a:rPr lang="en-US" dirty="0" smtClean="0">
                <a:solidFill>
                  <a:srgbClr val="1F2328"/>
                </a:solidFill>
                <a:latin typeface="-apple-system"/>
              </a:rPr>
              <a:t> of most frequent words used in tweets (location-wise).</a:t>
            </a:r>
          </a:p>
          <a:p>
            <a:pPr>
              <a:buFont typeface="Arial"/>
              <a:buChar char="•"/>
            </a:pPr>
            <a:r>
              <a:rPr lang="en-US" dirty="0" smtClean="0">
                <a:solidFill>
                  <a:srgbClr val="1F2328"/>
                </a:solidFill>
                <a:latin typeface="-apple-system"/>
              </a:rPr>
              <a:t>Plot geographical distribution of tweets.</a:t>
            </a:r>
          </a:p>
          <a:p>
            <a:pPr>
              <a:buFont typeface="Arial"/>
              <a:buChar char="•"/>
            </a:pPr>
            <a:r>
              <a:rPr lang="en-US" dirty="0" smtClean="0">
                <a:solidFill>
                  <a:srgbClr val="1F2328"/>
                </a:solidFill>
                <a:latin typeface="-apple-system"/>
              </a:rPr>
              <a:t>Plot frequency of tweets/user and so on</a:t>
            </a:r>
          </a:p>
          <a:p>
            <a:pPr marL="457200" lvl="0" indent="-342900" algn="l" rtl="0">
              <a:lnSpc>
                <a:spcPct val="115000"/>
              </a:lnSpc>
              <a:spcBef>
                <a:spcPts val="0"/>
              </a:spcBef>
              <a:spcAft>
                <a:spcPts val="0"/>
              </a:spcAft>
              <a:buSzPts val="1800"/>
              <a:buNone/>
            </a:pPr>
            <a:endParaRPr dirty="0">
              <a:solidFill>
                <a:schemeClr val="lt1"/>
              </a:solidFill>
            </a:endParaRPr>
          </a:p>
          <a:p>
            <a:pPr marL="457200" lvl="0" indent="-228600" algn="l" rtl="0">
              <a:lnSpc>
                <a:spcPct val="115000"/>
              </a:lnSpc>
              <a:spcBef>
                <a:spcPts val="0"/>
              </a:spcBef>
              <a:spcAft>
                <a:spcPts val="0"/>
              </a:spcAft>
              <a:buSzPts val="1800"/>
              <a:buNone/>
            </a:pPr>
            <a:endParaRPr dirty="0">
              <a:solidFill>
                <a:schemeClr val="lt1"/>
              </a:solidFill>
            </a:endParaRPr>
          </a:p>
          <a:p>
            <a:pPr marL="457200" lvl="0" indent="-228600" algn="l" rtl="0">
              <a:lnSpc>
                <a:spcPct val="115000"/>
              </a:lnSpc>
              <a:spcBef>
                <a:spcPts val="0"/>
              </a:spcBef>
              <a:spcAft>
                <a:spcPts val="0"/>
              </a:spcAft>
              <a:buSzPts val="1800"/>
              <a:buNone/>
            </a:pPr>
            <a:endParaRPr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1 </a:t>
            </a:r>
            <a:r>
              <a:rPr lang="en-US" dirty="0" err="1" smtClean="0"/>
              <a:t>displot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HART_1.png"/>
          <p:cNvPicPr>
            <a:picLocks noChangeAspect="1"/>
          </p:cNvPicPr>
          <p:nvPr/>
        </p:nvPicPr>
        <p:blipFill>
          <a:blip r:embed="rId2"/>
          <a:stretch>
            <a:fillRect/>
          </a:stretch>
        </p:blipFill>
        <p:spPr>
          <a:xfrm>
            <a:off x="0" y="1602028"/>
            <a:ext cx="9144000" cy="29849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2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HART_2.png"/>
          <p:cNvPicPr>
            <a:picLocks noChangeAspect="1"/>
          </p:cNvPicPr>
          <p:nvPr/>
        </p:nvPicPr>
        <p:blipFill>
          <a:blip r:embed="rId2"/>
          <a:stretch>
            <a:fillRect/>
          </a:stretch>
        </p:blipFill>
        <p:spPr>
          <a:xfrm>
            <a:off x="763516" y="1258214"/>
            <a:ext cx="7616968" cy="3393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3</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HART_3.1.png"/>
          <p:cNvPicPr>
            <a:picLocks noChangeAspect="1"/>
          </p:cNvPicPr>
          <p:nvPr/>
        </p:nvPicPr>
        <p:blipFill>
          <a:blip r:embed="rId2"/>
          <a:stretch>
            <a:fillRect/>
          </a:stretch>
        </p:blipFill>
        <p:spPr>
          <a:xfrm>
            <a:off x="214876" y="1177747"/>
            <a:ext cx="4744830" cy="3132281"/>
          </a:xfrm>
          <a:prstGeom prst="rect">
            <a:avLst/>
          </a:prstGeom>
        </p:spPr>
      </p:pic>
      <p:pic>
        <p:nvPicPr>
          <p:cNvPr id="5" name="Picture 4" descr="CHART_3.png"/>
          <p:cNvPicPr>
            <a:picLocks noChangeAspect="1"/>
          </p:cNvPicPr>
          <p:nvPr/>
        </p:nvPicPr>
        <p:blipFill>
          <a:blip r:embed="rId3"/>
          <a:stretch>
            <a:fillRect/>
          </a:stretch>
        </p:blipFill>
        <p:spPr>
          <a:xfrm>
            <a:off x="5032857" y="1338681"/>
            <a:ext cx="3691441" cy="30719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cloud for cuisine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HART_4.png"/>
          <p:cNvPicPr>
            <a:picLocks noChangeAspect="1"/>
          </p:cNvPicPr>
          <p:nvPr/>
        </p:nvPicPr>
        <p:blipFill>
          <a:blip r:embed="rId2"/>
          <a:stretch>
            <a:fillRect/>
          </a:stretch>
        </p:blipFill>
        <p:spPr>
          <a:xfrm>
            <a:off x="551840" y="1097279"/>
            <a:ext cx="5143500" cy="390723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1791</TotalTime>
  <Words>625</Words>
  <Application>Microsoft Office PowerPoint</Application>
  <PresentationFormat>On-screen Show (16:9)</PresentationFormat>
  <Paragraphs>77</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CAPSTONE UNSUPERVISED PROJECT </vt:lpstr>
      <vt:lpstr>Steps followed </vt:lpstr>
      <vt:lpstr>Problem statement</vt:lpstr>
      <vt:lpstr>Problem statement</vt:lpstr>
      <vt:lpstr>EDA visualization</vt:lpstr>
      <vt:lpstr>Chart 1 displot</vt:lpstr>
      <vt:lpstr>Chart 2 </vt:lpstr>
      <vt:lpstr>Chart 3</vt:lpstr>
      <vt:lpstr>Word cloud for cuisine</vt:lpstr>
      <vt:lpstr>Restaurant with revenue</vt:lpstr>
      <vt:lpstr>Correlation heatmap</vt:lpstr>
      <vt:lpstr>Pairplot</vt:lpstr>
      <vt:lpstr>Sentimental analysis</vt:lpstr>
      <vt:lpstr>OUTLIERS</vt:lpstr>
      <vt:lpstr>LOGISTIC REGRESSION</vt:lpstr>
      <vt:lpstr>XGBOOST MODEL</vt:lpstr>
      <vt:lpstr>Model used for implementation </vt:lpstr>
      <vt:lpstr>Model used for implementation </vt:lpstr>
      <vt:lpstr>Conclusion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EDA PROJECT TOPIC -II</dc:title>
  <cp:lastModifiedBy>Windows User</cp:lastModifiedBy>
  <cp:revision>40</cp:revision>
  <dcterms:modified xsi:type="dcterms:W3CDTF">2023-08-09T06:11:27Z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2845130</vt:lpwstr>
  </property>
  <property fmtid="{D5CDD505-2E9C-101B-9397-08002B2CF9AE}" pid="3" name="NXPowerLiteSettings">
    <vt:lpwstr>F7000400038000</vt:lpwstr>
  </property>
  <property fmtid="{D5CDD505-2E9C-101B-9397-08002B2CF9AE}" pid="4" name="NXPowerLiteVersion">
    <vt:lpwstr>S9.1.4</vt:lpwstr>
  </property>
</Properties>
</file>