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53"/>
  </p:notesMasterIdLst>
  <p:handoutMasterIdLst>
    <p:handoutMasterId r:id="rId54"/>
  </p:handoutMasterIdLst>
  <p:sldIdLst>
    <p:sldId id="334" r:id="rId3"/>
    <p:sldId id="335" r:id="rId4"/>
    <p:sldId id="336" r:id="rId5"/>
    <p:sldId id="338" r:id="rId6"/>
    <p:sldId id="373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23" r:id="rId19"/>
    <p:sldId id="339" r:id="rId20"/>
    <p:sldId id="401" r:id="rId21"/>
    <p:sldId id="402" r:id="rId22"/>
    <p:sldId id="421" r:id="rId23"/>
    <p:sldId id="340" r:id="rId24"/>
    <p:sldId id="403" r:id="rId25"/>
    <p:sldId id="404" r:id="rId26"/>
    <p:sldId id="405" r:id="rId27"/>
    <p:sldId id="406" r:id="rId28"/>
    <p:sldId id="407" r:id="rId29"/>
    <p:sldId id="408" r:id="rId30"/>
    <p:sldId id="409" r:id="rId31"/>
    <p:sldId id="410" r:id="rId32"/>
    <p:sldId id="411" r:id="rId33"/>
    <p:sldId id="418" r:id="rId34"/>
    <p:sldId id="412" r:id="rId35"/>
    <p:sldId id="413" r:id="rId36"/>
    <p:sldId id="414" r:id="rId37"/>
    <p:sldId id="415" r:id="rId38"/>
    <p:sldId id="416" r:id="rId39"/>
    <p:sldId id="417" r:id="rId40"/>
    <p:sldId id="419" r:id="rId41"/>
    <p:sldId id="349" r:id="rId42"/>
    <p:sldId id="350" r:id="rId43"/>
    <p:sldId id="351" r:id="rId44"/>
    <p:sldId id="352" r:id="rId45"/>
    <p:sldId id="353" r:id="rId46"/>
    <p:sldId id="420" r:id="rId47"/>
    <p:sldId id="354" r:id="rId48"/>
    <p:sldId id="355" r:id="rId49"/>
    <p:sldId id="356" r:id="rId50"/>
    <p:sldId id="359" r:id="rId51"/>
    <p:sldId id="360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3"/>
    <p:restoredTop sz="99565" autoAdjust="0"/>
  </p:normalViewPr>
  <p:slideViewPr>
    <p:cSldViewPr snapToGrid="0" snapToObjects="1">
      <p:cViewPr varScale="1">
        <p:scale>
          <a:sx n="127" d="100"/>
          <a:sy n="127" d="100"/>
        </p:scale>
        <p:origin x="9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1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678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083D9-067E-6E4B-AD98-B5CAAAE6E19F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794A7-4483-B342-84B7-0BBDB8DC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2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9D5AC03C-6637-0346-9233-B4BB9B3098C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Universität Karlsruhe</a:t>
            </a:r>
          </a:p>
          <a:p>
            <a:pPr>
              <a:spcBef>
                <a:spcPct val="0"/>
              </a:spcBef>
            </a:pPr>
            <a:r>
              <a:rPr lang="en-US" altLang="en-US"/>
              <a:t>Institut für Telematik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E5882FE4-8CE5-594D-8FD8-A8E6017DECA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Mobilkommunikation</a:t>
            </a:r>
          </a:p>
          <a:p>
            <a:r>
              <a:rPr lang="en-US" altLang="en-US" sz="1200"/>
              <a:t>SS 1998</a:t>
            </a:r>
          </a:p>
        </p:txBody>
      </p:sp>
      <p:sp>
        <p:nvSpPr>
          <p:cNvPr id="17411" name="Rectangle 6">
            <a:extLst>
              <a:ext uri="{FF2B5EF4-FFF2-40B4-BE49-F238E27FC236}">
                <a16:creationId xmlns:a16="http://schemas.microsoft.com/office/drawing/2014/main" id="{D7718CCE-AE3F-7644-8DA3-72B4494ACE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Prof. Dr. Dr. h.c. G. Krüger</a:t>
            </a:r>
          </a:p>
          <a:p>
            <a:pPr>
              <a:spcBef>
                <a:spcPct val="0"/>
              </a:spcBef>
            </a:pPr>
            <a:r>
              <a:rPr lang="en-US" altLang="en-US"/>
              <a:t>E. Dorner / Dr. J. Schiller</a:t>
            </a:r>
          </a:p>
        </p:txBody>
      </p:sp>
      <p:sp>
        <p:nvSpPr>
          <p:cNvPr id="17412" name="Rectangle 7">
            <a:extLst>
              <a:ext uri="{FF2B5EF4-FFF2-40B4-BE49-F238E27FC236}">
                <a16:creationId xmlns:a16="http://schemas.microsoft.com/office/drawing/2014/main" id="{F601220A-9164-A04F-92C8-7348E130D4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23975DC-D7D2-F647-8059-9F6E9BA1868B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ADBA1642-0969-A944-9D12-3C153B4708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9ACB4621-4BA0-6949-A4E9-1BAB3EC1C2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981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1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8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7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164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64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1C1C1C"/>
              </a:solidFill>
              <a:latin typeface="Helvetica" charset="0"/>
              <a:ea typeface="ＭＳ Ｐゴシック" charset="0"/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1C1C1C"/>
              </a:solidFill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204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400800"/>
            <a:ext cx="914400" cy="45720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64AA386-57DB-324A-90C5-1AEB77C873F7}" type="slidenum">
              <a:rPr lang="en-US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218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 txBox="1">
            <a:spLocks noChangeArrowheads="1"/>
          </p:cNvSpPr>
          <p:nvPr userDrawn="1"/>
        </p:nvSpPr>
        <p:spPr>
          <a:xfrm>
            <a:off x="8229600" y="6400800"/>
            <a:ext cx="9144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fld id="{CA8A022B-CB6A-1448-B689-2E61A0FF6363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3194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 txBox="1">
            <a:spLocks noChangeArrowheads="1"/>
          </p:cNvSpPr>
          <p:nvPr userDrawn="1"/>
        </p:nvSpPr>
        <p:spPr>
          <a:xfrm>
            <a:off x="8229600" y="6400800"/>
            <a:ext cx="9144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fld id="{1044E532-C8C8-FE4C-8A35-BF409C6ED314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525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525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9168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 userDrawn="1"/>
        </p:nvSpPr>
        <p:spPr>
          <a:xfrm>
            <a:off x="8229600" y="6400800"/>
            <a:ext cx="9144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fld id="{9C15E7CE-BD9D-AE40-8D2A-07C01AC112B0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5387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 txBox="1">
            <a:spLocks noChangeArrowheads="1"/>
          </p:cNvSpPr>
          <p:nvPr userDrawn="1"/>
        </p:nvSpPr>
        <p:spPr>
          <a:xfrm>
            <a:off x="8229600" y="6400800"/>
            <a:ext cx="9144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fld id="{73AB85FC-3D49-5744-A4D6-AD0FC6242275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6176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 txBox="1">
            <a:spLocks noChangeArrowheads="1"/>
          </p:cNvSpPr>
          <p:nvPr userDrawn="1"/>
        </p:nvSpPr>
        <p:spPr>
          <a:xfrm>
            <a:off x="8229600" y="6400800"/>
            <a:ext cx="9144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fld id="{AFC3F9E4-28EC-7E45-B351-AB66F3FA79EE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1146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 txBox="1">
            <a:spLocks noChangeArrowheads="1"/>
          </p:cNvSpPr>
          <p:nvPr userDrawn="1"/>
        </p:nvSpPr>
        <p:spPr>
          <a:xfrm>
            <a:off x="8229600" y="6400800"/>
            <a:ext cx="9144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fld id="{CD6E1BD8-829D-4E4F-BFE1-4BF34341CF79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779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54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A8573B0-D9E1-4241-94D2-539CAE99ED55}" type="slidenum">
              <a:rPr lang="en-US" sz="24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5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74ADD649-2580-4F47-A676-1B5D82F4E9F7}" type="slidenum">
              <a:rPr lang="en-US" sz="24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196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152400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152400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57613294-F07F-0F49-86F8-995C29968DB9}" type="slidenum">
              <a:rPr lang="en-US" sz="24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45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1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2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1/25/21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7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2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1/25/21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7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0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/>
          <p:cNvSpPr>
            <a:spLocks noChangeArrowheads="1"/>
          </p:cNvSpPr>
          <p:nvPr userDrawn="1"/>
        </p:nvSpPr>
        <p:spPr bwMode="gray">
          <a:xfrm>
            <a:off x="442913" y="957263"/>
            <a:ext cx="8226425" cy="3175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16" name="Rectangle 2"/>
          <p:cNvSpPr>
            <a:spLocks noChangeArrowheads="1"/>
          </p:cNvSpPr>
          <p:nvPr userDrawn="1"/>
        </p:nvSpPr>
        <p:spPr bwMode="ltGray">
          <a:xfrm>
            <a:off x="417513" y="274638"/>
            <a:ext cx="438150" cy="4746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17" name="Rectangle 3"/>
          <p:cNvSpPr>
            <a:spLocks noChangeArrowheads="1"/>
          </p:cNvSpPr>
          <p:nvPr userDrawn="1"/>
        </p:nvSpPr>
        <p:spPr bwMode="ltGray">
          <a:xfrm>
            <a:off x="800100" y="73977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18" name="Rectangle 4"/>
          <p:cNvSpPr>
            <a:spLocks noChangeArrowheads="1"/>
          </p:cNvSpPr>
          <p:nvPr userDrawn="1"/>
        </p:nvSpPr>
        <p:spPr bwMode="ltGray">
          <a:xfrm>
            <a:off x="541338" y="6969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ltGray">
          <a:xfrm>
            <a:off x="911225" y="6969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20" name="Rectangle 6"/>
          <p:cNvSpPr>
            <a:spLocks noChangeArrowheads="1"/>
          </p:cNvSpPr>
          <p:nvPr userDrawn="1"/>
        </p:nvSpPr>
        <p:spPr bwMode="ltGray">
          <a:xfrm>
            <a:off x="127000" y="6238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gray">
          <a:xfrm>
            <a:off x="762000" y="1666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2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-173502"/>
            <a:ext cx="7764462" cy="762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5257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312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000090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ChangeArrowheads="1"/>
          </p:cNvSpPr>
          <p:nvPr/>
        </p:nvSpPr>
        <p:spPr bwMode="ltGray">
          <a:xfrm>
            <a:off x="417513" y="2603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5395" name="Rectangle 3"/>
          <p:cNvSpPr>
            <a:spLocks noChangeArrowheads="1"/>
          </p:cNvSpPr>
          <p:nvPr/>
        </p:nvSpPr>
        <p:spPr bwMode="ltGray">
          <a:xfrm>
            <a:off x="800100" y="72548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5396" name="Rectangle 4"/>
          <p:cNvSpPr>
            <a:spLocks noChangeArrowheads="1"/>
          </p:cNvSpPr>
          <p:nvPr/>
        </p:nvSpPr>
        <p:spPr bwMode="ltGray">
          <a:xfrm>
            <a:off x="541338" y="6826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5397" name="Rectangle 5"/>
          <p:cNvSpPr>
            <a:spLocks noChangeArrowheads="1"/>
          </p:cNvSpPr>
          <p:nvPr/>
        </p:nvSpPr>
        <p:spPr bwMode="ltGray">
          <a:xfrm>
            <a:off x="911225" y="6826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5398" name="Rectangle 6"/>
          <p:cNvSpPr>
            <a:spLocks noChangeArrowheads="1"/>
          </p:cNvSpPr>
          <p:nvPr/>
        </p:nvSpPr>
        <p:spPr bwMode="ltGray">
          <a:xfrm>
            <a:off x="127000" y="609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5399" name="Rectangle 7"/>
          <p:cNvSpPr>
            <a:spLocks noChangeArrowheads="1"/>
          </p:cNvSpPr>
          <p:nvPr/>
        </p:nvSpPr>
        <p:spPr bwMode="gray">
          <a:xfrm>
            <a:off x="762000" y="1524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5400" name="Rectangle 8"/>
          <p:cNvSpPr>
            <a:spLocks noChangeArrowheads="1"/>
          </p:cNvSpPr>
          <p:nvPr/>
        </p:nvSpPr>
        <p:spPr bwMode="gray">
          <a:xfrm>
            <a:off x="442913" y="9429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540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603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1540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65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2000" b="1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5.jpe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3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3300D18E-C71B-4C4B-A057-4E5776992D6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533400"/>
            <a:ext cx="7772400" cy="1143000"/>
          </a:xfrm>
        </p:spPr>
        <p:txBody>
          <a:bodyPr/>
          <a:lstStyle/>
          <a:p>
            <a:pPr algn="ctr"/>
            <a:r>
              <a:rPr lang="en-US" altLang="en-US"/>
              <a:t>Chapter 2: Wireless Transmission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F61073D-D85D-CD45-B70B-50EC5813E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200400"/>
            <a:ext cx="4648200" cy="2286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Helvetica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buFont typeface="Wingdings" pitchFamily="2" charset="2"/>
              <a:buChar char="q"/>
              <a:defRPr/>
            </a:pPr>
            <a:r>
              <a:rPr lang="en-US" altLang="en-US" u="sng" kern="0">
                <a:solidFill>
                  <a:srgbClr val="FF0000"/>
                </a:solidFill>
              </a:rPr>
              <a:t>Frequency and signal</a:t>
            </a:r>
          </a:p>
          <a:p>
            <a:pPr algn="l">
              <a:buFont typeface="Wingdings" pitchFamily="2" charset="2"/>
              <a:buChar char="q"/>
              <a:defRPr/>
            </a:pPr>
            <a:r>
              <a:rPr lang="en-US" altLang="en-US" kern="0"/>
              <a:t>Channel and propagation</a:t>
            </a:r>
          </a:p>
          <a:p>
            <a:pPr algn="l">
              <a:buFont typeface="Wingdings" pitchFamily="2" charset="2"/>
              <a:buChar char="q"/>
              <a:defRPr/>
            </a:pPr>
            <a:r>
              <a:rPr lang="en-US" altLang="en-US" kern="0"/>
              <a:t>Multiplexing</a:t>
            </a:r>
          </a:p>
          <a:p>
            <a:pPr algn="l">
              <a:buFont typeface="Wingdings" pitchFamily="2" charset="2"/>
              <a:buChar char="q"/>
              <a:defRPr/>
            </a:pPr>
            <a:r>
              <a:rPr lang="en-US" altLang="en-US" kern="0"/>
              <a:t>Modulation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47297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1B3024ED-4E2A-974E-9EF9-8509FF1286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Antennas: simple dipoles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DC54F0E6-FF48-8640-9A05-0AE031C364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334000"/>
          </a:xfrm>
        </p:spPr>
        <p:txBody>
          <a:bodyPr/>
          <a:lstStyle/>
          <a:p>
            <a:pPr>
              <a:buFont typeface="Wingdings" charset="0"/>
              <a:buChar char="q"/>
              <a:defRPr/>
            </a:pPr>
            <a:r>
              <a:rPr lang="en-US" dirty="0"/>
              <a:t>Real antennas are not isotropic radiators but, e.g., dipoles with lengths </a:t>
            </a:r>
            <a:r>
              <a:rPr lang="en-US" dirty="0">
                <a:sym typeface="Symbol" charset="0"/>
              </a:rPr>
              <a:t>/4 on car roofs or /2 as </a:t>
            </a:r>
            <a:r>
              <a:rPr lang="en-US" dirty="0" err="1">
                <a:sym typeface="Symbol" charset="0"/>
              </a:rPr>
              <a:t>Hertzian</a:t>
            </a:r>
            <a:r>
              <a:rPr lang="en-US" dirty="0">
                <a:sym typeface="Symbol" charset="0"/>
              </a:rPr>
              <a:t> dipole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>
                <a:sym typeface="Wingdings" charset="0"/>
              </a:rPr>
              <a:t>shape of antenna proportional to wavelength</a:t>
            </a:r>
            <a:endParaRPr lang="en-US" dirty="0"/>
          </a:p>
          <a:p>
            <a:pPr marL="0" indent="0">
              <a:buFont typeface="Helvetica" charset="0"/>
              <a:buNone/>
              <a:defRPr/>
            </a:pPr>
            <a:endParaRPr lang="en-US" dirty="0"/>
          </a:p>
          <a:p>
            <a:pPr>
              <a:buFont typeface="Wingdings" charset="0"/>
              <a:buChar char="q"/>
              <a:defRPr/>
            </a:pPr>
            <a:endParaRPr lang="en-US" dirty="0"/>
          </a:p>
          <a:p>
            <a:pPr>
              <a:buFont typeface="Wingdings" charset="0"/>
              <a:buChar char="q"/>
              <a:defRPr/>
            </a:pPr>
            <a:endParaRPr lang="en-US" sz="1200" dirty="0"/>
          </a:p>
          <a:p>
            <a:pPr>
              <a:buFont typeface="Wingdings" charset="0"/>
              <a:buChar char="q"/>
              <a:defRPr/>
            </a:pPr>
            <a:r>
              <a:rPr lang="en-US" dirty="0"/>
              <a:t>Example: Radiation pattern of a simple </a:t>
            </a:r>
            <a:r>
              <a:rPr lang="en-US" dirty="0" err="1"/>
              <a:t>Hertzian</a:t>
            </a:r>
            <a:r>
              <a:rPr lang="en-US" dirty="0"/>
              <a:t> dipole</a:t>
            </a:r>
          </a:p>
          <a:p>
            <a:pPr>
              <a:buFont typeface="Wingdings" charset="0"/>
              <a:buChar char="q"/>
              <a:defRPr/>
            </a:pPr>
            <a:endParaRPr lang="en-US" sz="2800" dirty="0"/>
          </a:p>
          <a:p>
            <a:pPr>
              <a:buFont typeface="Wingdings" charset="0"/>
              <a:buChar char="q"/>
              <a:defRPr/>
            </a:pPr>
            <a:endParaRPr lang="en-US" dirty="0"/>
          </a:p>
          <a:p>
            <a:pPr>
              <a:buFont typeface="Wingdings" charset="0"/>
              <a:buChar char="q"/>
              <a:defRPr/>
            </a:pPr>
            <a:endParaRPr lang="en-US" dirty="0"/>
          </a:p>
          <a:p>
            <a:pPr>
              <a:buFont typeface="Wingdings" charset="0"/>
              <a:buChar char="q"/>
              <a:defRPr/>
            </a:pPr>
            <a:endParaRPr lang="en-US" sz="1200" dirty="0"/>
          </a:p>
          <a:p>
            <a:pPr>
              <a:buFont typeface="Wingdings" charset="0"/>
              <a:buChar char="q"/>
              <a:defRPr/>
            </a:pPr>
            <a:r>
              <a:rPr lang="en-US" dirty="0"/>
              <a:t>Antenna gain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/>
              <a:t>maximum power in the direction of the main lobe compared to the power of an isotropic radiator (with the same average power)</a:t>
            </a:r>
          </a:p>
          <a:p>
            <a:pPr>
              <a:buFont typeface="Helvetica" charset="0"/>
              <a:buChar char="n"/>
              <a:defRPr/>
            </a:pPr>
            <a:endParaRPr lang="en-US" dirty="0"/>
          </a:p>
        </p:txBody>
      </p:sp>
      <p:sp>
        <p:nvSpPr>
          <p:cNvPr id="25603" name="Line 11">
            <a:extLst>
              <a:ext uri="{FF2B5EF4-FFF2-40B4-BE49-F238E27FC236}">
                <a16:creationId xmlns:a16="http://schemas.microsoft.com/office/drawing/2014/main" id="{19C95AE5-9ECF-E947-9677-DD99AC744C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3886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Line 12">
            <a:extLst>
              <a:ext uri="{FF2B5EF4-FFF2-40B4-BE49-F238E27FC236}">
                <a16:creationId xmlns:a16="http://schemas.microsoft.com/office/drawing/2014/main" id="{54409997-CB7E-554A-ADAD-40294B566F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4419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Oval 13">
            <a:extLst>
              <a:ext uri="{FF2B5EF4-FFF2-40B4-BE49-F238E27FC236}">
                <a16:creationId xmlns:a16="http://schemas.microsoft.com/office/drawing/2014/main" id="{943039A2-B19E-2048-8F2E-7708C3006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975" y="4114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5606" name="Oval 14">
            <a:extLst>
              <a:ext uri="{FF2B5EF4-FFF2-40B4-BE49-F238E27FC236}">
                <a16:creationId xmlns:a16="http://schemas.microsoft.com/office/drawing/2014/main" id="{ED0C935D-1926-2746-82CE-7F41E0D8A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25" y="4114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5607" name="Line 15">
            <a:extLst>
              <a:ext uri="{FF2B5EF4-FFF2-40B4-BE49-F238E27FC236}">
                <a16:creationId xmlns:a16="http://schemas.microsoft.com/office/drawing/2014/main" id="{138AE824-1869-8C49-9821-849E6EE7F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1148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Text Box 16">
            <a:extLst>
              <a:ext uri="{FF2B5EF4-FFF2-40B4-BE49-F238E27FC236}">
                <a16:creationId xmlns:a16="http://schemas.microsoft.com/office/drawing/2014/main" id="{CD91C10A-1A65-A94F-9902-0C0A10EAD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953000"/>
            <a:ext cx="1751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side view (xy-plane)</a:t>
            </a:r>
          </a:p>
        </p:txBody>
      </p:sp>
      <p:sp>
        <p:nvSpPr>
          <p:cNvPr id="25609" name="Text Box 17">
            <a:extLst>
              <a:ext uri="{FF2B5EF4-FFF2-40B4-BE49-F238E27FC236}">
                <a16:creationId xmlns:a16="http://schemas.microsoft.com/office/drawing/2014/main" id="{10F4C511-6937-F84C-BBF1-A8FA11741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44307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25610" name="Text Box 18">
            <a:extLst>
              <a:ext uri="{FF2B5EF4-FFF2-40B4-BE49-F238E27FC236}">
                <a16:creationId xmlns:a16="http://schemas.microsoft.com/office/drawing/2014/main" id="{3FFAEE8B-07F3-A64C-B11F-87FF55DBC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8100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y</a:t>
            </a:r>
          </a:p>
        </p:txBody>
      </p:sp>
      <p:sp>
        <p:nvSpPr>
          <p:cNvPr id="25611" name="Line 19">
            <a:extLst>
              <a:ext uri="{FF2B5EF4-FFF2-40B4-BE49-F238E27FC236}">
                <a16:creationId xmlns:a16="http://schemas.microsoft.com/office/drawing/2014/main" id="{D6C7708F-D3B7-DD4B-8994-C13B86FD99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3886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20">
            <a:extLst>
              <a:ext uri="{FF2B5EF4-FFF2-40B4-BE49-F238E27FC236}">
                <a16:creationId xmlns:a16="http://schemas.microsoft.com/office/drawing/2014/main" id="{E2CAEF7D-BDFA-A347-BAD9-C66F555CD0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419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Oval 21">
            <a:extLst>
              <a:ext uri="{FF2B5EF4-FFF2-40B4-BE49-F238E27FC236}">
                <a16:creationId xmlns:a16="http://schemas.microsoft.com/office/drawing/2014/main" id="{A53CA44D-5297-B244-9ED6-AC8F6583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4114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5614" name="Oval 22">
            <a:extLst>
              <a:ext uri="{FF2B5EF4-FFF2-40B4-BE49-F238E27FC236}">
                <a16:creationId xmlns:a16="http://schemas.microsoft.com/office/drawing/2014/main" id="{6C12D4E3-9D76-0140-BB97-18F154128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4114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5615" name="Line 23">
            <a:extLst>
              <a:ext uri="{FF2B5EF4-FFF2-40B4-BE49-F238E27FC236}">
                <a16:creationId xmlns:a16="http://schemas.microsoft.com/office/drawing/2014/main" id="{CB794C58-1E1E-8943-B883-F933B840A4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1148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Text Box 24">
            <a:extLst>
              <a:ext uri="{FF2B5EF4-FFF2-40B4-BE49-F238E27FC236}">
                <a16:creationId xmlns:a16="http://schemas.microsoft.com/office/drawing/2014/main" id="{21CEF268-86F1-FB44-8452-87FCEDE46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953000"/>
            <a:ext cx="1751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side view (yz-plane)</a:t>
            </a:r>
          </a:p>
        </p:txBody>
      </p:sp>
      <p:sp>
        <p:nvSpPr>
          <p:cNvPr id="25617" name="Text Box 25">
            <a:extLst>
              <a:ext uri="{FF2B5EF4-FFF2-40B4-BE49-F238E27FC236}">
                <a16:creationId xmlns:a16="http://schemas.microsoft.com/office/drawing/2014/main" id="{A02F3F28-8683-D144-9182-4711989EE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44307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z</a:t>
            </a:r>
          </a:p>
        </p:txBody>
      </p:sp>
      <p:sp>
        <p:nvSpPr>
          <p:cNvPr id="25618" name="Text Box 26">
            <a:extLst>
              <a:ext uri="{FF2B5EF4-FFF2-40B4-BE49-F238E27FC236}">
                <a16:creationId xmlns:a16="http://schemas.microsoft.com/office/drawing/2014/main" id="{8A9EA0FD-6DD8-A24E-9036-A99AF4560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8100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y</a:t>
            </a:r>
          </a:p>
        </p:txBody>
      </p:sp>
      <p:sp>
        <p:nvSpPr>
          <p:cNvPr id="25619" name="Line 27">
            <a:extLst>
              <a:ext uri="{FF2B5EF4-FFF2-40B4-BE49-F238E27FC236}">
                <a16:creationId xmlns:a16="http://schemas.microsoft.com/office/drawing/2014/main" id="{B11E0A51-0681-684A-9B92-D4CE7BD0A5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3886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28">
            <a:extLst>
              <a:ext uri="{FF2B5EF4-FFF2-40B4-BE49-F238E27FC236}">
                <a16:creationId xmlns:a16="http://schemas.microsoft.com/office/drawing/2014/main" id="{E5E7BC7B-1227-994E-AE80-B7ABED780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419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Oval 29">
            <a:extLst>
              <a:ext uri="{FF2B5EF4-FFF2-40B4-BE49-F238E27FC236}">
                <a16:creationId xmlns:a16="http://schemas.microsoft.com/office/drawing/2014/main" id="{265E64EB-D565-5D46-83D2-296F132C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038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5622" name="Text Box 30">
            <a:extLst>
              <a:ext uri="{FF2B5EF4-FFF2-40B4-BE49-F238E27FC236}">
                <a16:creationId xmlns:a16="http://schemas.microsoft.com/office/drawing/2014/main" id="{26303AB2-9C42-C245-AFE4-66493A820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953000"/>
            <a:ext cx="1671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top view (xz-plane)</a:t>
            </a:r>
          </a:p>
        </p:txBody>
      </p:sp>
      <p:sp>
        <p:nvSpPr>
          <p:cNvPr id="25623" name="Text Box 31">
            <a:extLst>
              <a:ext uri="{FF2B5EF4-FFF2-40B4-BE49-F238E27FC236}">
                <a16:creationId xmlns:a16="http://schemas.microsoft.com/office/drawing/2014/main" id="{A6C9714C-3A53-944A-9E49-D4308E81C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5" y="44307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25624" name="Text Box 32">
            <a:extLst>
              <a:ext uri="{FF2B5EF4-FFF2-40B4-BE49-F238E27FC236}">
                <a16:creationId xmlns:a16="http://schemas.microsoft.com/office/drawing/2014/main" id="{6D32BB6D-9D2A-624A-ACBD-980D02FCB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8100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z</a:t>
            </a:r>
          </a:p>
        </p:txBody>
      </p:sp>
      <p:sp>
        <p:nvSpPr>
          <p:cNvPr id="25625" name="Oval 33">
            <a:extLst>
              <a:ext uri="{FF2B5EF4-FFF2-40B4-BE49-F238E27FC236}">
                <a16:creationId xmlns:a16="http://schemas.microsoft.com/office/drawing/2014/main" id="{DF7C0E5A-DB8E-6C47-950B-C365D41BB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43815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5626" name="Text Box 34">
            <a:extLst>
              <a:ext uri="{FF2B5EF4-FFF2-40B4-BE49-F238E27FC236}">
                <a16:creationId xmlns:a16="http://schemas.microsoft.com/office/drawing/2014/main" id="{6AF718F7-27AD-7442-A15C-28054594B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191000"/>
            <a:ext cx="777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simple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dipole</a:t>
            </a:r>
          </a:p>
        </p:txBody>
      </p:sp>
      <p:sp>
        <p:nvSpPr>
          <p:cNvPr id="25627" name="AutoShape 35">
            <a:extLst>
              <a:ext uri="{FF2B5EF4-FFF2-40B4-BE49-F238E27FC236}">
                <a16:creationId xmlns:a16="http://schemas.microsoft.com/office/drawing/2014/main" id="{05DF13E1-4091-BE44-B1FE-8CCE9771E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971800"/>
            <a:ext cx="762000" cy="228600"/>
          </a:xfrm>
          <a:prstGeom prst="parallelogram">
            <a:avLst>
              <a:gd name="adj" fmla="val 8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5628" name="Text Box 36">
            <a:extLst>
              <a:ext uri="{FF2B5EF4-FFF2-40B4-BE49-F238E27FC236}">
                <a16:creationId xmlns:a16="http://schemas.microsoft.com/office/drawing/2014/main" id="{C6C323AA-EB59-7342-9298-408DFD060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667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ym typeface="Symbol" pitchFamily="2" charset="2"/>
              </a:rPr>
              <a:t>/4</a:t>
            </a:r>
            <a:endParaRPr lang="en-US" altLang="en-US" sz="1400"/>
          </a:p>
        </p:txBody>
      </p:sp>
      <p:grpSp>
        <p:nvGrpSpPr>
          <p:cNvPr id="25629" name="Group 37">
            <a:extLst>
              <a:ext uri="{FF2B5EF4-FFF2-40B4-BE49-F238E27FC236}">
                <a16:creationId xmlns:a16="http://schemas.microsoft.com/office/drawing/2014/main" id="{F8E2DA60-8EE5-2945-B86B-341F565B6BCD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438400"/>
            <a:ext cx="1905000" cy="990600"/>
            <a:chOff x="4032" y="528"/>
            <a:chExt cx="1200" cy="624"/>
          </a:xfrm>
        </p:grpSpPr>
        <p:sp>
          <p:nvSpPr>
            <p:cNvPr id="25631" name="Line 38">
              <a:extLst>
                <a:ext uri="{FF2B5EF4-FFF2-40B4-BE49-F238E27FC236}">
                  <a16:creationId xmlns:a16="http://schemas.microsoft.com/office/drawing/2014/main" id="{5B9407C6-A682-0948-81A5-590EA1433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528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632" name="Group 39">
              <a:extLst>
                <a:ext uri="{FF2B5EF4-FFF2-40B4-BE49-F238E27FC236}">
                  <a16:creationId xmlns:a16="http://schemas.microsoft.com/office/drawing/2014/main" id="{CBD9370D-8014-4E4C-A8D1-4B1F8EE70A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528"/>
              <a:ext cx="0" cy="432"/>
              <a:chOff x="4224" y="2736"/>
              <a:chExt cx="0" cy="432"/>
            </a:xfrm>
          </p:grpSpPr>
          <p:sp>
            <p:nvSpPr>
              <p:cNvPr id="25640" name="Line 40">
                <a:extLst>
                  <a:ext uri="{FF2B5EF4-FFF2-40B4-BE49-F238E27FC236}">
                    <a16:creationId xmlns:a16="http://schemas.microsoft.com/office/drawing/2014/main" id="{188EE9E1-259A-574E-9369-5FA683484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27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1" name="Line 41">
                <a:extLst>
                  <a:ext uri="{FF2B5EF4-FFF2-40B4-BE49-F238E27FC236}">
                    <a16:creationId xmlns:a16="http://schemas.microsoft.com/office/drawing/2014/main" id="{F5C6F459-2769-A347-8B49-F8268ACF2F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302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33" name="Line 42">
              <a:extLst>
                <a:ext uri="{FF2B5EF4-FFF2-40B4-BE49-F238E27FC236}">
                  <a16:creationId xmlns:a16="http://schemas.microsoft.com/office/drawing/2014/main" id="{F3C03017-4A33-E045-866D-85E2A9F80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9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4" name="Line 43">
              <a:extLst>
                <a:ext uri="{FF2B5EF4-FFF2-40B4-BE49-F238E27FC236}">
                  <a16:creationId xmlns:a16="http://schemas.microsoft.com/office/drawing/2014/main" id="{51AD9A6A-BDB8-0049-9558-35B1E7B23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528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5" name="Line 44">
              <a:extLst>
                <a:ext uri="{FF2B5EF4-FFF2-40B4-BE49-F238E27FC236}">
                  <a16:creationId xmlns:a16="http://schemas.microsoft.com/office/drawing/2014/main" id="{6083FEBD-1A62-8F49-8B4B-22CE94E1F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81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6" name="Line 45">
              <a:extLst>
                <a:ext uri="{FF2B5EF4-FFF2-40B4-BE49-F238E27FC236}">
                  <a16:creationId xmlns:a16="http://schemas.microsoft.com/office/drawing/2014/main" id="{9BB67985-6EA6-2842-837A-AA5B6C9AF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8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7" name="Text Box 46">
              <a:extLst>
                <a:ext uri="{FF2B5EF4-FFF2-40B4-BE49-F238E27FC236}">
                  <a16:creationId xmlns:a16="http://schemas.microsoft.com/office/drawing/2014/main" id="{989C5098-02BD-0344-9EDF-F4B0FEF7B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72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Helvetica" pitchFamily="2" charset="0"/>
                <a:buChar char="n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ym typeface="Symbol" pitchFamily="2" charset="2"/>
                </a:rPr>
                <a:t>/2</a:t>
              </a:r>
              <a:endParaRPr lang="en-US" altLang="en-US" sz="1400"/>
            </a:p>
          </p:txBody>
        </p:sp>
        <p:sp>
          <p:nvSpPr>
            <p:cNvPr id="25638" name="Line 47">
              <a:extLst>
                <a:ext uri="{FF2B5EF4-FFF2-40B4-BE49-F238E27FC236}">
                  <a16:creationId xmlns:a16="http://schemas.microsoft.com/office/drawing/2014/main" id="{A9DA9971-DD25-D74C-A93D-3B4DCC944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9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9" name="Line 48">
              <a:extLst>
                <a:ext uri="{FF2B5EF4-FFF2-40B4-BE49-F238E27FC236}">
                  <a16:creationId xmlns:a16="http://schemas.microsoft.com/office/drawing/2014/main" id="{FA81F529-BDA1-6345-851F-CBDD1401E5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5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30" name="Slide Number Placeholder 1">
            <a:extLst>
              <a:ext uri="{FF2B5EF4-FFF2-40B4-BE49-F238E27FC236}">
                <a16:creationId xmlns:a16="http://schemas.microsoft.com/office/drawing/2014/main" id="{A53F9D61-B7BD-BD45-8923-A7A7C65540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24415D-CE03-BB4C-B1B0-CC586437E03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71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FD090C86-0EAC-9443-B9C5-15DA7A9CB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Antennas: directed and sectorized</a:t>
            </a:r>
          </a:p>
        </p:txBody>
      </p:sp>
      <p:sp>
        <p:nvSpPr>
          <p:cNvPr id="26626" name="Line 56">
            <a:extLst>
              <a:ext uri="{FF2B5EF4-FFF2-40B4-BE49-F238E27FC236}">
                <a16:creationId xmlns:a16="http://schemas.microsoft.com/office/drawing/2014/main" id="{C953A9CF-B1D5-EB4E-A341-3A297F39AA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2133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Line 57">
            <a:extLst>
              <a:ext uri="{FF2B5EF4-FFF2-40B4-BE49-F238E27FC236}">
                <a16:creationId xmlns:a16="http://schemas.microsoft.com/office/drawing/2014/main" id="{DE6E9F34-79A0-9F4F-928F-555C14524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667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Line 60">
            <a:extLst>
              <a:ext uri="{FF2B5EF4-FFF2-40B4-BE49-F238E27FC236}">
                <a16:creationId xmlns:a16="http://schemas.microsoft.com/office/drawing/2014/main" id="{7C3DAF81-DB23-AA4B-8031-5BCBCBF48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5146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Text Box 61">
            <a:extLst>
              <a:ext uri="{FF2B5EF4-FFF2-40B4-BE49-F238E27FC236}">
                <a16:creationId xmlns:a16="http://schemas.microsoft.com/office/drawing/2014/main" id="{AEC4EBCA-27BB-294A-8EF9-C36611E7E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1751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side view (xy-plane)</a:t>
            </a:r>
          </a:p>
        </p:txBody>
      </p:sp>
      <p:sp>
        <p:nvSpPr>
          <p:cNvPr id="26630" name="Text Box 62">
            <a:extLst>
              <a:ext uri="{FF2B5EF4-FFF2-40B4-BE49-F238E27FC236}">
                <a16:creationId xmlns:a16="http://schemas.microsoft.com/office/drawing/2014/main" id="{5603C542-51C6-0F44-8ADD-699AE63D2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26781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26631" name="Text Box 63">
            <a:extLst>
              <a:ext uri="{FF2B5EF4-FFF2-40B4-BE49-F238E27FC236}">
                <a16:creationId xmlns:a16="http://schemas.microsoft.com/office/drawing/2014/main" id="{B0156D72-2506-C949-B49B-B6AF52544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0574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y</a:t>
            </a:r>
          </a:p>
        </p:txBody>
      </p:sp>
      <p:sp>
        <p:nvSpPr>
          <p:cNvPr id="26632" name="Line 64">
            <a:extLst>
              <a:ext uri="{FF2B5EF4-FFF2-40B4-BE49-F238E27FC236}">
                <a16:creationId xmlns:a16="http://schemas.microsoft.com/office/drawing/2014/main" id="{ED968C8E-2599-A548-8EC3-132CD7A30A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2133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65">
            <a:extLst>
              <a:ext uri="{FF2B5EF4-FFF2-40B4-BE49-F238E27FC236}">
                <a16:creationId xmlns:a16="http://schemas.microsoft.com/office/drawing/2014/main" id="{5C0DAED2-D7C1-6341-BED2-34BE883645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667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Oval 67">
            <a:extLst>
              <a:ext uri="{FF2B5EF4-FFF2-40B4-BE49-F238E27FC236}">
                <a16:creationId xmlns:a16="http://schemas.microsoft.com/office/drawing/2014/main" id="{56A9EB99-631A-5F49-9906-56EC9B574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362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6635" name="Text Box 69">
            <a:extLst>
              <a:ext uri="{FF2B5EF4-FFF2-40B4-BE49-F238E27FC236}">
                <a16:creationId xmlns:a16="http://schemas.microsoft.com/office/drawing/2014/main" id="{38DA63E9-CABF-8A4B-A52D-DB719D671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200400"/>
            <a:ext cx="1751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side view (yz-plane)</a:t>
            </a:r>
          </a:p>
        </p:txBody>
      </p:sp>
      <p:sp>
        <p:nvSpPr>
          <p:cNvPr id="26636" name="Text Box 70">
            <a:extLst>
              <a:ext uri="{FF2B5EF4-FFF2-40B4-BE49-F238E27FC236}">
                <a16:creationId xmlns:a16="http://schemas.microsoft.com/office/drawing/2014/main" id="{3A97808E-F185-0F44-9349-FD0B641BF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525" y="26781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z</a:t>
            </a:r>
          </a:p>
        </p:txBody>
      </p:sp>
      <p:sp>
        <p:nvSpPr>
          <p:cNvPr id="26637" name="Text Box 71">
            <a:extLst>
              <a:ext uri="{FF2B5EF4-FFF2-40B4-BE49-F238E27FC236}">
                <a16:creationId xmlns:a16="http://schemas.microsoft.com/office/drawing/2014/main" id="{D875503B-EDE2-EB46-85B0-0D36BCF07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0574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y</a:t>
            </a:r>
          </a:p>
        </p:txBody>
      </p:sp>
      <p:sp>
        <p:nvSpPr>
          <p:cNvPr id="26638" name="Line 72">
            <a:extLst>
              <a:ext uri="{FF2B5EF4-FFF2-40B4-BE49-F238E27FC236}">
                <a16:creationId xmlns:a16="http://schemas.microsoft.com/office/drawing/2014/main" id="{933BE683-474A-6242-8431-DE69F89C5B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133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73">
            <a:extLst>
              <a:ext uri="{FF2B5EF4-FFF2-40B4-BE49-F238E27FC236}">
                <a16:creationId xmlns:a16="http://schemas.microsoft.com/office/drawing/2014/main" id="{C3828482-7D12-0548-B08C-6172B642B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667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Text Box 75">
            <a:extLst>
              <a:ext uri="{FF2B5EF4-FFF2-40B4-BE49-F238E27FC236}">
                <a16:creationId xmlns:a16="http://schemas.microsoft.com/office/drawing/2014/main" id="{8806F975-4AA0-FD4C-A059-A5E886486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200400"/>
            <a:ext cx="1671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top view (xz-plane)</a:t>
            </a:r>
          </a:p>
        </p:txBody>
      </p:sp>
      <p:sp>
        <p:nvSpPr>
          <p:cNvPr id="26641" name="Text Box 76">
            <a:extLst>
              <a:ext uri="{FF2B5EF4-FFF2-40B4-BE49-F238E27FC236}">
                <a16:creationId xmlns:a16="http://schemas.microsoft.com/office/drawing/2014/main" id="{59EEF6BE-8898-7E40-A94C-D6DD5CE21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26781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26642" name="Text Box 77">
            <a:extLst>
              <a:ext uri="{FF2B5EF4-FFF2-40B4-BE49-F238E27FC236}">
                <a16:creationId xmlns:a16="http://schemas.microsoft.com/office/drawing/2014/main" id="{950E3B9A-E59C-F84E-8B26-E1ED655E0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0574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z</a:t>
            </a:r>
          </a:p>
        </p:txBody>
      </p:sp>
      <p:sp>
        <p:nvSpPr>
          <p:cNvPr id="26643" name="Freeform 81">
            <a:extLst>
              <a:ext uri="{FF2B5EF4-FFF2-40B4-BE49-F238E27FC236}">
                <a16:creationId xmlns:a16="http://schemas.microsoft.com/office/drawing/2014/main" id="{1CCF2543-A50D-3248-BCBC-4812732DE966}"/>
              </a:ext>
            </a:extLst>
          </p:cNvPr>
          <p:cNvSpPr>
            <a:spLocks/>
          </p:cNvSpPr>
          <p:nvPr/>
        </p:nvSpPr>
        <p:spPr bwMode="auto">
          <a:xfrm>
            <a:off x="1524000" y="2425700"/>
            <a:ext cx="762000" cy="482600"/>
          </a:xfrm>
          <a:custGeom>
            <a:avLst/>
            <a:gdLst>
              <a:gd name="T0" fmla="*/ 0 w 480"/>
              <a:gd name="T1" fmla="*/ 262096250 h 304"/>
              <a:gd name="T2" fmla="*/ 967740000 w 480"/>
              <a:gd name="T3" fmla="*/ 20161250 h 304"/>
              <a:gd name="T4" fmla="*/ 1209675000 w 480"/>
              <a:gd name="T5" fmla="*/ 383063750 h 304"/>
              <a:gd name="T6" fmla="*/ 967740000 w 480"/>
              <a:gd name="T7" fmla="*/ 745966250 h 304"/>
              <a:gd name="T8" fmla="*/ 0 w 480"/>
              <a:gd name="T9" fmla="*/ 504031250 h 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0" h="304">
                <a:moveTo>
                  <a:pt x="0" y="104"/>
                </a:moveTo>
                <a:cubicBezTo>
                  <a:pt x="152" y="52"/>
                  <a:pt x="304" y="0"/>
                  <a:pt x="384" y="8"/>
                </a:cubicBezTo>
                <a:cubicBezTo>
                  <a:pt x="464" y="16"/>
                  <a:pt x="480" y="104"/>
                  <a:pt x="480" y="152"/>
                </a:cubicBezTo>
                <a:cubicBezTo>
                  <a:pt x="480" y="200"/>
                  <a:pt x="464" y="288"/>
                  <a:pt x="384" y="296"/>
                </a:cubicBezTo>
                <a:cubicBezTo>
                  <a:pt x="304" y="304"/>
                  <a:pt x="152" y="252"/>
                  <a:pt x="0" y="2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Line 83">
            <a:extLst>
              <a:ext uri="{FF2B5EF4-FFF2-40B4-BE49-F238E27FC236}">
                <a16:creationId xmlns:a16="http://schemas.microsoft.com/office/drawing/2014/main" id="{35E89704-BEE6-C346-9AA1-B086F9618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5146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Freeform 84">
            <a:extLst>
              <a:ext uri="{FF2B5EF4-FFF2-40B4-BE49-F238E27FC236}">
                <a16:creationId xmlns:a16="http://schemas.microsoft.com/office/drawing/2014/main" id="{7E1D746A-C22B-4B43-9229-827A782B5B7E}"/>
              </a:ext>
            </a:extLst>
          </p:cNvPr>
          <p:cNvSpPr>
            <a:spLocks/>
          </p:cNvSpPr>
          <p:nvPr/>
        </p:nvSpPr>
        <p:spPr bwMode="auto">
          <a:xfrm>
            <a:off x="5562600" y="2438400"/>
            <a:ext cx="762000" cy="482600"/>
          </a:xfrm>
          <a:custGeom>
            <a:avLst/>
            <a:gdLst>
              <a:gd name="T0" fmla="*/ 0 w 480"/>
              <a:gd name="T1" fmla="*/ 262096250 h 304"/>
              <a:gd name="T2" fmla="*/ 967740000 w 480"/>
              <a:gd name="T3" fmla="*/ 20161250 h 304"/>
              <a:gd name="T4" fmla="*/ 1209675000 w 480"/>
              <a:gd name="T5" fmla="*/ 383063750 h 304"/>
              <a:gd name="T6" fmla="*/ 967740000 w 480"/>
              <a:gd name="T7" fmla="*/ 745966250 h 304"/>
              <a:gd name="T8" fmla="*/ 0 w 480"/>
              <a:gd name="T9" fmla="*/ 504031250 h 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0" h="304">
                <a:moveTo>
                  <a:pt x="0" y="104"/>
                </a:moveTo>
                <a:cubicBezTo>
                  <a:pt x="152" y="52"/>
                  <a:pt x="304" y="0"/>
                  <a:pt x="384" y="8"/>
                </a:cubicBezTo>
                <a:cubicBezTo>
                  <a:pt x="464" y="16"/>
                  <a:pt x="480" y="104"/>
                  <a:pt x="480" y="152"/>
                </a:cubicBezTo>
                <a:cubicBezTo>
                  <a:pt x="480" y="200"/>
                  <a:pt x="464" y="288"/>
                  <a:pt x="384" y="296"/>
                </a:cubicBezTo>
                <a:cubicBezTo>
                  <a:pt x="304" y="304"/>
                  <a:pt x="152" y="252"/>
                  <a:pt x="0" y="2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Rectangle 85">
            <a:extLst>
              <a:ext uri="{FF2B5EF4-FFF2-40B4-BE49-F238E27FC236}">
                <a16:creationId xmlns:a16="http://schemas.microsoft.com/office/drawing/2014/main" id="{E3A6B477-D0EF-0F42-81B5-0F80F0C8D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908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6647" name="Line 87">
            <a:extLst>
              <a:ext uri="{FF2B5EF4-FFF2-40B4-BE49-F238E27FC236}">
                <a16:creationId xmlns:a16="http://schemas.microsoft.com/office/drawing/2014/main" id="{DB305578-CA32-6449-BACE-68DCDCF679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038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Line 88">
            <a:extLst>
              <a:ext uri="{FF2B5EF4-FFF2-40B4-BE49-F238E27FC236}">
                <a16:creationId xmlns:a16="http://schemas.microsoft.com/office/drawing/2014/main" id="{7560E173-EFB3-4741-8D4F-67B033EFB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800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Text Box 89">
            <a:extLst>
              <a:ext uri="{FF2B5EF4-FFF2-40B4-BE49-F238E27FC236}">
                <a16:creationId xmlns:a16="http://schemas.microsoft.com/office/drawing/2014/main" id="{2F702A0F-D0E6-E94E-95AC-BBA2080F2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562600"/>
            <a:ext cx="1563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top view, 3 sector</a:t>
            </a:r>
          </a:p>
        </p:txBody>
      </p:sp>
      <p:sp>
        <p:nvSpPr>
          <p:cNvPr id="26650" name="Text Box 90">
            <a:extLst>
              <a:ext uri="{FF2B5EF4-FFF2-40B4-BE49-F238E27FC236}">
                <a16:creationId xmlns:a16="http://schemas.microsoft.com/office/drawing/2014/main" id="{3810CF01-2D48-7640-B72E-EA585BC74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48117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26651" name="Text Box 91">
            <a:extLst>
              <a:ext uri="{FF2B5EF4-FFF2-40B4-BE49-F238E27FC236}">
                <a16:creationId xmlns:a16="http://schemas.microsoft.com/office/drawing/2014/main" id="{D7419DB2-29B8-504D-8413-27D7577CB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624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z</a:t>
            </a:r>
          </a:p>
        </p:txBody>
      </p:sp>
      <p:sp>
        <p:nvSpPr>
          <p:cNvPr id="26652" name="AutoShape 92">
            <a:extLst>
              <a:ext uri="{FF2B5EF4-FFF2-40B4-BE49-F238E27FC236}">
                <a16:creationId xmlns:a16="http://schemas.microsoft.com/office/drawing/2014/main" id="{86A41A3B-CFF7-B941-8965-6A22CAC63C75}"/>
              </a:ext>
            </a:extLst>
          </p:cNvPr>
          <p:cNvSpPr>
            <a:spLocks noChangeArrowheads="1"/>
          </p:cNvSpPr>
          <p:nvPr/>
        </p:nvSpPr>
        <p:spPr bwMode="auto">
          <a:xfrm rot="1800000">
            <a:off x="1693863" y="4724400"/>
            <a:ext cx="127000" cy="11112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6653" name="Text Box 93">
            <a:extLst>
              <a:ext uri="{FF2B5EF4-FFF2-40B4-BE49-F238E27FC236}">
                <a16:creationId xmlns:a16="http://schemas.microsoft.com/office/drawing/2014/main" id="{8CA7D56B-F2D9-954E-BFD7-71D4146A1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562600"/>
            <a:ext cx="1563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top view, 6 sector</a:t>
            </a:r>
          </a:p>
        </p:txBody>
      </p:sp>
      <p:sp>
        <p:nvSpPr>
          <p:cNvPr id="26654" name="Oval 94">
            <a:extLst>
              <a:ext uri="{FF2B5EF4-FFF2-40B4-BE49-F238E27FC236}">
                <a16:creationId xmlns:a16="http://schemas.microsoft.com/office/drawing/2014/main" id="{6B7BF59B-E962-C34B-AD2D-65443677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495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6655" name="Oval 95">
            <a:extLst>
              <a:ext uri="{FF2B5EF4-FFF2-40B4-BE49-F238E27FC236}">
                <a16:creationId xmlns:a16="http://schemas.microsoft.com/office/drawing/2014/main" id="{6333BB5A-8437-CB43-9D11-56D653E8C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25" y="471963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6656" name="Oval 96">
            <a:extLst>
              <a:ext uri="{FF2B5EF4-FFF2-40B4-BE49-F238E27FC236}">
                <a16:creationId xmlns:a16="http://schemas.microsoft.com/office/drawing/2014/main" id="{82E201DF-0EBC-3C41-A110-AE0046B14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688" y="420528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6657" name="Text Box 97">
            <a:extLst>
              <a:ext uri="{FF2B5EF4-FFF2-40B4-BE49-F238E27FC236}">
                <a16:creationId xmlns:a16="http://schemas.microsoft.com/office/drawing/2014/main" id="{E044A9DD-5035-0F40-AFEB-F495D3D52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7244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26658" name="Text Box 98">
            <a:extLst>
              <a:ext uri="{FF2B5EF4-FFF2-40B4-BE49-F238E27FC236}">
                <a16:creationId xmlns:a16="http://schemas.microsoft.com/office/drawing/2014/main" id="{4A1236D9-0324-304A-903F-4E3CBC204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8100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z</a:t>
            </a:r>
          </a:p>
        </p:txBody>
      </p:sp>
      <p:sp>
        <p:nvSpPr>
          <p:cNvPr id="26659" name="Line 99">
            <a:extLst>
              <a:ext uri="{FF2B5EF4-FFF2-40B4-BE49-F238E27FC236}">
                <a16:creationId xmlns:a16="http://schemas.microsoft.com/office/drawing/2014/main" id="{46FBEB27-59C9-E54C-BDD1-D066666D73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2525" y="4776788"/>
            <a:ext cx="179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0" name="Line 100">
            <a:extLst>
              <a:ext uri="{FF2B5EF4-FFF2-40B4-BE49-F238E27FC236}">
                <a16:creationId xmlns:a16="http://schemas.microsoft.com/office/drawing/2014/main" id="{10F43680-7431-7048-8913-CE55D1CA08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3263" y="3962400"/>
            <a:ext cx="0" cy="155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1" name="AutoShape 101">
            <a:extLst>
              <a:ext uri="{FF2B5EF4-FFF2-40B4-BE49-F238E27FC236}">
                <a16:creationId xmlns:a16="http://schemas.microsoft.com/office/drawing/2014/main" id="{F3737285-4550-8F41-9EAB-C61223144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063" y="4710113"/>
            <a:ext cx="152400" cy="13335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6662" name="Freeform 102">
            <a:extLst>
              <a:ext uri="{FF2B5EF4-FFF2-40B4-BE49-F238E27FC236}">
                <a16:creationId xmlns:a16="http://schemas.microsoft.com/office/drawing/2014/main" id="{7132CD98-A555-B54F-8725-49EC71D31B8F}"/>
              </a:ext>
            </a:extLst>
          </p:cNvPr>
          <p:cNvSpPr>
            <a:spLocks/>
          </p:cNvSpPr>
          <p:nvPr/>
        </p:nvSpPr>
        <p:spPr bwMode="auto">
          <a:xfrm>
            <a:off x="3867150" y="4300538"/>
            <a:ext cx="612775" cy="527050"/>
          </a:xfrm>
          <a:custGeom>
            <a:avLst/>
            <a:gdLst>
              <a:gd name="T0" fmla="*/ 904736888 w 386"/>
              <a:gd name="T1" fmla="*/ 756046875 h 332"/>
              <a:gd name="T2" fmla="*/ 178931888 w 386"/>
              <a:gd name="T3" fmla="*/ 756046875 h 332"/>
              <a:gd name="T4" fmla="*/ 57964388 w 386"/>
              <a:gd name="T5" fmla="*/ 272176875 h 332"/>
              <a:gd name="T6" fmla="*/ 526713450 w 386"/>
              <a:gd name="T7" fmla="*/ 68045013 h 332"/>
              <a:gd name="T8" fmla="*/ 972780313 w 386"/>
              <a:gd name="T9" fmla="*/ 680442188 h 3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6" h="332">
                <a:moveTo>
                  <a:pt x="359" y="300"/>
                </a:moveTo>
                <a:cubicBezTo>
                  <a:pt x="243" y="316"/>
                  <a:pt x="127" y="332"/>
                  <a:pt x="71" y="300"/>
                </a:cubicBezTo>
                <a:cubicBezTo>
                  <a:pt x="15" y="268"/>
                  <a:pt x="0" y="153"/>
                  <a:pt x="23" y="108"/>
                </a:cubicBezTo>
                <a:cubicBezTo>
                  <a:pt x="46" y="63"/>
                  <a:pt x="149" y="0"/>
                  <a:pt x="209" y="27"/>
                </a:cubicBezTo>
                <a:cubicBezTo>
                  <a:pt x="269" y="54"/>
                  <a:pt x="327" y="162"/>
                  <a:pt x="386" y="27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3" name="Freeform 103">
            <a:extLst>
              <a:ext uri="{FF2B5EF4-FFF2-40B4-BE49-F238E27FC236}">
                <a16:creationId xmlns:a16="http://schemas.microsoft.com/office/drawing/2014/main" id="{FE7328CF-F284-0041-AF58-23B4687F5EE2}"/>
              </a:ext>
            </a:extLst>
          </p:cNvPr>
          <p:cNvSpPr>
            <a:spLocks/>
          </p:cNvSpPr>
          <p:nvPr/>
        </p:nvSpPr>
        <p:spPr bwMode="auto">
          <a:xfrm rot="3600000">
            <a:off x="4227512" y="4124326"/>
            <a:ext cx="612775" cy="527050"/>
          </a:xfrm>
          <a:custGeom>
            <a:avLst/>
            <a:gdLst>
              <a:gd name="T0" fmla="*/ 904736888 w 386"/>
              <a:gd name="T1" fmla="*/ 756046875 h 332"/>
              <a:gd name="T2" fmla="*/ 178931888 w 386"/>
              <a:gd name="T3" fmla="*/ 756046875 h 332"/>
              <a:gd name="T4" fmla="*/ 57964388 w 386"/>
              <a:gd name="T5" fmla="*/ 272176875 h 332"/>
              <a:gd name="T6" fmla="*/ 526713450 w 386"/>
              <a:gd name="T7" fmla="*/ 68045013 h 332"/>
              <a:gd name="T8" fmla="*/ 972780313 w 386"/>
              <a:gd name="T9" fmla="*/ 680442188 h 3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6" h="332">
                <a:moveTo>
                  <a:pt x="359" y="300"/>
                </a:moveTo>
                <a:cubicBezTo>
                  <a:pt x="243" y="316"/>
                  <a:pt x="127" y="332"/>
                  <a:pt x="71" y="300"/>
                </a:cubicBezTo>
                <a:cubicBezTo>
                  <a:pt x="15" y="268"/>
                  <a:pt x="0" y="153"/>
                  <a:pt x="23" y="108"/>
                </a:cubicBezTo>
                <a:cubicBezTo>
                  <a:pt x="46" y="63"/>
                  <a:pt x="149" y="0"/>
                  <a:pt x="209" y="27"/>
                </a:cubicBezTo>
                <a:cubicBezTo>
                  <a:pt x="269" y="54"/>
                  <a:pt x="327" y="162"/>
                  <a:pt x="386" y="27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4" name="Freeform 104">
            <a:extLst>
              <a:ext uri="{FF2B5EF4-FFF2-40B4-BE49-F238E27FC236}">
                <a16:creationId xmlns:a16="http://schemas.microsoft.com/office/drawing/2014/main" id="{0DDBCD66-5970-1741-A2F3-A68C48180D80}"/>
              </a:ext>
            </a:extLst>
          </p:cNvPr>
          <p:cNvSpPr>
            <a:spLocks/>
          </p:cNvSpPr>
          <p:nvPr/>
        </p:nvSpPr>
        <p:spPr bwMode="auto">
          <a:xfrm rot="7200000">
            <a:off x="4565650" y="4333876"/>
            <a:ext cx="612775" cy="527050"/>
          </a:xfrm>
          <a:custGeom>
            <a:avLst/>
            <a:gdLst>
              <a:gd name="T0" fmla="*/ 904736888 w 386"/>
              <a:gd name="T1" fmla="*/ 756046875 h 332"/>
              <a:gd name="T2" fmla="*/ 178931888 w 386"/>
              <a:gd name="T3" fmla="*/ 756046875 h 332"/>
              <a:gd name="T4" fmla="*/ 57964388 w 386"/>
              <a:gd name="T5" fmla="*/ 272176875 h 332"/>
              <a:gd name="T6" fmla="*/ 526713450 w 386"/>
              <a:gd name="T7" fmla="*/ 68045013 h 332"/>
              <a:gd name="T8" fmla="*/ 972780313 w 386"/>
              <a:gd name="T9" fmla="*/ 680442188 h 3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6" h="332">
                <a:moveTo>
                  <a:pt x="359" y="300"/>
                </a:moveTo>
                <a:cubicBezTo>
                  <a:pt x="243" y="316"/>
                  <a:pt x="127" y="332"/>
                  <a:pt x="71" y="300"/>
                </a:cubicBezTo>
                <a:cubicBezTo>
                  <a:pt x="15" y="268"/>
                  <a:pt x="0" y="153"/>
                  <a:pt x="23" y="108"/>
                </a:cubicBezTo>
                <a:cubicBezTo>
                  <a:pt x="46" y="63"/>
                  <a:pt x="149" y="0"/>
                  <a:pt x="209" y="27"/>
                </a:cubicBezTo>
                <a:cubicBezTo>
                  <a:pt x="269" y="54"/>
                  <a:pt x="327" y="162"/>
                  <a:pt x="386" y="27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65" name="Group 105">
            <a:extLst>
              <a:ext uri="{FF2B5EF4-FFF2-40B4-BE49-F238E27FC236}">
                <a16:creationId xmlns:a16="http://schemas.microsoft.com/office/drawing/2014/main" id="{8734C894-5F91-8B42-B04F-27DBE5994C7C}"/>
              </a:ext>
            </a:extLst>
          </p:cNvPr>
          <p:cNvGrpSpPr>
            <a:grpSpLocks/>
          </p:cNvGrpSpPr>
          <p:nvPr/>
        </p:nvGrpSpPr>
        <p:grpSpPr bwMode="auto">
          <a:xfrm rot="21469953" flipV="1">
            <a:off x="3886200" y="4648200"/>
            <a:ext cx="1268413" cy="822325"/>
            <a:chOff x="1933" y="2844"/>
            <a:chExt cx="799" cy="518"/>
          </a:xfrm>
        </p:grpSpPr>
        <p:sp>
          <p:nvSpPr>
            <p:cNvPr id="26670" name="Freeform 106">
              <a:extLst>
                <a:ext uri="{FF2B5EF4-FFF2-40B4-BE49-F238E27FC236}">
                  <a16:creationId xmlns:a16="http://schemas.microsoft.com/office/drawing/2014/main" id="{99789CCA-A2DD-4A43-B8EA-39ACC74FC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" y="2989"/>
              <a:ext cx="386" cy="332"/>
            </a:xfrm>
            <a:custGeom>
              <a:avLst/>
              <a:gdLst>
                <a:gd name="T0" fmla="*/ 359 w 386"/>
                <a:gd name="T1" fmla="*/ 300 h 332"/>
                <a:gd name="T2" fmla="*/ 71 w 386"/>
                <a:gd name="T3" fmla="*/ 300 h 332"/>
                <a:gd name="T4" fmla="*/ 23 w 386"/>
                <a:gd name="T5" fmla="*/ 108 h 332"/>
                <a:gd name="T6" fmla="*/ 209 w 386"/>
                <a:gd name="T7" fmla="*/ 27 h 332"/>
                <a:gd name="T8" fmla="*/ 386 w 386"/>
                <a:gd name="T9" fmla="*/ 270 h 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6" h="332">
                  <a:moveTo>
                    <a:pt x="359" y="300"/>
                  </a:moveTo>
                  <a:cubicBezTo>
                    <a:pt x="243" y="316"/>
                    <a:pt x="127" y="332"/>
                    <a:pt x="71" y="300"/>
                  </a:cubicBezTo>
                  <a:cubicBezTo>
                    <a:pt x="15" y="268"/>
                    <a:pt x="0" y="153"/>
                    <a:pt x="23" y="108"/>
                  </a:cubicBezTo>
                  <a:cubicBezTo>
                    <a:pt x="46" y="63"/>
                    <a:pt x="149" y="0"/>
                    <a:pt x="209" y="27"/>
                  </a:cubicBezTo>
                  <a:cubicBezTo>
                    <a:pt x="269" y="54"/>
                    <a:pt x="327" y="162"/>
                    <a:pt x="386" y="27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1" name="Freeform 107">
              <a:extLst>
                <a:ext uri="{FF2B5EF4-FFF2-40B4-BE49-F238E27FC236}">
                  <a16:creationId xmlns:a16="http://schemas.microsoft.com/office/drawing/2014/main" id="{51422914-4131-6842-A6F3-097107813050}"/>
                </a:ext>
              </a:extLst>
            </p:cNvPr>
            <p:cNvSpPr>
              <a:spLocks/>
            </p:cNvSpPr>
            <p:nvPr/>
          </p:nvSpPr>
          <p:spPr bwMode="auto">
            <a:xfrm rot="3600000">
              <a:off x="2160" y="2871"/>
              <a:ext cx="386" cy="332"/>
            </a:xfrm>
            <a:custGeom>
              <a:avLst/>
              <a:gdLst>
                <a:gd name="T0" fmla="*/ 359 w 386"/>
                <a:gd name="T1" fmla="*/ 300 h 332"/>
                <a:gd name="T2" fmla="*/ 71 w 386"/>
                <a:gd name="T3" fmla="*/ 300 h 332"/>
                <a:gd name="T4" fmla="*/ 23 w 386"/>
                <a:gd name="T5" fmla="*/ 108 h 332"/>
                <a:gd name="T6" fmla="*/ 209 w 386"/>
                <a:gd name="T7" fmla="*/ 27 h 332"/>
                <a:gd name="T8" fmla="*/ 386 w 386"/>
                <a:gd name="T9" fmla="*/ 270 h 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6" h="332">
                  <a:moveTo>
                    <a:pt x="359" y="300"/>
                  </a:moveTo>
                  <a:cubicBezTo>
                    <a:pt x="243" y="316"/>
                    <a:pt x="127" y="332"/>
                    <a:pt x="71" y="300"/>
                  </a:cubicBezTo>
                  <a:cubicBezTo>
                    <a:pt x="15" y="268"/>
                    <a:pt x="0" y="153"/>
                    <a:pt x="23" y="108"/>
                  </a:cubicBezTo>
                  <a:cubicBezTo>
                    <a:pt x="46" y="63"/>
                    <a:pt x="149" y="0"/>
                    <a:pt x="209" y="27"/>
                  </a:cubicBezTo>
                  <a:cubicBezTo>
                    <a:pt x="269" y="54"/>
                    <a:pt x="327" y="162"/>
                    <a:pt x="386" y="27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2" name="Freeform 108">
              <a:extLst>
                <a:ext uri="{FF2B5EF4-FFF2-40B4-BE49-F238E27FC236}">
                  <a16:creationId xmlns:a16="http://schemas.microsoft.com/office/drawing/2014/main" id="{560BF14F-6989-8949-9F0A-ED6B31A99618}"/>
                </a:ext>
              </a:extLst>
            </p:cNvPr>
            <p:cNvSpPr>
              <a:spLocks/>
            </p:cNvSpPr>
            <p:nvPr/>
          </p:nvSpPr>
          <p:spPr bwMode="auto">
            <a:xfrm rot="7200000">
              <a:off x="2373" y="3003"/>
              <a:ext cx="386" cy="332"/>
            </a:xfrm>
            <a:custGeom>
              <a:avLst/>
              <a:gdLst>
                <a:gd name="T0" fmla="*/ 359 w 386"/>
                <a:gd name="T1" fmla="*/ 300 h 332"/>
                <a:gd name="T2" fmla="*/ 71 w 386"/>
                <a:gd name="T3" fmla="*/ 300 h 332"/>
                <a:gd name="T4" fmla="*/ 23 w 386"/>
                <a:gd name="T5" fmla="*/ 108 h 332"/>
                <a:gd name="T6" fmla="*/ 209 w 386"/>
                <a:gd name="T7" fmla="*/ 27 h 332"/>
                <a:gd name="T8" fmla="*/ 386 w 386"/>
                <a:gd name="T9" fmla="*/ 270 h 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6" h="332">
                  <a:moveTo>
                    <a:pt x="359" y="300"/>
                  </a:moveTo>
                  <a:cubicBezTo>
                    <a:pt x="243" y="316"/>
                    <a:pt x="127" y="332"/>
                    <a:pt x="71" y="300"/>
                  </a:cubicBezTo>
                  <a:cubicBezTo>
                    <a:pt x="15" y="268"/>
                    <a:pt x="0" y="153"/>
                    <a:pt x="23" y="108"/>
                  </a:cubicBezTo>
                  <a:cubicBezTo>
                    <a:pt x="46" y="63"/>
                    <a:pt x="149" y="0"/>
                    <a:pt x="209" y="27"/>
                  </a:cubicBezTo>
                  <a:cubicBezTo>
                    <a:pt x="269" y="54"/>
                    <a:pt x="327" y="162"/>
                    <a:pt x="386" y="27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6" name="Rectangle 109">
            <a:extLst>
              <a:ext uri="{FF2B5EF4-FFF2-40B4-BE49-F238E27FC236}">
                <a16:creationId xmlns:a16="http://schemas.microsoft.com/office/drawing/2014/main" id="{E1BA1168-4D9A-DE42-A0FA-5FCEBF7AB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Often used for microwave connections or base stations for mobile phones (e.g., radio coverage of a valley)</a:t>
            </a:r>
          </a:p>
        </p:txBody>
      </p:sp>
      <p:sp>
        <p:nvSpPr>
          <p:cNvPr id="26667" name="Text Box 110">
            <a:extLst>
              <a:ext uri="{FF2B5EF4-FFF2-40B4-BE49-F238E27FC236}">
                <a16:creationId xmlns:a16="http://schemas.microsoft.com/office/drawing/2014/main" id="{A8E94379-528F-8247-83E7-9523041C0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362200"/>
            <a:ext cx="1009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directed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antenna</a:t>
            </a:r>
          </a:p>
        </p:txBody>
      </p:sp>
      <p:sp>
        <p:nvSpPr>
          <p:cNvPr id="26668" name="Text Box 111">
            <a:extLst>
              <a:ext uri="{FF2B5EF4-FFF2-40B4-BE49-F238E27FC236}">
                <a16:creationId xmlns:a16="http://schemas.microsoft.com/office/drawing/2014/main" id="{925FEBB9-5B1E-F44C-9351-C04AA93F5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572000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sectorized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antenna</a:t>
            </a:r>
          </a:p>
        </p:txBody>
      </p:sp>
      <p:sp>
        <p:nvSpPr>
          <p:cNvPr id="26669" name="Slide Number Placeholder 1">
            <a:extLst>
              <a:ext uri="{FF2B5EF4-FFF2-40B4-BE49-F238E27FC236}">
                <a16:creationId xmlns:a16="http://schemas.microsoft.com/office/drawing/2014/main" id="{E72951DB-CC9A-514A-BF78-FD42AF55F0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6ACD52-4403-104B-A4B9-6CDFFE612501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39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E6E95F54-6B49-564D-99A5-EA89A05B1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Antenna: diversity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3B318301-434A-DD4A-AFDB-C7EF9DDE68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49530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/>
              <a:t>Grouping of 2 or more antennas</a:t>
            </a:r>
          </a:p>
          <a:p>
            <a:pPr lvl="1"/>
            <a:r>
              <a:rPr lang="en-US" altLang="en-US"/>
              <a:t>multi-element antenna arrays</a:t>
            </a:r>
          </a:p>
          <a:p>
            <a:pPr>
              <a:buFont typeface="Wingdings" pitchFamily="2" charset="2"/>
              <a:buChar char="q"/>
            </a:pPr>
            <a:r>
              <a:rPr lang="en-US" altLang="en-US"/>
              <a:t>Antenna diversity</a:t>
            </a:r>
          </a:p>
          <a:p>
            <a:pPr lvl="1"/>
            <a:r>
              <a:rPr lang="en-US" altLang="en-US"/>
              <a:t>switched diversity, selection diversity</a:t>
            </a:r>
          </a:p>
          <a:p>
            <a:pPr lvl="2"/>
            <a:r>
              <a:rPr lang="en-US" altLang="en-US"/>
              <a:t>receiver chooses antenna with best signal</a:t>
            </a:r>
          </a:p>
          <a:p>
            <a:pPr lvl="2"/>
            <a:r>
              <a:rPr lang="en-US" altLang="en-US"/>
              <a:t>sometimes dynamically</a:t>
            </a:r>
          </a:p>
          <a:p>
            <a:pPr lvl="1"/>
            <a:r>
              <a:rPr lang="en-US" altLang="en-US"/>
              <a:t>diversity combining</a:t>
            </a:r>
          </a:p>
          <a:p>
            <a:pPr lvl="2"/>
            <a:r>
              <a:rPr lang="en-US" altLang="en-US"/>
              <a:t>combine output power to produce gain</a:t>
            </a:r>
          </a:p>
          <a:p>
            <a:pPr lvl="2"/>
            <a:r>
              <a:rPr lang="en-US" altLang="en-US"/>
              <a:t>phase-shifting needed to avoid cancellation </a:t>
            </a:r>
          </a:p>
          <a:p>
            <a:pPr lvl="1"/>
            <a:endParaRPr lang="en-US" altLang="en-US">
              <a:sym typeface="Symbol" pitchFamily="2" charset="2"/>
            </a:endParaRPr>
          </a:p>
        </p:txBody>
      </p:sp>
      <p:sp>
        <p:nvSpPr>
          <p:cNvPr id="27651" name="Line 58">
            <a:extLst>
              <a:ext uri="{FF2B5EF4-FFF2-40B4-BE49-F238E27FC236}">
                <a16:creationId xmlns:a16="http://schemas.microsoft.com/office/drawing/2014/main" id="{67684BFB-64E4-CB44-9C28-3D237A4C59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8006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Line 59">
            <a:extLst>
              <a:ext uri="{FF2B5EF4-FFF2-40B4-BE49-F238E27FC236}">
                <a16:creationId xmlns:a16="http://schemas.microsoft.com/office/drawing/2014/main" id="{D3762EAF-5A44-D945-9870-19660BB45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8006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60">
            <a:extLst>
              <a:ext uri="{FF2B5EF4-FFF2-40B4-BE49-F238E27FC236}">
                <a16:creationId xmlns:a16="http://schemas.microsoft.com/office/drawing/2014/main" id="{9EFDABF0-A9A9-2342-9A5E-FF70D64E1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715000"/>
            <a:ext cx="381000" cy="3048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+</a:t>
            </a:r>
          </a:p>
        </p:txBody>
      </p:sp>
      <p:sp>
        <p:nvSpPr>
          <p:cNvPr id="27654" name="AutoShape 61">
            <a:extLst>
              <a:ext uri="{FF2B5EF4-FFF2-40B4-BE49-F238E27FC236}">
                <a16:creationId xmlns:a16="http://schemas.microsoft.com/office/drawing/2014/main" id="{07A55200-61FD-8749-858A-67687597F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257800"/>
            <a:ext cx="1524000" cy="457200"/>
          </a:xfrm>
          <a:prstGeom prst="parallelogram">
            <a:avLst>
              <a:gd name="adj" fmla="val 8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cxnSp>
        <p:nvCxnSpPr>
          <p:cNvPr id="27655" name="AutoShape 62">
            <a:extLst>
              <a:ext uri="{FF2B5EF4-FFF2-40B4-BE49-F238E27FC236}">
                <a16:creationId xmlns:a16="http://schemas.microsoft.com/office/drawing/2014/main" id="{03DA41EC-BC7E-9848-BB72-AB161B37201C}"/>
              </a:ext>
            </a:extLst>
          </p:cNvPr>
          <p:cNvCxnSpPr>
            <a:cxnSpLocks noChangeShapeType="1"/>
            <a:stCxn id="27653" idx="1"/>
            <a:endCxn id="27651" idx="1"/>
          </p:cNvCxnSpPr>
          <p:nvPr/>
        </p:nvCxnSpPr>
        <p:spPr bwMode="auto">
          <a:xfrm rot="10800000">
            <a:off x="2667000" y="5505450"/>
            <a:ext cx="152400" cy="3619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6" name="AutoShape 63">
            <a:extLst>
              <a:ext uri="{FF2B5EF4-FFF2-40B4-BE49-F238E27FC236}">
                <a16:creationId xmlns:a16="http://schemas.microsoft.com/office/drawing/2014/main" id="{9FCF3E6D-CB40-0842-A341-7776C8D9F1D6}"/>
              </a:ext>
            </a:extLst>
          </p:cNvPr>
          <p:cNvCxnSpPr>
            <a:cxnSpLocks noChangeShapeType="1"/>
            <a:stCxn id="27653" idx="3"/>
            <a:endCxn id="27652" idx="1"/>
          </p:cNvCxnSpPr>
          <p:nvPr/>
        </p:nvCxnSpPr>
        <p:spPr bwMode="auto">
          <a:xfrm flipV="1">
            <a:off x="3200400" y="5505450"/>
            <a:ext cx="152400" cy="3619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7" name="Text Box 64">
            <a:extLst>
              <a:ext uri="{FF2B5EF4-FFF2-40B4-BE49-F238E27FC236}">
                <a16:creationId xmlns:a16="http://schemas.microsoft.com/office/drawing/2014/main" id="{7212E615-5638-2B4D-BEBB-CCE951B31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5175" y="4953000"/>
            <a:ext cx="428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ym typeface="Symbol" pitchFamily="2" charset="2"/>
              </a:rPr>
              <a:t>/4</a:t>
            </a:r>
            <a:endParaRPr lang="en-US" altLang="en-US" sz="1400"/>
          </a:p>
        </p:txBody>
      </p:sp>
      <p:sp>
        <p:nvSpPr>
          <p:cNvPr id="27658" name="Text Box 65">
            <a:extLst>
              <a:ext uri="{FF2B5EF4-FFF2-40B4-BE49-F238E27FC236}">
                <a16:creationId xmlns:a16="http://schemas.microsoft.com/office/drawing/2014/main" id="{36A5AC4E-C187-4246-8A29-1EC5CCD58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953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ym typeface="Symbol" pitchFamily="2" charset="2"/>
              </a:rPr>
              <a:t>/2</a:t>
            </a:r>
            <a:endParaRPr lang="en-US" altLang="en-US" sz="1400"/>
          </a:p>
        </p:txBody>
      </p:sp>
      <p:sp>
        <p:nvSpPr>
          <p:cNvPr id="27659" name="Text Box 66">
            <a:extLst>
              <a:ext uri="{FF2B5EF4-FFF2-40B4-BE49-F238E27FC236}">
                <a16:creationId xmlns:a16="http://schemas.microsoft.com/office/drawing/2014/main" id="{19D0B3E3-3870-4540-A0B7-08BC0998C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953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ym typeface="Symbol" pitchFamily="2" charset="2"/>
              </a:rPr>
              <a:t>/4</a:t>
            </a:r>
            <a:endParaRPr lang="en-US" altLang="en-US" sz="1400"/>
          </a:p>
        </p:txBody>
      </p:sp>
      <p:sp>
        <p:nvSpPr>
          <p:cNvPr id="27660" name="Line 67">
            <a:extLst>
              <a:ext uri="{FF2B5EF4-FFF2-40B4-BE49-F238E27FC236}">
                <a16:creationId xmlns:a16="http://schemas.microsoft.com/office/drawing/2014/main" id="{D81E7D1C-52E6-C64B-B6DC-D99694BD33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4800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68">
            <a:extLst>
              <a:ext uri="{FF2B5EF4-FFF2-40B4-BE49-F238E27FC236}">
                <a16:creationId xmlns:a16="http://schemas.microsoft.com/office/drawing/2014/main" id="{9357B8C1-48BC-004A-890E-8FB6D00B9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69">
            <a:extLst>
              <a:ext uri="{FF2B5EF4-FFF2-40B4-BE49-F238E27FC236}">
                <a16:creationId xmlns:a16="http://schemas.microsoft.com/office/drawing/2014/main" id="{EC2A8EF7-8E5D-1C48-93D8-5D3331282C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5105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70">
            <a:extLst>
              <a:ext uri="{FF2B5EF4-FFF2-40B4-BE49-F238E27FC236}">
                <a16:creationId xmlns:a16="http://schemas.microsoft.com/office/drawing/2014/main" id="{D38AEEB1-2B03-C948-A3E3-1FD65890E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64" name="Group 71">
            <a:extLst>
              <a:ext uri="{FF2B5EF4-FFF2-40B4-BE49-F238E27FC236}">
                <a16:creationId xmlns:a16="http://schemas.microsoft.com/office/drawing/2014/main" id="{3B17B833-CBA0-DF47-AB60-E154BF6DD64C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800600"/>
            <a:ext cx="0" cy="685800"/>
            <a:chOff x="4224" y="2736"/>
            <a:chExt cx="0" cy="432"/>
          </a:xfrm>
        </p:grpSpPr>
        <p:sp>
          <p:nvSpPr>
            <p:cNvPr id="27687" name="Line 72">
              <a:extLst>
                <a:ext uri="{FF2B5EF4-FFF2-40B4-BE49-F238E27FC236}">
                  <a16:creationId xmlns:a16="http://schemas.microsoft.com/office/drawing/2014/main" id="{C27B63BD-A28F-3A45-B3A5-7F300B49AC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7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8" name="Line 73">
              <a:extLst>
                <a:ext uri="{FF2B5EF4-FFF2-40B4-BE49-F238E27FC236}">
                  <a16:creationId xmlns:a16="http://schemas.microsoft.com/office/drawing/2014/main" id="{E02DAF5E-81FD-EC46-AE75-FB1F01DD5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65" name="Text Box 74">
            <a:extLst>
              <a:ext uri="{FF2B5EF4-FFF2-40B4-BE49-F238E27FC236}">
                <a16:creationId xmlns:a16="http://schemas.microsoft.com/office/drawing/2014/main" id="{588C8BA2-6AF0-974E-9643-D6F8A918B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6172200"/>
            <a:ext cx="1217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ground plane</a:t>
            </a:r>
          </a:p>
        </p:txBody>
      </p:sp>
      <p:sp>
        <p:nvSpPr>
          <p:cNvPr id="27666" name="Line 75">
            <a:extLst>
              <a:ext uri="{FF2B5EF4-FFF2-40B4-BE49-F238E27FC236}">
                <a16:creationId xmlns:a16="http://schemas.microsoft.com/office/drawing/2014/main" id="{0BE4CDBB-6009-6D4D-B21F-EA22E0892C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5715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Line 76">
            <a:extLst>
              <a:ext uri="{FF2B5EF4-FFF2-40B4-BE49-F238E27FC236}">
                <a16:creationId xmlns:a16="http://schemas.microsoft.com/office/drawing/2014/main" id="{8CB63DCE-AF2A-084A-89A4-D1314B1E0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8006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Line 77">
            <a:extLst>
              <a:ext uri="{FF2B5EF4-FFF2-40B4-BE49-F238E27FC236}">
                <a16:creationId xmlns:a16="http://schemas.microsoft.com/office/drawing/2014/main" id="{E440D45A-512B-044A-95FB-04FA26E989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8006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Text Box 78">
            <a:extLst>
              <a:ext uri="{FF2B5EF4-FFF2-40B4-BE49-F238E27FC236}">
                <a16:creationId xmlns:a16="http://schemas.microsoft.com/office/drawing/2014/main" id="{A7941E71-4B29-3A42-B541-8F2836338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724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ym typeface="Symbol" pitchFamily="2" charset="2"/>
              </a:rPr>
              <a:t>/2</a:t>
            </a:r>
            <a:endParaRPr lang="en-US" altLang="en-US" sz="1400"/>
          </a:p>
        </p:txBody>
      </p:sp>
      <p:sp>
        <p:nvSpPr>
          <p:cNvPr id="27670" name="Text Box 79">
            <a:extLst>
              <a:ext uri="{FF2B5EF4-FFF2-40B4-BE49-F238E27FC236}">
                <a16:creationId xmlns:a16="http://schemas.microsoft.com/office/drawing/2014/main" id="{8F18E6AD-C100-6B4F-9C08-913FE9A38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953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ym typeface="Symbol" pitchFamily="2" charset="2"/>
              </a:rPr>
              <a:t>/2</a:t>
            </a:r>
            <a:endParaRPr lang="en-US" altLang="en-US" sz="1400"/>
          </a:p>
        </p:txBody>
      </p:sp>
      <p:sp>
        <p:nvSpPr>
          <p:cNvPr id="27671" name="Line 80">
            <a:extLst>
              <a:ext uri="{FF2B5EF4-FFF2-40B4-BE49-F238E27FC236}">
                <a16:creationId xmlns:a16="http://schemas.microsoft.com/office/drawing/2014/main" id="{388B72B4-824B-F54E-9D77-CC690DC9DA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4876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Line 81">
            <a:extLst>
              <a:ext uri="{FF2B5EF4-FFF2-40B4-BE49-F238E27FC236}">
                <a16:creationId xmlns:a16="http://schemas.microsoft.com/office/drawing/2014/main" id="{E865AAA8-8EF5-B649-8393-9733C12A98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876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73" name="Group 82">
            <a:extLst>
              <a:ext uri="{FF2B5EF4-FFF2-40B4-BE49-F238E27FC236}">
                <a16:creationId xmlns:a16="http://schemas.microsoft.com/office/drawing/2014/main" id="{E7C9181A-B4F8-EC40-A5E6-5415BBE1F68A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800600"/>
            <a:ext cx="0" cy="685800"/>
            <a:chOff x="4224" y="2736"/>
            <a:chExt cx="0" cy="432"/>
          </a:xfrm>
        </p:grpSpPr>
        <p:sp>
          <p:nvSpPr>
            <p:cNvPr id="27685" name="Line 83">
              <a:extLst>
                <a:ext uri="{FF2B5EF4-FFF2-40B4-BE49-F238E27FC236}">
                  <a16:creationId xmlns:a16="http://schemas.microsoft.com/office/drawing/2014/main" id="{BFE1A3D3-38EA-1A4F-8933-719CD6041C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7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6" name="Line 84">
              <a:extLst>
                <a:ext uri="{FF2B5EF4-FFF2-40B4-BE49-F238E27FC236}">
                  <a16:creationId xmlns:a16="http://schemas.microsoft.com/office/drawing/2014/main" id="{0A7DA09A-6F38-2146-AB73-4B517923B7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74" name="Rectangle 85">
            <a:extLst>
              <a:ext uri="{FF2B5EF4-FFF2-40B4-BE49-F238E27FC236}">
                <a16:creationId xmlns:a16="http://schemas.microsoft.com/office/drawing/2014/main" id="{74E92AD2-09F6-BE42-BEE5-BF8906EC5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791200"/>
            <a:ext cx="457200" cy="3048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+</a:t>
            </a:r>
          </a:p>
        </p:txBody>
      </p:sp>
      <p:cxnSp>
        <p:nvCxnSpPr>
          <p:cNvPr id="27675" name="AutoShape 86">
            <a:extLst>
              <a:ext uri="{FF2B5EF4-FFF2-40B4-BE49-F238E27FC236}">
                <a16:creationId xmlns:a16="http://schemas.microsoft.com/office/drawing/2014/main" id="{7CA94CC9-2B4C-6645-ADBD-E7F61495B65E}"/>
              </a:ext>
            </a:extLst>
          </p:cNvPr>
          <p:cNvCxnSpPr>
            <a:cxnSpLocks noChangeShapeType="1"/>
            <a:stCxn id="27653" idx="2"/>
          </p:cNvCxnSpPr>
          <p:nvPr/>
        </p:nvCxnSpPr>
        <p:spPr bwMode="auto">
          <a:xfrm>
            <a:off x="3009900" y="60198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6" name="AutoShape 87">
            <a:extLst>
              <a:ext uri="{FF2B5EF4-FFF2-40B4-BE49-F238E27FC236}">
                <a16:creationId xmlns:a16="http://schemas.microsoft.com/office/drawing/2014/main" id="{252D0C63-8AB1-8942-A8DE-EC9F4364EA23}"/>
              </a:ext>
            </a:extLst>
          </p:cNvPr>
          <p:cNvCxnSpPr>
            <a:cxnSpLocks noChangeShapeType="1"/>
            <a:stCxn id="27674" idx="2"/>
          </p:cNvCxnSpPr>
          <p:nvPr/>
        </p:nvCxnSpPr>
        <p:spPr bwMode="auto">
          <a:xfrm>
            <a:off x="5638800" y="60960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7" name="Text Box 88">
            <a:extLst>
              <a:ext uri="{FF2B5EF4-FFF2-40B4-BE49-F238E27FC236}">
                <a16:creationId xmlns:a16="http://schemas.microsoft.com/office/drawing/2014/main" id="{B053E70E-5A90-1E43-BF78-2EF24329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724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ym typeface="Symbol" pitchFamily="2" charset="2"/>
              </a:rPr>
              <a:t>/2</a:t>
            </a:r>
            <a:endParaRPr lang="en-US" altLang="en-US" sz="1400"/>
          </a:p>
        </p:txBody>
      </p:sp>
      <p:sp>
        <p:nvSpPr>
          <p:cNvPr id="27678" name="Line 89">
            <a:extLst>
              <a:ext uri="{FF2B5EF4-FFF2-40B4-BE49-F238E27FC236}">
                <a16:creationId xmlns:a16="http://schemas.microsoft.com/office/drawing/2014/main" id="{75E71A24-F35D-6244-89D6-0BAC4011DF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4876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9" name="Line 90">
            <a:extLst>
              <a:ext uri="{FF2B5EF4-FFF2-40B4-BE49-F238E27FC236}">
                <a16:creationId xmlns:a16="http://schemas.microsoft.com/office/drawing/2014/main" id="{11592885-A080-4E46-9B62-C0773025E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876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0" name="Line 91">
            <a:extLst>
              <a:ext uri="{FF2B5EF4-FFF2-40B4-BE49-F238E27FC236}">
                <a16:creationId xmlns:a16="http://schemas.microsoft.com/office/drawing/2014/main" id="{30037636-3853-B143-9170-8331056956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8006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Freeform 92">
            <a:extLst>
              <a:ext uri="{FF2B5EF4-FFF2-40B4-BE49-F238E27FC236}">
                <a16:creationId xmlns:a16="http://schemas.microsoft.com/office/drawing/2014/main" id="{A6BD1187-34D6-3B4C-830F-309824CF7280}"/>
              </a:ext>
            </a:extLst>
          </p:cNvPr>
          <p:cNvSpPr>
            <a:spLocks/>
          </p:cNvSpPr>
          <p:nvPr/>
        </p:nvSpPr>
        <p:spPr bwMode="auto">
          <a:xfrm>
            <a:off x="5867400" y="5105400"/>
            <a:ext cx="685800" cy="838200"/>
          </a:xfrm>
          <a:custGeom>
            <a:avLst/>
            <a:gdLst>
              <a:gd name="T0" fmla="*/ 725805000 w 432"/>
              <a:gd name="T1" fmla="*/ 0 h 528"/>
              <a:gd name="T2" fmla="*/ 1088707500 w 432"/>
              <a:gd name="T3" fmla="*/ 0 h 528"/>
              <a:gd name="T4" fmla="*/ 1088707500 w 432"/>
              <a:gd name="T5" fmla="*/ 1330642500 h 528"/>
              <a:gd name="T6" fmla="*/ 0 w 432"/>
              <a:gd name="T7" fmla="*/ 13306425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2" h="528">
                <a:moveTo>
                  <a:pt x="288" y="0"/>
                </a:moveTo>
                <a:lnTo>
                  <a:pt x="432" y="0"/>
                </a:lnTo>
                <a:lnTo>
                  <a:pt x="432" y="528"/>
                </a:lnTo>
                <a:lnTo>
                  <a:pt x="0" y="52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2" name="Freeform 93">
            <a:extLst>
              <a:ext uri="{FF2B5EF4-FFF2-40B4-BE49-F238E27FC236}">
                <a16:creationId xmlns:a16="http://schemas.microsoft.com/office/drawing/2014/main" id="{D57FA239-D2F4-D943-9240-B0CD7CE7B83F}"/>
              </a:ext>
            </a:extLst>
          </p:cNvPr>
          <p:cNvSpPr>
            <a:spLocks/>
          </p:cNvSpPr>
          <p:nvPr/>
        </p:nvSpPr>
        <p:spPr bwMode="auto">
          <a:xfrm>
            <a:off x="4953000" y="5105400"/>
            <a:ext cx="457200" cy="838200"/>
          </a:xfrm>
          <a:custGeom>
            <a:avLst/>
            <a:gdLst>
              <a:gd name="T0" fmla="*/ 0 w 336"/>
              <a:gd name="T1" fmla="*/ 0 h 528"/>
              <a:gd name="T2" fmla="*/ 266622439 w 336"/>
              <a:gd name="T3" fmla="*/ 0 h 528"/>
              <a:gd name="T4" fmla="*/ 266622439 w 336"/>
              <a:gd name="T5" fmla="*/ 1330642500 h 528"/>
              <a:gd name="T6" fmla="*/ 622118571 w 336"/>
              <a:gd name="T7" fmla="*/ 13306425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36" h="528">
                <a:moveTo>
                  <a:pt x="0" y="0"/>
                </a:moveTo>
                <a:lnTo>
                  <a:pt x="144" y="0"/>
                </a:lnTo>
                <a:lnTo>
                  <a:pt x="144" y="528"/>
                </a:lnTo>
                <a:lnTo>
                  <a:pt x="336" y="52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Freeform 94">
            <a:extLst>
              <a:ext uri="{FF2B5EF4-FFF2-40B4-BE49-F238E27FC236}">
                <a16:creationId xmlns:a16="http://schemas.microsoft.com/office/drawing/2014/main" id="{194F1F1D-B991-8249-91B8-DD25971BF782}"/>
              </a:ext>
            </a:extLst>
          </p:cNvPr>
          <p:cNvSpPr>
            <a:spLocks/>
          </p:cNvSpPr>
          <p:nvPr/>
        </p:nvSpPr>
        <p:spPr bwMode="auto">
          <a:xfrm>
            <a:off x="5638800" y="5105400"/>
            <a:ext cx="228600" cy="685800"/>
          </a:xfrm>
          <a:custGeom>
            <a:avLst/>
            <a:gdLst>
              <a:gd name="T0" fmla="*/ 0 w 144"/>
              <a:gd name="T1" fmla="*/ 0 h 432"/>
              <a:gd name="T2" fmla="*/ 362902500 w 144"/>
              <a:gd name="T3" fmla="*/ 0 h 432"/>
              <a:gd name="T4" fmla="*/ 362902500 w 144"/>
              <a:gd name="T5" fmla="*/ 846772500 h 432"/>
              <a:gd name="T6" fmla="*/ 0 w 144"/>
              <a:gd name="T7" fmla="*/ 846772500 h 432"/>
              <a:gd name="T8" fmla="*/ 0 w 144"/>
              <a:gd name="T9" fmla="*/ 1088707500 h 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" h="432">
                <a:moveTo>
                  <a:pt x="0" y="0"/>
                </a:moveTo>
                <a:lnTo>
                  <a:pt x="144" y="0"/>
                </a:lnTo>
                <a:lnTo>
                  <a:pt x="144" y="336"/>
                </a:lnTo>
                <a:lnTo>
                  <a:pt x="0" y="336"/>
                </a:lnTo>
                <a:lnTo>
                  <a:pt x="0" y="43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4" name="Slide Number Placeholder 1">
            <a:extLst>
              <a:ext uri="{FF2B5EF4-FFF2-40B4-BE49-F238E27FC236}">
                <a16:creationId xmlns:a16="http://schemas.microsoft.com/office/drawing/2014/main" id="{68D0E9C0-62D4-7143-8992-9095A03B20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99A503-2A4C-BF41-B215-F445C8BA2688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566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Oval 4">
            <a:extLst>
              <a:ext uri="{FF2B5EF4-FFF2-40B4-BE49-F238E27FC236}">
                <a16:creationId xmlns:a16="http://schemas.microsoft.com/office/drawing/2014/main" id="{E2CDF605-3C51-4247-B11A-A2DEED63E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600200"/>
            <a:ext cx="3352800" cy="3352800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89CCDF5F-5BDF-D34F-ABC5-0C0BAC611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Signal propagation ranges</a:t>
            </a:r>
          </a:p>
        </p:txBody>
      </p:sp>
      <p:sp>
        <p:nvSpPr>
          <p:cNvPr id="28675" name="Oval 6">
            <a:extLst>
              <a:ext uri="{FF2B5EF4-FFF2-40B4-BE49-F238E27FC236}">
                <a16:creationId xmlns:a16="http://schemas.microsoft.com/office/drawing/2014/main" id="{BDFEC013-F9C7-254C-BFC2-910CA7135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057400"/>
            <a:ext cx="2438400" cy="2438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8676" name="Oval 7">
            <a:extLst>
              <a:ext uri="{FF2B5EF4-FFF2-40B4-BE49-F238E27FC236}">
                <a16:creationId xmlns:a16="http://schemas.microsoft.com/office/drawing/2014/main" id="{3D43B56D-EB13-B14C-A28B-32C67582B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590800"/>
            <a:ext cx="1371600" cy="13716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8677" name="Oval 3">
            <a:extLst>
              <a:ext uri="{FF2B5EF4-FFF2-40B4-BE49-F238E27FC236}">
                <a16:creationId xmlns:a16="http://schemas.microsoft.com/office/drawing/2014/main" id="{749B202B-55E3-F14B-A7C0-1D63701B9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200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8678" name="Text Box 8">
            <a:extLst>
              <a:ext uri="{FF2B5EF4-FFF2-40B4-BE49-F238E27FC236}">
                <a16:creationId xmlns:a16="http://schemas.microsoft.com/office/drawing/2014/main" id="{88F0D137-0414-EB4C-9885-68F54390B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886200"/>
            <a:ext cx="844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distance</a:t>
            </a:r>
          </a:p>
        </p:txBody>
      </p:sp>
      <p:sp>
        <p:nvSpPr>
          <p:cNvPr id="28679" name="Text Box 9">
            <a:extLst>
              <a:ext uri="{FF2B5EF4-FFF2-40B4-BE49-F238E27FC236}">
                <a16:creationId xmlns:a16="http://schemas.microsoft.com/office/drawing/2014/main" id="{AE7D33EA-64A9-A848-BF6F-11AEB02D1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895600"/>
            <a:ext cx="725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sender</a:t>
            </a:r>
          </a:p>
        </p:txBody>
      </p:sp>
      <p:sp>
        <p:nvSpPr>
          <p:cNvPr id="28680" name="Line 10">
            <a:extLst>
              <a:ext uri="{FF2B5EF4-FFF2-40B4-BE49-F238E27FC236}">
                <a16:creationId xmlns:a16="http://schemas.microsoft.com/office/drawing/2014/main" id="{FF121969-B654-A14C-96BF-B5495C672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276600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11">
            <a:extLst>
              <a:ext uri="{FF2B5EF4-FFF2-40B4-BE49-F238E27FC236}">
                <a16:creationId xmlns:a16="http://schemas.microsoft.com/office/drawing/2014/main" id="{2B274E2E-C6FF-1E4B-9F54-94EA18CAD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505200"/>
            <a:ext cx="1179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transmission</a:t>
            </a:r>
          </a:p>
        </p:txBody>
      </p:sp>
      <p:sp>
        <p:nvSpPr>
          <p:cNvPr id="28682" name="Text Box 12">
            <a:extLst>
              <a:ext uri="{FF2B5EF4-FFF2-40B4-BE49-F238E27FC236}">
                <a16:creationId xmlns:a16="http://schemas.microsoft.com/office/drawing/2014/main" id="{AB4F30D3-A838-914B-9DE4-22C5CF764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114800"/>
            <a:ext cx="903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detection</a:t>
            </a:r>
          </a:p>
        </p:txBody>
      </p:sp>
      <p:sp>
        <p:nvSpPr>
          <p:cNvPr id="28683" name="Text Box 13">
            <a:extLst>
              <a:ext uri="{FF2B5EF4-FFF2-40B4-BE49-F238E27FC236}">
                <a16:creationId xmlns:a16="http://schemas.microsoft.com/office/drawing/2014/main" id="{4468CFC6-C955-2C47-8EE4-28C57D43B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572000"/>
            <a:ext cx="1119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interference</a:t>
            </a:r>
          </a:p>
        </p:txBody>
      </p:sp>
      <p:sp>
        <p:nvSpPr>
          <p:cNvPr id="28684" name="Rectangle 15">
            <a:extLst>
              <a:ext uri="{FF2B5EF4-FFF2-40B4-BE49-F238E27FC236}">
                <a16:creationId xmlns:a16="http://schemas.microsoft.com/office/drawing/2014/main" id="{0EA63B1B-C0A6-2249-A468-DB3DDA4A4D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Transmission range</a:t>
            </a:r>
          </a:p>
          <a:p>
            <a:pPr lvl="1"/>
            <a:r>
              <a:rPr lang="en-US" altLang="en-US"/>
              <a:t>communication possible</a:t>
            </a:r>
          </a:p>
          <a:p>
            <a:pPr lvl="1"/>
            <a:r>
              <a:rPr lang="en-US" altLang="en-US"/>
              <a:t>low error rate</a:t>
            </a:r>
          </a:p>
          <a:p>
            <a:r>
              <a:rPr lang="en-US" altLang="en-US"/>
              <a:t>Detection range</a:t>
            </a:r>
          </a:p>
          <a:p>
            <a:pPr lvl="1"/>
            <a:r>
              <a:rPr lang="en-US" altLang="en-US"/>
              <a:t>detection of the signal </a:t>
            </a:r>
            <a:br>
              <a:rPr lang="en-US" altLang="en-US"/>
            </a:br>
            <a:r>
              <a:rPr lang="en-US" altLang="en-US"/>
              <a:t>possible</a:t>
            </a:r>
          </a:p>
          <a:p>
            <a:pPr lvl="1"/>
            <a:r>
              <a:rPr lang="en-US" altLang="en-US"/>
              <a:t>no communication </a:t>
            </a:r>
            <a:br>
              <a:rPr lang="en-US" altLang="en-US"/>
            </a:br>
            <a:r>
              <a:rPr lang="en-US" altLang="en-US"/>
              <a:t>possible</a:t>
            </a:r>
          </a:p>
          <a:p>
            <a:r>
              <a:rPr lang="en-US" altLang="en-US"/>
              <a:t>Interference range</a:t>
            </a:r>
          </a:p>
          <a:p>
            <a:pPr lvl="1"/>
            <a:r>
              <a:rPr lang="en-US" altLang="en-US"/>
              <a:t>signal may not be </a:t>
            </a:r>
            <a:br>
              <a:rPr lang="en-US" altLang="en-US"/>
            </a:br>
            <a:r>
              <a:rPr lang="en-US" altLang="en-US"/>
              <a:t>detected </a:t>
            </a:r>
          </a:p>
          <a:p>
            <a:pPr lvl="1"/>
            <a:r>
              <a:rPr lang="en-US" altLang="en-US"/>
              <a:t>signal adds to the </a:t>
            </a:r>
            <a:br>
              <a:rPr lang="en-US" altLang="en-US"/>
            </a:br>
            <a:r>
              <a:rPr lang="en-US" altLang="en-US"/>
              <a:t>background noise</a:t>
            </a:r>
          </a:p>
          <a:p>
            <a:pPr lvl="1"/>
            <a:endParaRPr lang="en-US" altLang="en-US"/>
          </a:p>
        </p:txBody>
      </p:sp>
      <p:sp>
        <p:nvSpPr>
          <p:cNvPr id="28685" name="TextBox 2">
            <a:extLst>
              <a:ext uri="{FF2B5EF4-FFF2-40B4-BE49-F238E27FC236}">
                <a16:creationId xmlns:a16="http://schemas.microsoft.com/office/drawing/2014/main" id="{398513B7-4770-134E-836E-9D0C13A56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248400"/>
            <a:ext cx="3041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Usually, R</a:t>
            </a:r>
            <a:r>
              <a:rPr lang="en-US" altLang="en-US" baseline="-25000">
                <a:solidFill>
                  <a:srgbClr val="FF0000"/>
                </a:solidFill>
              </a:rPr>
              <a:t>T</a:t>
            </a:r>
            <a:r>
              <a:rPr lang="en-US" altLang="en-US">
                <a:solidFill>
                  <a:srgbClr val="FF0000"/>
                </a:solidFill>
              </a:rPr>
              <a:t> &lt; R</a:t>
            </a:r>
            <a:r>
              <a:rPr lang="en-US" altLang="en-US" baseline="-25000">
                <a:solidFill>
                  <a:srgbClr val="FF0000"/>
                </a:solidFill>
              </a:rPr>
              <a:t>D</a:t>
            </a:r>
            <a:r>
              <a:rPr lang="en-US" altLang="en-US">
                <a:solidFill>
                  <a:srgbClr val="FF0000"/>
                </a:solidFill>
              </a:rPr>
              <a:t> &lt; R</a:t>
            </a:r>
            <a:r>
              <a:rPr lang="en-US" altLang="en-US" baseline="-2500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28686" name="Slide Number Placeholder 1">
            <a:extLst>
              <a:ext uri="{FF2B5EF4-FFF2-40B4-BE49-F238E27FC236}">
                <a16:creationId xmlns:a16="http://schemas.microsoft.com/office/drawing/2014/main" id="{07379347-FAB9-394E-9BF9-B1C19AD7A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755E6D-DF47-9B42-BFED-3D1D309A2A15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93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433AF7A3-1F0F-0742-9B7B-77A3128DDE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Signal propagation, details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3045C3B7-B04B-8847-B394-35F76474A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Propagation in free space always like light (straight line)</a:t>
            </a:r>
          </a:p>
          <a:p>
            <a:r>
              <a:rPr lang="en-US" altLang="en-US"/>
              <a:t>Receiving power proportional to 1/d² </a:t>
            </a:r>
          </a:p>
          <a:p>
            <a:pPr lvl="1"/>
            <a:r>
              <a:rPr lang="en-US" altLang="en-US"/>
              <a:t>d = distance between sender and receiver (area of sphere surface)</a:t>
            </a:r>
          </a:p>
          <a:p>
            <a:r>
              <a:rPr lang="en-US" altLang="en-US"/>
              <a:t>Received signal power is also additionally influenced by</a:t>
            </a:r>
          </a:p>
          <a:p>
            <a:pPr lvl="1"/>
            <a:r>
              <a:rPr lang="en-US" altLang="en-US"/>
              <a:t>fading (frequency dependent)</a:t>
            </a:r>
          </a:p>
          <a:p>
            <a:pPr lvl="1"/>
            <a:r>
              <a:rPr lang="en-US" altLang="en-US"/>
              <a:t>shadowing</a:t>
            </a:r>
          </a:p>
          <a:p>
            <a:pPr lvl="1"/>
            <a:r>
              <a:rPr lang="en-US" altLang="en-US"/>
              <a:t>reflection at large obstacles</a:t>
            </a:r>
          </a:p>
          <a:p>
            <a:pPr lvl="1"/>
            <a:r>
              <a:rPr lang="en-US" altLang="en-US"/>
              <a:t>scattering at small obstacles</a:t>
            </a:r>
          </a:p>
          <a:p>
            <a:pPr lvl="1"/>
            <a:r>
              <a:rPr lang="en-US" altLang="en-US"/>
              <a:t>diffraction at edges</a:t>
            </a:r>
          </a:p>
          <a:p>
            <a:pPr lvl="1"/>
            <a:endParaRPr lang="en-US" altLang="en-US"/>
          </a:p>
        </p:txBody>
      </p:sp>
      <p:graphicFrame>
        <p:nvGraphicFramePr>
          <p:cNvPr id="29699" name="Object 25">
            <a:extLst>
              <a:ext uri="{FF2B5EF4-FFF2-40B4-BE49-F238E27FC236}">
                <a16:creationId xmlns:a16="http://schemas.microsoft.com/office/drawing/2014/main" id="{D8B7EE9F-646A-FE4F-BD17-64A29647C0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997450"/>
          <a:ext cx="7016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Clip" r:id="rId3" imgW="16408400" imgH="22479000" progId="MS_ClipArt_Gallery.2">
                  <p:embed/>
                </p:oleObj>
              </mc:Choice>
              <mc:Fallback>
                <p:oleObj name="Clip" r:id="rId3" imgW="16408400" imgH="22479000" progId="MS_ClipArt_Gallery.2">
                  <p:embed/>
                  <p:pic>
                    <p:nvPicPr>
                      <p:cNvPr id="29699" name="Object 25">
                        <a:extLst>
                          <a:ext uri="{FF2B5EF4-FFF2-40B4-BE49-F238E27FC236}">
                            <a16:creationId xmlns:a16="http://schemas.microsoft.com/office/drawing/2014/main" id="{D8B7EE9F-646A-FE4F-BD17-64A29647C0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97450"/>
                        <a:ext cx="701675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Line 33">
            <a:extLst>
              <a:ext uri="{FF2B5EF4-FFF2-40B4-BE49-F238E27FC236}">
                <a16:creationId xmlns:a16="http://schemas.microsoft.com/office/drawing/2014/main" id="{5BB8A981-E541-934D-AF69-EBB5A9BAFE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530850"/>
            <a:ext cx="457200" cy="336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Line 38">
            <a:extLst>
              <a:ext uri="{FF2B5EF4-FFF2-40B4-BE49-F238E27FC236}">
                <a16:creationId xmlns:a16="http://schemas.microsoft.com/office/drawing/2014/main" id="{36F34958-9A31-DE46-9DFF-EAD7016910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499745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Text Box 44">
            <a:extLst>
              <a:ext uri="{FF2B5EF4-FFF2-40B4-BE49-F238E27FC236}">
                <a16:creationId xmlns:a16="http://schemas.microsoft.com/office/drawing/2014/main" id="{55E04A71-EFC0-C945-917B-19F3E8D3F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064250"/>
            <a:ext cx="1085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reflection</a:t>
            </a:r>
          </a:p>
        </p:txBody>
      </p:sp>
      <p:graphicFrame>
        <p:nvGraphicFramePr>
          <p:cNvPr id="29703" name="Object 26">
            <a:extLst>
              <a:ext uri="{FF2B5EF4-FFF2-40B4-BE49-F238E27FC236}">
                <a16:creationId xmlns:a16="http://schemas.microsoft.com/office/drawing/2014/main" id="{EA9F7FC5-45D8-524F-9087-43E397DF20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5334000"/>
          <a:ext cx="3762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Clip" r:id="rId5" imgW="11709400" imgH="19532600" progId="MS_ClipArt_Gallery.2">
                  <p:embed/>
                </p:oleObj>
              </mc:Choice>
              <mc:Fallback>
                <p:oleObj name="Clip" r:id="rId5" imgW="11709400" imgH="19532600" progId="MS_ClipArt_Gallery.2">
                  <p:embed/>
                  <p:pic>
                    <p:nvPicPr>
                      <p:cNvPr id="29703" name="Object 26">
                        <a:extLst>
                          <a:ext uri="{FF2B5EF4-FFF2-40B4-BE49-F238E27FC236}">
                            <a16:creationId xmlns:a16="http://schemas.microsoft.com/office/drawing/2014/main" id="{EA9F7FC5-45D8-524F-9087-43E397DF20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334000"/>
                        <a:ext cx="37623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Line 34">
            <a:extLst>
              <a:ext uri="{FF2B5EF4-FFF2-40B4-BE49-F238E27FC236}">
                <a16:creationId xmlns:a16="http://schemas.microsoft.com/office/drawing/2014/main" id="{98F230C6-E3F0-E544-B6B1-45D50E3750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54102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Line 35">
            <a:extLst>
              <a:ext uri="{FF2B5EF4-FFF2-40B4-BE49-F238E27FC236}">
                <a16:creationId xmlns:a16="http://schemas.microsoft.com/office/drawing/2014/main" id="{23196621-1A97-844C-BAF0-CF0BFB257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4864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36">
            <a:extLst>
              <a:ext uri="{FF2B5EF4-FFF2-40B4-BE49-F238E27FC236}">
                <a16:creationId xmlns:a16="http://schemas.microsoft.com/office/drawing/2014/main" id="{2F493865-5557-2347-8C4B-F9018D6721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486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37">
            <a:extLst>
              <a:ext uri="{FF2B5EF4-FFF2-40B4-BE49-F238E27FC236}">
                <a16:creationId xmlns:a16="http://schemas.microsoft.com/office/drawing/2014/main" id="{CBA5B8CC-B03E-F945-BA1C-C4BF657BA9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5029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Text Box 45">
            <a:extLst>
              <a:ext uri="{FF2B5EF4-FFF2-40B4-BE49-F238E27FC236}">
                <a16:creationId xmlns:a16="http://schemas.microsoft.com/office/drawing/2014/main" id="{81C9C2B8-5DAB-7747-B0AE-ED8C18F83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064250"/>
            <a:ext cx="1065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scattering</a:t>
            </a:r>
          </a:p>
        </p:txBody>
      </p:sp>
      <p:graphicFrame>
        <p:nvGraphicFramePr>
          <p:cNvPr id="29709" name="Object 39">
            <a:extLst>
              <a:ext uri="{FF2B5EF4-FFF2-40B4-BE49-F238E27FC236}">
                <a16:creationId xmlns:a16="http://schemas.microsoft.com/office/drawing/2014/main" id="{05B0197F-A244-834D-BC21-DEF4809B75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5302250"/>
          <a:ext cx="142557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Clip" r:id="rId7" imgW="14262100" imgH="6921500" progId="MS_ClipArt_Gallery.2">
                  <p:embed/>
                </p:oleObj>
              </mc:Choice>
              <mc:Fallback>
                <p:oleObj name="Clip" r:id="rId7" imgW="14262100" imgH="6921500" progId="MS_ClipArt_Gallery.2">
                  <p:embed/>
                  <p:pic>
                    <p:nvPicPr>
                      <p:cNvPr id="29709" name="Object 39">
                        <a:extLst>
                          <a:ext uri="{FF2B5EF4-FFF2-40B4-BE49-F238E27FC236}">
                            <a16:creationId xmlns:a16="http://schemas.microsoft.com/office/drawing/2014/main" id="{05B0197F-A244-834D-BC21-DEF4809B75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302250"/>
                        <a:ext cx="142557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0" name="Line 40">
            <a:extLst>
              <a:ext uri="{FF2B5EF4-FFF2-40B4-BE49-F238E27FC236}">
                <a16:creationId xmlns:a16="http://schemas.microsoft.com/office/drawing/2014/main" id="{BE255D1E-8A56-7444-873D-437460F176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5302250"/>
            <a:ext cx="762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41">
            <a:extLst>
              <a:ext uri="{FF2B5EF4-FFF2-40B4-BE49-F238E27FC236}">
                <a16:creationId xmlns:a16="http://schemas.microsoft.com/office/drawing/2014/main" id="{8EC5916D-8666-1147-ADF7-2D9832722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530225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Line 42">
            <a:extLst>
              <a:ext uri="{FF2B5EF4-FFF2-40B4-BE49-F238E27FC236}">
                <a16:creationId xmlns:a16="http://schemas.microsoft.com/office/drawing/2014/main" id="{BD72B90D-F46F-564C-A482-7FAC2E8F2A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530225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Text Box 46">
            <a:extLst>
              <a:ext uri="{FF2B5EF4-FFF2-40B4-BE49-F238E27FC236}">
                <a16:creationId xmlns:a16="http://schemas.microsoft.com/office/drawing/2014/main" id="{2A8AB6AA-E91E-EF41-A24D-E4CDBE467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064250"/>
            <a:ext cx="1065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diffraction</a:t>
            </a:r>
          </a:p>
        </p:txBody>
      </p:sp>
      <p:graphicFrame>
        <p:nvGraphicFramePr>
          <p:cNvPr id="29714" name="Object 50">
            <a:extLst>
              <a:ext uri="{FF2B5EF4-FFF2-40B4-BE49-F238E27FC236}">
                <a16:creationId xmlns:a16="http://schemas.microsoft.com/office/drawing/2014/main" id="{CB8A4099-6E84-6048-894D-7E2C25CA1D24}"/>
              </a:ext>
            </a:extLst>
          </p:cNvPr>
          <p:cNvGraphicFramePr>
            <a:graphicFrameLocks noChangeAspect="1"/>
          </p:cNvGraphicFramePr>
          <p:nvPr/>
        </p:nvGraphicFramePr>
        <p:xfrm flipH="1">
          <a:off x="1371600" y="4953000"/>
          <a:ext cx="64928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Clip" r:id="rId9" imgW="17462500" imgH="26111200" progId="MS_ClipArt_Gallery.2">
                  <p:embed/>
                </p:oleObj>
              </mc:Choice>
              <mc:Fallback>
                <p:oleObj name="Clip" r:id="rId9" imgW="17462500" imgH="26111200" progId="MS_ClipArt_Gallery.2">
                  <p:embed/>
                  <p:pic>
                    <p:nvPicPr>
                      <p:cNvPr id="29714" name="Object 50">
                        <a:extLst>
                          <a:ext uri="{FF2B5EF4-FFF2-40B4-BE49-F238E27FC236}">
                            <a16:creationId xmlns:a16="http://schemas.microsoft.com/office/drawing/2014/main" id="{CB8A4099-6E84-6048-894D-7E2C25CA1D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1371600" y="4953000"/>
                        <a:ext cx="649288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5" name="Line 51">
            <a:extLst>
              <a:ext uri="{FF2B5EF4-FFF2-40B4-BE49-F238E27FC236}">
                <a16:creationId xmlns:a16="http://schemas.microsoft.com/office/drawing/2014/main" id="{6F666BDF-2771-9147-B078-2ED3A98725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5105400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Line 52">
            <a:extLst>
              <a:ext uri="{FF2B5EF4-FFF2-40B4-BE49-F238E27FC236}">
                <a16:creationId xmlns:a16="http://schemas.microsoft.com/office/drawing/2014/main" id="{56792832-43D1-FC4B-A29D-9FFA05509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334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717" name="Object 53">
            <a:extLst>
              <a:ext uri="{FF2B5EF4-FFF2-40B4-BE49-F238E27FC236}">
                <a16:creationId xmlns:a16="http://schemas.microsoft.com/office/drawing/2014/main" id="{D2E66AB4-F9D2-DF4F-AFD9-8154BB9059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029200"/>
          <a:ext cx="5857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Clip" r:id="rId11" imgW="22161500" imgH="31546800" progId="MS_ClipArt_Gallery.2">
                  <p:embed/>
                </p:oleObj>
              </mc:Choice>
              <mc:Fallback>
                <p:oleObj name="Clip" r:id="rId11" imgW="22161500" imgH="31546800" progId="MS_ClipArt_Gallery.2">
                  <p:embed/>
                  <p:pic>
                    <p:nvPicPr>
                      <p:cNvPr id="29717" name="Object 53">
                        <a:extLst>
                          <a:ext uri="{FF2B5EF4-FFF2-40B4-BE49-F238E27FC236}">
                            <a16:creationId xmlns:a16="http://schemas.microsoft.com/office/drawing/2014/main" id="{D2E66AB4-F9D2-DF4F-AFD9-8154BB9059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58578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8" name="Text Box 54">
            <a:extLst>
              <a:ext uri="{FF2B5EF4-FFF2-40B4-BE49-F238E27FC236}">
                <a16:creationId xmlns:a16="http://schemas.microsoft.com/office/drawing/2014/main" id="{AEC272CD-AF4B-0148-BAF7-0B6EEB5D6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6064250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shadowing</a:t>
            </a:r>
          </a:p>
        </p:txBody>
      </p:sp>
      <p:sp>
        <p:nvSpPr>
          <p:cNvPr id="29719" name="Line 55">
            <a:extLst>
              <a:ext uri="{FF2B5EF4-FFF2-40B4-BE49-F238E27FC236}">
                <a16:creationId xmlns:a16="http://schemas.microsoft.com/office/drawing/2014/main" id="{C1965D07-D3B8-8F4B-82F0-B180E0E373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5029200"/>
            <a:ext cx="3048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0" name="Slide Number Placeholder 1">
            <a:extLst>
              <a:ext uri="{FF2B5EF4-FFF2-40B4-BE49-F238E27FC236}">
                <a16:creationId xmlns:a16="http://schemas.microsoft.com/office/drawing/2014/main" id="{11A3D1B1-2D9C-414B-B94B-5F80A97871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46F1AD-08E4-4149-883A-747B8F587439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pic>
        <p:nvPicPr>
          <p:cNvPr id="29721" name="Picture 25" descr="pondwaves-noleaves.jpg">
            <a:extLst>
              <a:ext uri="{FF2B5EF4-FFF2-40B4-BE49-F238E27FC236}">
                <a16:creationId xmlns:a16="http://schemas.microsoft.com/office/drawing/2014/main" id="{27A2CC0D-ACB4-BA48-9EFE-4F9B5814C3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971800"/>
            <a:ext cx="2363788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536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>
            <a:extLst>
              <a:ext uri="{FF2B5EF4-FFF2-40B4-BE49-F238E27FC236}">
                <a16:creationId xmlns:a16="http://schemas.microsoft.com/office/drawing/2014/main" id="{B29B5764-7E1C-6A4A-9B06-CF860C519C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Signal can take many different paths between sender and receiver due to reflection, scattering, diffraction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>
              <a:buFont typeface="Helvetica" pitchFamily="2" charset="0"/>
              <a:buNone/>
            </a:pPr>
            <a:endParaRPr lang="en-US" altLang="en-US"/>
          </a:p>
          <a:p>
            <a:r>
              <a:rPr lang="en-US" altLang="en-US"/>
              <a:t>Time dispersion: signal is dispersed over time</a:t>
            </a:r>
          </a:p>
          <a:p>
            <a:pPr lvl="1"/>
            <a:r>
              <a:rPr lang="en-US" altLang="en-US"/>
              <a:t>interference with “neighbor” symbols, Inter Symbol Interference (ISI)</a:t>
            </a:r>
          </a:p>
          <a:p>
            <a:r>
              <a:rPr lang="en-US" altLang="en-US"/>
              <a:t>Signal reaches a receiver directly. So is a second (weaker) copy with phase shifted. Or a third.</a:t>
            </a:r>
          </a:p>
          <a:p>
            <a:pPr lvl="1"/>
            <a:r>
              <a:rPr lang="en-US" altLang="en-US">
                <a:sym typeface="Wingdings" pitchFamily="2" charset="2"/>
              </a:rPr>
              <a:t>distorted signal depending on the phases of the different parts</a:t>
            </a:r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80095EC6-10B1-F843-92A9-BCC117DA5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Multipath propagation</a:t>
            </a:r>
          </a:p>
        </p:txBody>
      </p:sp>
      <p:grpSp>
        <p:nvGrpSpPr>
          <p:cNvPr id="30723" name="Group 49">
            <a:extLst>
              <a:ext uri="{FF2B5EF4-FFF2-40B4-BE49-F238E27FC236}">
                <a16:creationId xmlns:a16="http://schemas.microsoft.com/office/drawing/2014/main" id="{FA5F5155-6136-9B42-8CB8-99383DCC0994}"/>
              </a:ext>
            </a:extLst>
          </p:cNvPr>
          <p:cNvGrpSpPr>
            <a:grpSpLocks/>
          </p:cNvGrpSpPr>
          <p:nvPr/>
        </p:nvGrpSpPr>
        <p:grpSpPr bwMode="auto">
          <a:xfrm>
            <a:off x="1682750" y="2432050"/>
            <a:ext cx="895350" cy="168275"/>
            <a:chOff x="1358" y="1340"/>
            <a:chExt cx="564" cy="106"/>
          </a:xfrm>
        </p:grpSpPr>
        <p:sp>
          <p:nvSpPr>
            <p:cNvPr id="30763" name="Freeform 45">
              <a:extLst>
                <a:ext uri="{FF2B5EF4-FFF2-40B4-BE49-F238E27FC236}">
                  <a16:creationId xmlns:a16="http://schemas.microsoft.com/office/drawing/2014/main" id="{06E8D7EA-2151-4F4E-AF4E-3AEE0F71E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" y="1384"/>
              <a:ext cx="175" cy="62"/>
            </a:xfrm>
            <a:custGeom>
              <a:avLst/>
              <a:gdLst>
                <a:gd name="T0" fmla="*/ 0 w 701"/>
                <a:gd name="T1" fmla="*/ 0 h 368"/>
                <a:gd name="T2" fmla="*/ 0 w 701"/>
                <a:gd name="T3" fmla="*/ 0 h 368"/>
                <a:gd name="T4" fmla="*/ 0 w 701"/>
                <a:gd name="T5" fmla="*/ 0 h 368"/>
                <a:gd name="T6" fmla="*/ 0 w 701"/>
                <a:gd name="T7" fmla="*/ 0 h 368"/>
                <a:gd name="T8" fmla="*/ 0 w 701"/>
                <a:gd name="T9" fmla="*/ 0 h 368"/>
                <a:gd name="T10" fmla="*/ 0 w 701"/>
                <a:gd name="T11" fmla="*/ 0 h 3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01" h="368">
                  <a:moveTo>
                    <a:pt x="0" y="368"/>
                  </a:moveTo>
                  <a:lnTo>
                    <a:pt x="185" y="242"/>
                  </a:lnTo>
                  <a:lnTo>
                    <a:pt x="197" y="303"/>
                  </a:lnTo>
                  <a:lnTo>
                    <a:pt x="483" y="99"/>
                  </a:lnTo>
                  <a:lnTo>
                    <a:pt x="495" y="134"/>
                  </a:lnTo>
                  <a:lnTo>
                    <a:pt x="701" y="0"/>
                  </a:lnTo>
                </a:path>
              </a:pathLst>
            </a:custGeom>
            <a:noFill/>
            <a:ln w="7938">
              <a:solidFill>
                <a:srgbClr val="FE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4" name="Freeform 46">
              <a:extLst>
                <a:ext uri="{FF2B5EF4-FFF2-40B4-BE49-F238E27FC236}">
                  <a16:creationId xmlns:a16="http://schemas.microsoft.com/office/drawing/2014/main" id="{0A88A3AF-41D0-6B48-AAD2-0D9198102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" y="1340"/>
              <a:ext cx="122" cy="93"/>
            </a:xfrm>
            <a:custGeom>
              <a:avLst/>
              <a:gdLst>
                <a:gd name="T0" fmla="*/ 0 w 488"/>
                <a:gd name="T1" fmla="*/ 0 h 559"/>
                <a:gd name="T2" fmla="*/ 0 w 488"/>
                <a:gd name="T3" fmla="*/ 0 h 559"/>
                <a:gd name="T4" fmla="*/ 0 w 488"/>
                <a:gd name="T5" fmla="*/ 0 h 559"/>
                <a:gd name="T6" fmla="*/ 0 w 488"/>
                <a:gd name="T7" fmla="*/ 0 h 559"/>
                <a:gd name="T8" fmla="*/ 0 w 488"/>
                <a:gd name="T9" fmla="*/ 0 h 559"/>
                <a:gd name="T10" fmla="*/ 0 w 488"/>
                <a:gd name="T11" fmla="*/ 0 h 5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8" h="559">
                  <a:moveTo>
                    <a:pt x="0" y="559"/>
                  </a:moveTo>
                  <a:lnTo>
                    <a:pt x="69" y="398"/>
                  </a:lnTo>
                  <a:lnTo>
                    <a:pt x="152" y="449"/>
                  </a:lnTo>
                  <a:lnTo>
                    <a:pt x="308" y="158"/>
                  </a:lnTo>
                  <a:lnTo>
                    <a:pt x="373" y="197"/>
                  </a:lnTo>
                  <a:lnTo>
                    <a:pt x="488" y="0"/>
                  </a:lnTo>
                </a:path>
              </a:pathLst>
            </a:custGeom>
            <a:noFill/>
            <a:ln w="7938">
              <a:solidFill>
                <a:srgbClr val="FE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5" name="Freeform 47">
              <a:extLst>
                <a:ext uri="{FF2B5EF4-FFF2-40B4-BE49-F238E27FC236}">
                  <a16:creationId xmlns:a16="http://schemas.microsoft.com/office/drawing/2014/main" id="{B44050E4-2F73-8142-8197-5F99687C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7" y="1340"/>
              <a:ext cx="123" cy="93"/>
            </a:xfrm>
            <a:custGeom>
              <a:avLst/>
              <a:gdLst>
                <a:gd name="T0" fmla="*/ 0 w 492"/>
                <a:gd name="T1" fmla="*/ 0 h 559"/>
                <a:gd name="T2" fmla="*/ 0 w 492"/>
                <a:gd name="T3" fmla="*/ 0 h 559"/>
                <a:gd name="T4" fmla="*/ 0 w 492"/>
                <a:gd name="T5" fmla="*/ 0 h 559"/>
                <a:gd name="T6" fmla="*/ 0 w 492"/>
                <a:gd name="T7" fmla="*/ 0 h 559"/>
                <a:gd name="T8" fmla="*/ 0 w 492"/>
                <a:gd name="T9" fmla="*/ 0 h 559"/>
                <a:gd name="T10" fmla="*/ 0 w 492"/>
                <a:gd name="T11" fmla="*/ 0 h 5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2" h="559">
                  <a:moveTo>
                    <a:pt x="492" y="559"/>
                  </a:moveTo>
                  <a:lnTo>
                    <a:pt x="418" y="404"/>
                  </a:lnTo>
                  <a:lnTo>
                    <a:pt x="330" y="451"/>
                  </a:lnTo>
                  <a:lnTo>
                    <a:pt x="170" y="158"/>
                  </a:lnTo>
                  <a:lnTo>
                    <a:pt x="109" y="203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FE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6" name="Freeform 48">
              <a:extLst>
                <a:ext uri="{FF2B5EF4-FFF2-40B4-BE49-F238E27FC236}">
                  <a16:creationId xmlns:a16="http://schemas.microsoft.com/office/drawing/2014/main" id="{924F2E99-01F6-BA42-8CE2-7E2A2A13F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8" y="1385"/>
              <a:ext cx="173" cy="61"/>
            </a:xfrm>
            <a:custGeom>
              <a:avLst/>
              <a:gdLst>
                <a:gd name="T0" fmla="*/ 0 w 690"/>
                <a:gd name="T1" fmla="*/ 0 h 367"/>
                <a:gd name="T2" fmla="*/ 0 w 690"/>
                <a:gd name="T3" fmla="*/ 0 h 367"/>
                <a:gd name="T4" fmla="*/ 0 w 690"/>
                <a:gd name="T5" fmla="*/ 0 h 367"/>
                <a:gd name="T6" fmla="*/ 0 w 690"/>
                <a:gd name="T7" fmla="*/ 0 h 367"/>
                <a:gd name="T8" fmla="*/ 0 w 690"/>
                <a:gd name="T9" fmla="*/ 0 h 367"/>
                <a:gd name="T10" fmla="*/ 0 w 690"/>
                <a:gd name="T11" fmla="*/ 0 h 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90" h="367">
                  <a:moveTo>
                    <a:pt x="690" y="367"/>
                  </a:moveTo>
                  <a:lnTo>
                    <a:pt x="504" y="232"/>
                  </a:lnTo>
                  <a:lnTo>
                    <a:pt x="500" y="293"/>
                  </a:lnTo>
                  <a:lnTo>
                    <a:pt x="218" y="86"/>
                  </a:lnTo>
                  <a:lnTo>
                    <a:pt x="200" y="135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FE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24" name="Group 66">
            <a:extLst>
              <a:ext uri="{FF2B5EF4-FFF2-40B4-BE49-F238E27FC236}">
                <a16:creationId xmlns:a16="http://schemas.microsoft.com/office/drawing/2014/main" id="{8A97984B-B4B1-AA4C-926A-FD13CD6ED8E0}"/>
              </a:ext>
            </a:extLst>
          </p:cNvPr>
          <p:cNvGrpSpPr>
            <a:grpSpLocks/>
          </p:cNvGrpSpPr>
          <p:nvPr/>
        </p:nvGrpSpPr>
        <p:grpSpPr bwMode="auto">
          <a:xfrm>
            <a:off x="2046288" y="2617788"/>
            <a:ext cx="177800" cy="796925"/>
            <a:chOff x="1587" y="1457"/>
            <a:chExt cx="112" cy="502"/>
          </a:xfrm>
        </p:grpSpPr>
        <p:sp>
          <p:nvSpPr>
            <p:cNvPr id="30747" name="Line 50">
              <a:extLst>
                <a:ext uri="{FF2B5EF4-FFF2-40B4-BE49-F238E27FC236}">
                  <a16:creationId xmlns:a16="http://schemas.microsoft.com/office/drawing/2014/main" id="{8E4065D1-475D-D24F-A3C3-306EB0075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7" y="1637"/>
              <a:ext cx="3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748" name="Group 65">
              <a:extLst>
                <a:ext uri="{FF2B5EF4-FFF2-40B4-BE49-F238E27FC236}">
                  <a16:creationId xmlns:a16="http://schemas.microsoft.com/office/drawing/2014/main" id="{61B8633B-38DC-DD40-A6E8-49DD89B4B3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7" y="1457"/>
              <a:ext cx="112" cy="502"/>
              <a:chOff x="1587" y="1457"/>
              <a:chExt cx="112" cy="502"/>
            </a:xfrm>
          </p:grpSpPr>
          <p:sp>
            <p:nvSpPr>
              <p:cNvPr id="30749" name="Line 51">
                <a:extLst>
                  <a:ext uri="{FF2B5EF4-FFF2-40B4-BE49-F238E27FC236}">
                    <a16:creationId xmlns:a16="http://schemas.microsoft.com/office/drawing/2014/main" id="{10EBF642-F24C-7740-A914-C3D660767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43" y="1464"/>
                <a:ext cx="1" cy="10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0" name="Line 52">
                <a:extLst>
                  <a:ext uri="{FF2B5EF4-FFF2-40B4-BE49-F238E27FC236}">
                    <a16:creationId xmlns:a16="http://schemas.microsoft.com/office/drawing/2014/main" id="{6611A272-3615-3144-9E94-8D8454B80D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7" y="1562"/>
                <a:ext cx="45" cy="39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1" name="Line 53">
                <a:extLst>
                  <a:ext uri="{FF2B5EF4-FFF2-40B4-BE49-F238E27FC236}">
                    <a16:creationId xmlns:a16="http://schemas.microsoft.com/office/drawing/2014/main" id="{8F958FC5-87B4-AC4D-B910-0938A6DAE9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4" y="1563"/>
                <a:ext cx="45" cy="3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2" name="Line 54">
                <a:extLst>
                  <a:ext uri="{FF2B5EF4-FFF2-40B4-BE49-F238E27FC236}">
                    <a16:creationId xmlns:a16="http://schemas.microsoft.com/office/drawing/2014/main" id="{62484F9A-35B2-C648-86FB-AD0343BF9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0" y="1948"/>
                <a:ext cx="108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3" name="Line 55">
                <a:extLst>
                  <a:ext uri="{FF2B5EF4-FFF2-40B4-BE49-F238E27FC236}">
                    <a16:creationId xmlns:a16="http://schemas.microsoft.com/office/drawing/2014/main" id="{A7D347D3-9DEA-DF40-921E-DBA595EE0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3" y="1840"/>
                <a:ext cx="85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4" name="Line 56">
                <a:extLst>
                  <a:ext uri="{FF2B5EF4-FFF2-40B4-BE49-F238E27FC236}">
                    <a16:creationId xmlns:a16="http://schemas.microsoft.com/office/drawing/2014/main" id="{2BA5C3EB-471A-AB4A-A1BC-EC9D82BF0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2" y="1841"/>
                <a:ext cx="93" cy="110"/>
              </a:xfrm>
              <a:prstGeom prst="line">
                <a:avLst/>
              </a:prstGeom>
              <a:noFill/>
              <a:ln w="793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5" name="Line 57">
                <a:extLst>
                  <a:ext uri="{FF2B5EF4-FFF2-40B4-BE49-F238E27FC236}">
                    <a16:creationId xmlns:a16="http://schemas.microsoft.com/office/drawing/2014/main" id="{6164BF7B-DF90-A345-B7B6-90681A6A79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92" y="1840"/>
                <a:ext cx="94" cy="109"/>
              </a:xfrm>
              <a:prstGeom prst="line">
                <a:avLst/>
              </a:prstGeom>
              <a:noFill/>
              <a:ln w="793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6" name="Line 58">
                <a:extLst>
                  <a:ext uri="{FF2B5EF4-FFF2-40B4-BE49-F238E27FC236}">
                    <a16:creationId xmlns:a16="http://schemas.microsoft.com/office/drawing/2014/main" id="{BB0DB92F-3047-244D-8477-6FAA1B8347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5" y="1735"/>
                <a:ext cx="59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7" name="Line 59">
                <a:extLst>
                  <a:ext uri="{FF2B5EF4-FFF2-40B4-BE49-F238E27FC236}">
                    <a16:creationId xmlns:a16="http://schemas.microsoft.com/office/drawing/2014/main" id="{B6661D1E-BD27-2644-90E4-9E0BFEBB0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4" y="1734"/>
                <a:ext cx="69" cy="106"/>
              </a:xfrm>
              <a:prstGeom prst="line">
                <a:avLst/>
              </a:prstGeom>
              <a:noFill/>
              <a:ln w="793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8" name="Line 60">
                <a:extLst>
                  <a:ext uri="{FF2B5EF4-FFF2-40B4-BE49-F238E27FC236}">
                    <a16:creationId xmlns:a16="http://schemas.microsoft.com/office/drawing/2014/main" id="{7BA4517A-FA57-A949-9946-E701FCAAF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99" y="1734"/>
                <a:ext cx="72" cy="105"/>
              </a:xfrm>
              <a:prstGeom prst="line">
                <a:avLst/>
              </a:prstGeom>
              <a:noFill/>
              <a:ln w="793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9" name="Line 61">
                <a:extLst>
                  <a:ext uri="{FF2B5EF4-FFF2-40B4-BE49-F238E27FC236}">
                    <a16:creationId xmlns:a16="http://schemas.microsoft.com/office/drawing/2014/main" id="{909692B5-F49E-0747-9181-E42B631090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2" y="1637"/>
                <a:ext cx="53" cy="99"/>
              </a:xfrm>
              <a:prstGeom prst="line">
                <a:avLst/>
              </a:prstGeom>
              <a:noFill/>
              <a:ln w="793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0" name="Line 62">
                <a:extLst>
                  <a:ext uri="{FF2B5EF4-FFF2-40B4-BE49-F238E27FC236}">
                    <a16:creationId xmlns:a16="http://schemas.microsoft.com/office/drawing/2014/main" id="{558B514E-2FD9-4B40-811F-A6E6A8700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1" y="1636"/>
                <a:ext cx="50" cy="100"/>
              </a:xfrm>
              <a:prstGeom prst="line">
                <a:avLst/>
              </a:prstGeom>
              <a:noFill/>
              <a:ln w="793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1" name="Line 63">
                <a:extLst>
                  <a:ext uri="{FF2B5EF4-FFF2-40B4-BE49-F238E27FC236}">
                    <a16:creationId xmlns:a16="http://schemas.microsoft.com/office/drawing/2014/main" id="{9C1DA6BD-F687-FD49-BFA1-D42EC3111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20" y="1563"/>
                <a:ext cx="35" cy="77"/>
              </a:xfrm>
              <a:prstGeom prst="line">
                <a:avLst/>
              </a:prstGeom>
              <a:noFill/>
              <a:ln w="793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2" name="Oval 64">
                <a:extLst>
                  <a:ext uri="{FF2B5EF4-FFF2-40B4-BE49-F238E27FC236}">
                    <a16:creationId xmlns:a16="http://schemas.microsoft.com/office/drawing/2014/main" id="{5C35B53F-9C89-2B4F-92A0-B40026A2C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9" y="1457"/>
                <a:ext cx="29" cy="12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Helvetica" pitchFamily="2" charset="0"/>
                  <a:buChar char="n"/>
                  <a:defRPr sz="24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/>
              </a:p>
            </p:txBody>
          </p:sp>
        </p:grpSp>
      </p:grpSp>
      <p:sp>
        <p:nvSpPr>
          <p:cNvPr id="30725" name="Line 24">
            <a:extLst>
              <a:ext uri="{FF2B5EF4-FFF2-40B4-BE49-F238E27FC236}">
                <a16:creationId xmlns:a16="http://schemas.microsoft.com/office/drawing/2014/main" id="{6F1E883E-90C4-E24A-9539-1801A5E371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048000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26" name="Object 26">
            <a:extLst>
              <a:ext uri="{FF2B5EF4-FFF2-40B4-BE49-F238E27FC236}">
                <a16:creationId xmlns:a16="http://schemas.microsoft.com/office/drawing/2014/main" id="{FEB63AC8-1C7C-014A-8D58-5226D8BB39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6850" y="2133600"/>
          <a:ext cx="59055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Clip" r:id="rId3" imgW="16408400" imgH="22479000" progId="MS_ClipArt_Gallery.2">
                  <p:embed/>
                </p:oleObj>
              </mc:Choice>
              <mc:Fallback>
                <p:oleObj name="Clip" r:id="rId3" imgW="16408400" imgH="22479000" progId="MS_ClipArt_Gallery.2">
                  <p:embed/>
                  <p:pic>
                    <p:nvPicPr>
                      <p:cNvPr id="30726" name="Object 26">
                        <a:extLst>
                          <a:ext uri="{FF2B5EF4-FFF2-40B4-BE49-F238E27FC236}">
                            <a16:creationId xmlns:a16="http://schemas.microsoft.com/office/drawing/2014/main" id="{FEB63AC8-1C7C-014A-8D58-5226D8BB39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2133600"/>
                        <a:ext cx="59055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27">
            <a:extLst>
              <a:ext uri="{FF2B5EF4-FFF2-40B4-BE49-F238E27FC236}">
                <a16:creationId xmlns:a16="http://schemas.microsoft.com/office/drawing/2014/main" id="{3415326F-969D-0045-AAC7-1970F4F84E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5125" y="3276600"/>
          <a:ext cx="3762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Clip" r:id="rId5" imgW="11709400" imgH="19532600" progId="MS_ClipArt_Gallery.2">
                  <p:embed/>
                </p:oleObj>
              </mc:Choice>
              <mc:Fallback>
                <p:oleObj name="Clip" r:id="rId5" imgW="11709400" imgH="19532600" progId="MS_ClipArt_Gallery.2">
                  <p:embed/>
                  <p:pic>
                    <p:nvPicPr>
                      <p:cNvPr id="30727" name="Object 27">
                        <a:extLst>
                          <a:ext uri="{FF2B5EF4-FFF2-40B4-BE49-F238E27FC236}">
                            <a16:creationId xmlns:a16="http://schemas.microsoft.com/office/drawing/2014/main" id="{3415326F-969D-0045-AAC7-1970F4F84E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25" y="3276600"/>
                        <a:ext cx="37623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Freeform 30">
            <a:extLst>
              <a:ext uri="{FF2B5EF4-FFF2-40B4-BE49-F238E27FC236}">
                <a16:creationId xmlns:a16="http://schemas.microsoft.com/office/drawing/2014/main" id="{DFC091BF-762F-6E4B-8EEF-B55CCECA451A}"/>
              </a:ext>
            </a:extLst>
          </p:cNvPr>
          <p:cNvSpPr>
            <a:spLocks/>
          </p:cNvSpPr>
          <p:nvPr/>
        </p:nvSpPr>
        <p:spPr bwMode="auto">
          <a:xfrm>
            <a:off x="2193925" y="2619375"/>
            <a:ext cx="3673475" cy="657225"/>
          </a:xfrm>
          <a:custGeom>
            <a:avLst/>
            <a:gdLst>
              <a:gd name="T0" fmla="*/ 0 w 2976"/>
              <a:gd name="T1" fmla="*/ 0 h 414"/>
              <a:gd name="T2" fmla="*/ 2147483646 w 2976"/>
              <a:gd name="T3" fmla="*/ 1043344688 h 414"/>
              <a:gd name="T4" fmla="*/ 2147483646 w 2976"/>
              <a:gd name="T5" fmla="*/ 680442188 h 4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76" h="414">
                <a:moveTo>
                  <a:pt x="0" y="0"/>
                </a:moveTo>
                <a:lnTo>
                  <a:pt x="1854" y="414"/>
                </a:lnTo>
                <a:lnTo>
                  <a:pt x="2976" y="27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Freeform 32">
            <a:extLst>
              <a:ext uri="{FF2B5EF4-FFF2-40B4-BE49-F238E27FC236}">
                <a16:creationId xmlns:a16="http://schemas.microsoft.com/office/drawing/2014/main" id="{B2BD6D1B-475C-C444-B98C-D3E3BDFAFCAD}"/>
              </a:ext>
            </a:extLst>
          </p:cNvPr>
          <p:cNvSpPr>
            <a:spLocks/>
          </p:cNvSpPr>
          <p:nvPr/>
        </p:nvSpPr>
        <p:spPr bwMode="auto">
          <a:xfrm>
            <a:off x="2193925" y="2619375"/>
            <a:ext cx="3673475" cy="428625"/>
          </a:xfrm>
          <a:custGeom>
            <a:avLst/>
            <a:gdLst>
              <a:gd name="T0" fmla="*/ 0 w 2976"/>
              <a:gd name="T1" fmla="*/ 0 h 270"/>
              <a:gd name="T2" fmla="*/ 2147483646 w 2976"/>
              <a:gd name="T3" fmla="*/ 257055938 h 270"/>
              <a:gd name="T4" fmla="*/ 2147483646 w 2976"/>
              <a:gd name="T5" fmla="*/ 680442188 h 2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76" h="270">
                <a:moveTo>
                  <a:pt x="0" y="0"/>
                </a:moveTo>
                <a:lnTo>
                  <a:pt x="2592" y="102"/>
                </a:lnTo>
                <a:lnTo>
                  <a:pt x="2976" y="27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Freeform 33">
            <a:extLst>
              <a:ext uri="{FF2B5EF4-FFF2-40B4-BE49-F238E27FC236}">
                <a16:creationId xmlns:a16="http://schemas.microsoft.com/office/drawing/2014/main" id="{7980A876-F3BC-2B4D-941F-2F0F76F9578D}"/>
              </a:ext>
            </a:extLst>
          </p:cNvPr>
          <p:cNvSpPr>
            <a:spLocks/>
          </p:cNvSpPr>
          <p:nvPr/>
        </p:nvSpPr>
        <p:spPr bwMode="auto">
          <a:xfrm>
            <a:off x="2193925" y="2628900"/>
            <a:ext cx="3673475" cy="419100"/>
          </a:xfrm>
          <a:custGeom>
            <a:avLst/>
            <a:gdLst>
              <a:gd name="T0" fmla="*/ 0 w 2982"/>
              <a:gd name="T1" fmla="*/ 0 h 264"/>
              <a:gd name="T2" fmla="*/ 2147483646 w 2982"/>
              <a:gd name="T3" fmla="*/ 665321250 h 2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82" h="264">
                <a:moveTo>
                  <a:pt x="0" y="0"/>
                </a:moveTo>
                <a:lnTo>
                  <a:pt x="2982" y="26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31" name="Object 36">
            <a:extLst>
              <a:ext uri="{FF2B5EF4-FFF2-40B4-BE49-F238E27FC236}">
                <a16:creationId xmlns:a16="http://schemas.microsoft.com/office/drawing/2014/main" id="{9C1B37FC-8A43-CC43-8544-090F05FD98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124200"/>
          <a:ext cx="111918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Clip" r:id="rId7" imgW="22390100" imgH="12090400" progId="MS_ClipArt_Gallery.2">
                  <p:embed/>
                </p:oleObj>
              </mc:Choice>
              <mc:Fallback>
                <p:oleObj name="Clip" r:id="rId7" imgW="22390100" imgH="12090400" progId="MS_ClipArt_Gallery.2">
                  <p:embed/>
                  <p:pic>
                    <p:nvPicPr>
                      <p:cNvPr id="30731" name="Object 36">
                        <a:extLst>
                          <a:ext uri="{FF2B5EF4-FFF2-40B4-BE49-F238E27FC236}">
                            <a16:creationId xmlns:a16="http://schemas.microsoft.com/office/drawing/2014/main" id="{9C1B37FC-8A43-CC43-8544-090F05FD98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124200"/>
                        <a:ext cx="1119188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Text Box 38">
            <a:extLst>
              <a:ext uri="{FF2B5EF4-FFF2-40B4-BE49-F238E27FC236}">
                <a16:creationId xmlns:a16="http://schemas.microsoft.com/office/drawing/2014/main" id="{6D2F55E0-2862-634B-8DD7-340F68116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33800"/>
            <a:ext cx="1435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signal at sender</a:t>
            </a:r>
          </a:p>
        </p:txBody>
      </p:sp>
      <p:sp>
        <p:nvSpPr>
          <p:cNvPr id="30733" name="Text Box 39">
            <a:extLst>
              <a:ext uri="{FF2B5EF4-FFF2-40B4-BE49-F238E27FC236}">
                <a16:creationId xmlns:a16="http://schemas.microsoft.com/office/drawing/2014/main" id="{5D08CE09-58FB-8D4A-83CE-9AFCBFF5F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9624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signal at receiver</a:t>
            </a:r>
          </a:p>
        </p:txBody>
      </p:sp>
      <p:grpSp>
        <p:nvGrpSpPr>
          <p:cNvPr id="30734" name="Group 67">
            <a:extLst>
              <a:ext uri="{FF2B5EF4-FFF2-40B4-BE49-F238E27FC236}">
                <a16:creationId xmlns:a16="http://schemas.microsoft.com/office/drawing/2014/main" id="{019625CE-5505-3244-B146-3345065D2F3F}"/>
              </a:ext>
            </a:extLst>
          </p:cNvPr>
          <p:cNvGrpSpPr>
            <a:grpSpLocks/>
          </p:cNvGrpSpPr>
          <p:nvPr/>
        </p:nvGrpSpPr>
        <p:grpSpPr bwMode="auto">
          <a:xfrm>
            <a:off x="854075" y="2971800"/>
            <a:ext cx="1127125" cy="674688"/>
            <a:chOff x="538" y="1769"/>
            <a:chExt cx="432" cy="288"/>
          </a:xfrm>
        </p:grpSpPr>
        <p:grpSp>
          <p:nvGrpSpPr>
            <p:cNvPr id="30742" name="Group 37">
              <a:extLst>
                <a:ext uri="{FF2B5EF4-FFF2-40B4-BE49-F238E27FC236}">
                  <a16:creationId xmlns:a16="http://schemas.microsoft.com/office/drawing/2014/main" id="{4F7552C7-14A5-4942-BFB2-1A244538A8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8" y="1769"/>
              <a:ext cx="432" cy="288"/>
              <a:chOff x="480" y="1680"/>
              <a:chExt cx="432" cy="288"/>
            </a:xfrm>
          </p:grpSpPr>
          <p:sp>
            <p:nvSpPr>
              <p:cNvPr id="30744" name="Line 15">
                <a:extLst>
                  <a:ext uri="{FF2B5EF4-FFF2-40B4-BE49-F238E27FC236}">
                    <a16:creationId xmlns:a16="http://schemas.microsoft.com/office/drawing/2014/main" id="{CA9D6319-B7C4-C041-9BDF-3A1749AAF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" y="168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5" name="Line 16">
                <a:extLst>
                  <a:ext uri="{FF2B5EF4-FFF2-40B4-BE49-F238E27FC236}">
                    <a16:creationId xmlns:a16="http://schemas.microsoft.com/office/drawing/2014/main" id="{0939A99A-D7C7-3B47-9228-4FC7E04FE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96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6" name="Freeform 20">
                <a:extLst>
                  <a:ext uri="{FF2B5EF4-FFF2-40B4-BE49-F238E27FC236}">
                    <a16:creationId xmlns:a16="http://schemas.microsoft.com/office/drawing/2014/main" id="{6C977AEB-750D-8848-99FA-4D7F82C224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1680"/>
                <a:ext cx="48" cy="288"/>
              </a:xfrm>
              <a:custGeom>
                <a:avLst/>
                <a:gdLst>
                  <a:gd name="T0" fmla="*/ 48 w 48"/>
                  <a:gd name="T1" fmla="*/ 288 h 288"/>
                  <a:gd name="T2" fmla="*/ 48 w 48"/>
                  <a:gd name="T3" fmla="*/ 96 h 288"/>
                  <a:gd name="T4" fmla="*/ 48 w 48"/>
                  <a:gd name="T5" fmla="*/ 0 h 288"/>
                  <a:gd name="T6" fmla="*/ 0 w 48"/>
                  <a:gd name="T7" fmla="*/ 0 h 288"/>
                  <a:gd name="T8" fmla="*/ 0 w 48"/>
                  <a:gd name="T9" fmla="*/ 288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288">
                    <a:moveTo>
                      <a:pt x="48" y="288"/>
                    </a:moveTo>
                    <a:lnTo>
                      <a:pt x="48" y="96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288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43" name="Freeform 43">
              <a:extLst>
                <a:ext uri="{FF2B5EF4-FFF2-40B4-BE49-F238E27FC236}">
                  <a16:creationId xmlns:a16="http://schemas.microsoft.com/office/drawing/2014/main" id="{923CD506-33A1-A141-88E9-65F39C89B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1865"/>
              <a:ext cx="48" cy="192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12700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35" name="Group 68">
            <a:extLst>
              <a:ext uri="{FF2B5EF4-FFF2-40B4-BE49-F238E27FC236}">
                <a16:creationId xmlns:a16="http://schemas.microsoft.com/office/drawing/2014/main" id="{41B5D690-F97C-9643-9BBA-AC41B899FF7F}"/>
              </a:ext>
            </a:extLst>
          </p:cNvPr>
          <p:cNvGrpSpPr>
            <a:grpSpLocks/>
          </p:cNvGrpSpPr>
          <p:nvPr/>
        </p:nvGrpSpPr>
        <p:grpSpPr bwMode="auto">
          <a:xfrm>
            <a:off x="7254875" y="3276600"/>
            <a:ext cx="1279525" cy="685800"/>
            <a:chOff x="4570" y="2016"/>
            <a:chExt cx="624" cy="240"/>
          </a:xfrm>
        </p:grpSpPr>
        <p:grpSp>
          <p:nvGrpSpPr>
            <p:cNvPr id="30737" name="Group 34">
              <a:extLst>
                <a:ext uri="{FF2B5EF4-FFF2-40B4-BE49-F238E27FC236}">
                  <a16:creationId xmlns:a16="http://schemas.microsoft.com/office/drawing/2014/main" id="{B25A2B09-DCA5-1E46-9763-892D91C4CE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0" y="2016"/>
              <a:ext cx="624" cy="240"/>
              <a:chOff x="4896" y="1680"/>
              <a:chExt cx="624" cy="240"/>
            </a:xfrm>
          </p:grpSpPr>
          <p:sp>
            <p:nvSpPr>
              <p:cNvPr id="30739" name="Line 17">
                <a:extLst>
                  <a:ext uri="{FF2B5EF4-FFF2-40B4-BE49-F238E27FC236}">
                    <a16:creationId xmlns:a16="http://schemas.microsoft.com/office/drawing/2014/main" id="{8319E64B-8B70-894C-82FC-E638EAEB04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96" y="16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0" name="Line 18">
                <a:extLst>
                  <a:ext uri="{FF2B5EF4-FFF2-40B4-BE49-F238E27FC236}">
                    <a16:creationId xmlns:a16="http://schemas.microsoft.com/office/drawing/2014/main" id="{24A8F5BF-6416-8C4F-9BFE-E36767549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1" name="Freeform 21">
                <a:extLst>
                  <a:ext uri="{FF2B5EF4-FFF2-40B4-BE49-F238E27FC236}">
                    <a16:creationId xmlns:a16="http://schemas.microsoft.com/office/drawing/2014/main" id="{39EF2286-7145-2B40-80EB-2640F563C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776"/>
                <a:ext cx="288" cy="144"/>
              </a:xfrm>
              <a:custGeom>
                <a:avLst/>
                <a:gdLst>
                  <a:gd name="T0" fmla="*/ 0 w 288"/>
                  <a:gd name="T1" fmla="*/ 144 h 144"/>
                  <a:gd name="T2" fmla="*/ 48 w 288"/>
                  <a:gd name="T3" fmla="*/ 0 h 144"/>
                  <a:gd name="T4" fmla="*/ 96 w 288"/>
                  <a:gd name="T5" fmla="*/ 144 h 144"/>
                  <a:gd name="T6" fmla="*/ 144 w 288"/>
                  <a:gd name="T7" fmla="*/ 48 h 144"/>
                  <a:gd name="T8" fmla="*/ 192 w 288"/>
                  <a:gd name="T9" fmla="*/ 144 h 144"/>
                  <a:gd name="T10" fmla="*/ 246 w 288"/>
                  <a:gd name="T11" fmla="*/ 90 h 144"/>
                  <a:gd name="T12" fmla="*/ 288 w 288"/>
                  <a:gd name="T13" fmla="*/ 144 h 1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8" h="144">
                    <a:moveTo>
                      <a:pt x="0" y="144"/>
                    </a:moveTo>
                    <a:lnTo>
                      <a:pt x="48" y="0"/>
                    </a:lnTo>
                    <a:lnTo>
                      <a:pt x="96" y="144"/>
                    </a:lnTo>
                    <a:lnTo>
                      <a:pt x="144" y="48"/>
                    </a:lnTo>
                    <a:lnTo>
                      <a:pt x="192" y="144"/>
                    </a:lnTo>
                    <a:lnTo>
                      <a:pt x="246" y="90"/>
                    </a:lnTo>
                    <a:lnTo>
                      <a:pt x="288" y="144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38" name="Freeform 44">
              <a:extLst>
                <a:ext uri="{FF2B5EF4-FFF2-40B4-BE49-F238E27FC236}">
                  <a16:creationId xmlns:a16="http://schemas.microsoft.com/office/drawing/2014/main" id="{BE13225D-1C6F-D84D-AD14-0AFD4EB92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" y="2160"/>
              <a:ext cx="288" cy="96"/>
            </a:xfrm>
            <a:custGeom>
              <a:avLst/>
              <a:gdLst>
                <a:gd name="T0" fmla="*/ 0 w 288"/>
                <a:gd name="T1" fmla="*/ 96 h 96"/>
                <a:gd name="T2" fmla="*/ 48 w 288"/>
                <a:gd name="T3" fmla="*/ 0 h 96"/>
                <a:gd name="T4" fmla="*/ 96 w 288"/>
                <a:gd name="T5" fmla="*/ 96 h 96"/>
                <a:gd name="T6" fmla="*/ 144 w 288"/>
                <a:gd name="T7" fmla="*/ 48 h 96"/>
                <a:gd name="T8" fmla="*/ 192 w 288"/>
                <a:gd name="T9" fmla="*/ 96 h 96"/>
                <a:gd name="T10" fmla="*/ 240 w 288"/>
                <a:gd name="T11" fmla="*/ 48 h 96"/>
                <a:gd name="T12" fmla="*/ 288 w 288"/>
                <a:gd name="T13" fmla="*/ 9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8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  <a:lnTo>
                    <a:pt x="144" y="48"/>
                  </a:lnTo>
                  <a:lnTo>
                    <a:pt x="192" y="96"/>
                  </a:lnTo>
                  <a:lnTo>
                    <a:pt x="240" y="48"/>
                  </a:lnTo>
                  <a:lnTo>
                    <a:pt x="288" y="96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36" name="Slide Number Placeholder 1">
            <a:extLst>
              <a:ext uri="{FF2B5EF4-FFF2-40B4-BE49-F238E27FC236}">
                <a16:creationId xmlns:a16="http://schemas.microsoft.com/office/drawing/2014/main" id="{3C6FDCE3-EFB0-6847-A3D0-CA794CA09D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6C9D36-00BF-6F4D-BDBB-30D24F73189D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404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0E547255-A1F3-354C-BF48-B77A81625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Effects of mobility - fading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9DB2DE8E-3EF1-DE4D-820E-1B3297150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Helvetica" charset="0"/>
              <a:buChar char="n"/>
              <a:defRPr/>
            </a:pPr>
            <a:r>
              <a:rPr lang="en-US" dirty="0"/>
              <a:t>Channel characteristics change over time and location </a:t>
            </a:r>
          </a:p>
          <a:p>
            <a:pPr lvl="1">
              <a:buFont typeface="Helvetica" charset="0"/>
              <a:buChar char="n"/>
              <a:defRPr/>
            </a:pPr>
            <a:r>
              <a:rPr lang="en-US" dirty="0"/>
              <a:t>signal paths change</a:t>
            </a:r>
          </a:p>
          <a:p>
            <a:pPr lvl="1">
              <a:buFont typeface="Helvetica" charset="0"/>
              <a:buChar char="n"/>
              <a:defRPr/>
            </a:pPr>
            <a:r>
              <a:rPr lang="en-US" dirty="0"/>
              <a:t>different delay variations of different signal parts</a:t>
            </a:r>
          </a:p>
          <a:p>
            <a:pPr lvl="1">
              <a:buFont typeface="Helvetica" charset="0"/>
              <a:buChar char="n"/>
              <a:defRPr/>
            </a:pPr>
            <a:r>
              <a:rPr lang="en-US" dirty="0"/>
              <a:t>different phases of signal parts</a:t>
            </a:r>
          </a:p>
          <a:p>
            <a:pPr>
              <a:buFont typeface="Helvetica" charset="0"/>
              <a:buChar char="n"/>
              <a:defRPr/>
            </a:pPr>
            <a:r>
              <a:rPr lang="en-US" dirty="0">
                <a:sym typeface="Wingdings" charset="0"/>
              </a:rPr>
              <a:t>quick changes in the power received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short-term fading</a:t>
            </a:r>
            <a:r>
              <a:rPr lang="en-US" dirty="0"/>
              <a:t>)</a:t>
            </a:r>
          </a:p>
          <a:p>
            <a:pPr>
              <a:buFont typeface="Helvetica" charset="0"/>
              <a:buChar char="n"/>
              <a:defRPr/>
            </a:pPr>
            <a:endParaRPr lang="en-US" dirty="0"/>
          </a:p>
          <a:p>
            <a:pPr>
              <a:buFont typeface="Helvetica" charset="0"/>
              <a:buChar char="n"/>
              <a:defRPr/>
            </a:pPr>
            <a:r>
              <a:rPr lang="en-US" dirty="0"/>
              <a:t>Additional changes in</a:t>
            </a:r>
          </a:p>
          <a:p>
            <a:pPr lvl="1">
              <a:buFont typeface="Helvetica" charset="0"/>
              <a:buChar char="n"/>
              <a:defRPr/>
            </a:pPr>
            <a:r>
              <a:rPr lang="en-US" dirty="0"/>
              <a:t>distance to sender</a:t>
            </a:r>
          </a:p>
          <a:p>
            <a:pPr lvl="1">
              <a:buFont typeface="Helvetica" charset="0"/>
              <a:buChar char="n"/>
              <a:defRPr/>
            </a:pPr>
            <a:r>
              <a:rPr lang="en-US" dirty="0"/>
              <a:t>obstacles further away</a:t>
            </a:r>
          </a:p>
          <a:p>
            <a:pPr>
              <a:buFont typeface="Helvetica" charset="0"/>
              <a:buChar char="n"/>
              <a:defRPr/>
            </a:pPr>
            <a:r>
              <a:rPr lang="en-US" sz="1800" dirty="0">
                <a:sym typeface="Wingdings" charset="0"/>
              </a:rPr>
              <a:t></a:t>
            </a:r>
            <a:r>
              <a:rPr lang="en-US" dirty="0">
                <a:sym typeface="Wingdings" charset="0"/>
              </a:rPr>
              <a:t> slow changes in the </a:t>
            </a:r>
          </a:p>
          <a:p>
            <a:pPr marL="0" indent="0">
              <a:buFont typeface="Helvetica" charset="0"/>
              <a:buNone/>
              <a:defRPr/>
            </a:pPr>
            <a:r>
              <a:rPr lang="en-US" dirty="0">
                <a:sym typeface="Wingdings" charset="0"/>
              </a:rPr>
              <a:t>    average power received </a:t>
            </a:r>
          </a:p>
          <a:p>
            <a:pPr marL="0" indent="0">
              <a:buFont typeface="Helvetica" charset="0"/>
              <a:buNone/>
              <a:defRPr/>
            </a:pPr>
            <a:r>
              <a:rPr lang="en-US" dirty="0">
                <a:sym typeface="Wingdings" charset="0"/>
              </a:rPr>
              <a:t>   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long-term fading</a:t>
            </a:r>
            <a:r>
              <a:rPr lang="en-US" dirty="0"/>
              <a:t>)</a:t>
            </a:r>
          </a:p>
        </p:txBody>
      </p:sp>
      <p:grpSp>
        <p:nvGrpSpPr>
          <p:cNvPr id="31747" name="Group 12">
            <a:extLst>
              <a:ext uri="{FF2B5EF4-FFF2-40B4-BE49-F238E27FC236}">
                <a16:creationId xmlns:a16="http://schemas.microsoft.com/office/drawing/2014/main" id="{1CB6D75F-4102-3946-A1A2-CFE745F7D214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810000"/>
            <a:ext cx="2590800" cy="1600200"/>
            <a:chOff x="1584" y="3168"/>
            <a:chExt cx="1296" cy="589"/>
          </a:xfrm>
        </p:grpSpPr>
        <p:sp>
          <p:nvSpPr>
            <p:cNvPr id="31755" name="Line 5">
              <a:extLst>
                <a:ext uri="{FF2B5EF4-FFF2-40B4-BE49-F238E27FC236}">
                  <a16:creationId xmlns:a16="http://schemas.microsoft.com/office/drawing/2014/main" id="{98A4239B-2E0F-E048-9A0C-E33BA9CAE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74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Line 6">
              <a:extLst>
                <a:ext uri="{FF2B5EF4-FFF2-40B4-BE49-F238E27FC236}">
                  <a16:creationId xmlns:a16="http://schemas.microsoft.com/office/drawing/2014/main" id="{06323CBA-3CE3-EB47-BFC6-5AACDB3814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7" name="Freeform 8">
              <a:extLst>
                <a:ext uri="{FF2B5EF4-FFF2-40B4-BE49-F238E27FC236}">
                  <a16:creationId xmlns:a16="http://schemas.microsoft.com/office/drawing/2014/main" id="{08418A58-0DC3-1D40-9701-07AD92A2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3256"/>
              <a:ext cx="1152" cy="501"/>
            </a:xfrm>
            <a:custGeom>
              <a:avLst/>
              <a:gdLst>
                <a:gd name="T0" fmla="*/ 0 w 1152"/>
                <a:gd name="T1" fmla="*/ 104 h 501"/>
                <a:gd name="T2" fmla="*/ 96 w 1152"/>
                <a:gd name="T3" fmla="*/ 56 h 501"/>
                <a:gd name="T4" fmla="*/ 210 w 1152"/>
                <a:gd name="T5" fmla="*/ 62 h 501"/>
                <a:gd name="T6" fmla="*/ 240 w 1152"/>
                <a:gd name="T7" fmla="*/ 392 h 501"/>
                <a:gd name="T8" fmla="*/ 288 w 1152"/>
                <a:gd name="T9" fmla="*/ 392 h 501"/>
                <a:gd name="T10" fmla="*/ 288 w 1152"/>
                <a:gd name="T11" fmla="*/ 56 h 501"/>
                <a:gd name="T12" fmla="*/ 384 w 1152"/>
                <a:gd name="T13" fmla="*/ 56 h 501"/>
                <a:gd name="T14" fmla="*/ 402 w 1152"/>
                <a:gd name="T15" fmla="*/ 296 h 501"/>
                <a:gd name="T16" fmla="*/ 432 w 1152"/>
                <a:gd name="T17" fmla="*/ 296 h 501"/>
                <a:gd name="T18" fmla="*/ 450 w 1152"/>
                <a:gd name="T19" fmla="*/ 62 h 501"/>
                <a:gd name="T20" fmla="*/ 552 w 1152"/>
                <a:gd name="T21" fmla="*/ 26 h 501"/>
                <a:gd name="T22" fmla="*/ 564 w 1152"/>
                <a:gd name="T23" fmla="*/ 200 h 501"/>
                <a:gd name="T24" fmla="*/ 600 w 1152"/>
                <a:gd name="T25" fmla="*/ 200 h 501"/>
                <a:gd name="T26" fmla="*/ 600 w 1152"/>
                <a:gd name="T27" fmla="*/ 62 h 501"/>
                <a:gd name="T28" fmla="*/ 738 w 1152"/>
                <a:gd name="T29" fmla="*/ 68 h 501"/>
                <a:gd name="T30" fmla="*/ 762 w 1152"/>
                <a:gd name="T31" fmla="*/ 284 h 501"/>
                <a:gd name="T32" fmla="*/ 798 w 1152"/>
                <a:gd name="T33" fmla="*/ 326 h 501"/>
                <a:gd name="T34" fmla="*/ 822 w 1152"/>
                <a:gd name="T35" fmla="*/ 110 h 501"/>
                <a:gd name="T36" fmla="*/ 960 w 1152"/>
                <a:gd name="T37" fmla="*/ 104 h 501"/>
                <a:gd name="T38" fmla="*/ 996 w 1152"/>
                <a:gd name="T39" fmla="*/ 434 h 501"/>
                <a:gd name="T40" fmla="*/ 1038 w 1152"/>
                <a:gd name="T41" fmla="*/ 446 h 501"/>
                <a:gd name="T42" fmla="*/ 1056 w 1152"/>
                <a:gd name="T43" fmla="*/ 104 h 501"/>
                <a:gd name="T44" fmla="*/ 1152 w 1152"/>
                <a:gd name="T45" fmla="*/ 104 h 50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152" h="501">
                  <a:moveTo>
                    <a:pt x="0" y="104"/>
                  </a:moveTo>
                  <a:cubicBezTo>
                    <a:pt x="32" y="84"/>
                    <a:pt x="61" y="63"/>
                    <a:pt x="96" y="56"/>
                  </a:cubicBezTo>
                  <a:cubicBezTo>
                    <a:pt x="131" y="49"/>
                    <a:pt x="186" y="6"/>
                    <a:pt x="210" y="62"/>
                  </a:cubicBezTo>
                  <a:cubicBezTo>
                    <a:pt x="234" y="118"/>
                    <a:pt x="227" y="337"/>
                    <a:pt x="240" y="392"/>
                  </a:cubicBezTo>
                  <a:cubicBezTo>
                    <a:pt x="253" y="447"/>
                    <a:pt x="280" y="448"/>
                    <a:pt x="288" y="392"/>
                  </a:cubicBezTo>
                  <a:cubicBezTo>
                    <a:pt x="296" y="336"/>
                    <a:pt x="272" y="112"/>
                    <a:pt x="288" y="56"/>
                  </a:cubicBezTo>
                  <a:cubicBezTo>
                    <a:pt x="304" y="0"/>
                    <a:pt x="365" y="16"/>
                    <a:pt x="384" y="56"/>
                  </a:cubicBezTo>
                  <a:cubicBezTo>
                    <a:pt x="403" y="96"/>
                    <a:pt x="394" y="256"/>
                    <a:pt x="402" y="296"/>
                  </a:cubicBezTo>
                  <a:cubicBezTo>
                    <a:pt x="410" y="336"/>
                    <a:pt x="424" y="335"/>
                    <a:pt x="432" y="296"/>
                  </a:cubicBezTo>
                  <a:cubicBezTo>
                    <a:pt x="440" y="257"/>
                    <a:pt x="430" y="107"/>
                    <a:pt x="450" y="62"/>
                  </a:cubicBezTo>
                  <a:cubicBezTo>
                    <a:pt x="470" y="17"/>
                    <a:pt x="533" y="3"/>
                    <a:pt x="552" y="26"/>
                  </a:cubicBezTo>
                  <a:cubicBezTo>
                    <a:pt x="571" y="49"/>
                    <a:pt x="556" y="171"/>
                    <a:pt x="564" y="200"/>
                  </a:cubicBezTo>
                  <a:cubicBezTo>
                    <a:pt x="572" y="229"/>
                    <a:pt x="594" y="223"/>
                    <a:pt x="600" y="200"/>
                  </a:cubicBezTo>
                  <a:cubicBezTo>
                    <a:pt x="606" y="177"/>
                    <a:pt x="577" y="84"/>
                    <a:pt x="600" y="62"/>
                  </a:cubicBezTo>
                  <a:cubicBezTo>
                    <a:pt x="623" y="40"/>
                    <a:pt x="711" y="31"/>
                    <a:pt x="738" y="68"/>
                  </a:cubicBezTo>
                  <a:cubicBezTo>
                    <a:pt x="765" y="105"/>
                    <a:pt x="752" y="241"/>
                    <a:pt x="762" y="284"/>
                  </a:cubicBezTo>
                  <a:cubicBezTo>
                    <a:pt x="772" y="327"/>
                    <a:pt x="788" y="355"/>
                    <a:pt x="798" y="326"/>
                  </a:cubicBezTo>
                  <a:cubicBezTo>
                    <a:pt x="808" y="297"/>
                    <a:pt x="795" y="147"/>
                    <a:pt x="822" y="110"/>
                  </a:cubicBezTo>
                  <a:cubicBezTo>
                    <a:pt x="849" y="73"/>
                    <a:pt x="931" y="50"/>
                    <a:pt x="960" y="104"/>
                  </a:cubicBezTo>
                  <a:cubicBezTo>
                    <a:pt x="989" y="158"/>
                    <a:pt x="983" y="377"/>
                    <a:pt x="996" y="434"/>
                  </a:cubicBezTo>
                  <a:cubicBezTo>
                    <a:pt x="1009" y="491"/>
                    <a:pt x="1028" y="501"/>
                    <a:pt x="1038" y="446"/>
                  </a:cubicBezTo>
                  <a:cubicBezTo>
                    <a:pt x="1048" y="391"/>
                    <a:pt x="1037" y="161"/>
                    <a:pt x="1056" y="104"/>
                  </a:cubicBezTo>
                  <a:cubicBezTo>
                    <a:pt x="1075" y="47"/>
                    <a:pt x="1136" y="104"/>
                    <a:pt x="1152" y="10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8" name="Freeform 9">
              <a:extLst>
                <a:ext uri="{FF2B5EF4-FFF2-40B4-BE49-F238E27FC236}">
                  <a16:creationId xmlns:a16="http://schemas.microsoft.com/office/drawing/2014/main" id="{683379CA-85B4-2E44-BBE8-F19315B6A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3312"/>
              <a:ext cx="1200" cy="200"/>
            </a:xfrm>
            <a:custGeom>
              <a:avLst/>
              <a:gdLst>
                <a:gd name="T0" fmla="*/ 0 w 1200"/>
                <a:gd name="T1" fmla="*/ 96 h 200"/>
                <a:gd name="T2" fmla="*/ 144 w 1200"/>
                <a:gd name="T3" fmla="*/ 48 h 200"/>
                <a:gd name="T4" fmla="*/ 336 w 1200"/>
                <a:gd name="T5" fmla="*/ 48 h 200"/>
                <a:gd name="T6" fmla="*/ 528 w 1200"/>
                <a:gd name="T7" fmla="*/ 0 h 200"/>
                <a:gd name="T8" fmla="*/ 720 w 1200"/>
                <a:gd name="T9" fmla="*/ 48 h 200"/>
                <a:gd name="T10" fmla="*/ 864 w 1200"/>
                <a:gd name="T11" fmla="*/ 96 h 200"/>
                <a:gd name="T12" fmla="*/ 1008 w 1200"/>
                <a:gd name="T13" fmla="*/ 192 h 200"/>
                <a:gd name="T14" fmla="*/ 1200 w 1200"/>
                <a:gd name="T15" fmla="*/ 144 h 2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00" h="200">
                  <a:moveTo>
                    <a:pt x="0" y="96"/>
                  </a:moveTo>
                  <a:cubicBezTo>
                    <a:pt x="44" y="76"/>
                    <a:pt x="88" y="56"/>
                    <a:pt x="144" y="48"/>
                  </a:cubicBezTo>
                  <a:cubicBezTo>
                    <a:pt x="200" y="40"/>
                    <a:pt x="272" y="56"/>
                    <a:pt x="336" y="48"/>
                  </a:cubicBezTo>
                  <a:cubicBezTo>
                    <a:pt x="400" y="40"/>
                    <a:pt x="464" y="0"/>
                    <a:pt x="528" y="0"/>
                  </a:cubicBezTo>
                  <a:cubicBezTo>
                    <a:pt x="592" y="0"/>
                    <a:pt x="664" y="32"/>
                    <a:pt x="720" y="48"/>
                  </a:cubicBezTo>
                  <a:cubicBezTo>
                    <a:pt x="776" y="64"/>
                    <a:pt x="816" y="72"/>
                    <a:pt x="864" y="96"/>
                  </a:cubicBezTo>
                  <a:cubicBezTo>
                    <a:pt x="912" y="120"/>
                    <a:pt x="952" y="184"/>
                    <a:pt x="1008" y="192"/>
                  </a:cubicBezTo>
                  <a:cubicBezTo>
                    <a:pt x="1064" y="200"/>
                    <a:pt x="1168" y="152"/>
                    <a:pt x="1200" y="144"/>
                  </a:cubicBezTo>
                </a:path>
              </a:pathLst>
            </a:custGeom>
            <a:noFill/>
            <a:ln w="9525" cap="flat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8" name="Text Box 15">
            <a:extLst>
              <a:ext uri="{FF2B5EF4-FFF2-40B4-BE49-F238E27FC236}">
                <a16:creationId xmlns:a16="http://schemas.microsoft.com/office/drawing/2014/main" id="{593BEF3F-57FC-4245-9B86-878A6B718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562600"/>
            <a:ext cx="191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short term fading</a:t>
            </a:r>
          </a:p>
        </p:txBody>
      </p:sp>
      <p:sp>
        <p:nvSpPr>
          <p:cNvPr id="31749" name="Text Box 16">
            <a:extLst>
              <a:ext uri="{FF2B5EF4-FFF2-40B4-BE49-F238E27FC236}">
                <a16:creationId xmlns:a16="http://schemas.microsoft.com/office/drawing/2014/main" id="{23E21A0C-3F92-964A-8AAB-E3D9BE94C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657600"/>
            <a:ext cx="1146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long term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fading</a:t>
            </a:r>
          </a:p>
        </p:txBody>
      </p:sp>
      <p:cxnSp>
        <p:nvCxnSpPr>
          <p:cNvPr id="31750" name="AutoShape 17">
            <a:extLst>
              <a:ext uri="{FF2B5EF4-FFF2-40B4-BE49-F238E27FC236}">
                <a16:creationId xmlns:a16="http://schemas.microsoft.com/office/drawing/2014/main" id="{072F3721-A66A-3542-A325-2DD59E7675D6}"/>
              </a:ext>
            </a:extLst>
          </p:cNvPr>
          <p:cNvCxnSpPr>
            <a:cxnSpLocks noChangeShapeType="1"/>
            <a:stCxn id="31749" idx="1"/>
            <a:endCxn id="31758" idx="5"/>
          </p:cNvCxnSpPr>
          <p:nvPr/>
        </p:nvCxnSpPr>
        <p:spPr bwMode="auto">
          <a:xfrm flipH="1">
            <a:off x="7213600" y="3981450"/>
            <a:ext cx="254000" cy="481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1" name="AutoShape 18">
            <a:extLst>
              <a:ext uri="{FF2B5EF4-FFF2-40B4-BE49-F238E27FC236}">
                <a16:creationId xmlns:a16="http://schemas.microsoft.com/office/drawing/2014/main" id="{72B852AF-3BDA-1847-9CC9-7ECFAFDEB8A6}"/>
              </a:ext>
            </a:extLst>
          </p:cNvPr>
          <p:cNvCxnSpPr>
            <a:cxnSpLocks noChangeShapeType="1"/>
            <a:stCxn id="31748" idx="0"/>
            <a:endCxn id="31757" idx="3"/>
          </p:cNvCxnSpPr>
          <p:nvPr/>
        </p:nvCxnSpPr>
        <p:spPr bwMode="auto">
          <a:xfrm flipH="1" flipV="1">
            <a:off x="5965825" y="5113338"/>
            <a:ext cx="22225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2" name="Text Box 21">
            <a:extLst>
              <a:ext uri="{FF2B5EF4-FFF2-40B4-BE49-F238E27FC236}">
                <a16:creationId xmlns:a16="http://schemas.microsoft.com/office/drawing/2014/main" id="{C33D4917-AA1E-484C-8FAD-2613176DF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410200"/>
            <a:ext cx="249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</a:t>
            </a:r>
          </a:p>
        </p:txBody>
      </p:sp>
      <p:sp>
        <p:nvSpPr>
          <p:cNvPr id="31753" name="Text Box 22">
            <a:extLst>
              <a:ext uri="{FF2B5EF4-FFF2-40B4-BE49-F238E27FC236}">
                <a16:creationId xmlns:a16="http://schemas.microsoft.com/office/drawing/2014/main" id="{A6A1EFB3-5716-D748-A3EE-82DA58BC5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600" y="3733800"/>
            <a:ext cx="81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power</a:t>
            </a:r>
          </a:p>
        </p:txBody>
      </p:sp>
      <p:sp>
        <p:nvSpPr>
          <p:cNvPr id="31754" name="Slide Number Placeholder 1">
            <a:extLst>
              <a:ext uri="{FF2B5EF4-FFF2-40B4-BE49-F238E27FC236}">
                <a16:creationId xmlns:a16="http://schemas.microsoft.com/office/drawing/2014/main" id="{E45D9DAC-4ADA-1845-A6E8-DD7A5A35E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5E0415-AAA0-9445-B963-D0A023C8BCD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19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CE711232-E986-2E4B-90C3-D26FDB1F92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Wavelength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70763-1C35-2E40-B970-738A42F1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Helvetica" charset="0"/>
              <a:buChar char="n"/>
              <a:defRPr/>
            </a:pPr>
            <a:r>
              <a:rPr lang="en-US" dirty="0"/>
              <a:t>Radio signals travel at speed of light</a:t>
            </a:r>
          </a:p>
          <a:p>
            <a:pPr lvl="1">
              <a:buFont typeface="Helvetica" charset="0"/>
              <a:buChar char="n"/>
              <a:defRPr/>
            </a:pPr>
            <a:r>
              <a:rPr lang="en-US" dirty="0"/>
              <a:t>c = 3*10</a:t>
            </a:r>
            <a:r>
              <a:rPr lang="en-US" baseline="30000" dirty="0"/>
              <a:t>8</a:t>
            </a:r>
            <a:r>
              <a:rPr lang="en-US" dirty="0"/>
              <a:t> m/s</a:t>
            </a:r>
          </a:p>
          <a:p>
            <a:pPr>
              <a:buFont typeface="Helvetica" charset="0"/>
              <a:buChar char="n"/>
              <a:defRPr/>
            </a:pPr>
            <a:r>
              <a:rPr lang="en-US" dirty="0"/>
              <a:t>Frequency, f</a:t>
            </a:r>
          </a:p>
          <a:p>
            <a:pPr lvl="1">
              <a:buFont typeface="Helvetica" charset="0"/>
              <a:buChar char="n"/>
              <a:defRPr/>
            </a:pPr>
            <a:r>
              <a:rPr lang="en-US" dirty="0"/>
              <a:t>Defined as number of oscillations per second</a:t>
            </a:r>
          </a:p>
          <a:p>
            <a:pPr>
              <a:buFont typeface="Helvetica" charset="0"/>
              <a:buChar char="n"/>
              <a:defRPr/>
            </a:pPr>
            <a:r>
              <a:rPr lang="en-US" dirty="0"/>
              <a:t>Wavelength, </a:t>
            </a:r>
            <a:r>
              <a:rPr lang="en-US" dirty="0">
                <a:sym typeface="Symbol" charset="0"/>
              </a:rPr>
              <a:t></a:t>
            </a:r>
            <a:endParaRPr lang="en-US" dirty="0"/>
          </a:p>
          <a:p>
            <a:pPr lvl="1">
              <a:buFont typeface="Helvetica" charset="0"/>
              <a:buChar char="n"/>
              <a:defRPr/>
            </a:pPr>
            <a:r>
              <a:rPr lang="en-US" dirty="0"/>
              <a:t>Defined as the distance between two points at the same phase</a:t>
            </a:r>
          </a:p>
          <a:p>
            <a:pPr marL="457200" lvl="1" indent="0">
              <a:buFont typeface="Helvetica" charset="0"/>
              <a:buNone/>
              <a:defRPr/>
            </a:pPr>
            <a:endParaRPr lang="en-US" dirty="0"/>
          </a:p>
          <a:p>
            <a:pPr marL="457200" lvl="1" indent="0">
              <a:buFont typeface="Helvetica" charset="0"/>
              <a:buNone/>
              <a:defRPr/>
            </a:pPr>
            <a:r>
              <a:rPr lang="en-US" dirty="0"/>
              <a:t>c =  </a:t>
            </a:r>
            <a:r>
              <a:rPr lang="en-US" dirty="0">
                <a:sym typeface="Symbol" charset="0"/>
              </a:rPr>
              <a:t> f</a:t>
            </a:r>
          </a:p>
          <a:p>
            <a:pPr marL="457200" lvl="1" indent="0">
              <a:buFont typeface="Helvetica" charset="0"/>
              <a:buNone/>
              <a:defRPr/>
            </a:pPr>
            <a:endParaRPr lang="en-US" dirty="0">
              <a:sym typeface="Symbol" charset="0"/>
            </a:endParaRPr>
          </a:p>
          <a:p>
            <a:pPr>
              <a:buFont typeface="Helvetica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</a:rPr>
              <a:t>Higher frequency</a:t>
            </a:r>
          </a:p>
          <a:p>
            <a:pPr marL="0" indent="0">
              <a:buFont typeface="Helvetica" charset="0"/>
              <a:buNone/>
              <a:defRPr/>
            </a:pPr>
            <a:r>
              <a:rPr lang="en-US" dirty="0">
                <a:solidFill>
                  <a:srgbClr val="FF0000"/>
                </a:solidFill>
                <a:sym typeface="Wingdings"/>
              </a:rPr>
              <a:t> shorter wavelength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2771" name="Picture 4" descr="Screen shot 2012-08-20 at 10.46.14 PM.png">
            <a:extLst>
              <a:ext uri="{FF2B5EF4-FFF2-40B4-BE49-F238E27FC236}">
                <a16:creationId xmlns:a16="http://schemas.microsoft.com/office/drawing/2014/main" id="{74E0EE11-44EF-A54B-9078-BACF1952D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191000"/>
            <a:ext cx="5605463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A890A9CE-91B7-A54C-ACC9-C4C587D2D3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4B4DD4-8646-A847-ADEB-9CEEBC6C1E98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18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6B81D357-0CF9-7343-A299-CCAFE4DC0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Periodic signals</a:t>
            </a:r>
          </a:p>
        </p:txBody>
      </p:sp>
      <p:graphicFrame>
        <p:nvGraphicFramePr>
          <p:cNvPr id="33794" name="Object 3">
            <a:extLst>
              <a:ext uri="{FF2B5EF4-FFF2-40B4-BE49-F238E27FC236}">
                <a16:creationId xmlns:a16="http://schemas.microsoft.com/office/drawing/2014/main" id="{F81F15E1-15BB-BD4C-A097-D38F5397DF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800600"/>
          <a:ext cx="47386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64947800" imgH="9944100" progId="Equation.3">
                  <p:embed/>
                </p:oleObj>
              </mc:Choice>
              <mc:Fallback>
                <p:oleObj name="Equation" r:id="rId3" imgW="64947800" imgH="9944100" progId="Equation.3">
                  <p:embed/>
                  <p:pic>
                    <p:nvPicPr>
                      <p:cNvPr id="33794" name="Object 3">
                        <a:extLst>
                          <a:ext uri="{FF2B5EF4-FFF2-40B4-BE49-F238E27FC236}">
                            <a16:creationId xmlns:a16="http://schemas.microsoft.com/office/drawing/2014/main" id="{F81F15E1-15BB-BD4C-A097-D38F5397DF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00600"/>
                        <a:ext cx="473868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Line 4">
            <a:extLst>
              <a:ext uri="{FF2B5EF4-FFF2-40B4-BE49-F238E27FC236}">
                <a16:creationId xmlns:a16="http://schemas.microsoft.com/office/drawing/2014/main" id="{554CAE3B-8D5D-5E44-8097-F6CEDD079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800" y="3060700"/>
            <a:ext cx="0" cy="1001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Line 5">
            <a:extLst>
              <a:ext uri="{FF2B5EF4-FFF2-40B4-BE49-F238E27FC236}">
                <a16:creationId xmlns:a16="http://schemas.microsoft.com/office/drawing/2014/main" id="{C64D3147-6D25-CC4A-B876-7D10B28CC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930275" y="4062413"/>
            <a:ext cx="246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Freeform 6">
            <a:extLst>
              <a:ext uri="{FF2B5EF4-FFF2-40B4-BE49-F238E27FC236}">
                <a16:creationId xmlns:a16="http://schemas.microsoft.com/office/drawing/2014/main" id="{E6CEB7B8-FD56-E248-A3DA-A75322AA1179}"/>
              </a:ext>
            </a:extLst>
          </p:cNvPr>
          <p:cNvSpPr>
            <a:spLocks/>
          </p:cNvSpPr>
          <p:nvPr/>
        </p:nvSpPr>
        <p:spPr bwMode="auto">
          <a:xfrm>
            <a:off x="914400" y="3124200"/>
            <a:ext cx="1295400" cy="914400"/>
          </a:xfrm>
          <a:custGeom>
            <a:avLst/>
            <a:gdLst>
              <a:gd name="T0" fmla="*/ 0 w 816"/>
              <a:gd name="T1" fmla="*/ 1451610000 h 576"/>
              <a:gd name="T2" fmla="*/ 725805000 w 816"/>
              <a:gd name="T3" fmla="*/ 1451610000 h 576"/>
              <a:gd name="T4" fmla="*/ 725805000 w 816"/>
              <a:gd name="T5" fmla="*/ 0 h 576"/>
              <a:gd name="T6" fmla="*/ 1330642500 w 816"/>
              <a:gd name="T7" fmla="*/ 0 h 576"/>
              <a:gd name="T8" fmla="*/ 1330642500 w 816"/>
              <a:gd name="T9" fmla="*/ 1451610000 h 576"/>
              <a:gd name="T10" fmla="*/ 2056447500 w 816"/>
              <a:gd name="T11" fmla="*/ 1451610000 h 5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16" h="576">
                <a:moveTo>
                  <a:pt x="0" y="576"/>
                </a:moveTo>
                <a:lnTo>
                  <a:pt x="288" y="576"/>
                </a:lnTo>
                <a:lnTo>
                  <a:pt x="288" y="0"/>
                </a:lnTo>
                <a:lnTo>
                  <a:pt x="528" y="0"/>
                </a:lnTo>
                <a:lnTo>
                  <a:pt x="528" y="576"/>
                </a:lnTo>
                <a:lnTo>
                  <a:pt x="816" y="576"/>
                </a:lnTo>
              </a:path>
            </a:pathLst>
          </a:custGeom>
          <a:noFill/>
          <a:ln w="38100" cap="flat" cmpd="sng">
            <a:solidFill>
              <a:srgbClr val="FF9933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Freeform 7">
            <a:extLst>
              <a:ext uri="{FF2B5EF4-FFF2-40B4-BE49-F238E27FC236}">
                <a16:creationId xmlns:a16="http://schemas.microsoft.com/office/drawing/2014/main" id="{78DB5988-1580-C14E-A2DC-E480B36E0E10}"/>
              </a:ext>
            </a:extLst>
          </p:cNvPr>
          <p:cNvSpPr>
            <a:spLocks/>
          </p:cNvSpPr>
          <p:nvPr/>
        </p:nvSpPr>
        <p:spPr bwMode="auto">
          <a:xfrm>
            <a:off x="1752600" y="3124200"/>
            <a:ext cx="1295400" cy="914400"/>
          </a:xfrm>
          <a:custGeom>
            <a:avLst/>
            <a:gdLst>
              <a:gd name="T0" fmla="*/ 0 w 816"/>
              <a:gd name="T1" fmla="*/ 1451610000 h 576"/>
              <a:gd name="T2" fmla="*/ 725805000 w 816"/>
              <a:gd name="T3" fmla="*/ 1451610000 h 576"/>
              <a:gd name="T4" fmla="*/ 725805000 w 816"/>
              <a:gd name="T5" fmla="*/ 0 h 576"/>
              <a:gd name="T6" fmla="*/ 1330642500 w 816"/>
              <a:gd name="T7" fmla="*/ 0 h 576"/>
              <a:gd name="T8" fmla="*/ 1330642500 w 816"/>
              <a:gd name="T9" fmla="*/ 1451610000 h 576"/>
              <a:gd name="T10" fmla="*/ 2056447500 w 816"/>
              <a:gd name="T11" fmla="*/ 1451610000 h 5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16" h="576">
                <a:moveTo>
                  <a:pt x="0" y="576"/>
                </a:moveTo>
                <a:lnTo>
                  <a:pt x="288" y="576"/>
                </a:lnTo>
                <a:lnTo>
                  <a:pt x="288" y="0"/>
                </a:lnTo>
                <a:lnTo>
                  <a:pt x="528" y="0"/>
                </a:lnTo>
                <a:lnTo>
                  <a:pt x="528" y="576"/>
                </a:lnTo>
                <a:lnTo>
                  <a:pt x="816" y="576"/>
                </a:lnTo>
              </a:path>
            </a:pathLst>
          </a:custGeom>
          <a:noFill/>
          <a:ln w="38100" cap="flat" cmpd="sng">
            <a:solidFill>
              <a:srgbClr val="FF9933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Text Box 8">
            <a:extLst>
              <a:ext uri="{FF2B5EF4-FFF2-40B4-BE49-F238E27FC236}">
                <a16:creationId xmlns:a16="http://schemas.microsoft.com/office/drawing/2014/main" id="{7D6DD91A-7691-794A-A0E7-66C64A507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295592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600"/>
              <a:t>1</a:t>
            </a:r>
          </a:p>
        </p:txBody>
      </p:sp>
      <p:sp>
        <p:nvSpPr>
          <p:cNvPr id="33800" name="Text Box 9">
            <a:extLst>
              <a:ext uri="{FF2B5EF4-FFF2-40B4-BE49-F238E27FC236}">
                <a16:creationId xmlns:a16="http://schemas.microsoft.com/office/drawing/2014/main" id="{59481A30-B184-EF43-B300-0490F9612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79412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600"/>
              <a:t>0</a:t>
            </a:r>
          </a:p>
        </p:txBody>
      </p:sp>
      <p:sp>
        <p:nvSpPr>
          <p:cNvPr id="33801" name="Line 10">
            <a:extLst>
              <a:ext uri="{FF2B5EF4-FFF2-40B4-BE49-F238E27FC236}">
                <a16:creationId xmlns:a16="http://schemas.microsoft.com/office/drawing/2014/main" id="{399A6204-79AC-C54B-AB68-F965422E5D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4200" y="3060700"/>
            <a:ext cx="0" cy="1001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Line 11">
            <a:extLst>
              <a:ext uri="{FF2B5EF4-FFF2-40B4-BE49-F238E27FC236}">
                <a16:creationId xmlns:a16="http://schemas.microsoft.com/office/drawing/2014/main" id="{49398CE2-F057-C444-8FCA-33279A35E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4675" y="4062413"/>
            <a:ext cx="246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Text Box 12">
            <a:extLst>
              <a:ext uri="{FF2B5EF4-FFF2-40B4-BE49-F238E27FC236}">
                <a16:creationId xmlns:a16="http://schemas.microsoft.com/office/drawing/2014/main" id="{3BE29123-E88D-1843-B1A9-E931C1F11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295592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600"/>
              <a:t>1</a:t>
            </a:r>
          </a:p>
        </p:txBody>
      </p:sp>
      <p:sp>
        <p:nvSpPr>
          <p:cNvPr id="33804" name="Text Box 13">
            <a:extLst>
              <a:ext uri="{FF2B5EF4-FFF2-40B4-BE49-F238E27FC236}">
                <a16:creationId xmlns:a16="http://schemas.microsoft.com/office/drawing/2014/main" id="{8ED65A06-BC3A-EB4C-A727-651FEBB06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379412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600"/>
              <a:t>0</a:t>
            </a:r>
          </a:p>
        </p:txBody>
      </p:sp>
      <p:sp>
        <p:nvSpPr>
          <p:cNvPr id="33805" name="Freeform 14">
            <a:extLst>
              <a:ext uri="{FF2B5EF4-FFF2-40B4-BE49-F238E27FC236}">
                <a16:creationId xmlns:a16="http://schemas.microsoft.com/office/drawing/2014/main" id="{F11EC1AE-8366-AA4A-9CAF-BE46E03C3F32}"/>
              </a:ext>
            </a:extLst>
          </p:cNvPr>
          <p:cNvSpPr>
            <a:spLocks/>
          </p:cNvSpPr>
          <p:nvPr/>
        </p:nvSpPr>
        <p:spPr bwMode="auto">
          <a:xfrm>
            <a:off x="5638800" y="3670300"/>
            <a:ext cx="2438400" cy="850900"/>
          </a:xfrm>
          <a:custGeom>
            <a:avLst/>
            <a:gdLst>
              <a:gd name="T0" fmla="*/ 0 w 1536"/>
              <a:gd name="T1" fmla="*/ 584676250 h 536"/>
              <a:gd name="T2" fmla="*/ 1451610000 w 1536"/>
              <a:gd name="T3" fmla="*/ 100806250 h 536"/>
              <a:gd name="T4" fmla="*/ 2147483646 w 1536"/>
              <a:gd name="T5" fmla="*/ 1189513750 h 536"/>
              <a:gd name="T6" fmla="*/ 2147483646 w 1536"/>
              <a:gd name="T7" fmla="*/ 1068546250 h 5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6" h="536">
                <a:moveTo>
                  <a:pt x="0" y="232"/>
                </a:moveTo>
                <a:cubicBezTo>
                  <a:pt x="184" y="116"/>
                  <a:pt x="368" y="0"/>
                  <a:pt x="576" y="40"/>
                </a:cubicBezTo>
                <a:cubicBezTo>
                  <a:pt x="784" y="80"/>
                  <a:pt x="1088" y="408"/>
                  <a:pt x="1248" y="472"/>
                </a:cubicBezTo>
                <a:cubicBezTo>
                  <a:pt x="1408" y="536"/>
                  <a:pt x="1488" y="432"/>
                  <a:pt x="1536" y="424"/>
                </a:cubicBezTo>
              </a:path>
            </a:pathLst>
          </a:custGeom>
          <a:noFill/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AutoShape 15">
            <a:extLst>
              <a:ext uri="{FF2B5EF4-FFF2-40B4-BE49-F238E27FC236}">
                <a16:creationId xmlns:a16="http://schemas.microsoft.com/office/drawing/2014/main" id="{C8979D41-8560-1E4B-A257-9F2F7E93C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8862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505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FF6600"/>
              </a:solidFill>
            </a:endParaRPr>
          </a:p>
        </p:txBody>
      </p:sp>
      <p:sp>
        <p:nvSpPr>
          <p:cNvPr id="33807" name="Freeform 16">
            <a:extLst>
              <a:ext uri="{FF2B5EF4-FFF2-40B4-BE49-F238E27FC236}">
                <a16:creationId xmlns:a16="http://schemas.microsoft.com/office/drawing/2014/main" id="{B6516F08-9425-4040-B017-1C3F44ED2F53}"/>
              </a:ext>
            </a:extLst>
          </p:cNvPr>
          <p:cNvSpPr>
            <a:spLocks/>
          </p:cNvSpPr>
          <p:nvPr/>
        </p:nvSpPr>
        <p:spPr bwMode="auto">
          <a:xfrm>
            <a:off x="5715000" y="3725863"/>
            <a:ext cx="2362200" cy="674687"/>
          </a:xfrm>
          <a:custGeom>
            <a:avLst/>
            <a:gdLst>
              <a:gd name="T0" fmla="*/ 0 w 1488"/>
              <a:gd name="T1" fmla="*/ 496469620 h 425"/>
              <a:gd name="T2" fmla="*/ 403225000 w 1488"/>
              <a:gd name="T3" fmla="*/ 80644940 h 425"/>
              <a:gd name="T4" fmla="*/ 1209675000 w 1488"/>
              <a:gd name="T5" fmla="*/ 980339261 h 425"/>
              <a:gd name="T6" fmla="*/ 2147483646 w 1488"/>
              <a:gd name="T7" fmla="*/ 25201544 h 425"/>
              <a:gd name="T8" fmla="*/ 2147483646 w 1488"/>
              <a:gd name="T9" fmla="*/ 952618357 h 425"/>
              <a:gd name="T10" fmla="*/ 2147483646 w 1488"/>
              <a:gd name="T11" fmla="*/ 738404440 h 4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88" h="425">
                <a:moveTo>
                  <a:pt x="0" y="197"/>
                </a:moveTo>
                <a:cubicBezTo>
                  <a:pt x="27" y="170"/>
                  <a:pt x="80" y="0"/>
                  <a:pt x="160" y="32"/>
                </a:cubicBezTo>
                <a:cubicBezTo>
                  <a:pt x="240" y="64"/>
                  <a:pt x="355" y="393"/>
                  <a:pt x="480" y="389"/>
                </a:cubicBezTo>
                <a:cubicBezTo>
                  <a:pt x="605" y="385"/>
                  <a:pt x="781" y="12"/>
                  <a:pt x="913" y="10"/>
                </a:cubicBezTo>
                <a:cubicBezTo>
                  <a:pt x="1045" y="8"/>
                  <a:pt x="1175" y="331"/>
                  <a:pt x="1271" y="378"/>
                </a:cubicBezTo>
                <a:cubicBezTo>
                  <a:pt x="1367" y="425"/>
                  <a:pt x="1443" y="311"/>
                  <a:pt x="1488" y="293"/>
                </a:cubicBezTo>
              </a:path>
            </a:pathLst>
          </a:custGeom>
          <a:noFill/>
          <a:ln w="38100" cap="flat" cmpd="sng">
            <a:solidFill>
              <a:srgbClr val="00CC66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Freeform 17">
            <a:extLst>
              <a:ext uri="{FF2B5EF4-FFF2-40B4-BE49-F238E27FC236}">
                <a16:creationId xmlns:a16="http://schemas.microsoft.com/office/drawing/2014/main" id="{6675F3BA-AA4F-6F4A-865B-E6400B733674}"/>
              </a:ext>
            </a:extLst>
          </p:cNvPr>
          <p:cNvSpPr>
            <a:spLocks/>
          </p:cNvSpPr>
          <p:nvPr/>
        </p:nvSpPr>
        <p:spPr bwMode="auto">
          <a:xfrm>
            <a:off x="5638800" y="3770313"/>
            <a:ext cx="2438400" cy="547687"/>
          </a:xfrm>
          <a:custGeom>
            <a:avLst/>
            <a:gdLst>
              <a:gd name="T0" fmla="*/ 0 w 1536"/>
              <a:gd name="T1" fmla="*/ 425905224 h 345"/>
              <a:gd name="T2" fmla="*/ 362902500 w 1536"/>
              <a:gd name="T3" fmla="*/ 63003055 h 345"/>
              <a:gd name="T4" fmla="*/ 677922825 w 1536"/>
              <a:gd name="T5" fmla="*/ 798888008 h 345"/>
              <a:gd name="T6" fmla="*/ 1088707500 w 1536"/>
              <a:gd name="T7" fmla="*/ 63003055 h 345"/>
              <a:gd name="T8" fmla="*/ 1381045625 w 1536"/>
              <a:gd name="T9" fmla="*/ 783767084 h 345"/>
              <a:gd name="T10" fmla="*/ 1691025638 w 1536"/>
              <a:gd name="T11" fmla="*/ 93244902 h 345"/>
              <a:gd name="T12" fmla="*/ 2056447500 w 1536"/>
              <a:gd name="T13" fmla="*/ 788807392 h 345"/>
              <a:gd name="T14" fmla="*/ 2147483646 w 1536"/>
              <a:gd name="T15" fmla="*/ 63003055 h 345"/>
              <a:gd name="T16" fmla="*/ 2147483646 w 1536"/>
              <a:gd name="T17" fmla="*/ 788807392 h 345"/>
              <a:gd name="T18" fmla="*/ 2147483646 w 1536"/>
              <a:gd name="T19" fmla="*/ 63003055 h 345"/>
              <a:gd name="T20" fmla="*/ 2147483646 w 1536"/>
              <a:gd name="T21" fmla="*/ 788807392 h 345"/>
              <a:gd name="T22" fmla="*/ 2147483646 w 1536"/>
              <a:gd name="T23" fmla="*/ 546872613 h 3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536" h="345">
                <a:moveTo>
                  <a:pt x="0" y="169"/>
                </a:moveTo>
                <a:cubicBezTo>
                  <a:pt x="52" y="85"/>
                  <a:pt x="99" y="0"/>
                  <a:pt x="144" y="25"/>
                </a:cubicBezTo>
                <a:cubicBezTo>
                  <a:pt x="189" y="50"/>
                  <a:pt x="221" y="317"/>
                  <a:pt x="269" y="317"/>
                </a:cubicBezTo>
                <a:cubicBezTo>
                  <a:pt x="317" y="317"/>
                  <a:pt x="386" y="26"/>
                  <a:pt x="432" y="25"/>
                </a:cubicBezTo>
                <a:cubicBezTo>
                  <a:pt x="478" y="24"/>
                  <a:pt x="508" y="309"/>
                  <a:pt x="548" y="311"/>
                </a:cubicBezTo>
                <a:cubicBezTo>
                  <a:pt x="588" y="313"/>
                  <a:pt x="626" y="37"/>
                  <a:pt x="671" y="37"/>
                </a:cubicBezTo>
                <a:cubicBezTo>
                  <a:pt x="716" y="37"/>
                  <a:pt x="768" y="315"/>
                  <a:pt x="816" y="313"/>
                </a:cubicBezTo>
                <a:cubicBezTo>
                  <a:pt x="864" y="311"/>
                  <a:pt x="904" y="25"/>
                  <a:pt x="960" y="25"/>
                </a:cubicBezTo>
                <a:cubicBezTo>
                  <a:pt x="1016" y="25"/>
                  <a:pt x="1096" y="313"/>
                  <a:pt x="1152" y="313"/>
                </a:cubicBezTo>
                <a:cubicBezTo>
                  <a:pt x="1208" y="313"/>
                  <a:pt x="1248" y="25"/>
                  <a:pt x="1296" y="25"/>
                </a:cubicBezTo>
                <a:cubicBezTo>
                  <a:pt x="1344" y="25"/>
                  <a:pt x="1400" y="281"/>
                  <a:pt x="1440" y="313"/>
                </a:cubicBezTo>
                <a:cubicBezTo>
                  <a:pt x="1480" y="345"/>
                  <a:pt x="1508" y="281"/>
                  <a:pt x="1536" y="217"/>
                </a:cubicBezTo>
              </a:path>
            </a:pathLst>
          </a:cu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Text Box 18">
            <a:extLst>
              <a:ext uri="{FF2B5EF4-FFF2-40B4-BE49-F238E27FC236}">
                <a16:creationId xmlns:a16="http://schemas.microsoft.com/office/drawing/2014/main" id="{9850659B-224E-184A-85F5-1715179D4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113213"/>
            <a:ext cx="24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600"/>
              <a:t>t</a:t>
            </a:r>
          </a:p>
        </p:txBody>
      </p:sp>
      <p:sp>
        <p:nvSpPr>
          <p:cNvPr id="33810" name="Text Box 19">
            <a:extLst>
              <a:ext uri="{FF2B5EF4-FFF2-40B4-BE49-F238E27FC236}">
                <a16:creationId xmlns:a16="http://schemas.microsoft.com/office/drawing/2014/main" id="{8CFEB99A-7C8E-EE4D-A7A6-167D38F33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113213"/>
            <a:ext cx="24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600"/>
              <a:t>t</a:t>
            </a:r>
          </a:p>
        </p:txBody>
      </p:sp>
      <p:sp>
        <p:nvSpPr>
          <p:cNvPr id="33811" name="Freeform 20">
            <a:extLst>
              <a:ext uri="{FF2B5EF4-FFF2-40B4-BE49-F238E27FC236}">
                <a16:creationId xmlns:a16="http://schemas.microsoft.com/office/drawing/2014/main" id="{F331E134-CCF7-D144-985C-825FA4399474}"/>
              </a:ext>
            </a:extLst>
          </p:cNvPr>
          <p:cNvSpPr>
            <a:spLocks/>
          </p:cNvSpPr>
          <p:nvPr/>
        </p:nvSpPr>
        <p:spPr bwMode="auto">
          <a:xfrm>
            <a:off x="5638800" y="3441700"/>
            <a:ext cx="2362200" cy="977900"/>
          </a:xfrm>
          <a:custGeom>
            <a:avLst/>
            <a:gdLst>
              <a:gd name="T0" fmla="*/ 0 w 1488"/>
              <a:gd name="T1" fmla="*/ 947578750 h 616"/>
              <a:gd name="T2" fmla="*/ 241935000 w 1488"/>
              <a:gd name="T3" fmla="*/ 100806250 h 616"/>
              <a:gd name="T4" fmla="*/ 483870000 w 1488"/>
              <a:gd name="T5" fmla="*/ 1552416250 h 616"/>
              <a:gd name="T6" fmla="*/ 725805000 w 1488"/>
              <a:gd name="T7" fmla="*/ 100806250 h 616"/>
              <a:gd name="T8" fmla="*/ 967740000 w 1488"/>
              <a:gd name="T9" fmla="*/ 1552416250 h 616"/>
              <a:gd name="T10" fmla="*/ 1209675000 w 1488"/>
              <a:gd name="T11" fmla="*/ 100806250 h 616"/>
              <a:gd name="T12" fmla="*/ 1451610000 w 1488"/>
              <a:gd name="T13" fmla="*/ 1552416250 h 616"/>
              <a:gd name="T14" fmla="*/ 1693545000 w 1488"/>
              <a:gd name="T15" fmla="*/ 100806250 h 616"/>
              <a:gd name="T16" fmla="*/ 1935480000 w 1488"/>
              <a:gd name="T17" fmla="*/ 1552416250 h 616"/>
              <a:gd name="T18" fmla="*/ 2147483646 w 1488"/>
              <a:gd name="T19" fmla="*/ 100806250 h 616"/>
              <a:gd name="T20" fmla="*/ 2147483646 w 1488"/>
              <a:gd name="T21" fmla="*/ 1552416250 h 616"/>
              <a:gd name="T22" fmla="*/ 2147483646 w 1488"/>
              <a:gd name="T23" fmla="*/ 100806250 h 616"/>
              <a:gd name="T24" fmla="*/ 2147483646 w 1488"/>
              <a:gd name="T25" fmla="*/ 1552416250 h 616"/>
              <a:gd name="T26" fmla="*/ 2147483646 w 1488"/>
              <a:gd name="T27" fmla="*/ 100806250 h 616"/>
              <a:gd name="T28" fmla="*/ 2147483646 w 1488"/>
              <a:gd name="T29" fmla="*/ 1552416250 h 616"/>
              <a:gd name="T30" fmla="*/ 2147483646 w 1488"/>
              <a:gd name="T31" fmla="*/ 100806250 h 616"/>
              <a:gd name="T32" fmla="*/ 2147483646 w 1488"/>
              <a:gd name="T33" fmla="*/ 947578750 h 61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88" h="616">
                <a:moveTo>
                  <a:pt x="0" y="376"/>
                </a:moveTo>
                <a:cubicBezTo>
                  <a:pt x="32" y="188"/>
                  <a:pt x="64" y="0"/>
                  <a:pt x="96" y="40"/>
                </a:cubicBezTo>
                <a:cubicBezTo>
                  <a:pt x="128" y="80"/>
                  <a:pt x="160" y="616"/>
                  <a:pt x="192" y="616"/>
                </a:cubicBezTo>
                <a:cubicBezTo>
                  <a:pt x="224" y="616"/>
                  <a:pt x="256" y="40"/>
                  <a:pt x="288" y="40"/>
                </a:cubicBezTo>
                <a:cubicBezTo>
                  <a:pt x="320" y="40"/>
                  <a:pt x="352" y="616"/>
                  <a:pt x="384" y="616"/>
                </a:cubicBezTo>
                <a:cubicBezTo>
                  <a:pt x="416" y="616"/>
                  <a:pt x="448" y="40"/>
                  <a:pt x="480" y="40"/>
                </a:cubicBezTo>
                <a:cubicBezTo>
                  <a:pt x="512" y="40"/>
                  <a:pt x="544" y="616"/>
                  <a:pt x="576" y="616"/>
                </a:cubicBezTo>
                <a:cubicBezTo>
                  <a:pt x="608" y="616"/>
                  <a:pt x="640" y="40"/>
                  <a:pt x="672" y="40"/>
                </a:cubicBezTo>
                <a:cubicBezTo>
                  <a:pt x="704" y="40"/>
                  <a:pt x="736" y="616"/>
                  <a:pt x="768" y="616"/>
                </a:cubicBezTo>
                <a:cubicBezTo>
                  <a:pt x="800" y="616"/>
                  <a:pt x="832" y="40"/>
                  <a:pt x="864" y="40"/>
                </a:cubicBezTo>
                <a:cubicBezTo>
                  <a:pt x="896" y="40"/>
                  <a:pt x="928" y="616"/>
                  <a:pt x="960" y="616"/>
                </a:cubicBezTo>
                <a:cubicBezTo>
                  <a:pt x="992" y="616"/>
                  <a:pt x="1024" y="40"/>
                  <a:pt x="1056" y="40"/>
                </a:cubicBezTo>
                <a:cubicBezTo>
                  <a:pt x="1088" y="40"/>
                  <a:pt x="1120" y="616"/>
                  <a:pt x="1152" y="616"/>
                </a:cubicBezTo>
                <a:cubicBezTo>
                  <a:pt x="1184" y="616"/>
                  <a:pt x="1216" y="40"/>
                  <a:pt x="1248" y="40"/>
                </a:cubicBezTo>
                <a:cubicBezTo>
                  <a:pt x="1280" y="40"/>
                  <a:pt x="1312" y="616"/>
                  <a:pt x="1344" y="616"/>
                </a:cubicBezTo>
                <a:cubicBezTo>
                  <a:pt x="1376" y="616"/>
                  <a:pt x="1416" y="80"/>
                  <a:pt x="1440" y="40"/>
                </a:cubicBezTo>
                <a:cubicBezTo>
                  <a:pt x="1464" y="0"/>
                  <a:pt x="1476" y="188"/>
                  <a:pt x="1488" y="376"/>
                </a:cubicBezTo>
              </a:path>
            </a:pathLst>
          </a:custGeom>
          <a:noFill/>
          <a:ln w="38100" cap="flat" cmpd="sng">
            <a:solidFill>
              <a:srgbClr val="FF505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Text Box 21">
            <a:extLst>
              <a:ext uri="{FF2B5EF4-FFF2-40B4-BE49-F238E27FC236}">
                <a16:creationId xmlns:a16="http://schemas.microsoft.com/office/drawing/2014/main" id="{0391DA36-DC66-E847-BDE4-98AA806B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341813"/>
            <a:ext cx="286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/>
              <a:t>ideal periodic signal</a:t>
            </a:r>
          </a:p>
        </p:txBody>
      </p:sp>
      <p:sp>
        <p:nvSpPr>
          <p:cNvPr id="33813" name="Text Box 22">
            <a:extLst>
              <a:ext uri="{FF2B5EF4-FFF2-40B4-BE49-F238E27FC236}">
                <a16:creationId xmlns:a16="http://schemas.microsoft.com/office/drawing/2014/main" id="{119E222A-E8BE-C84B-BCE8-74DFDA041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419600"/>
            <a:ext cx="31353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/>
              <a:t>real composition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/>
              <a:t>(based on harmonics)</a:t>
            </a:r>
          </a:p>
        </p:txBody>
      </p:sp>
      <p:pic>
        <p:nvPicPr>
          <p:cNvPr id="33814" name="Picture 2" descr="sum00.gif">
            <a:extLst>
              <a:ext uri="{FF2B5EF4-FFF2-40B4-BE49-F238E27FC236}">
                <a16:creationId xmlns:a16="http://schemas.microsoft.com/office/drawing/2014/main" id="{E02F5C34-47A0-B347-8BB6-0AD5E2ABF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562600"/>
            <a:ext cx="38735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15" name="Text Box 22">
            <a:extLst>
              <a:ext uri="{FF2B5EF4-FFF2-40B4-BE49-F238E27FC236}">
                <a16:creationId xmlns:a16="http://schemas.microsoft.com/office/drawing/2014/main" id="{DC2876F7-B53E-5A40-91C7-E1CCDE234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715000"/>
            <a:ext cx="17240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/>
              <a:t>Sum of two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/>
              <a:t>sine waves</a:t>
            </a:r>
          </a:p>
        </p:txBody>
      </p:sp>
      <p:sp>
        <p:nvSpPr>
          <p:cNvPr id="33816" name="Slide Number Placeholder 1">
            <a:extLst>
              <a:ext uri="{FF2B5EF4-FFF2-40B4-BE49-F238E27FC236}">
                <a16:creationId xmlns:a16="http://schemas.microsoft.com/office/drawing/2014/main" id="{F6DA466C-8528-C04F-9AE8-8F1BC2BFA6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382000" y="6324600"/>
            <a:ext cx="6096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EECEEFF1-A45D-5942-AA8A-CEDAB7C4E39C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29532E00-AFB1-7A4E-AC0A-ACE51ECB13D9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371600"/>
            <a:ext cx="6934200" cy="762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Helvetica" charset="0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Helvetica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Helvetica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Helvetica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charset="0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Example of a signal: </a:t>
            </a:r>
          </a:p>
          <a:p>
            <a:pPr marL="0" indent="0">
              <a:buFont typeface="Helvetica" charset="0"/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		s(t) = A</a:t>
            </a:r>
            <a:r>
              <a:rPr lang="en-US" baseline="-25000" dirty="0">
                <a:solidFill>
                  <a:srgbClr val="0000FF"/>
                </a:solidFill>
              </a:rPr>
              <a:t>t</a:t>
            </a:r>
            <a:r>
              <a:rPr lang="en-US" dirty="0">
                <a:solidFill>
                  <a:srgbClr val="0000FF"/>
                </a:solidFill>
              </a:rPr>
              <a:t> sin(2 </a:t>
            </a:r>
            <a:r>
              <a:rPr lang="en-US" dirty="0">
                <a:solidFill>
                  <a:srgbClr val="0000FF"/>
                </a:solidFill>
                <a:sym typeface="Symbol" charset="0"/>
              </a:rPr>
              <a:t> </a:t>
            </a:r>
            <a:r>
              <a:rPr lang="en-US" dirty="0" err="1">
                <a:solidFill>
                  <a:srgbClr val="0000FF"/>
                </a:solidFill>
                <a:sym typeface="Symbol" charset="0"/>
              </a:rPr>
              <a:t>f</a:t>
            </a:r>
            <a:r>
              <a:rPr lang="en-US" baseline="-25000" dirty="0" err="1">
                <a:solidFill>
                  <a:srgbClr val="0000FF"/>
                </a:solidFill>
                <a:sym typeface="Symbol" charset="0"/>
              </a:rPr>
              <a:t>t</a:t>
            </a:r>
            <a:r>
              <a:rPr lang="en-US" baseline="-25000" dirty="0">
                <a:solidFill>
                  <a:srgbClr val="0000FF"/>
                </a:solidFill>
                <a:sym typeface="Symbol" charset="0"/>
              </a:rPr>
              <a:t> </a:t>
            </a:r>
            <a:r>
              <a:rPr lang="en-US" dirty="0">
                <a:solidFill>
                  <a:srgbClr val="0000FF"/>
                </a:solidFill>
                <a:sym typeface="Symbol" charset="0"/>
              </a:rPr>
              <a:t>t + </a:t>
            </a:r>
            <a:r>
              <a:rPr lang="en-US" baseline="-25000" dirty="0">
                <a:solidFill>
                  <a:srgbClr val="0000FF"/>
                </a:solidFill>
                <a:sym typeface="Symbol" charset="0"/>
              </a:rPr>
              <a:t>t</a:t>
            </a:r>
            <a:r>
              <a:rPr lang="en-US" dirty="0">
                <a:solidFill>
                  <a:srgbClr val="0000FF"/>
                </a:solidFill>
                <a:sym typeface="Symbo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4464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FBC21998-A63C-8648-9149-55F04C336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</a:rPr>
              <a:t>Sine wave parameters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AB2A10B-BDB2-EC45-A342-168070E3D8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3352800" cy="5334000"/>
          </a:xfrm>
        </p:spPr>
        <p:txBody>
          <a:bodyPr/>
          <a:lstStyle/>
          <a:p>
            <a:pPr marL="0" indent="0">
              <a:buFont typeface="Helvetica" charset="0"/>
              <a:buNone/>
              <a:defRPr/>
            </a:pPr>
            <a:r>
              <a:rPr lang="en-US" b="1" dirty="0">
                <a:latin typeface="+mj-lt"/>
              </a:rPr>
              <a:t>Peak amplitude (A)</a:t>
            </a:r>
          </a:p>
          <a:p>
            <a:pPr marL="0" indent="0">
              <a:buFont typeface="Helvetica" charset="0"/>
              <a:buNone/>
              <a:defRPr/>
            </a:pPr>
            <a:endParaRPr lang="en-US" b="1" dirty="0">
              <a:latin typeface="+mj-lt"/>
            </a:endParaRPr>
          </a:p>
          <a:p>
            <a:pPr marL="0" indent="0">
              <a:buFont typeface="Helvetica" charset="0"/>
              <a:buNone/>
              <a:defRPr/>
            </a:pPr>
            <a:r>
              <a:rPr lang="en-US" b="1" dirty="0">
                <a:latin typeface="+mj-lt"/>
              </a:rPr>
              <a:t>Frequency (f )</a:t>
            </a:r>
          </a:p>
          <a:p>
            <a:pPr marL="0" indent="0">
              <a:buFont typeface="Helvetica" charset="0"/>
              <a:buNone/>
              <a:defRPr/>
            </a:pPr>
            <a:endParaRPr lang="en-US" b="1" dirty="0">
              <a:latin typeface="+mj-lt"/>
            </a:endParaRPr>
          </a:p>
          <a:p>
            <a:pPr marL="0" indent="0">
              <a:buFont typeface="Helvetica" charset="0"/>
              <a:buNone/>
              <a:defRPr/>
            </a:pPr>
            <a:r>
              <a:rPr lang="en-US" b="1" dirty="0">
                <a:latin typeface="+mj-lt"/>
              </a:rPr>
              <a:t>Period (</a:t>
            </a:r>
            <a:r>
              <a:rPr lang="en-US" b="1" i="1" dirty="0">
                <a:latin typeface="+mj-lt"/>
              </a:rPr>
              <a:t>T </a:t>
            </a:r>
            <a:r>
              <a:rPr lang="en-US" b="1" dirty="0">
                <a:latin typeface="+mj-lt"/>
              </a:rPr>
              <a:t>)</a:t>
            </a:r>
          </a:p>
          <a:p>
            <a:pPr marL="0" indent="0">
              <a:buFont typeface="Helvetica" charset="0"/>
              <a:buNone/>
              <a:defRPr/>
            </a:pPr>
            <a:endParaRPr lang="en-US" b="1" dirty="0">
              <a:latin typeface="+mj-lt"/>
            </a:endParaRPr>
          </a:p>
          <a:p>
            <a:pPr marL="0" indent="0">
              <a:buFont typeface="Helvetica" charset="0"/>
              <a:buNone/>
              <a:defRPr/>
            </a:pPr>
            <a:r>
              <a:rPr lang="en-US" b="1" dirty="0">
                <a:latin typeface="+mj-lt"/>
              </a:rPr>
              <a:t>Phase (</a:t>
            </a:r>
            <a:r>
              <a:rPr lang="en-US" b="1" dirty="0">
                <a:latin typeface="+mj-lt"/>
                <a:sym typeface="Symbol" charset="0"/>
              </a:rPr>
              <a:t></a:t>
            </a:r>
            <a:r>
              <a:rPr lang="en-US" b="1" dirty="0">
                <a:latin typeface="+mj-lt"/>
              </a:rPr>
              <a:t>)</a:t>
            </a:r>
            <a:endParaRPr lang="en-US" dirty="0">
              <a:latin typeface="+mj-lt"/>
            </a:endParaRPr>
          </a:p>
          <a:p>
            <a:pPr marL="0" indent="0">
              <a:buFont typeface="Helvetica" charset="0"/>
              <a:buNone/>
              <a:defRPr/>
            </a:pPr>
            <a:endParaRPr lang="en-US" b="1" dirty="0">
              <a:latin typeface="+mj-lt"/>
            </a:endParaRPr>
          </a:p>
          <a:p>
            <a:pPr marL="0" indent="0">
              <a:buFont typeface="Helvetica" charset="0"/>
              <a:buNone/>
              <a:defRPr/>
            </a:pPr>
            <a:r>
              <a:rPr lang="en-US" b="1" dirty="0">
                <a:latin typeface="+mj-lt"/>
              </a:rPr>
              <a:t>Wavelength (</a:t>
            </a:r>
            <a:r>
              <a:rPr lang="en-US" b="1" dirty="0">
                <a:latin typeface="+mj-lt"/>
                <a:sym typeface="Symbol" charset="0"/>
              </a:rPr>
              <a:t></a:t>
            </a:r>
            <a:r>
              <a:rPr lang="en-US" b="1" dirty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30A71D-3F81-B049-8CAB-D90F9DCAA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219200"/>
            <a:ext cx="5943600" cy="5105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Helvetica" charset="0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Helvetica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Helvetica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Helvetica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Font typeface="Wingdings" charset="2"/>
              <a:buChar char="Ø"/>
              <a:defRPr/>
            </a:pPr>
            <a:r>
              <a:rPr lang="en-US" dirty="0">
                <a:latin typeface="+mj-lt"/>
                <a:cs typeface="ＭＳ Ｐゴシック" charset="0"/>
              </a:rPr>
              <a:t>maximum value or strength of the signal over time; typically measured in volts</a:t>
            </a:r>
          </a:p>
          <a:p>
            <a:pPr lvl="1">
              <a:buFont typeface="Wingdings" charset="2"/>
              <a:buChar char="Ø"/>
              <a:defRPr/>
            </a:pPr>
            <a:endParaRPr lang="en-US" sz="800" dirty="0">
              <a:latin typeface="+mj-lt"/>
              <a:cs typeface="ＭＳ Ｐゴシック" charset="0"/>
            </a:endParaRPr>
          </a:p>
          <a:p>
            <a:pPr lvl="1">
              <a:buFont typeface="Wingdings" charset="2"/>
              <a:buChar char="Ø"/>
              <a:defRPr/>
            </a:pPr>
            <a:r>
              <a:rPr lang="en-US" dirty="0">
                <a:latin typeface="+mj-lt"/>
                <a:cs typeface="ＭＳ Ｐゴシック" charset="0"/>
              </a:rPr>
              <a:t>Rate, in cycles per second, or Hertz (Hz) at which the signal repeats</a:t>
            </a:r>
          </a:p>
          <a:p>
            <a:pPr lvl="1">
              <a:buFont typeface="Wingdings" charset="2"/>
              <a:buChar char="Ø"/>
              <a:defRPr/>
            </a:pPr>
            <a:endParaRPr lang="en-US" sz="1000" dirty="0">
              <a:cs typeface="ＭＳ Ｐゴシック" charset="0"/>
            </a:endParaRPr>
          </a:p>
          <a:p>
            <a:pPr lvl="1">
              <a:buFont typeface="Wingdings" charset="2"/>
              <a:buChar char="Ø"/>
              <a:defRPr/>
            </a:pPr>
            <a:r>
              <a:rPr lang="en-US" dirty="0">
                <a:latin typeface="+mj-lt"/>
                <a:cs typeface="ＭＳ Ｐゴシック" charset="0"/>
              </a:rPr>
              <a:t>amount of time it takes for one repetition of the signal (</a:t>
            </a:r>
            <a:r>
              <a:rPr lang="en-US" i="1" dirty="0">
                <a:latin typeface="+mj-lt"/>
                <a:cs typeface="ＭＳ Ｐゴシック" charset="0"/>
              </a:rPr>
              <a:t>T</a:t>
            </a:r>
            <a:r>
              <a:rPr lang="en-US" dirty="0">
                <a:latin typeface="+mj-lt"/>
                <a:cs typeface="ＭＳ Ｐゴシック" charset="0"/>
              </a:rPr>
              <a:t> = 1/</a:t>
            </a:r>
            <a:r>
              <a:rPr lang="en-US" i="1" dirty="0">
                <a:latin typeface="+mj-lt"/>
                <a:cs typeface="ＭＳ Ｐゴシック" charset="0"/>
              </a:rPr>
              <a:t>f)</a:t>
            </a:r>
          </a:p>
          <a:p>
            <a:pPr lvl="1">
              <a:buFont typeface="Wingdings" charset="2"/>
              <a:buChar char="Ø"/>
              <a:defRPr/>
            </a:pPr>
            <a:endParaRPr lang="en-US" sz="1000" dirty="0">
              <a:latin typeface="+mj-lt"/>
              <a:cs typeface="ＭＳ Ｐゴシック" charset="0"/>
            </a:endParaRPr>
          </a:p>
          <a:p>
            <a:pPr lvl="1">
              <a:buFont typeface="Wingdings" charset="2"/>
              <a:buChar char="Ø"/>
              <a:defRPr/>
            </a:pPr>
            <a:r>
              <a:rPr lang="en-US" dirty="0">
                <a:latin typeface="+mj-lt"/>
                <a:cs typeface="ＭＳ Ｐゴシック" charset="0"/>
              </a:rPr>
              <a:t>measure of the relative position in time within a single period of a signal</a:t>
            </a:r>
          </a:p>
          <a:p>
            <a:pPr lvl="1">
              <a:buFont typeface="Wingdings" charset="2"/>
              <a:buChar char="Ø"/>
              <a:defRPr/>
            </a:pPr>
            <a:endParaRPr lang="en-US" dirty="0">
              <a:latin typeface="+mj-lt"/>
              <a:cs typeface="ＭＳ Ｐゴシック" charset="0"/>
            </a:endParaRPr>
          </a:p>
          <a:p>
            <a:pPr lvl="1">
              <a:buFont typeface="Wingdings" charset="2"/>
              <a:buChar char="Ø"/>
              <a:defRPr/>
            </a:pPr>
            <a:r>
              <a:rPr lang="en-US" dirty="0">
                <a:latin typeface="+mj-lt"/>
                <a:cs typeface="ＭＳ Ｐゴシック" charset="0"/>
              </a:rPr>
              <a:t>distance occupied by a single cycle of the signal</a:t>
            </a:r>
          </a:p>
          <a:p>
            <a:pPr lvl="1">
              <a:buFont typeface="Wingdings" charset="2"/>
              <a:buChar char="Ø"/>
              <a:defRPr/>
            </a:pPr>
            <a:r>
              <a:rPr lang="en-US" dirty="0">
                <a:latin typeface="+mj-lt"/>
                <a:cs typeface="ＭＳ Ｐゴシック" charset="0"/>
              </a:rPr>
              <a:t>Or, the distance between two points of corresponding phase of two consecutive cycles</a:t>
            </a:r>
          </a:p>
        </p:txBody>
      </p:sp>
      <p:sp>
        <p:nvSpPr>
          <p:cNvPr id="34820" name="Slide Number Placeholder 1">
            <a:extLst>
              <a:ext uri="{FF2B5EF4-FFF2-40B4-BE49-F238E27FC236}">
                <a16:creationId xmlns:a16="http://schemas.microsoft.com/office/drawing/2014/main" id="{BA1591FB-E707-DA4B-AFEB-AEEFD49741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E702FE-86F9-5541-A623-A026835BEEB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90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7">
            <a:extLst>
              <a:ext uri="{FF2B5EF4-FFF2-40B4-BE49-F238E27FC236}">
                <a16:creationId xmlns:a16="http://schemas.microsoft.com/office/drawing/2014/main" id="{E027EAFF-B345-E348-9922-32721D44D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Frequencies for communication</a:t>
            </a:r>
          </a:p>
        </p:txBody>
      </p:sp>
      <p:sp>
        <p:nvSpPr>
          <p:cNvPr id="16386" name="Text Box 82">
            <a:extLst>
              <a:ext uri="{FF2B5EF4-FFF2-40B4-BE49-F238E27FC236}">
                <a16:creationId xmlns:a16="http://schemas.microsoft.com/office/drawing/2014/main" id="{BB749987-1883-F142-B5B9-DE3F548111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1525" y="3962400"/>
            <a:ext cx="7772400" cy="2438400"/>
          </a:xfrm>
        </p:spPr>
        <p:txBody>
          <a:bodyPr/>
          <a:lstStyle/>
          <a:p>
            <a:r>
              <a:rPr lang="en-US" altLang="en-US" sz="2000"/>
              <a:t>VLF = Very Low Frequency	UHF = Ultra High Frequency</a:t>
            </a:r>
          </a:p>
          <a:p>
            <a:r>
              <a:rPr lang="en-US" altLang="en-US" sz="2000"/>
              <a:t>LF = Low Frequency 		SHF = Super High Frequency</a:t>
            </a:r>
          </a:p>
          <a:p>
            <a:r>
              <a:rPr lang="en-US" altLang="en-US" sz="2000"/>
              <a:t>MF = Medium Frequency 	EHF = Extra High Frequency	</a:t>
            </a:r>
          </a:p>
          <a:p>
            <a:r>
              <a:rPr lang="en-US" altLang="en-US" sz="2000"/>
              <a:t>HF = High Frequency 	UV = Ultraviolet Light</a:t>
            </a:r>
          </a:p>
          <a:p>
            <a:r>
              <a:rPr lang="en-US" altLang="en-US" sz="2000"/>
              <a:t>VHF = Very High Frequency</a:t>
            </a:r>
          </a:p>
        </p:txBody>
      </p:sp>
      <p:sp>
        <p:nvSpPr>
          <p:cNvPr id="16387" name="Text Box 101">
            <a:extLst>
              <a:ext uri="{FF2B5EF4-FFF2-40B4-BE49-F238E27FC236}">
                <a16:creationId xmlns:a16="http://schemas.microsoft.com/office/drawing/2014/main" id="{CAE7C3CD-0FA5-1E46-80C3-B432DFB26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2149475"/>
            <a:ext cx="762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 Mm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300 Hz</a:t>
            </a:r>
          </a:p>
        </p:txBody>
      </p:sp>
      <p:sp>
        <p:nvSpPr>
          <p:cNvPr id="16388" name="Line 127">
            <a:extLst>
              <a:ext uri="{FF2B5EF4-FFF2-40B4-BE49-F238E27FC236}">
                <a16:creationId xmlns:a16="http://schemas.microsoft.com/office/drawing/2014/main" id="{2A4F9042-8E63-5C46-B5DF-1BD003C79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325" y="19685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128">
            <a:extLst>
              <a:ext uri="{FF2B5EF4-FFF2-40B4-BE49-F238E27FC236}">
                <a16:creationId xmlns:a16="http://schemas.microsoft.com/office/drawing/2014/main" id="{57F2B66F-21E5-914F-A49D-E750260842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3913" y="17526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129">
            <a:extLst>
              <a:ext uri="{FF2B5EF4-FFF2-40B4-BE49-F238E27FC236}">
                <a16:creationId xmlns:a16="http://schemas.microsoft.com/office/drawing/2014/main" id="{999B3682-B5D8-2A43-8BA0-B54CACA8C3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2838" y="17526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130">
            <a:extLst>
              <a:ext uri="{FF2B5EF4-FFF2-40B4-BE49-F238E27FC236}">
                <a16:creationId xmlns:a16="http://schemas.microsoft.com/office/drawing/2014/main" id="{24E491A9-9047-BC4E-A6BB-8C52C3063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8375" y="17526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131">
            <a:extLst>
              <a:ext uri="{FF2B5EF4-FFF2-40B4-BE49-F238E27FC236}">
                <a16:creationId xmlns:a16="http://schemas.microsoft.com/office/drawing/2014/main" id="{40024F87-E60B-4D46-BB76-35F4098B1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9450" y="17526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132">
            <a:extLst>
              <a:ext uri="{FF2B5EF4-FFF2-40B4-BE49-F238E27FC236}">
                <a16:creationId xmlns:a16="http://schemas.microsoft.com/office/drawing/2014/main" id="{F76CB6B0-6C5E-3143-B855-B995A73CCD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4988" y="17526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Line 133">
            <a:extLst>
              <a:ext uri="{FF2B5EF4-FFF2-40B4-BE49-F238E27FC236}">
                <a16:creationId xmlns:a16="http://schemas.microsoft.com/office/drawing/2014/main" id="{EF8FB2E0-5B79-4D46-92C7-952ACB772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0525" y="17526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Line 134">
            <a:extLst>
              <a:ext uri="{FF2B5EF4-FFF2-40B4-BE49-F238E27FC236}">
                <a16:creationId xmlns:a16="http://schemas.microsoft.com/office/drawing/2014/main" id="{B11CB4E6-6A8B-D042-B7BA-F23B6DE53F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7300" y="17526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135">
            <a:extLst>
              <a:ext uri="{FF2B5EF4-FFF2-40B4-BE49-F238E27FC236}">
                <a16:creationId xmlns:a16="http://schemas.microsoft.com/office/drawing/2014/main" id="{3ED2C5FA-B46C-EB49-B585-167B826F99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5888" y="17526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36">
            <a:extLst>
              <a:ext uri="{FF2B5EF4-FFF2-40B4-BE49-F238E27FC236}">
                <a16:creationId xmlns:a16="http://schemas.microsoft.com/office/drawing/2014/main" id="{26CBC98A-B1A2-AA4B-8EC2-A1D5B17AC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325" y="17526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137">
            <a:extLst>
              <a:ext uri="{FF2B5EF4-FFF2-40B4-BE49-F238E27FC236}">
                <a16:creationId xmlns:a16="http://schemas.microsoft.com/office/drawing/2014/main" id="{B762E5B6-BABF-654C-8E8C-D46D48940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6963" y="17526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138">
            <a:extLst>
              <a:ext uri="{FF2B5EF4-FFF2-40B4-BE49-F238E27FC236}">
                <a16:creationId xmlns:a16="http://schemas.microsoft.com/office/drawing/2014/main" id="{00FF90B2-86EF-6942-ADCC-3083B806A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9275" y="17526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Line 139">
            <a:extLst>
              <a:ext uri="{FF2B5EF4-FFF2-40B4-BE49-F238E27FC236}">
                <a16:creationId xmlns:a16="http://schemas.microsoft.com/office/drawing/2014/main" id="{43784B4E-697E-0B4A-B20E-65B3DF0AD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4813" y="17526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Line 140">
            <a:extLst>
              <a:ext uri="{FF2B5EF4-FFF2-40B4-BE49-F238E27FC236}">
                <a16:creationId xmlns:a16="http://schemas.microsoft.com/office/drawing/2014/main" id="{27BAC6AB-6E0C-0D4E-AFF0-64370F7B8D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0350" y="17526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Line 141">
            <a:extLst>
              <a:ext uri="{FF2B5EF4-FFF2-40B4-BE49-F238E27FC236}">
                <a16:creationId xmlns:a16="http://schemas.microsoft.com/office/drawing/2014/main" id="{00766EE8-6330-BE47-997B-1DBDE6307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1425" y="17526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Text Box 146">
            <a:extLst>
              <a:ext uri="{FF2B5EF4-FFF2-40B4-BE49-F238E27FC236}">
                <a16:creationId xmlns:a16="http://schemas.microsoft.com/office/drawing/2014/main" id="{09E9E20B-4D76-4342-B466-DAAE71778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0650" y="2149475"/>
            <a:ext cx="838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10 km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30 kHz</a:t>
            </a:r>
          </a:p>
        </p:txBody>
      </p:sp>
      <p:sp>
        <p:nvSpPr>
          <p:cNvPr id="16404" name="Text Box 147">
            <a:extLst>
              <a:ext uri="{FF2B5EF4-FFF2-40B4-BE49-F238E27FC236}">
                <a16:creationId xmlns:a16="http://schemas.microsoft.com/office/drawing/2014/main" id="{C5D24D81-C4A5-5F44-94F6-87E6AA86D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0" y="2149475"/>
            <a:ext cx="762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100 m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 MHz</a:t>
            </a:r>
          </a:p>
        </p:txBody>
      </p:sp>
      <p:sp>
        <p:nvSpPr>
          <p:cNvPr id="16405" name="Text Box 148">
            <a:extLst>
              <a:ext uri="{FF2B5EF4-FFF2-40B4-BE49-F238E27FC236}">
                <a16:creationId xmlns:a16="http://schemas.microsoft.com/office/drawing/2014/main" id="{59DF5515-9592-5843-B88B-8573CFE46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563" y="2149475"/>
            <a:ext cx="8937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 m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300 MHz</a:t>
            </a:r>
          </a:p>
        </p:txBody>
      </p:sp>
      <p:sp>
        <p:nvSpPr>
          <p:cNvPr id="16406" name="Text Box 149">
            <a:extLst>
              <a:ext uri="{FF2B5EF4-FFF2-40B4-BE49-F238E27FC236}">
                <a16:creationId xmlns:a16="http://schemas.microsoft.com/office/drawing/2014/main" id="{39155FD6-B077-3C4E-8FAC-D48DE3A05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149475"/>
            <a:ext cx="914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10 mm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30 GHz</a:t>
            </a:r>
          </a:p>
        </p:txBody>
      </p:sp>
      <p:sp>
        <p:nvSpPr>
          <p:cNvPr id="16407" name="Text Box 150">
            <a:extLst>
              <a:ext uri="{FF2B5EF4-FFF2-40B4-BE49-F238E27FC236}">
                <a16:creationId xmlns:a16="http://schemas.microsoft.com/office/drawing/2014/main" id="{0E7E9C1E-F264-C94A-A1BE-0DD305EAC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450" y="2149475"/>
            <a:ext cx="838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100 </a:t>
            </a:r>
            <a:r>
              <a:rPr lang="en-US" altLang="en-US" sz="1400">
                <a:sym typeface="Symbol" pitchFamily="2" charset="2"/>
              </a:rPr>
              <a:t>m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ym typeface="Symbol" pitchFamily="2" charset="2"/>
              </a:rPr>
              <a:t>3 THz</a:t>
            </a:r>
            <a:endParaRPr lang="en-US" altLang="en-US" sz="1400"/>
          </a:p>
        </p:txBody>
      </p:sp>
      <p:sp>
        <p:nvSpPr>
          <p:cNvPr id="16408" name="Text Box 151">
            <a:extLst>
              <a:ext uri="{FF2B5EF4-FFF2-40B4-BE49-F238E27FC236}">
                <a16:creationId xmlns:a16="http://schemas.microsoft.com/office/drawing/2014/main" id="{83F0551C-498F-3C44-A1A6-84AAD7C3C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7538" y="2149475"/>
            <a:ext cx="914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 </a:t>
            </a:r>
            <a:r>
              <a:rPr lang="en-US" altLang="en-US" sz="1400">
                <a:sym typeface="Symbol" pitchFamily="2" charset="2"/>
              </a:rPr>
              <a:t>m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ym typeface="Symbol" pitchFamily="2" charset="2"/>
              </a:rPr>
              <a:t>300 THz</a:t>
            </a:r>
            <a:endParaRPr lang="en-US" altLang="en-US" sz="1400"/>
          </a:p>
        </p:txBody>
      </p:sp>
      <p:sp>
        <p:nvSpPr>
          <p:cNvPr id="16409" name="Text Box 123">
            <a:extLst>
              <a:ext uri="{FF2B5EF4-FFF2-40B4-BE49-F238E27FC236}">
                <a16:creationId xmlns:a16="http://schemas.microsoft.com/office/drawing/2014/main" id="{F8C0AB53-E38E-F447-BE4F-0948B76DC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2325" y="3124200"/>
            <a:ext cx="1082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visible light</a:t>
            </a:r>
          </a:p>
        </p:txBody>
      </p:sp>
      <p:sp>
        <p:nvSpPr>
          <p:cNvPr id="16410" name="Line 84">
            <a:extLst>
              <a:ext uri="{FF2B5EF4-FFF2-40B4-BE49-F238E27FC236}">
                <a16:creationId xmlns:a16="http://schemas.microsoft.com/office/drawing/2014/main" id="{1C15EF47-30DA-554F-8162-44FA8D6422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325" y="2806700"/>
            <a:ext cx="77724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Line 85">
            <a:extLst>
              <a:ext uri="{FF2B5EF4-FFF2-40B4-BE49-F238E27FC236}">
                <a16:creationId xmlns:a16="http://schemas.microsoft.com/office/drawing/2014/main" id="{CF28F266-09C5-354F-A24A-F57BEFB2B0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3913" y="25908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2" name="Line 86">
            <a:extLst>
              <a:ext uri="{FF2B5EF4-FFF2-40B4-BE49-F238E27FC236}">
                <a16:creationId xmlns:a16="http://schemas.microsoft.com/office/drawing/2014/main" id="{84CDE7C3-4858-0040-B47D-E22FF7CB0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2838" y="25908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3" name="Line 87">
            <a:extLst>
              <a:ext uri="{FF2B5EF4-FFF2-40B4-BE49-F238E27FC236}">
                <a16:creationId xmlns:a16="http://schemas.microsoft.com/office/drawing/2014/main" id="{113C85B7-B222-EF47-B019-062B76C36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8375" y="25908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4" name="Line 88">
            <a:extLst>
              <a:ext uri="{FF2B5EF4-FFF2-40B4-BE49-F238E27FC236}">
                <a16:creationId xmlns:a16="http://schemas.microsoft.com/office/drawing/2014/main" id="{E3DC30A3-1F39-A94F-BC06-48F4E599A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9450" y="25908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5" name="Line 89">
            <a:extLst>
              <a:ext uri="{FF2B5EF4-FFF2-40B4-BE49-F238E27FC236}">
                <a16:creationId xmlns:a16="http://schemas.microsoft.com/office/drawing/2014/main" id="{010E5F43-1D80-C74F-B0BA-61404D3BF5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4988" y="25908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6" name="Line 90">
            <a:extLst>
              <a:ext uri="{FF2B5EF4-FFF2-40B4-BE49-F238E27FC236}">
                <a16:creationId xmlns:a16="http://schemas.microsoft.com/office/drawing/2014/main" id="{9A3D813A-5C2D-F54C-81F3-D65D3D36DC2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0525" y="25908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7" name="Line 91">
            <a:extLst>
              <a:ext uri="{FF2B5EF4-FFF2-40B4-BE49-F238E27FC236}">
                <a16:creationId xmlns:a16="http://schemas.microsoft.com/office/drawing/2014/main" id="{ECEB682C-3E06-F547-B2C5-21DEBAA466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7300" y="25908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8" name="Line 92">
            <a:extLst>
              <a:ext uri="{FF2B5EF4-FFF2-40B4-BE49-F238E27FC236}">
                <a16:creationId xmlns:a16="http://schemas.microsoft.com/office/drawing/2014/main" id="{B6B489D1-4FD5-CD4D-8D3D-6C5D161581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5888" y="25908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9" name="Line 93">
            <a:extLst>
              <a:ext uri="{FF2B5EF4-FFF2-40B4-BE49-F238E27FC236}">
                <a16:creationId xmlns:a16="http://schemas.microsoft.com/office/drawing/2014/main" id="{41EB9FDD-9E2F-DE4D-A145-271C23D016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325" y="25908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0" name="Line 94">
            <a:extLst>
              <a:ext uri="{FF2B5EF4-FFF2-40B4-BE49-F238E27FC236}">
                <a16:creationId xmlns:a16="http://schemas.microsoft.com/office/drawing/2014/main" id="{EB26CD41-EF72-344D-85EA-DF0E8B66F5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6963" y="25908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1" name="Line 95">
            <a:extLst>
              <a:ext uri="{FF2B5EF4-FFF2-40B4-BE49-F238E27FC236}">
                <a16:creationId xmlns:a16="http://schemas.microsoft.com/office/drawing/2014/main" id="{E7FDB063-46AD-6A47-8EA6-36DCAF810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9275" y="25908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2" name="Line 96">
            <a:extLst>
              <a:ext uri="{FF2B5EF4-FFF2-40B4-BE49-F238E27FC236}">
                <a16:creationId xmlns:a16="http://schemas.microsoft.com/office/drawing/2014/main" id="{B77A41D6-6B56-5C4F-BF75-0B98039C1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4813" y="25908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3" name="Line 97">
            <a:extLst>
              <a:ext uri="{FF2B5EF4-FFF2-40B4-BE49-F238E27FC236}">
                <a16:creationId xmlns:a16="http://schemas.microsoft.com/office/drawing/2014/main" id="{F241C553-9BED-4049-8496-EBB035DF6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0350" y="25908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4" name="Line 98">
            <a:extLst>
              <a:ext uri="{FF2B5EF4-FFF2-40B4-BE49-F238E27FC236}">
                <a16:creationId xmlns:a16="http://schemas.microsoft.com/office/drawing/2014/main" id="{DB1CECD7-B06A-484A-BBD0-74F631997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1425" y="25908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5" name="Text Box 114">
            <a:extLst>
              <a:ext uri="{FF2B5EF4-FFF2-40B4-BE49-F238E27FC236}">
                <a16:creationId xmlns:a16="http://schemas.microsoft.com/office/drawing/2014/main" id="{7A011C4C-A357-434A-889A-073CE520C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3048000"/>
            <a:ext cx="514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VLF</a:t>
            </a:r>
          </a:p>
        </p:txBody>
      </p:sp>
      <p:sp>
        <p:nvSpPr>
          <p:cNvPr id="16426" name="Text Box 115">
            <a:extLst>
              <a:ext uri="{FF2B5EF4-FFF2-40B4-BE49-F238E27FC236}">
                <a16:creationId xmlns:a16="http://schemas.microsoft.com/office/drawing/2014/main" id="{0E24B2FA-56C6-E845-84BE-26FC740BE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3048000"/>
            <a:ext cx="460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LF</a:t>
            </a:r>
          </a:p>
        </p:txBody>
      </p:sp>
      <p:sp>
        <p:nvSpPr>
          <p:cNvPr id="16427" name="Text Box 116">
            <a:extLst>
              <a:ext uri="{FF2B5EF4-FFF2-40B4-BE49-F238E27FC236}">
                <a16:creationId xmlns:a16="http://schemas.microsoft.com/office/drawing/2014/main" id="{2FA427B5-8297-E547-83F8-DCE6C82F5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788" y="3048000"/>
            <a:ext cx="442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MF</a:t>
            </a:r>
          </a:p>
        </p:txBody>
      </p:sp>
      <p:sp>
        <p:nvSpPr>
          <p:cNvPr id="16428" name="Text Box 117">
            <a:extLst>
              <a:ext uri="{FF2B5EF4-FFF2-40B4-BE49-F238E27FC236}">
                <a16:creationId xmlns:a16="http://schemas.microsoft.com/office/drawing/2014/main" id="{1A7B82F0-D366-B94F-AC05-ACBD8966A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075" y="3048000"/>
            <a:ext cx="420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HF</a:t>
            </a:r>
          </a:p>
        </p:txBody>
      </p:sp>
      <p:sp>
        <p:nvSpPr>
          <p:cNvPr id="16429" name="Text Box 118">
            <a:extLst>
              <a:ext uri="{FF2B5EF4-FFF2-40B4-BE49-F238E27FC236}">
                <a16:creationId xmlns:a16="http://schemas.microsoft.com/office/drawing/2014/main" id="{0C805529-24AA-3245-8322-D1C8CC1A8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763" y="3048000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VHF</a:t>
            </a:r>
          </a:p>
        </p:txBody>
      </p:sp>
      <p:sp>
        <p:nvSpPr>
          <p:cNvPr id="16430" name="Text Box 119">
            <a:extLst>
              <a:ext uri="{FF2B5EF4-FFF2-40B4-BE49-F238E27FC236}">
                <a16:creationId xmlns:a16="http://schemas.microsoft.com/office/drawing/2014/main" id="{2ACA02C8-784C-DF43-B7C0-BD0CD76BE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275" y="3048000"/>
            <a:ext cx="549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UHF</a:t>
            </a:r>
          </a:p>
        </p:txBody>
      </p:sp>
      <p:sp>
        <p:nvSpPr>
          <p:cNvPr id="16431" name="Text Box 120">
            <a:extLst>
              <a:ext uri="{FF2B5EF4-FFF2-40B4-BE49-F238E27FC236}">
                <a16:creationId xmlns:a16="http://schemas.microsoft.com/office/drawing/2014/main" id="{B4598565-750B-D54F-94D1-D21532CFB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700" y="3048000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SHF</a:t>
            </a:r>
          </a:p>
        </p:txBody>
      </p:sp>
      <p:sp>
        <p:nvSpPr>
          <p:cNvPr id="16432" name="Text Box 121">
            <a:extLst>
              <a:ext uri="{FF2B5EF4-FFF2-40B4-BE49-F238E27FC236}">
                <a16:creationId xmlns:a16="http://schemas.microsoft.com/office/drawing/2014/main" id="{1DACDB21-A875-1B46-AD2D-249FCAEB8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9388" y="3048000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EHF</a:t>
            </a:r>
          </a:p>
        </p:txBody>
      </p:sp>
      <p:sp>
        <p:nvSpPr>
          <p:cNvPr id="16433" name="Text Box 122">
            <a:extLst>
              <a:ext uri="{FF2B5EF4-FFF2-40B4-BE49-F238E27FC236}">
                <a16:creationId xmlns:a16="http://schemas.microsoft.com/office/drawing/2014/main" id="{F039FA94-DFE1-3448-8EFF-FEC696879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2988" y="3048000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infrared</a:t>
            </a:r>
          </a:p>
        </p:txBody>
      </p:sp>
      <p:sp>
        <p:nvSpPr>
          <p:cNvPr id="16434" name="Text Box 124">
            <a:extLst>
              <a:ext uri="{FF2B5EF4-FFF2-40B4-BE49-F238E27FC236}">
                <a16:creationId xmlns:a16="http://schemas.microsoft.com/office/drawing/2014/main" id="{C28D8F89-A3A8-404A-B0C1-8CB10C145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4188" y="3048000"/>
            <a:ext cx="43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UV</a:t>
            </a:r>
          </a:p>
        </p:txBody>
      </p:sp>
      <p:cxnSp>
        <p:nvCxnSpPr>
          <p:cNvPr id="16435" name="AutoShape 156">
            <a:extLst>
              <a:ext uri="{FF2B5EF4-FFF2-40B4-BE49-F238E27FC236}">
                <a16:creationId xmlns:a16="http://schemas.microsoft.com/office/drawing/2014/main" id="{407FCDEE-BAC7-704D-9CCB-F32281E58ECC}"/>
              </a:ext>
            </a:extLst>
          </p:cNvPr>
          <p:cNvCxnSpPr>
            <a:cxnSpLocks noChangeShapeType="1"/>
            <a:stCxn id="16419" idx="1"/>
            <a:endCxn id="16421" idx="1"/>
          </p:cNvCxnSpPr>
          <p:nvPr/>
        </p:nvCxnSpPr>
        <p:spPr bwMode="auto">
          <a:xfrm>
            <a:off x="695325" y="3024188"/>
            <a:ext cx="1123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6" name="AutoShape 157">
            <a:extLst>
              <a:ext uri="{FF2B5EF4-FFF2-40B4-BE49-F238E27FC236}">
                <a16:creationId xmlns:a16="http://schemas.microsoft.com/office/drawing/2014/main" id="{F9BC7CF5-14A3-A040-8482-A38CED79FD25}"/>
              </a:ext>
            </a:extLst>
          </p:cNvPr>
          <p:cNvCxnSpPr>
            <a:cxnSpLocks noChangeShapeType="1"/>
            <a:stCxn id="16421" idx="1"/>
            <a:endCxn id="16412" idx="1"/>
          </p:cNvCxnSpPr>
          <p:nvPr/>
        </p:nvCxnSpPr>
        <p:spPr bwMode="auto">
          <a:xfrm>
            <a:off x="1819275" y="3024188"/>
            <a:ext cx="5635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7" name="AutoShape 159">
            <a:extLst>
              <a:ext uri="{FF2B5EF4-FFF2-40B4-BE49-F238E27FC236}">
                <a16:creationId xmlns:a16="http://schemas.microsoft.com/office/drawing/2014/main" id="{AB256979-DD51-DB4D-92E4-D7419F1C3020}"/>
              </a:ext>
            </a:extLst>
          </p:cNvPr>
          <p:cNvCxnSpPr>
            <a:cxnSpLocks noChangeShapeType="1"/>
            <a:stCxn id="16412" idx="1"/>
            <a:endCxn id="16422" idx="1"/>
          </p:cNvCxnSpPr>
          <p:nvPr/>
        </p:nvCxnSpPr>
        <p:spPr bwMode="auto">
          <a:xfrm>
            <a:off x="2382838" y="3024188"/>
            <a:ext cx="561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8" name="AutoShape 160">
            <a:extLst>
              <a:ext uri="{FF2B5EF4-FFF2-40B4-BE49-F238E27FC236}">
                <a16:creationId xmlns:a16="http://schemas.microsoft.com/office/drawing/2014/main" id="{3246F44A-EB76-3B4F-81A5-A6031A900630}"/>
              </a:ext>
            </a:extLst>
          </p:cNvPr>
          <p:cNvCxnSpPr>
            <a:cxnSpLocks noChangeShapeType="1"/>
            <a:stCxn id="16422" idx="1"/>
            <a:endCxn id="16413" idx="1"/>
          </p:cNvCxnSpPr>
          <p:nvPr/>
        </p:nvCxnSpPr>
        <p:spPr bwMode="auto">
          <a:xfrm>
            <a:off x="2944813" y="3024188"/>
            <a:ext cx="5635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9" name="AutoShape 161">
            <a:extLst>
              <a:ext uri="{FF2B5EF4-FFF2-40B4-BE49-F238E27FC236}">
                <a16:creationId xmlns:a16="http://schemas.microsoft.com/office/drawing/2014/main" id="{46AA586F-2B56-C24D-B7D9-E5B3DF655092}"/>
              </a:ext>
            </a:extLst>
          </p:cNvPr>
          <p:cNvCxnSpPr>
            <a:cxnSpLocks noChangeShapeType="1"/>
            <a:stCxn id="16413" idx="1"/>
            <a:endCxn id="16423" idx="1"/>
          </p:cNvCxnSpPr>
          <p:nvPr/>
        </p:nvCxnSpPr>
        <p:spPr bwMode="auto">
          <a:xfrm>
            <a:off x="3508375" y="3024188"/>
            <a:ext cx="561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0" name="AutoShape 162">
            <a:extLst>
              <a:ext uri="{FF2B5EF4-FFF2-40B4-BE49-F238E27FC236}">
                <a16:creationId xmlns:a16="http://schemas.microsoft.com/office/drawing/2014/main" id="{F8A6543E-73A4-904F-A56B-BDD290742001}"/>
              </a:ext>
            </a:extLst>
          </p:cNvPr>
          <p:cNvCxnSpPr>
            <a:cxnSpLocks noChangeShapeType="1"/>
            <a:stCxn id="16423" idx="1"/>
            <a:endCxn id="16411" idx="1"/>
          </p:cNvCxnSpPr>
          <p:nvPr/>
        </p:nvCxnSpPr>
        <p:spPr bwMode="auto">
          <a:xfrm>
            <a:off x="4070350" y="3024188"/>
            <a:ext cx="5635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1" name="AutoShape 163">
            <a:extLst>
              <a:ext uri="{FF2B5EF4-FFF2-40B4-BE49-F238E27FC236}">
                <a16:creationId xmlns:a16="http://schemas.microsoft.com/office/drawing/2014/main" id="{D7ECB2E8-4F7C-9A47-A42B-99C4F6E09C15}"/>
              </a:ext>
            </a:extLst>
          </p:cNvPr>
          <p:cNvCxnSpPr>
            <a:cxnSpLocks noChangeShapeType="1"/>
            <a:stCxn id="16411" idx="1"/>
            <a:endCxn id="16418" idx="1"/>
          </p:cNvCxnSpPr>
          <p:nvPr/>
        </p:nvCxnSpPr>
        <p:spPr bwMode="auto">
          <a:xfrm>
            <a:off x="4633913" y="3024188"/>
            <a:ext cx="561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2" name="AutoShape 164">
            <a:extLst>
              <a:ext uri="{FF2B5EF4-FFF2-40B4-BE49-F238E27FC236}">
                <a16:creationId xmlns:a16="http://schemas.microsoft.com/office/drawing/2014/main" id="{49D4FB23-25AF-4346-9A1E-21F757C2828A}"/>
              </a:ext>
            </a:extLst>
          </p:cNvPr>
          <p:cNvCxnSpPr>
            <a:cxnSpLocks noChangeShapeType="1"/>
            <a:stCxn id="16418" idx="1"/>
            <a:endCxn id="16414" idx="1"/>
          </p:cNvCxnSpPr>
          <p:nvPr/>
        </p:nvCxnSpPr>
        <p:spPr bwMode="auto">
          <a:xfrm>
            <a:off x="5195888" y="3024188"/>
            <a:ext cx="5635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3" name="AutoShape 166">
            <a:extLst>
              <a:ext uri="{FF2B5EF4-FFF2-40B4-BE49-F238E27FC236}">
                <a16:creationId xmlns:a16="http://schemas.microsoft.com/office/drawing/2014/main" id="{D04788C2-CD25-6B43-87AF-74DDB13D71D7}"/>
              </a:ext>
            </a:extLst>
          </p:cNvPr>
          <p:cNvCxnSpPr>
            <a:cxnSpLocks noChangeShapeType="1"/>
            <a:stCxn id="16414" idx="1"/>
            <a:endCxn id="16445" idx="1"/>
          </p:cNvCxnSpPr>
          <p:nvPr/>
        </p:nvCxnSpPr>
        <p:spPr bwMode="auto">
          <a:xfrm>
            <a:off x="5759450" y="3024188"/>
            <a:ext cx="17256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44" name="Line 167">
            <a:extLst>
              <a:ext uri="{FF2B5EF4-FFF2-40B4-BE49-F238E27FC236}">
                <a16:creationId xmlns:a16="http://schemas.microsoft.com/office/drawing/2014/main" id="{AF273973-E468-2549-B7C6-3E2DFE6F2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4625" y="2895600"/>
            <a:ext cx="1588" cy="130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45" name="Line 168">
            <a:extLst>
              <a:ext uri="{FF2B5EF4-FFF2-40B4-BE49-F238E27FC236}">
                <a16:creationId xmlns:a16="http://schemas.microsoft.com/office/drawing/2014/main" id="{E7AED744-77D6-3342-B2FB-854E9E153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5063" y="28733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446" name="AutoShape 169">
            <a:extLst>
              <a:ext uri="{FF2B5EF4-FFF2-40B4-BE49-F238E27FC236}">
                <a16:creationId xmlns:a16="http://schemas.microsoft.com/office/drawing/2014/main" id="{D97D2D9C-DED6-4646-99E6-77653DE803DA}"/>
              </a:ext>
            </a:extLst>
          </p:cNvPr>
          <p:cNvCxnSpPr>
            <a:cxnSpLocks noChangeShapeType="1"/>
            <a:stCxn id="16445" idx="1"/>
            <a:endCxn id="16444" idx="1"/>
          </p:cNvCxnSpPr>
          <p:nvPr/>
        </p:nvCxnSpPr>
        <p:spPr bwMode="auto">
          <a:xfrm>
            <a:off x="7485063" y="3025775"/>
            <a:ext cx="3111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7" name="AutoShape 170">
            <a:extLst>
              <a:ext uri="{FF2B5EF4-FFF2-40B4-BE49-F238E27FC236}">
                <a16:creationId xmlns:a16="http://schemas.microsoft.com/office/drawing/2014/main" id="{D3653289-E117-F648-A94D-483105743946}"/>
              </a:ext>
            </a:extLst>
          </p:cNvPr>
          <p:cNvCxnSpPr>
            <a:cxnSpLocks noChangeShapeType="1"/>
            <a:endCxn id="16444" idx="1"/>
          </p:cNvCxnSpPr>
          <p:nvPr/>
        </p:nvCxnSpPr>
        <p:spPr bwMode="auto">
          <a:xfrm flipH="1" flipV="1">
            <a:off x="7796213" y="3025775"/>
            <a:ext cx="693737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8" name="AutoShape 174">
            <a:extLst>
              <a:ext uri="{FF2B5EF4-FFF2-40B4-BE49-F238E27FC236}">
                <a16:creationId xmlns:a16="http://schemas.microsoft.com/office/drawing/2014/main" id="{EA3EAFDE-A4D7-2F49-BC5B-A64C74C83D93}"/>
              </a:ext>
            </a:extLst>
          </p:cNvPr>
          <p:cNvCxnSpPr>
            <a:cxnSpLocks noChangeShapeType="1"/>
            <a:stCxn id="16397" idx="0"/>
          </p:cNvCxnSpPr>
          <p:nvPr/>
        </p:nvCxnSpPr>
        <p:spPr bwMode="auto">
          <a:xfrm>
            <a:off x="695325" y="1752600"/>
            <a:ext cx="322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49" name="Line 175">
            <a:extLst>
              <a:ext uri="{FF2B5EF4-FFF2-40B4-BE49-F238E27FC236}">
                <a16:creationId xmlns:a16="http://schemas.microsoft.com/office/drawing/2014/main" id="{C5040D0B-4843-5D4D-87E0-3AD6BEC7D3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7300" y="1600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50" name="Line 176">
            <a:extLst>
              <a:ext uri="{FF2B5EF4-FFF2-40B4-BE49-F238E27FC236}">
                <a16:creationId xmlns:a16="http://schemas.microsoft.com/office/drawing/2014/main" id="{F44876ED-AE49-1B4B-A279-606D32075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0350" y="1600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451" name="AutoShape 177">
            <a:extLst>
              <a:ext uri="{FF2B5EF4-FFF2-40B4-BE49-F238E27FC236}">
                <a16:creationId xmlns:a16="http://schemas.microsoft.com/office/drawing/2014/main" id="{024C3545-1719-3848-B060-8C88B9329653}"/>
              </a:ext>
            </a:extLst>
          </p:cNvPr>
          <p:cNvCxnSpPr>
            <a:cxnSpLocks noChangeShapeType="1"/>
            <a:stCxn id="16449" idx="0"/>
          </p:cNvCxnSpPr>
          <p:nvPr/>
        </p:nvCxnSpPr>
        <p:spPr bwMode="auto">
          <a:xfrm>
            <a:off x="1257300" y="1600200"/>
            <a:ext cx="31432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52" name="AutoShape 185">
            <a:extLst>
              <a:ext uri="{FF2B5EF4-FFF2-40B4-BE49-F238E27FC236}">
                <a16:creationId xmlns:a16="http://schemas.microsoft.com/office/drawing/2014/main" id="{D068814D-C498-6F4F-A7AE-C38EDDF237F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24725" y="17526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53" name="Text Box 187">
            <a:extLst>
              <a:ext uri="{FF2B5EF4-FFF2-40B4-BE49-F238E27FC236}">
                <a16:creationId xmlns:a16="http://schemas.microsoft.com/office/drawing/2014/main" id="{8499035C-1178-6845-AA72-F30A70BC9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325" y="1371600"/>
            <a:ext cx="1741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optical transmission</a:t>
            </a:r>
          </a:p>
        </p:txBody>
      </p:sp>
      <p:sp>
        <p:nvSpPr>
          <p:cNvPr id="16454" name="Text Box 189">
            <a:extLst>
              <a:ext uri="{FF2B5EF4-FFF2-40B4-BE49-F238E27FC236}">
                <a16:creationId xmlns:a16="http://schemas.microsoft.com/office/drawing/2014/main" id="{7EACF606-820B-8040-BF46-3680DFC41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1295400"/>
            <a:ext cx="1031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coax cable</a:t>
            </a:r>
          </a:p>
        </p:txBody>
      </p:sp>
      <p:sp>
        <p:nvSpPr>
          <p:cNvPr id="16455" name="Text Box 190">
            <a:extLst>
              <a:ext uri="{FF2B5EF4-FFF2-40B4-BE49-F238E27FC236}">
                <a16:creationId xmlns:a16="http://schemas.microsoft.com/office/drawing/2014/main" id="{C01EFDAC-0A5E-7C48-AB01-03432B886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1295400"/>
            <a:ext cx="9302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twisted pair</a:t>
            </a:r>
          </a:p>
        </p:txBody>
      </p:sp>
      <p:cxnSp>
        <p:nvCxnSpPr>
          <p:cNvPr id="16456" name="AutoShape 191">
            <a:extLst>
              <a:ext uri="{FF2B5EF4-FFF2-40B4-BE49-F238E27FC236}">
                <a16:creationId xmlns:a16="http://schemas.microsoft.com/office/drawing/2014/main" id="{9E105263-2D09-F444-A3DB-D1CEC1D21EE7}"/>
              </a:ext>
            </a:extLst>
          </p:cNvPr>
          <p:cNvCxnSpPr>
            <a:cxnSpLocks noChangeShapeType="1"/>
            <a:stCxn id="16393" idx="1"/>
            <a:endCxn id="16415" idx="0"/>
          </p:cNvCxnSpPr>
          <p:nvPr/>
        </p:nvCxnSpPr>
        <p:spPr bwMode="auto">
          <a:xfrm>
            <a:off x="6884988" y="2185988"/>
            <a:ext cx="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57" name="Line 194">
            <a:extLst>
              <a:ext uri="{FF2B5EF4-FFF2-40B4-BE49-F238E27FC236}">
                <a16:creationId xmlns:a16="http://schemas.microsoft.com/office/drawing/2014/main" id="{C49CAE4F-8C96-074C-AD6F-6A8657B1F7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9575" y="3019425"/>
            <a:ext cx="304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58" name="Line 197">
            <a:extLst>
              <a:ext uri="{FF2B5EF4-FFF2-40B4-BE49-F238E27FC236}">
                <a16:creationId xmlns:a16="http://schemas.microsoft.com/office/drawing/2014/main" id="{CD3E2D03-0C96-6247-A4F7-B3BF4C19D5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525" y="1752600"/>
            <a:ext cx="304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59" name="Slide Number Placeholder 1">
            <a:extLst>
              <a:ext uri="{FF2B5EF4-FFF2-40B4-BE49-F238E27FC236}">
                <a16:creationId xmlns:a16="http://schemas.microsoft.com/office/drawing/2014/main" id="{E7A7AA8B-F64D-764D-B484-FC888DD7FA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3ACB32-DBE5-8249-A130-91D2C8AB15D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cxnSp>
        <p:nvCxnSpPr>
          <p:cNvPr id="16460" name="Straight Arrow Connector 2">
            <a:extLst>
              <a:ext uri="{FF2B5EF4-FFF2-40B4-BE49-F238E27FC236}">
                <a16:creationId xmlns:a16="http://schemas.microsoft.com/office/drawing/2014/main" id="{27D55E92-2BF8-F04C-9647-1AED38B41FA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933700" y="3352800"/>
            <a:ext cx="574675" cy="304800"/>
          </a:xfrm>
          <a:prstGeom prst="straightConnector1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61" name="TextBox 3">
            <a:extLst>
              <a:ext uri="{FF2B5EF4-FFF2-40B4-BE49-F238E27FC236}">
                <a16:creationId xmlns:a16="http://schemas.microsoft.com/office/drawing/2014/main" id="{C4BB80E8-0B32-3941-99BB-49BB389AC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3652838"/>
            <a:ext cx="971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FM Radio</a:t>
            </a:r>
          </a:p>
        </p:txBody>
      </p:sp>
      <p:cxnSp>
        <p:nvCxnSpPr>
          <p:cNvPr id="16462" name="Straight Arrow Connector 79">
            <a:extLst>
              <a:ext uri="{FF2B5EF4-FFF2-40B4-BE49-F238E27FC236}">
                <a16:creationId xmlns:a16="http://schemas.microsoft.com/office/drawing/2014/main" id="{8D3EA591-E751-2746-9588-77BFB2F7030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03488" y="1143000"/>
            <a:ext cx="509587" cy="153988"/>
          </a:xfrm>
          <a:prstGeom prst="straightConnector1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63" name="TextBox 81">
            <a:extLst>
              <a:ext uri="{FF2B5EF4-FFF2-40B4-BE49-F238E27FC236}">
                <a16:creationId xmlns:a16="http://schemas.microsoft.com/office/drawing/2014/main" id="{9596291A-0738-AE47-858E-E0DAD1A3C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9738" y="1050925"/>
            <a:ext cx="971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AM Radio</a:t>
            </a:r>
          </a:p>
        </p:txBody>
      </p:sp>
      <p:sp>
        <p:nvSpPr>
          <p:cNvPr id="16464" name="TextBox 82">
            <a:extLst>
              <a:ext uri="{FF2B5EF4-FFF2-40B4-BE49-F238E27FC236}">
                <a16:creationId xmlns:a16="http://schemas.microsoft.com/office/drawing/2014/main" id="{C7910853-5E79-7B46-8165-BC03CE439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025" y="1255713"/>
            <a:ext cx="1638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mmWave (5G)</a:t>
            </a:r>
          </a:p>
        </p:txBody>
      </p:sp>
      <p:cxnSp>
        <p:nvCxnSpPr>
          <p:cNvPr id="16465" name="Straight Arrow Connector 83">
            <a:extLst>
              <a:ext uri="{FF2B5EF4-FFF2-40B4-BE49-F238E27FC236}">
                <a16:creationId xmlns:a16="http://schemas.microsoft.com/office/drawing/2014/main" id="{60177B62-CFE4-3844-8757-2338674CA59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259388" y="1530350"/>
            <a:ext cx="509587" cy="155575"/>
          </a:xfrm>
          <a:prstGeom prst="straightConnector1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80135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E14E0C5A-AF49-824B-BB6F-54406C8654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</a:rPr>
              <a:t>Example of signals</a:t>
            </a:r>
          </a:p>
        </p:txBody>
      </p:sp>
      <p:pic>
        <p:nvPicPr>
          <p:cNvPr id="35842" name="Picture 6">
            <a:extLst>
              <a:ext uri="{FF2B5EF4-FFF2-40B4-BE49-F238E27FC236}">
                <a16:creationId xmlns:a16="http://schemas.microsoft.com/office/drawing/2014/main" id="{ACE55C4B-0863-5F4E-BA80-9F3ED071E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7610475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>
            <a:extLst>
              <a:ext uri="{FF2B5EF4-FFF2-40B4-BE49-F238E27FC236}">
                <a16:creationId xmlns:a16="http://schemas.microsoft.com/office/drawing/2014/main" id="{FAE275BC-41E5-A74B-924A-609BFFAC9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0"/>
            <a:ext cx="990600" cy="167640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Helvetica" pitchFamily="2" charset="0"/>
              <a:buNone/>
            </a:pPr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A=1</a:t>
            </a:r>
          </a:p>
          <a:p>
            <a:pPr>
              <a:buFont typeface="Helvetica" pitchFamily="2" charset="0"/>
              <a:buNone/>
            </a:pPr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f=1Hz</a:t>
            </a:r>
          </a:p>
          <a:p>
            <a:pPr>
              <a:buFont typeface="Helvetica" pitchFamily="2" charset="0"/>
              <a:buNone/>
            </a:pPr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  <a:sym typeface="Symbol" pitchFamily="2" charset="2"/>
              </a:rPr>
              <a:t></a:t>
            </a:r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 = 0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7FDEEE46-8B7C-4C4E-A032-E67676B43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419600"/>
            <a:ext cx="1524000" cy="1752600"/>
          </a:xfrm>
          <a:prstGeom prst="rect">
            <a:avLst/>
          </a:prstGeom>
          <a:noFill/>
          <a:ln w="222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Helvetica" pitchFamily="2" charset="0"/>
              <a:buNone/>
            </a:pPr>
            <a:r>
              <a:rPr lang="en-US" altLang="en-US">
                <a:solidFill>
                  <a:schemeClr val="tx2"/>
                </a:solidFill>
                <a:latin typeface="Calibri" panose="020F0502020204030204" pitchFamily="34" charset="0"/>
              </a:rPr>
              <a:t>X-axis can be time or distance (space)</a:t>
            </a:r>
          </a:p>
        </p:txBody>
      </p:sp>
      <p:sp>
        <p:nvSpPr>
          <p:cNvPr id="35845" name="Slide Number Placeholder 1">
            <a:extLst>
              <a:ext uri="{FF2B5EF4-FFF2-40B4-BE49-F238E27FC236}">
                <a16:creationId xmlns:a16="http://schemas.microsoft.com/office/drawing/2014/main" id="{D43198F9-BBC7-8A44-BB1F-2A7CD58170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A769A5-8D6D-C543-84F5-3D69A6BEEF6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396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17E66739-4F3E-8944-A418-EB24BF236E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Frequency-Domain Concepts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6A53C2C-C53D-E649-AE4F-4C3B3DD78F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724400"/>
          </a:xfrm>
        </p:spPr>
        <p:txBody>
          <a:bodyPr/>
          <a:lstStyle/>
          <a:p>
            <a:pPr>
              <a:lnSpc>
                <a:spcPct val="90000"/>
              </a:lnSpc>
              <a:buFont typeface="Helvetica" charset="0"/>
              <a:buChar char="n"/>
              <a:defRPr/>
            </a:pPr>
            <a:r>
              <a:rPr lang="en-US" dirty="0">
                <a:latin typeface="+mj-lt"/>
              </a:rPr>
              <a:t>Frequency </a:t>
            </a:r>
          </a:p>
          <a:p>
            <a:pPr lvl="1">
              <a:lnSpc>
                <a:spcPct val="90000"/>
              </a:lnSpc>
              <a:buFont typeface="Helvetica" charset="0"/>
              <a:buChar char="n"/>
              <a:defRPr/>
            </a:pPr>
            <a:r>
              <a:rPr lang="en-US" dirty="0">
                <a:latin typeface="+mj-lt"/>
              </a:rPr>
              <a:t>Just the number of signal repetitions in each second.</a:t>
            </a:r>
          </a:p>
          <a:p>
            <a:pPr lvl="1">
              <a:lnSpc>
                <a:spcPct val="90000"/>
              </a:lnSpc>
              <a:buFont typeface="Helvetica" charset="0"/>
              <a:buChar char="n"/>
              <a:defRPr/>
            </a:pPr>
            <a:r>
              <a:rPr lang="en-US" dirty="0">
                <a:latin typeface="+mj-lt"/>
              </a:rPr>
              <a:t>Usually signals are not simple ones, but combination of different signals</a:t>
            </a:r>
          </a:p>
          <a:p>
            <a:pPr>
              <a:lnSpc>
                <a:spcPct val="90000"/>
              </a:lnSpc>
              <a:buFont typeface="Helvetica" charset="0"/>
              <a:buChar char="n"/>
              <a:defRPr/>
            </a:pPr>
            <a:r>
              <a:rPr lang="en-US" dirty="0">
                <a:latin typeface="+mj-lt"/>
              </a:rPr>
              <a:t>Bandwidth</a:t>
            </a:r>
          </a:p>
          <a:p>
            <a:pPr lvl="1">
              <a:lnSpc>
                <a:spcPct val="90000"/>
              </a:lnSpc>
              <a:buFont typeface="Helvetica" charset="0"/>
              <a:buChar char="n"/>
              <a:defRPr/>
            </a:pPr>
            <a:r>
              <a:rPr lang="en-US" dirty="0">
                <a:latin typeface="+mj-lt"/>
              </a:rPr>
              <a:t>The size (in frequency) of the signal from lowest frequency to highest frequency</a:t>
            </a:r>
          </a:p>
          <a:p>
            <a:pPr>
              <a:lnSpc>
                <a:spcPct val="90000"/>
              </a:lnSpc>
              <a:buFont typeface="Helvetica" charset="0"/>
              <a:buChar char="n"/>
              <a:defRPr/>
            </a:pPr>
            <a:r>
              <a:rPr lang="en-US" dirty="0">
                <a:latin typeface="+mj-lt"/>
              </a:rPr>
              <a:t>Low-band filtering, high-band filtering, etc. can help with filtering those signals/noise that we don</a:t>
            </a:r>
            <a:r>
              <a:rPr lang="mr-IN" dirty="0">
                <a:latin typeface="+mj-lt"/>
              </a:rPr>
              <a:t>’</a:t>
            </a:r>
            <a:r>
              <a:rPr lang="en-US" dirty="0">
                <a:latin typeface="+mj-lt"/>
              </a:rPr>
              <a:t>t want.</a:t>
            </a:r>
            <a:endParaRPr lang="en-US" dirty="0"/>
          </a:p>
        </p:txBody>
      </p:sp>
      <p:sp>
        <p:nvSpPr>
          <p:cNvPr id="36867" name="Slide Number Placeholder 1">
            <a:extLst>
              <a:ext uri="{FF2B5EF4-FFF2-40B4-BE49-F238E27FC236}">
                <a16:creationId xmlns:a16="http://schemas.microsoft.com/office/drawing/2014/main" id="{A0B2B221-E903-FC4E-BB23-440FE54796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84B27-053E-C84A-9BC4-84D905D86CF3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522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2F60503D-67EA-F049-8938-516C48DC1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077200" cy="5486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/>
              <a:t>Different representations of signals </a:t>
            </a:r>
          </a:p>
          <a:p>
            <a:pPr lvl="1"/>
            <a:r>
              <a:rPr lang="en-US" altLang="en-US"/>
              <a:t>Deals with how to carry information</a:t>
            </a:r>
          </a:p>
          <a:p>
            <a:pPr lvl="1"/>
            <a:r>
              <a:rPr lang="en-US" altLang="en-US"/>
              <a:t>Amplitude, frequency, phase representation</a:t>
            </a:r>
          </a:p>
          <a:p>
            <a:pPr>
              <a:buFont typeface="Wingdings" pitchFamily="2" charset="2"/>
              <a:buChar char="q"/>
            </a:pPr>
            <a:endParaRPr lang="en-US" altLang="en-US"/>
          </a:p>
          <a:p>
            <a:pPr>
              <a:buFont typeface="Wingdings" pitchFamily="2" charset="2"/>
              <a:buChar char="q"/>
            </a:pPr>
            <a:endParaRPr lang="en-US" altLang="en-US"/>
          </a:p>
          <a:p>
            <a:pPr>
              <a:buFont typeface="Wingdings" pitchFamily="2" charset="2"/>
              <a:buChar char="q"/>
            </a:pPr>
            <a:endParaRPr lang="en-US" altLang="en-US"/>
          </a:p>
          <a:p>
            <a:pPr>
              <a:buFont typeface="Wingdings" pitchFamily="2" charset="2"/>
              <a:buChar char="q"/>
            </a:pPr>
            <a:endParaRPr lang="en-US" altLang="en-US"/>
          </a:p>
          <a:p>
            <a:pPr>
              <a:buFont typeface="Wingdings" pitchFamily="2" charset="2"/>
              <a:buChar char="q"/>
            </a:pPr>
            <a:r>
              <a:rPr lang="en-US" altLang="en-US"/>
              <a:t>Composed signals can be transferred into frequency domain for better understanding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/>
              <a:t>using Fourier transformation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/>
              <a:t>Digital signals have some special requirements:</a:t>
            </a:r>
          </a:p>
          <a:p>
            <a:pPr lvl="1"/>
            <a:r>
              <a:rPr lang="en-US" altLang="en-US"/>
              <a:t>infinite number of frequencies for </a:t>
            </a:r>
            <a:r>
              <a:rPr lang="en-US" altLang="en-US" u="sng"/>
              <a:t>perfect</a:t>
            </a:r>
            <a:r>
              <a:rPr lang="en-US" altLang="en-US"/>
              <a:t> transmission  </a:t>
            </a:r>
          </a:p>
          <a:p>
            <a:pPr lvl="1"/>
            <a:r>
              <a:rPr lang="en-US" altLang="en-US"/>
              <a:t>modulation with a carrier frequency for transmission that will make them analog signals for wireless transmissions.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BC28B48E-54EB-5346-9798-85FDE8919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Representing datum in signals</a:t>
            </a:r>
          </a:p>
        </p:txBody>
      </p:sp>
      <p:sp>
        <p:nvSpPr>
          <p:cNvPr id="37891" name="Line 14">
            <a:extLst>
              <a:ext uri="{FF2B5EF4-FFF2-40B4-BE49-F238E27FC236}">
                <a16:creationId xmlns:a16="http://schemas.microsoft.com/office/drawing/2014/main" id="{35CD4994-5D19-5442-B236-2D99A8ABF4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2667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Line 15">
            <a:extLst>
              <a:ext uri="{FF2B5EF4-FFF2-40B4-BE49-F238E27FC236}">
                <a16:creationId xmlns:a16="http://schemas.microsoft.com/office/drawing/2014/main" id="{30C8FE5D-1B2A-C841-9FED-897F12CB3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810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Line 16">
            <a:extLst>
              <a:ext uri="{FF2B5EF4-FFF2-40B4-BE49-F238E27FC236}">
                <a16:creationId xmlns:a16="http://schemas.microsoft.com/office/drawing/2014/main" id="{B87E174C-9941-524C-8046-153B7802D9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048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Text Box 22">
            <a:extLst>
              <a:ext uri="{FF2B5EF4-FFF2-40B4-BE49-F238E27FC236}">
                <a16:creationId xmlns:a16="http://schemas.microsoft.com/office/drawing/2014/main" id="{7A55B73E-74DA-F648-B8D7-183E89072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3821113"/>
            <a:ext cx="598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f [Hz]</a:t>
            </a:r>
          </a:p>
        </p:txBody>
      </p:sp>
      <p:sp>
        <p:nvSpPr>
          <p:cNvPr id="37895" name="Text Box 23">
            <a:extLst>
              <a:ext uri="{FF2B5EF4-FFF2-40B4-BE49-F238E27FC236}">
                <a16:creationId xmlns:a16="http://schemas.microsoft.com/office/drawing/2014/main" id="{7A00B60C-0C17-4B4C-92F3-0F6BC27B0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419350"/>
            <a:ext cx="569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 [V]</a:t>
            </a:r>
          </a:p>
        </p:txBody>
      </p:sp>
      <p:sp>
        <p:nvSpPr>
          <p:cNvPr id="37896" name="Line 27">
            <a:extLst>
              <a:ext uri="{FF2B5EF4-FFF2-40B4-BE49-F238E27FC236}">
                <a16:creationId xmlns:a16="http://schemas.microsoft.com/office/drawing/2014/main" id="{D50AD5CE-E80B-7144-BA37-5E74D6BAF2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1725" y="2914650"/>
            <a:ext cx="304800" cy="4572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Freeform 29">
            <a:extLst>
              <a:ext uri="{FF2B5EF4-FFF2-40B4-BE49-F238E27FC236}">
                <a16:creationId xmlns:a16="http://schemas.microsoft.com/office/drawing/2014/main" id="{B11E5C0A-F3BC-3343-8467-0CBFD0BD901B}"/>
              </a:ext>
            </a:extLst>
          </p:cNvPr>
          <p:cNvSpPr>
            <a:spLocks/>
          </p:cNvSpPr>
          <p:nvPr/>
        </p:nvSpPr>
        <p:spPr bwMode="auto">
          <a:xfrm>
            <a:off x="7604125" y="3143250"/>
            <a:ext cx="152400" cy="228600"/>
          </a:xfrm>
          <a:custGeom>
            <a:avLst/>
            <a:gdLst>
              <a:gd name="T0" fmla="*/ 241935000 w 96"/>
              <a:gd name="T1" fmla="*/ 362902500 h 144"/>
              <a:gd name="T2" fmla="*/ 196572188 w 96"/>
              <a:gd name="T3" fmla="*/ 196572188 h 144"/>
              <a:gd name="T4" fmla="*/ 105846563 w 96"/>
              <a:gd name="T5" fmla="*/ 60483750 h 144"/>
              <a:gd name="T6" fmla="*/ 0 w 96"/>
              <a:gd name="T7" fmla="*/ 0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" h="144">
                <a:moveTo>
                  <a:pt x="96" y="144"/>
                </a:moveTo>
                <a:cubicBezTo>
                  <a:pt x="93" y="133"/>
                  <a:pt x="87" y="98"/>
                  <a:pt x="78" y="78"/>
                </a:cubicBezTo>
                <a:cubicBezTo>
                  <a:pt x="69" y="58"/>
                  <a:pt x="55" y="37"/>
                  <a:pt x="42" y="24"/>
                </a:cubicBezTo>
                <a:cubicBezTo>
                  <a:pt x="29" y="11"/>
                  <a:pt x="9" y="5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31">
            <a:extLst>
              <a:ext uri="{FF2B5EF4-FFF2-40B4-BE49-F238E27FC236}">
                <a16:creationId xmlns:a16="http://schemas.microsoft.com/office/drawing/2014/main" id="{FFDEC15C-D239-8340-9BB8-DC2C4E4BE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200" y="3124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ym typeface="Symbol" pitchFamily="2" charset="2"/>
              </a:rPr>
              <a:t></a:t>
            </a:r>
          </a:p>
        </p:txBody>
      </p:sp>
      <p:sp>
        <p:nvSpPr>
          <p:cNvPr id="37899" name="Oval 32">
            <a:extLst>
              <a:ext uri="{FF2B5EF4-FFF2-40B4-BE49-F238E27FC236}">
                <a16:creationId xmlns:a16="http://schemas.microsoft.com/office/drawing/2014/main" id="{F362AF44-8FDE-A44F-8E23-9D6B1E8A335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727950" y="2847975"/>
            <a:ext cx="76200" cy="76200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37900" name="Text Box 33">
            <a:extLst>
              <a:ext uri="{FF2B5EF4-FFF2-40B4-BE49-F238E27FC236}">
                <a16:creationId xmlns:a16="http://schemas.microsoft.com/office/drawing/2014/main" id="{18A063F4-C996-5D45-892D-A7B1B54CD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9400" y="3429000"/>
            <a:ext cx="101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I= M cos </a:t>
            </a:r>
            <a:r>
              <a:rPr lang="en-US" altLang="en-US" sz="1400">
                <a:sym typeface="Symbol" pitchFamily="2" charset="2"/>
              </a:rPr>
              <a:t></a:t>
            </a:r>
          </a:p>
        </p:txBody>
      </p:sp>
      <p:sp>
        <p:nvSpPr>
          <p:cNvPr id="37901" name="Text Box 34">
            <a:extLst>
              <a:ext uri="{FF2B5EF4-FFF2-40B4-BE49-F238E27FC236}">
                <a16:creationId xmlns:a16="http://schemas.microsoft.com/office/drawing/2014/main" id="{91A7967D-82FB-BD43-9382-F95273F31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0" y="2438400"/>
            <a:ext cx="1104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Q = M sin </a:t>
            </a:r>
            <a:r>
              <a:rPr lang="en-US" altLang="en-US" sz="1400">
                <a:sym typeface="Symbol" pitchFamily="2" charset="2"/>
              </a:rPr>
              <a:t></a:t>
            </a:r>
          </a:p>
        </p:txBody>
      </p:sp>
      <p:sp>
        <p:nvSpPr>
          <p:cNvPr id="37902" name="Text Box 20">
            <a:extLst>
              <a:ext uri="{FF2B5EF4-FFF2-40B4-BE49-F238E27FC236}">
                <a16:creationId xmlns:a16="http://schemas.microsoft.com/office/drawing/2014/main" id="{DEE6CE89-4A8C-1040-886C-E11A360E9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37909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ym typeface="Symbol" pitchFamily="2" charset="2"/>
              </a:rPr>
              <a:t></a:t>
            </a:r>
            <a:endParaRPr lang="en-US" altLang="en-US" sz="1400"/>
          </a:p>
        </p:txBody>
      </p:sp>
      <p:sp>
        <p:nvSpPr>
          <p:cNvPr id="37903" name="Line 10">
            <a:extLst>
              <a:ext uri="{FF2B5EF4-FFF2-40B4-BE49-F238E27FC236}">
                <a16:creationId xmlns:a16="http://schemas.microsoft.com/office/drawing/2014/main" id="{516ACDED-32CA-864D-8B2F-A02883B3CA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6860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Line 19">
            <a:extLst>
              <a:ext uri="{FF2B5EF4-FFF2-40B4-BE49-F238E27FC236}">
                <a16:creationId xmlns:a16="http://schemas.microsoft.com/office/drawing/2014/main" id="{77132E1C-41A0-7D40-A460-3E56CA1341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276600"/>
            <a:ext cx="0" cy="53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Freeform 17">
            <a:extLst>
              <a:ext uri="{FF2B5EF4-FFF2-40B4-BE49-F238E27FC236}">
                <a16:creationId xmlns:a16="http://schemas.microsoft.com/office/drawing/2014/main" id="{261FE0B1-AA5E-0A4F-9B07-90D5BF9B7206}"/>
              </a:ext>
            </a:extLst>
          </p:cNvPr>
          <p:cNvSpPr>
            <a:spLocks/>
          </p:cNvSpPr>
          <p:nvPr/>
        </p:nvSpPr>
        <p:spPr bwMode="auto">
          <a:xfrm>
            <a:off x="841375" y="2700338"/>
            <a:ext cx="2357438" cy="1166812"/>
          </a:xfrm>
          <a:custGeom>
            <a:avLst/>
            <a:gdLst>
              <a:gd name="T0" fmla="*/ 0 w 1485"/>
              <a:gd name="T1" fmla="*/ 1799390791 h 735"/>
              <a:gd name="T2" fmla="*/ 40322509 w 1485"/>
              <a:gd name="T3" fmla="*/ 1766627980 h 735"/>
              <a:gd name="T4" fmla="*/ 98286908 w 1485"/>
              <a:gd name="T5" fmla="*/ 1663302412 h 735"/>
              <a:gd name="T6" fmla="*/ 221773797 w 1485"/>
              <a:gd name="T7" fmla="*/ 1368443464 h 735"/>
              <a:gd name="T8" fmla="*/ 357862263 w 1485"/>
              <a:gd name="T9" fmla="*/ 957658965 h 735"/>
              <a:gd name="T10" fmla="*/ 713205164 w 1485"/>
              <a:gd name="T11" fmla="*/ 35282172 h 735"/>
              <a:gd name="T12" fmla="*/ 1083667417 w 1485"/>
              <a:gd name="T13" fmla="*/ 942538034 h 735"/>
              <a:gd name="T14" fmla="*/ 1451610308 w 1485"/>
              <a:gd name="T15" fmla="*/ 1852313256 h 735"/>
              <a:gd name="T16" fmla="*/ 1817033835 w 1485"/>
              <a:gd name="T17" fmla="*/ 942538034 h 735"/>
              <a:gd name="T18" fmla="*/ 2147483646 w 1485"/>
              <a:gd name="T19" fmla="*/ 37801534 h 735"/>
              <a:gd name="T20" fmla="*/ 2147483646 w 1485"/>
              <a:gd name="T21" fmla="*/ 942538034 h 735"/>
              <a:gd name="T22" fmla="*/ 2147483646 w 1485"/>
              <a:gd name="T23" fmla="*/ 1852313256 h 735"/>
              <a:gd name="T24" fmla="*/ 2147483646 w 1485"/>
              <a:gd name="T25" fmla="*/ 942538034 h 735"/>
              <a:gd name="T26" fmla="*/ 2147483646 w 1485"/>
              <a:gd name="T27" fmla="*/ 143648051 h 735"/>
              <a:gd name="T28" fmla="*/ 2147483646 w 1485"/>
              <a:gd name="T29" fmla="*/ 73083706 h 73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485" h="735">
                <a:moveTo>
                  <a:pt x="0" y="714"/>
                </a:moveTo>
                <a:cubicBezTo>
                  <a:pt x="3" y="712"/>
                  <a:pt x="10" y="710"/>
                  <a:pt x="16" y="701"/>
                </a:cubicBezTo>
                <a:cubicBezTo>
                  <a:pt x="22" y="692"/>
                  <a:pt x="27" y="686"/>
                  <a:pt x="39" y="660"/>
                </a:cubicBezTo>
                <a:cubicBezTo>
                  <a:pt x="51" y="634"/>
                  <a:pt x="71" y="590"/>
                  <a:pt x="88" y="543"/>
                </a:cubicBezTo>
                <a:cubicBezTo>
                  <a:pt x="105" y="496"/>
                  <a:pt x="110" y="468"/>
                  <a:pt x="142" y="380"/>
                </a:cubicBezTo>
                <a:cubicBezTo>
                  <a:pt x="174" y="292"/>
                  <a:pt x="235" y="15"/>
                  <a:pt x="283" y="14"/>
                </a:cubicBezTo>
                <a:cubicBezTo>
                  <a:pt x="331" y="13"/>
                  <a:pt x="381" y="254"/>
                  <a:pt x="430" y="374"/>
                </a:cubicBezTo>
                <a:cubicBezTo>
                  <a:pt x="479" y="493"/>
                  <a:pt x="528" y="735"/>
                  <a:pt x="576" y="735"/>
                </a:cubicBezTo>
                <a:cubicBezTo>
                  <a:pt x="625" y="735"/>
                  <a:pt x="672" y="494"/>
                  <a:pt x="721" y="374"/>
                </a:cubicBezTo>
                <a:cubicBezTo>
                  <a:pt x="770" y="254"/>
                  <a:pt x="822" y="15"/>
                  <a:pt x="871" y="15"/>
                </a:cubicBezTo>
                <a:cubicBezTo>
                  <a:pt x="920" y="15"/>
                  <a:pt x="968" y="254"/>
                  <a:pt x="1017" y="374"/>
                </a:cubicBezTo>
                <a:cubicBezTo>
                  <a:pt x="1066" y="494"/>
                  <a:pt x="1116" y="735"/>
                  <a:pt x="1165" y="735"/>
                </a:cubicBezTo>
                <a:cubicBezTo>
                  <a:pt x="1214" y="735"/>
                  <a:pt x="1266" y="487"/>
                  <a:pt x="1311" y="374"/>
                </a:cubicBezTo>
                <a:cubicBezTo>
                  <a:pt x="1356" y="261"/>
                  <a:pt x="1409" y="114"/>
                  <a:pt x="1438" y="57"/>
                </a:cubicBezTo>
                <a:cubicBezTo>
                  <a:pt x="1467" y="0"/>
                  <a:pt x="1475" y="35"/>
                  <a:pt x="1485" y="29"/>
                </a:cubicBezTo>
              </a:path>
            </a:pathLst>
          </a:custGeom>
          <a:noFill/>
          <a:ln w="9525" cap="flat" cmpd="sng">
            <a:solidFill>
              <a:srgbClr val="FF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6" name="Freeform 9">
            <a:extLst>
              <a:ext uri="{FF2B5EF4-FFF2-40B4-BE49-F238E27FC236}">
                <a16:creationId xmlns:a16="http://schemas.microsoft.com/office/drawing/2014/main" id="{B8A16933-C315-3241-BD92-BBA4839016FB}"/>
              </a:ext>
            </a:extLst>
          </p:cNvPr>
          <p:cNvSpPr>
            <a:spLocks/>
          </p:cNvSpPr>
          <p:nvPr/>
        </p:nvSpPr>
        <p:spPr bwMode="auto">
          <a:xfrm>
            <a:off x="833438" y="3302000"/>
            <a:ext cx="2508250" cy="1588"/>
          </a:xfrm>
          <a:custGeom>
            <a:avLst/>
            <a:gdLst>
              <a:gd name="T0" fmla="*/ 0 w 1580"/>
              <a:gd name="T1" fmla="*/ 0 h 1"/>
              <a:gd name="T2" fmla="*/ 2147483646 w 1580"/>
              <a:gd name="T3" fmla="*/ 2521744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80" h="1">
                <a:moveTo>
                  <a:pt x="0" y="0"/>
                </a:moveTo>
                <a:lnTo>
                  <a:pt x="1580" y="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Line 21">
            <a:extLst>
              <a:ext uri="{FF2B5EF4-FFF2-40B4-BE49-F238E27FC236}">
                <a16:creationId xmlns:a16="http://schemas.microsoft.com/office/drawing/2014/main" id="{58ECDEA8-EBB0-7D45-B6AC-A8F0B24693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3810000"/>
            <a:ext cx="2286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Text Box 24">
            <a:extLst>
              <a:ext uri="{FF2B5EF4-FFF2-40B4-BE49-F238E27FC236}">
                <a16:creationId xmlns:a16="http://schemas.microsoft.com/office/drawing/2014/main" id="{7FCEAF0C-E59E-B647-A8C7-530542607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438400"/>
            <a:ext cx="569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 [V]</a:t>
            </a:r>
          </a:p>
        </p:txBody>
      </p:sp>
      <p:sp>
        <p:nvSpPr>
          <p:cNvPr id="37909" name="Freeform 52">
            <a:extLst>
              <a:ext uri="{FF2B5EF4-FFF2-40B4-BE49-F238E27FC236}">
                <a16:creationId xmlns:a16="http://schemas.microsoft.com/office/drawing/2014/main" id="{E4BDDEF5-73C1-E645-88D5-2CF149BCAF76}"/>
              </a:ext>
            </a:extLst>
          </p:cNvPr>
          <p:cNvSpPr>
            <a:spLocks/>
          </p:cNvSpPr>
          <p:nvPr/>
        </p:nvSpPr>
        <p:spPr bwMode="auto">
          <a:xfrm>
            <a:off x="836613" y="2730500"/>
            <a:ext cx="2416175" cy="1144588"/>
          </a:xfrm>
          <a:custGeom>
            <a:avLst/>
            <a:gdLst>
              <a:gd name="T0" fmla="*/ 0 w 1522"/>
              <a:gd name="T1" fmla="*/ 914817912 h 721"/>
              <a:gd name="T2" fmla="*/ 360383138 w 1522"/>
              <a:gd name="T3" fmla="*/ 0 h 721"/>
              <a:gd name="T4" fmla="*/ 730845313 w 1522"/>
              <a:gd name="T5" fmla="*/ 907256646 h 721"/>
              <a:gd name="T6" fmla="*/ 1098788125 w 1522"/>
              <a:gd name="T7" fmla="*/ 1817034244 h 721"/>
              <a:gd name="T8" fmla="*/ 1464211575 w 1522"/>
              <a:gd name="T9" fmla="*/ 907256646 h 721"/>
              <a:gd name="T10" fmla="*/ 1842235013 w 1522"/>
              <a:gd name="T11" fmla="*/ 2520951 h 721"/>
              <a:gd name="T12" fmla="*/ 2147483646 w 1522"/>
              <a:gd name="T13" fmla="*/ 907256646 h 721"/>
              <a:gd name="T14" fmla="*/ 2147483646 w 1522"/>
              <a:gd name="T15" fmla="*/ 1817034244 h 721"/>
              <a:gd name="T16" fmla="*/ 2147483646 w 1522"/>
              <a:gd name="T17" fmla="*/ 907256646 h 721"/>
              <a:gd name="T18" fmla="*/ 2147483646 w 1522"/>
              <a:gd name="T19" fmla="*/ 7561266 h 721"/>
              <a:gd name="T20" fmla="*/ 2147483646 w 1522"/>
              <a:gd name="T21" fmla="*/ 897176017 h 721"/>
              <a:gd name="T22" fmla="*/ 2147483646 w 1522"/>
              <a:gd name="T23" fmla="*/ 1441530005 h 72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522" h="721">
                <a:moveTo>
                  <a:pt x="0" y="363"/>
                </a:moveTo>
                <a:cubicBezTo>
                  <a:pt x="24" y="303"/>
                  <a:pt x="95" y="0"/>
                  <a:pt x="143" y="0"/>
                </a:cubicBezTo>
                <a:cubicBezTo>
                  <a:pt x="191" y="0"/>
                  <a:pt x="241" y="240"/>
                  <a:pt x="290" y="360"/>
                </a:cubicBezTo>
                <a:cubicBezTo>
                  <a:pt x="339" y="479"/>
                  <a:pt x="388" y="721"/>
                  <a:pt x="436" y="721"/>
                </a:cubicBezTo>
                <a:cubicBezTo>
                  <a:pt x="485" y="721"/>
                  <a:pt x="532" y="480"/>
                  <a:pt x="581" y="360"/>
                </a:cubicBezTo>
                <a:cubicBezTo>
                  <a:pt x="630" y="240"/>
                  <a:pt x="682" y="1"/>
                  <a:pt x="731" y="1"/>
                </a:cubicBezTo>
                <a:cubicBezTo>
                  <a:pt x="780" y="1"/>
                  <a:pt x="828" y="240"/>
                  <a:pt x="877" y="360"/>
                </a:cubicBezTo>
                <a:cubicBezTo>
                  <a:pt x="926" y="480"/>
                  <a:pt x="976" y="721"/>
                  <a:pt x="1025" y="721"/>
                </a:cubicBezTo>
                <a:cubicBezTo>
                  <a:pt x="1074" y="721"/>
                  <a:pt x="1122" y="480"/>
                  <a:pt x="1171" y="360"/>
                </a:cubicBezTo>
                <a:cubicBezTo>
                  <a:pt x="1220" y="240"/>
                  <a:pt x="1269" y="4"/>
                  <a:pt x="1317" y="3"/>
                </a:cubicBezTo>
                <a:cubicBezTo>
                  <a:pt x="1365" y="2"/>
                  <a:pt x="1427" y="261"/>
                  <a:pt x="1461" y="356"/>
                </a:cubicBezTo>
                <a:cubicBezTo>
                  <a:pt x="1495" y="451"/>
                  <a:pt x="1512" y="536"/>
                  <a:pt x="1522" y="5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Line 56">
            <a:extLst>
              <a:ext uri="{FF2B5EF4-FFF2-40B4-BE49-F238E27FC236}">
                <a16:creationId xmlns:a16="http://schemas.microsoft.com/office/drawing/2014/main" id="{1F89BA19-E6B4-1040-B85A-D668FF8D3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2200" y="2743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Freeform 57">
            <a:extLst>
              <a:ext uri="{FF2B5EF4-FFF2-40B4-BE49-F238E27FC236}">
                <a16:creationId xmlns:a16="http://schemas.microsoft.com/office/drawing/2014/main" id="{271B2587-8129-6F42-B402-2D8514180A0E}"/>
              </a:ext>
            </a:extLst>
          </p:cNvPr>
          <p:cNvSpPr>
            <a:spLocks/>
          </p:cNvSpPr>
          <p:nvPr/>
        </p:nvSpPr>
        <p:spPr bwMode="auto">
          <a:xfrm flipV="1">
            <a:off x="6794500" y="3300413"/>
            <a:ext cx="1308100" cy="74612"/>
          </a:xfrm>
          <a:custGeom>
            <a:avLst/>
            <a:gdLst>
              <a:gd name="T0" fmla="*/ 0 w 894"/>
              <a:gd name="T1" fmla="*/ 0 h 1"/>
              <a:gd name="T2" fmla="*/ 1914010749 w 894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94" h="1">
                <a:moveTo>
                  <a:pt x="0" y="0"/>
                </a:moveTo>
                <a:lnTo>
                  <a:pt x="894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2" name="Text Box 58">
            <a:extLst>
              <a:ext uri="{FF2B5EF4-FFF2-40B4-BE49-F238E27FC236}">
                <a16:creationId xmlns:a16="http://schemas.microsoft.com/office/drawing/2014/main" id="{B66E4A40-D724-9E40-BF32-A71D30374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2982913"/>
            <a:ext cx="420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t[s]</a:t>
            </a:r>
          </a:p>
        </p:txBody>
      </p:sp>
      <p:sp>
        <p:nvSpPr>
          <p:cNvPr id="37913" name="Slide Number Placeholder 1">
            <a:extLst>
              <a:ext uri="{FF2B5EF4-FFF2-40B4-BE49-F238E27FC236}">
                <a16:creationId xmlns:a16="http://schemas.microsoft.com/office/drawing/2014/main" id="{89CF085B-285A-9C41-AA3B-9AA0F2B246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A55CA2-23EB-3D4B-949F-CD0F08ABBC4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702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3E1757EE-3422-F749-B6A5-841B1B1E8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Communication Terms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076A3D3-E0EA-354E-9EE2-F1A5F916B1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Helvetica" charset="0"/>
              <a:buChar char="n"/>
              <a:defRPr/>
            </a:pPr>
            <a:r>
              <a:rPr lang="en-US" dirty="0">
                <a:latin typeface="+mj-lt"/>
              </a:rPr>
              <a:t>Data - entities that convey meaning, or information</a:t>
            </a:r>
          </a:p>
          <a:p>
            <a:pPr>
              <a:buFont typeface="Helvetica" charset="0"/>
              <a:buChar char="n"/>
              <a:defRPr/>
            </a:pPr>
            <a:r>
              <a:rPr lang="en-US" dirty="0">
                <a:latin typeface="+mj-lt"/>
              </a:rPr>
              <a:t>Signals - electric or electromagnetic representations of data</a:t>
            </a:r>
          </a:p>
          <a:p>
            <a:pPr>
              <a:buFont typeface="Helvetica" charset="0"/>
              <a:buChar char="n"/>
              <a:defRPr/>
            </a:pPr>
            <a:r>
              <a:rPr lang="en-US" dirty="0">
                <a:latin typeface="+mj-lt"/>
              </a:rPr>
              <a:t>Transmission - communication of data by the propagation and processing of signals  </a:t>
            </a:r>
          </a:p>
          <a:p>
            <a:pPr lvl="1">
              <a:buFont typeface="Helvetica" charset="0"/>
              <a:buChar char="n"/>
              <a:defRPr/>
            </a:pPr>
            <a:r>
              <a:rPr lang="en-US" dirty="0">
                <a:latin typeface="+mj-lt"/>
              </a:rPr>
              <a:t>In this course, we focus on delivery of data through wireless media/channels</a:t>
            </a:r>
          </a:p>
        </p:txBody>
      </p:sp>
      <p:sp>
        <p:nvSpPr>
          <p:cNvPr id="38915" name="Slide Number Placeholder 1">
            <a:extLst>
              <a:ext uri="{FF2B5EF4-FFF2-40B4-BE49-F238E27FC236}">
                <a16:creationId xmlns:a16="http://schemas.microsoft.com/office/drawing/2014/main" id="{DFE2BABE-E719-3F4A-B8D3-FFB5B92940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A90081-1F09-3444-8E97-C3C7CA69D582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28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CB90C0A3-56DC-8C48-AA8A-8A8F18F00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cs typeface="Times New Roman" charset="0"/>
              </a:rPr>
              <a:t>Examples of Analog and Digital Data 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CA0DDCB7-B4B7-9A44-85E7-EA4340B80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</a:rPr>
              <a:t>Analog</a:t>
            </a:r>
          </a:p>
          <a:p>
            <a:pPr lvl="1"/>
            <a:r>
              <a:rPr lang="en-US" altLang="en-US">
                <a:latin typeface="Calibri" panose="020F0502020204030204" pitchFamily="34" charset="0"/>
              </a:rPr>
              <a:t>Video</a:t>
            </a:r>
          </a:p>
          <a:p>
            <a:pPr lvl="1"/>
            <a:r>
              <a:rPr lang="en-US" altLang="en-US">
                <a:latin typeface="Calibri" panose="020F0502020204030204" pitchFamily="34" charset="0"/>
              </a:rPr>
              <a:t>Audio</a:t>
            </a:r>
          </a:p>
          <a:p>
            <a:r>
              <a:rPr lang="en-US" altLang="en-US">
                <a:latin typeface="Calibri" panose="020F0502020204030204" pitchFamily="34" charset="0"/>
              </a:rPr>
              <a:t>Digital</a:t>
            </a:r>
          </a:p>
          <a:p>
            <a:pPr lvl="1"/>
            <a:r>
              <a:rPr lang="en-US" altLang="en-US">
                <a:latin typeface="Calibri" panose="020F0502020204030204" pitchFamily="34" charset="0"/>
              </a:rPr>
              <a:t>Text</a:t>
            </a:r>
          </a:p>
          <a:p>
            <a:pPr lvl="1"/>
            <a:r>
              <a:rPr lang="en-US" altLang="en-US">
                <a:latin typeface="Calibri" panose="020F0502020204030204" pitchFamily="34" charset="0"/>
              </a:rPr>
              <a:t>Integers </a:t>
            </a:r>
          </a:p>
        </p:txBody>
      </p:sp>
      <p:pic>
        <p:nvPicPr>
          <p:cNvPr id="39939" name="Picture 4" descr="lena">
            <a:extLst>
              <a:ext uri="{FF2B5EF4-FFF2-40B4-BE49-F238E27FC236}">
                <a16:creationId xmlns:a16="http://schemas.microsoft.com/office/drawing/2014/main" id="{4DB9F035-E774-A84F-8B46-ECE625998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00" y="1600200"/>
            <a:ext cx="3098800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5" descr="Picture 1">
            <a:extLst>
              <a:ext uri="{FF2B5EF4-FFF2-40B4-BE49-F238E27FC236}">
                <a16:creationId xmlns:a16="http://schemas.microsoft.com/office/drawing/2014/main" id="{40442E01-FEB2-E64D-A698-64F420647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49813"/>
            <a:ext cx="8020050" cy="200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Slide Number Placeholder 1">
            <a:extLst>
              <a:ext uri="{FF2B5EF4-FFF2-40B4-BE49-F238E27FC236}">
                <a16:creationId xmlns:a16="http://schemas.microsoft.com/office/drawing/2014/main" id="{B8801FE1-9CB0-C644-929C-4A1491CEAD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195FBE-3F3D-A54C-985A-3FC638F2A8A8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031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4D642C68-E53F-8146-959C-64F243511C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</a:rPr>
              <a:t>Analog Signals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DCAB6B53-B5E9-7944-BA46-E3416A4BF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>
                <a:latin typeface="Calibri" panose="020F0502020204030204" pitchFamily="34" charset="0"/>
              </a:rPr>
              <a:t>A continuously varying electromagnetic wave that may be propagated over a variety of media, depending on frequency</a:t>
            </a:r>
          </a:p>
          <a:p>
            <a:r>
              <a:rPr lang="en-US" altLang="en-US" sz="2800">
                <a:latin typeface="Calibri" panose="020F0502020204030204" pitchFamily="34" charset="0"/>
              </a:rPr>
              <a:t>Examples of media:</a:t>
            </a:r>
          </a:p>
          <a:p>
            <a:pPr lvl="1"/>
            <a:r>
              <a:rPr lang="en-US" altLang="en-US" sz="2400">
                <a:latin typeface="Calibri" panose="020F0502020204030204" pitchFamily="34" charset="0"/>
              </a:rPr>
              <a:t>Copper wire media (twisted pair and coaxial cable)</a:t>
            </a:r>
          </a:p>
          <a:p>
            <a:pPr lvl="1"/>
            <a:r>
              <a:rPr lang="en-US" altLang="en-US" sz="2400">
                <a:latin typeface="Calibri" panose="020F0502020204030204" pitchFamily="34" charset="0"/>
              </a:rPr>
              <a:t>Fiber optic cable</a:t>
            </a:r>
          </a:p>
          <a:p>
            <a:pPr lvl="1"/>
            <a:r>
              <a:rPr lang="en-US" altLang="en-US" sz="2400">
                <a:latin typeface="Calibri" panose="020F0502020204030204" pitchFamily="34" charset="0"/>
              </a:rPr>
              <a:t>Atmosphere or space propagation</a:t>
            </a:r>
          </a:p>
          <a:p>
            <a:r>
              <a:rPr lang="en-US" altLang="en-US" sz="2800">
                <a:latin typeface="Calibri" panose="020F0502020204030204" pitchFamily="34" charset="0"/>
              </a:rPr>
              <a:t>Analog signals can help propagate both analog and digital data </a:t>
            </a:r>
          </a:p>
        </p:txBody>
      </p:sp>
      <p:sp>
        <p:nvSpPr>
          <p:cNvPr id="40963" name="Slide Number Placeholder 1">
            <a:extLst>
              <a:ext uri="{FF2B5EF4-FFF2-40B4-BE49-F238E27FC236}">
                <a16:creationId xmlns:a16="http://schemas.microsoft.com/office/drawing/2014/main" id="{06842F39-4761-6541-8367-113CE74917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16C59F-4F94-A043-AA2B-E551EA6264CF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654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47FEC96C-0DBC-B148-9C56-E20DB13CE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Digital Signals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B8D76A9-71CC-3744-9665-D6D776F178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Helvetica" charset="0"/>
              <a:buChar char="n"/>
              <a:defRPr/>
            </a:pPr>
            <a:r>
              <a:rPr lang="en-US" dirty="0">
                <a:latin typeface="+mj-lt"/>
              </a:rPr>
              <a:t>A sequence of voltage pulses that may be transmitted over a copper wire medium</a:t>
            </a:r>
          </a:p>
          <a:p>
            <a:pPr>
              <a:buFont typeface="Helvetica" charset="0"/>
              <a:buChar char="n"/>
              <a:defRPr/>
            </a:pPr>
            <a:r>
              <a:rPr lang="en-US" dirty="0">
                <a:latin typeface="+mj-lt"/>
              </a:rPr>
              <a:t>Transmission generally easier than analog signaling</a:t>
            </a:r>
          </a:p>
          <a:p>
            <a:pPr>
              <a:buFont typeface="Helvetica" charset="0"/>
              <a:buChar char="n"/>
              <a:defRPr/>
            </a:pPr>
            <a:r>
              <a:rPr lang="en-US" dirty="0">
                <a:latin typeface="+mj-lt"/>
              </a:rPr>
              <a:t>Less susceptible to noise interference</a:t>
            </a:r>
          </a:p>
          <a:p>
            <a:pPr>
              <a:buFont typeface="Helvetica" charset="0"/>
              <a:buChar char="n"/>
              <a:defRPr/>
            </a:pPr>
            <a:r>
              <a:rPr lang="en-US" dirty="0">
                <a:latin typeface="+mj-lt"/>
              </a:rPr>
              <a:t>Suffer more from attenuation</a:t>
            </a:r>
          </a:p>
          <a:p>
            <a:pPr>
              <a:buFont typeface="Helvetica" charset="0"/>
              <a:buChar char="n"/>
              <a:defRPr/>
            </a:pPr>
            <a:r>
              <a:rPr lang="en-US" dirty="0">
                <a:latin typeface="+mj-lt"/>
              </a:rPr>
              <a:t>Digital signals can help propagate both analog and digital data</a:t>
            </a:r>
          </a:p>
        </p:txBody>
      </p:sp>
      <p:sp>
        <p:nvSpPr>
          <p:cNvPr id="41987" name="Slide Number Placeholder 1">
            <a:extLst>
              <a:ext uri="{FF2B5EF4-FFF2-40B4-BE49-F238E27FC236}">
                <a16:creationId xmlns:a16="http://schemas.microsoft.com/office/drawing/2014/main" id="{C65DC246-03B2-7E4B-A470-6BB4889693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977F1F-6206-4A4F-8960-07CB8A19D947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888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A893D497-5B60-9245-8FEA-57F8FFEC2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</a:rPr>
              <a:t>Analog Signaling</a:t>
            </a:r>
          </a:p>
        </p:txBody>
      </p:sp>
      <p:pic>
        <p:nvPicPr>
          <p:cNvPr id="43010" name="Picture 5">
            <a:extLst>
              <a:ext uri="{FF2B5EF4-FFF2-40B4-BE49-F238E27FC236}">
                <a16:creationId xmlns:a16="http://schemas.microsoft.com/office/drawing/2014/main" id="{94EE263E-CD38-F04A-BE4A-34333D8AE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8305800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Slide Number Placeholder 1">
            <a:extLst>
              <a:ext uri="{FF2B5EF4-FFF2-40B4-BE49-F238E27FC236}">
                <a16:creationId xmlns:a16="http://schemas.microsoft.com/office/drawing/2014/main" id="{87441223-659A-8B4D-A324-AA4BD70D3B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FB594A-E429-7F4E-B5D3-9E8E4E7BE305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170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2ABB277D-08F9-2D48-9B82-CE40C12A8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</a:rPr>
              <a:t>Digital Signaling</a:t>
            </a:r>
          </a:p>
        </p:txBody>
      </p:sp>
      <p:pic>
        <p:nvPicPr>
          <p:cNvPr id="44034" name="Picture 4">
            <a:extLst>
              <a:ext uri="{FF2B5EF4-FFF2-40B4-BE49-F238E27FC236}">
                <a16:creationId xmlns:a16="http://schemas.microsoft.com/office/drawing/2014/main" id="{D0049CFD-201E-8842-B4C5-9AFF7D49C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72463" cy="48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Slide Number Placeholder 1">
            <a:extLst>
              <a:ext uri="{FF2B5EF4-FFF2-40B4-BE49-F238E27FC236}">
                <a16:creationId xmlns:a16="http://schemas.microsoft.com/office/drawing/2014/main" id="{42B4B1C3-6E78-D24C-B04A-B6C3B3F325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DD28C0-09E4-3846-BECE-CECE4750B525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296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24419ED6-6BC0-F64E-9009-502913996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Times New Roman" panose="02020603050405020304" pitchFamily="18" charset="0"/>
                <a:cs typeface="Times New Roman" panose="02020603050405020304" pitchFamily="18" charset="0"/>
              </a:rPr>
              <a:t>Different combinations</a:t>
            </a:r>
          </a:p>
        </p:txBody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1BDA480C-D6AF-2543-BBAD-580FD014E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7772400" cy="41148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>
                <a:cs typeface="Times New Roman" charset="0"/>
              </a:rPr>
              <a:t>Digital data, digital signal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sz="2400" dirty="0">
                <a:cs typeface="Times New Roman" charset="0"/>
              </a:rPr>
              <a:t>Equipment for encoding is less expensive than digital-to-analog equipment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>
                <a:cs typeface="Times New Roman" charset="0"/>
              </a:rPr>
              <a:t>Analog data, digital signal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sz="2400" dirty="0">
                <a:cs typeface="Times New Roman" charset="0"/>
              </a:rPr>
              <a:t>Conversion permits use of modern digital transmission and switching equipment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>
                <a:cs typeface="Times New Roman" charset="0"/>
              </a:rPr>
              <a:t>Digital data, analog signal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sz="2400" dirty="0">
                <a:cs typeface="Times New Roman" charset="0"/>
              </a:rPr>
              <a:t>Some transmission media will only propagate analog signals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sz="2400" dirty="0">
                <a:cs typeface="Times New Roman" charset="0"/>
              </a:rPr>
              <a:t>Examples include optical fiber and satellite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>
                <a:cs typeface="Times New Roman" charset="0"/>
              </a:rPr>
              <a:t>Analog data, analog signal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sz="2400" dirty="0">
                <a:cs typeface="Times New Roman" charset="0"/>
              </a:rPr>
              <a:t>Analog data easily converted to analog signal</a:t>
            </a:r>
          </a:p>
        </p:txBody>
      </p:sp>
      <p:sp>
        <p:nvSpPr>
          <p:cNvPr id="45059" name="Slide Number Placeholder 1">
            <a:extLst>
              <a:ext uri="{FF2B5EF4-FFF2-40B4-BE49-F238E27FC236}">
                <a16:creationId xmlns:a16="http://schemas.microsoft.com/office/drawing/2014/main" id="{0F73116D-9A10-FE4A-8479-DB90D3572F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38AA70-7F25-BD44-A15E-4A36D69FE1F2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53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62365128-1380-3442-9CB1-8893B6A35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Frequencies in use</a:t>
            </a:r>
          </a:p>
        </p:txBody>
      </p:sp>
      <p:sp>
        <p:nvSpPr>
          <p:cNvPr id="18434" name="Rectangle 4">
            <a:extLst>
              <a:ext uri="{FF2B5EF4-FFF2-40B4-BE49-F238E27FC236}">
                <a16:creationId xmlns:a16="http://schemas.microsoft.com/office/drawing/2014/main" id="{2D3D3E61-4E40-BA47-866A-F32DC6535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77200" cy="4876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/>
              <a:t>VHF-/UHF-ranges for mobile radio</a:t>
            </a:r>
          </a:p>
          <a:p>
            <a:pPr lvl="1"/>
            <a:r>
              <a:rPr lang="en-US" altLang="en-US"/>
              <a:t>simple, small antenna for cars</a:t>
            </a:r>
          </a:p>
          <a:p>
            <a:pPr lvl="1"/>
            <a:r>
              <a:rPr lang="en-US" altLang="en-US"/>
              <a:t>Better propagation characteristics, relatively reliable connections</a:t>
            </a:r>
          </a:p>
          <a:p>
            <a:pPr>
              <a:buFont typeface="Wingdings" pitchFamily="2" charset="2"/>
              <a:buChar char="q"/>
            </a:pPr>
            <a:r>
              <a:rPr lang="en-US" altLang="en-US"/>
              <a:t>SHF and higher for directed radio links, satellite communication</a:t>
            </a:r>
          </a:p>
          <a:p>
            <a:pPr lvl="1"/>
            <a:r>
              <a:rPr lang="en-US" altLang="en-US"/>
              <a:t>large bandwidth available</a:t>
            </a:r>
          </a:p>
          <a:p>
            <a:pPr>
              <a:buFont typeface="Wingdings" pitchFamily="2" charset="2"/>
              <a:buChar char="q"/>
            </a:pPr>
            <a:r>
              <a:rPr lang="en-US" altLang="en-US"/>
              <a:t>Wireless LANs use frequencies in UHF to SHF spectrum</a:t>
            </a:r>
          </a:p>
          <a:p>
            <a:pPr lvl="1"/>
            <a:r>
              <a:rPr lang="en-US" altLang="en-US"/>
              <a:t>some systems planned up to EHF</a:t>
            </a:r>
          </a:p>
          <a:p>
            <a:pPr lvl="1"/>
            <a:r>
              <a:rPr lang="en-US" altLang="en-US"/>
              <a:t>limitations due to absorption by water and oxygen molecules (shorter distance)</a:t>
            </a:r>
          </a:p>
          <a:p>
            <a:pPr marL="1162050" lvl="2"/>
            <a:r>
              <a:rPr lang="en-US" altLang="en-US"/>
              <a:t>weather dependent fading, signal loss caused by heavy rainfall, fog etc. </a:t>
            </a:r>
          </a:p>
        </p:txBody>
      </p:sp>
      <p:sp>
        <p:nvSpPr>
          <p:cNvPr id="18435" name="Slide Number Placeholder 1">
            <a:extLst>
              <a:ext uri="{FF2B5EF4-FFF2-40B4-BE49-F238E27FC236}">
                <a16:creationId xmlns:a16="http://schemas.microsoft.com/office/drawing/2014/main" id="{6B6C955F-1B0D-DE4B-9AE4-9453D1F4D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4D7CD3-CF4C-194C-9780-7EE55B86EDA2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313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4BC7BDE0-F1F8-BE45-9DAB-0D38392CA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</a:rPr>
              <a:t>Analog Transmission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1A0A014E-8144-FB4F-9EDC-30A9FE4F56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Transmit analog signals without regard to content  </a:t>
            </a:r>
          </a:p>
          <a:p>
            <a:pPr>
              <a:lnSpc>
                <a:spcPct val="90000"/>
              </a:lnSpc>
            </a:pPr>
            <a:r>
              <a:rPr lang="en-US" altLang="en-US"/>
              <a:t>Attenuation limits length of transmission link </a:t>
            </a:r>
          </a:p>
          <a:p>
            <a:pPr>
              <a:lnSpc>
                <a:spcPct val="90000"/>
              </a:lnSpc>
            </a:pPr>
            <a:r>
              <a:rPr lang="en-US" altLang="en-US"/>
              <a:t>Cascaded amplifiers boost signal</a:t>
            </a:r>
            <a:r>
              <a:rPr lang="ja-JP" altLang="en-US"/>
              <a:t>’</a:t>
            </a:r>
            <a:r>
              <a:rPr lang="en-US" altLang="ja-JP"/>
              <a:t>s energy for longer distances but can cause distortion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Noise accumulates over distance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Analog data can tolerate distortion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Introduces errors in digital data</a:t>
            </a:r>
          </a:p>
        </p:txBody>
      </p:sp>
      <p:pic>
        <p:nvPicPr>
          <p:cNvPr id="46083" name="Picture 1" descr="Screen shot 2012-08-27 at 8.31.21 PM.png">
            <a:extLst>
              <a:ext uri="{FF2B5EF4-FFF2-40B4-BE49-F238E27FC236}">
                <a16:creationId xmlns:a16="http://schemas.microsoft.com/office/drawing/2014/main" id="{F509BDCE-0A76-4F46-8A79-3F4E2C7B5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38600"/>
            <a:ext cx="7162800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Slide Number Placeholder 2">
            <a:extLst>
              <a:ext uri="{FF2B5EF4-FFF2-40B4-BE49-F238E27FC236}">
                <a16:creationId xmlns:a16="http://schemas.microsoft.com/office/drawing/2014/main" id="{CBEABB4B-E36F-944E-8E4C-58BCE3F25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DA7B48-2D28-CE4B-AE11-EB280DAA83DD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271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EDB6165F-0C5C-E849-80BF-1AA716023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</a:rPr>
              <a:t>Digital Transmission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CE580A5C-D65C-5B4D-815A-CB768BF6A9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>
                <a:latin typeface="Calibri" panose="020F0502020204030204" pitchFamily="34" charset="0"/>
              </a:rPr>
              <a:t>Concerned with the content of the signal</a:t>
            </a:r>
          </a:p>
          <a:p>
            <a:r>
              <a:rPr lang="en-US" altLang="en-US" sz="2800">
                <a:latin typeface="Calibri" panose="020F0502020204030204" pitchFamily="34" charset="0"/>
              </a:rPr>
              <a:t>Attenuation endangers integrity of data</a:t>
            </a:r>
          </a:p>
          <a:p>
            <a:r>
              <a:rPr lang="en-US" altLang="en-US" sz="2800">
                <a:latin typeface="Calibri" panose="020F0502020204030204" pitchFamily="34" charset="0"/>
              </a:rPr>
              <a:t>Digital Signal</a:t>
            </a:r>
          </a:p>
          <a:p>
            <a:pPr lvl="1"/>
            <a:r>
              <a:rPr lang="en-US" altLang="en-US" sz="2400">
                <a:latin typeface="Calibri" panose="020F0502020204030204" pitchFamily="34" charset="0"/>
              </a:rPr>
              <a:t>Repeaters achieve greater distance</a:t>
            </a:r>
          </a:p>
          <a:p>
            <a:pPr lvl="1"/>
            <a:r>
              <a:rPr lang="en-US" altLang="en-US" sz="2400">
                <a:latin typeface="Calibri" panose="020F0502020204030204" pitchFamily="34" charset="0"/>
              </a:rPr>
              <a:t>Repeaters recover the signal and retransmit</a:t>
            </a:r>
          </a:p>
          <a:p>
            <a:r>
              <a:rPr lang="en-US" altLang="en-US" sz="2800">
                <a:latin typeface="Calibri" panose="020F0502020204030204" pitchFamily="34" charset="0"/>
              </a:rPr>
              <a:t>Analog signal carrying digital data</a:t>
            </a:r>
          </a:p>
          <a:p>
            <a:pPr lvl="1"/>
            <a:r>
              <a:rPr lang="en-US" altLang="en-US" sz="2400">
                <a:latin typeface="Calibri" panose="020F0502020204030204" pitchFamily="34" charset="0"/>
              </a:rPr>
              <a:t>Retransmission device recovers the digital data from analog signal</a:t>
            </a:r>
          </a:p>
          <a:p>
            <a:pPr lvl="1"/>
            <a:r>
              <a:rPr lang="en-US" altLang="en-US" sz="2400">
                <a:latin typeface="Calibri" panose="020F0502020204030204" pitchFamily="34" charset="0"/>
              </a:rPr>
              <a:t>Generates new (and usually cleaner) analog signal</a:t>
            </a:r>
          </a:p>
        </p:txBody>
      </p:sp>
      <p:sp>
        <p:nvSpPr>
          <p:cNvPr id="47107" name="Slide Number Placeholder 1">
            <a:extLst>
              <a:ext uri="{FF2B5EF4-FFF2-40B4-BE49-F238E27FC236}">
                <a16:creationId xmlns:a16="http://schemas.microsoft.com/office/drawing/2014/main" id="{FF6F81DB-6338-2949-9D18-E7564FC059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EA8D0B-7C18-EC4D-812B-F69687113910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93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53213165-9273-C74C-9FA2-5DD7381E8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outline</a:t>
            </a:r>
          </a:p>
        </p:txBody>
      </p:sp>
      <p:sp>
        <p:nvSpPr>
          <p:cNvPr id="48130" name="Rectangle 4">
            <a:extLst>
              <a:ext uri="{FF2B5EF4-FFF2-40B4-BE49-F238E27FC236}">
                <a16:creationId xmlns:a16="http://schemas.microsoft.com/office/drawing/2014/main" id="{A566BFC4-C5A0-6E49-BD59-1610452A0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u="sng">
                <a:solidFill>
                  <a:srgbClr val="FF0000"/>
                </a:solidFill>
              </a:rPr>
              <a:t>Frequency and signal</a:t>
            </a:r>
          </a:p>
          <a:p>
            <a:pPr>
              <a:buFont typeface="Wingdings" pitchFamily="2" charset="2"/>
              <a:buChar char="q"/>
            </a:pPr>
            <a:r>
              <a:rPr lang="en-US" altLang="en-US" u="sng">
                <a:solidFill>
                  <a:srgbClr val="FF0000"/>
                </a:solidFill>
              </a:rPr>
              <a:t>Channel and propagation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/>
              <a:t>Multiplexing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/>
              <a:t>Modulation</a:t>
            </a:r>
          </a:p>
        </p:txBody>
      </p:sp>
      <p:sp>
        <p:nvSpPr>
          <p:cNvPr id="48131" name="Slide Number Placeholder 1">
            <a:extLst>
              <a:ext uri="{FF2B5EF4-FFF2-40B4-BE49-F238E27FC236}">
                <a16:creationId xmlns:a16="http://schemas.microsoft.com/office/drawing/2014/main" id="{959D94BB-3DF8-C443-9D1D-6339598830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10ECC6-A355-5B4D-AC77-0B994AFD87D9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22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2E414599-8F57-A545-8229-BDB104AA54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800">
                <a:ea typeface="Times New Roman" panose="02020603050405020304" pitchFamily="18" charset="0"/>
                <a:cs typeface="Times New Roman" panose="02020603050405020304" pitchFamily="18" charset="0"/>
              </a:rPr>
              <a:t>Impairments, such as noise, limit data rate that can be achieved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>
                <a:ea typeface="Times New Roman" panose="02020603050405020304" pitchFamily="18" charset="0"/>
                <a:cs typeface="Times New Roman" panose="02020603050405020304" pitchFamily="18" charset="0"/>
              </a:rPr>
              <a:t>For digital data, to what extent do impairments limit data rate?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2400">
                <a:ea typeface="Times New Roman" panose="02020603050405020304" pitchFamily="18" charset="0"/>
                <a:cs typeface="Times New Roman" panose="02020603050405020304" pitchFamily="18" charset="0"/>
              </a:rPr>
              <a:t>Data rate: the number of bits sent/received successfully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>
                <a:ea typeface="Times New Roman" panose="02020603050405020304" pitchFamily="18" charset="0"/>
                <a:cs typeface="Times New Roman" panose="02020603050405020304" pitchFamily="18" charset="0"/>
              </a:rPr>
              <a:t>Channel Capacity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2400">
                <a:ea typeface="Times New Roman" panose="02020603050405020304" pitchFamily="18" charset="0"/>
                <a:cs typeface="Times New Roman" panose="02020603050405020304" pitchFamily="18" charset="0"/>
              </a:rPr>
              <a:t>the maximum rate at which data can be transmitted over a given communication path, or channel, under given conditions  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2400">
                <a:ea typeface="Times New Roman" panose="02020603050405020304" pitchFamily="18" charset="0"/>
                <a:cs typeface="Times New Roman" panose="02020603050405020304" pitchFamily="18" charset="0"/>
              </a:rPr>
              <a:t>Note that a different condition will lead to different channel capacity.</a:t>
            </a:r>
          </a:p>
        </p:txBody>
      </p:sp>
      <p:sp>
        <p:nvSpPr>
          <p:cNvPr id="49154" name="Title 1">
            <a:extLst>
              <a:ext uri="{FF2B5EF4-FFF2-40B4-BE49-F238E27FC236}">
                <a16:creationId xmlns:a16="http://schemas.microsoft.com/office/drawing/2014/main" id="{D02C1463-C2C5-0343-AF77-DA51B862D1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Channel capacity</a:t>
            </a:r>
          </a:p>
        </p:txBody>
      </p:sp>
      <p:sp>
        <p:nvSpPr>
          <p:cNvPr id="49155" name="Slide Number Placeholder 2">
            <a:extLst>
              <a:ext uri="{FF2B5EF4-FFF2-40B4-BE49-F238E27FC236}">
                <a16:creationId xmlns:a16="http://schemas.microsoft.com/office/drawing/2014/main" id="{EF175037-B933-4745-AD9E-6A705D4F2E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8F110B-5874-F541-9324-52B80E249E00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3595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C0AA34B5-0A16-EB43-8DDA-06EEBCE51B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cs typeface="Times New Roman" charset="0"/>
              </a:rPr>
              <a:t>Concepts Related to Channel Capacity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857C846F-2623-454D-B718-15F15B40E2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Channel bandwidth - the bandwidth of the transmitted signal as constrained by the transmitter and the nature of the transmission medium (in Hertz, Hz)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Noise - average level of noise over the communication path</a:t>
            </a:r>
          </a:p>
          <a:p>
            <a:pPr>
              <a:lnSpc>
                <a:spcPct val="90000"/>
              </a:lnSpc>
            </a:pPr>
            <a:r>
              <a:rPr lang="en-US" altLang="en-US"/>
              <a:t>Error rate - rate at which errors occur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Error = transmit 1 and receive 0; transmit 0 and receive 1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E.g., sent 1011 and received 1001, 1/4=25% error rate.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0.1% error rate means that 1 error per 1Kbits data</a:t>
            </a:r>
          </a:p>
          <a:p>
            <a:pPr>
              <a:lnSpc>
                <a:spcPct val="90000"/>
              </a:lnSpc>
            </a:pPr>
            <a:r>
              <a:rPr lang="en-US" altLang="en-US"/>
              <a:t>Energy level of signal also plays an important role, thus…</a:t>
            </a:r>
          </a:p>
        </p:txBody>
      </p:sp>
      <p:sp>
        <p:nvSpPr>
          <p:cNvPr id="50179" name="Slide Number Placeholder 1">
            <a:extLst>
              <a:ext uri="{FF2B5EF4-FFF2-40B4-BE49-F238E27FC236}">
                <a16:creationId xmlns:a16="http://schemas.microsoft.com/office/drawing/2014/main" id="{D8BF7E0E-93C9-584A-9AF6-459EEFECFB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855862-B0E0-DD46-9ECD-5C5F94EF945F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35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D08DCB36-1517-2341-86A1-EE907760BD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</a:rPr>
              <a:t>Signal-to-Noise Ratio</a:t>
            </a:r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5617AA83-9C47-A74F-8DBC-189F5E08B6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Ratio of the power in a signal to the power contained in the noise that</a:t>
            </a:r>
            <a:r>
              <a:rPr lang="ja-JP" altLang="en-US"/>
              <a:t>’</a:t>
            </a:r>
            <a:r>
              <a:rPr lang="en-US" altLang="ja-JP"/>
              <a:t>s present at a particular point in the transmission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Typically measured at a receiver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Signal power to noise power ratio (SNR, or S/N)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–"/>
            </a:pPr>
            <a:endParaRPr lang="en-US" altLang="en-US" sz="240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A high SNR usually represents a high-quality signal.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altLang="en-US" sz="2400"/>
              <a:t>Fewer repeaters needed.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SNR sets upper bound on achievable data rate (or channel capacity)</a:t>
            </a:r>
          </a:p>
        </p:txBody>
      </p:sp>
      <p:graphicFrame>
        <p:nvGraphicFramePr>
          <p:cNvPr id="51203" name="Object 4">
            <a:extLst>
              <a:ext uri="{FF2B5EF4-FFF2-40B4-BE49-F238E27FC236}">
                <a16:creationId xmlns:a16="http://schemas.microsoft.com/office/drawing/2014/main" id="{BAE07B70-6FB5-4E44-9051-27DFD54CD9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124200"/>
          <a:ext cx="42672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Equation" r:id="rId3" imgW="1981200" imgH="419100" progId="Equation.3">
                  <p:embed/>
                </p:oleObj>
              </mc:Choice>
              <mc:Fallback>
                <p:oleObj name="Equation" r:id="rId3" imgW="1981200" imgH="419100" progId="Equation.3">
                  <p:embed/>
                  <p:pic>
                    <p:nvPicPr>
                      <p:cNvPr id="51203" name="Object 4">
                        <a:extLst>
                          <a:ext uri="{FF2B5EF4-FFF2-40B4-BE49-F238E27FC236}">
                            <a16:creationId xmlns:a16="http://schemas.microsoft.com/office/drawing/2014/main" id="{BAE07B70-6FB5-4E44-9051-27DFD54CD9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24200"/>
                        <a:ext cx="42672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Slide Number Placeholder 1">
            <a:extLst>
              <a:ext uri="{FF2B5EF4-FFF2-40B4-BE49-F238E27FC236}">
                <a16:creationId xmlns:a16="http://schemas.microsoft.com/office/drawing/2014/main" id="{02B9F27F-4A46-EB46-9723-D1EDF94F4F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B43FAD-DBD3-1E47-99FB-E12D15FF1761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085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6AAF398D-1F4E-2D43-80D4-36379E622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dB, dBW, and dBm</a:t>
            </a:r>
          </a:p>
        </p:txBody>
      </p:sp>
      <p:sp>
        <p:nvSpPr>
          <p:cNvPr id="52226" name="Content Placeholder 2">
            <a:extLst>
              <a:ext uri="{FF2B5EF4-FFF2-40B4-BE49-F238E27FC236}">
                <a16:creationId xmlns:a16="http://schemas.microsoft.com/office/drawing/2014/main" id="{47B0F086-74D4-854F-9BC1-13202E84E8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dB is a ratio, converted to logarithm</a:t>
            </a:r>
          </a:p>
          <a:p>
            <a:pPr lvl="1"/>
            <a:r>
              <a:rPr lang="en-US" altLang="en-US"/>
              <a:t>For example, ratio of r=100</a:t>
            </a:r>
          </a:p>
          <a:p>
            <a:pPr lvl="1"/>
            <a:r>
              <a:rPr lang="en-US" altLang="en-US"/>
              <a:t>Converted to dB = 10log</a:t>
            </a:r>
            <a:r>
              <a:rPr lang="en-US" altLang="en-US" baseline="-25000"/>
              <a:t>10</a:t>
            </a:r>
            <a:r>
              <a:rPr lang="en-US" altLang="en-US"/>
              <a:t> (100) = 20 dB</a:t>
            </a:r>
          </a:p>
          <a:p>
            <a:pPr lvl="1"/>
            <a:endParaRPr lang="en-US" altLang="en-US"/>
          </a:p>
          <a:p>
            <a:r>
              <a:rPr lang="en-US" altLang="en-US"/>
              <a:t>dBW is a power unit, in relation to Watt</a:t>
            </a:r>
          </a:p>
          <a:p>
            <a:pPr lvl="1"/>
            <a:r>
              <a:rPr lang="en-US" altLang="en-US"/>
              <a:t>The transmission of a signal is 1000 Watt</a:t>
            </a:r>
          </a:p>
          <a:p>
            <a:pPr lvl="1"/>
            <a:r>
              <a:rPr lang="en-US" altLang="en-US"/>
              <a:t>Or 10log</a:t>
            </a:r>
            <a:r>
              <a:rPr lang="en-US" altLang="en-US" baseline="-25000"/>
              <a:t>10</a:t>
            </a:r>
            <a:r>
              <a:rPr lang="en-US" altLang="en-US"/>
              <a:t> (1000W/1W) = 30 dBW</a:t>
            </a:r>
          </a:p>
          <a:p>
            <a:pPr lvl="1"/>
            <a:endParaRPr lang="en-US" altLang="en-US"/>
          </a:p>
          <a:p>
            <a:r>
              <a:rPr lang="en-US" altLang="en-US"/>
              <a:t>dBm is also a power unit,  in relation to mW</a:t>
            </a:r>
          </a:p>
          <a:p>
            <a:pPr lvl="1"/>
            <a:r>
              <a:rPr lang="en-US" altLang="en-US"/>
              <a:t>The transmission of a signal is 0.01 mW</a:t>
            </a:r>
          </a:p>
          <a:p>
            <a:pPr lvl="1"/>
            <a:r>
              <a:rPr lang="en-US" altLang="en-US"/>
              <a:t>Or 10log</a:t>
            </a:r>
            <a:r>
              <a:rPr lang="en-US" altLang="en-US" baseline="-25000"/>
              <a:t>10</a:t>
            </a:r>
            <a:r>
              <a:rPr lang="en-US" altLang="en-US"/>
              <a:t> (0.01mW/1mW) = -20 dBm</a:t>
            </a:r>
          </a:p>
        </p:txBody>
      </p:sp>
      <p:sp>
        <p:nvSpPr>
          <p:cNvPr id="52227" name="Slide Number Placeholder 4">
            <a:extLst>
              <a:ext uri="{FF2B5EF4-FFF2-40B4-BE49-F238E27FC236}">
                <a16:creationId xmlns:a16="http://schemas.microsoft.com/office/drawing/2014/main" id="{380196A8-F530-2F48-AF53-A5D77618B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21369D-2756-814D-BCF1-8A0373E18882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25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64E6AF16-6A14-A242-8CE8-1AB2F1CE8D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</a:rPr>
              <a:t>Shannon Capacity Formula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0406CEB8-E25B-264E-ADCB-D1854696E1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ea typeface="Times New Roman" panose="02020603050405020304" pitchFamily="18" charset="0"/>
                <a:cs typeface="Times New Roman" panose="02020603050405020304" pitchFamily="18" charset="0"/>
              </a:rPr>
              <a:t>Equation:</a:t>
            </a:r>
          </a:p>
          <a:p>
            <a:pPr lvl="1">
              <a:buFont typeface="Arial" panose="020B0604020202020204" pitchFamily="34" charset="0"/>
              <a:buChar char="–"/>
            </a:pPr>
            <a:endParaRPr lang="en-US" altLang="en-US" sz="24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ea typeface="Times New Roman" panose="02020603050405020304" pitchFamily="18" charset="0"/>
                <a:cs typeface="Times New Roman" panose="02020603050405020304" pitchFamily="18" charset="0"/>
              </a:rPr>
              <a:t>Represents theoretical maximum that can be achieved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2400">
                <a:ea typeface="Times New Roman" panose="02020603050405020304" pitchFamily="18" charset="0"/>
                <a:cs typeface="Times New Roman" panose="02020603050405020304" pitchFamily="18" charset="0"/>
              </a:rPr>
              <a:t>Upper bound of achievable data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ea typeface="Times New Roman" panose="02020603050405020304" pitchFamily="18" charset="0"/>
                <a:cs typeface="Times New Roman" panose="02020603050405020304" pitchFamily="18" charset="0"/>
              </a:rPr>
              <a:t>In practice, only much lower rates achieved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>
                <a:ea typeface="Times New Roman" panose="02020603050405020304" pitchFamily="18" charset="0"/>
                <a:cs typeface="Times New Roman" panose="02020603050405020304" pitchFamily="18" charset="0"/>
              </a:rPr>
              <a:t>Formula assumes white noise (thermal noise)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>
                <a:ea typeface="Times New Roman" panose="02020603050405020304" pitchFamily="18" charset="0"/>
                <a:cs typeface="Times New Roman" panose="02020603050405020304" pitchFamily="18" charset="0"/>
              </a:rPr>
              <a:t>Impulse noise is not accounted for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>
                <a:ea typeface="Times New Roman" panose="02020603050405020304" pitchFamily="18" charset="0"/>
                <a:cs typeface="Times New Roman" panose="02020603050405020304" pitchFamily="18" charset="0"/>
              </a:rPr>
              <a:t>Attenuation distortion or delay distortion not accounted for</a:t>
            </a:r>
          </a:p>
        </p:txBody>
      </p:sp>
      <p:graphicFrame>
        <p:nvGraphicFramePr>
          <p:cNvPr id="53251" name="Object 4">
            <a:extLst>
              <a:ext uri="{FF2B5EF4-FFF2-40B4-BE49-F238E27FC236}">
                <a16:creationId xmlns:a16="http://schemas.microsoft.com/office/drawing/2014/main" id="{A399C5B7-2B10-9F4A-BB9B-4770A62501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676400"/>
          <a:ext cx="3124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Equation" r:id="rId3" imgW="1270000" imgH="215900" progId="Equation.3">
                  <p:embed/>
                </p:oleObj>
              </mc:Choice>
              <mc:Fallback>
                <p:oleObj name="Equation" r:id="rId3" imgW="1270000" imgH="215900" progId="Equation.3">
                  <p:embed/>
                  <p:pic>
                    <p:nvPicPr>
                      <p:cNvPr id="53251" name="Object 4">
                        <a:extLst>
                          <a:ext uri="{FF2B5EF4-FFF2-40B4-BE49-F238E27FC236}">
                            <a16:creationId xmlns:a16="http://schemas.microsoft.com/office/drawing/2014/main" id="{A399C5B7-2B10-9F4A-BB9B-4770A62501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76400"/>
                        <a:ext cx="3124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Slide Number Placeholder 1">
            <a:extLst>
              <a:ext uri="{FF2B5EF4-FFF2-40B4-BE49-F238E27FC236}">
                <a16:creationId xmlns:a16="http://schemas.microsoft.com/office/drawing/2014/main" id="{65EC4CD1-DE20-9444-9E6F-67E973F081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F1AEC8-77BA-7E44-8EE4-B0F40B71F8EB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5091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EFA95ED8-2274-7D4A-BFC8-EBCD3CA839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68975F49-AFD5-404E-BF2F-2AF53C0C1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latin typeface="Calibri" panose="020F0502020204030204" pitchFamily="34" charset="0"/>
              </a:rPr>
              <a:t>Spectrum of a channel between 3 MHz and 4 MHz ; SNR</a:t>
            </a:r>
            <a:r>
              <a:rPr lang="en-US" altLang="en-US" baseline="-30000">
                <a:latin typeface="Calibri" panose="020F0502020204030204" pitchFamily="34" charset="0"/>
              </a:rPr>
              <a:t>dB</a:t>
            </a:r>
            <a:r>
              <a:rPr lang="en-US" altLang="en-US">
                <a:latin typeface="Calibri" panose="020F0502020204030204" pitchFamily="34" charset="0"/>
              </a:rPr>
              <a:t> = 24 dB</a:t>
            </a:r>
          </a:p>
          <a:p>
            <a:pPr>
              <a:lnSpc>
                <a:spcPct val="90000"/>
              </a:lnSpc>
            </a:pPr>
            <a:endParaRPr lang="en-US" altLang="en-US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latin typeface="Calibri" panose="020F0502020204030204" pitchFamily="34" charset="0"/>
              </a:rPr>
              <a:t>Using Shannon</a:t>
            </a:r>
            <a:r>
              <a:rPr lang="ja-JP" altLang="en-US">
                <a:latin typeface="Calibri" panose="020F0502020204030204" pitchFamily="34" charset="0"/>
              </a:rPr>
              <a:t>’</a:t>
            </a:r>
            <a:r>
              <a:rPr lang="en-US" altLang="ja-JP">
                <a:latin typeface="Calibri" panose="020F0502020204030204" pitchFamily="34" charset="0"/>
              </a:rPr>
              <a:t>s formula</a:t>
            </a:r>
          </a:p>
          <a:p>
            <a:pPr>
              <a:lnSpc>
                <a:spcPct val="90000"/>
              </a:lnSpc>
            </a:pPr>
            <a:endParaRPr lang="en-US" altLang="en-US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>
              <a:latin typeface="Calibri" panose="020F0502020204030204" pitchFamily="34" charset="0"/>
            </a:endParaRPr>
          </a:p>
        </p:txBody>
      </p:sp>
      <p:graphicFrame>
        <p:nvGraphicFramePr>
          <p:cNvPr id="54275" name="Object 4">
            <a:extLst>
              <a:ext uri="{FF2B5EF4-FFF2-40B4-BE49-F238E27FC236}">
                <a16:creationId xmlns:a16="http://schemas.microsoft.com/office/drawing/2014/main" id="{C7717A4D-D619-F742-BDA8-25AF4E57DA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752600"/>
          <a:ext cx="4267200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Equation" r:id="rId3" imgW="1981200" imgH="635000" progId="Equation.3">
                  <p:embed/>
                </p:oleObj>
              </mc:Choice>
              <mc:Fallback>
                <p:oleObj name="Equation" r:id="rId3" imgW="1981200" imgH="635000" progId="Equation.3">
                  <p:embed/>
                  <p:pic>
                    <p:nvPicPr>
                      <p:cNvPr id="54275" name="Object 4">
                        <a:extLst>
                          <a:ext uri="{FF2B5EF4-FFF2-40B4-BE49-F238E27FC236}">
                            <a16:creationId xmlns:a16="http://schemas.microsoft.com/office/drawing/2014/main" id="{C7717A4D-D619-F742-BDA8-25AF4E57DA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4267200" cy="1366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5">
            <a:extLst>
              <a:ext uri="{FF2B5EF4-FFF2-40B4-BE49-F238E27FC236}">
                <a16:creationId xmlns:a16="http://schemas.microsoft.com/office/drawing/2014/main" id="{25A1F2E7-390E-0E4C-8EA0-7AE327412A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810000"/>
          <a:ext cx="56388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Equation" r:id="rId5" imgW="2489200" imgH="228600" progId="Equation.3">
                  <p:embed/>
                </p:oleObj>
              </mc:Choice>
              <mc:Fallback>
                <p:oleObj name="Equation" r:id="rId5" imgW="2489200" imgH="228600" progId="Equation.3">
                  <p:embed/>
                  <p:pic>
                    <p:nvPicPr>
                      <p:cNvPr id="54276" name="Object 5">
                        <a:extLst>
                          <a:ext uri="{FF2B5EF4-FFF2-40B4-BE49-F238E27FC236}">
                            <a16:creationId xmlns:a16="http://schemas.microsoft.com/office/drawing/2014/main" id="{25A1F2E7-390E-0E4C-8EA0-7AE327412A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10000"/>
                        <a:ext cx="56388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Slide Number Placeholder 1">
            <a:extLst>
              <a:ext uri="{FF2B5EF4-FFF2-40B4-BE49-F238E27FC236}">
                <a16:creationId xmlns:a16="http://schemas.microsoft.com/office/drawing/2014/main" id="{3DE6B2D7-5F03-ED41-B946-1F42DD397D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57CF5B-6D71-DB4D-8405-A0280C055BA9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352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2924B60A-8163-8547-A291-F7C074767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outline</a:t>
            </a:r>
          </a:p>
        </p:txBody>
      </p:sp>
      <p:sp>
        <p:nvSpPr>
          <p:cNvPr id="55298" name="Rectangle 4">
            <a:extLst>
              <a:ext uri="{FF2B5EF4-FFF2-40B4-BE49-F238E27FC236}">
                <a16:creationId xmlns:a16="http://schemas.microsoft.com/office/drawing/2014/main" id="{12FC727D-305F-9F43-BF45-330D44465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u="sng">
                <a:solidFill>
                  <a:srgbClr val="FF0000"/>
                </a:solidFill>
              </a:rPr>
              <a:t>Frequency and signal</a:t>
            </a:r>
          </a:p>
          <a:p>
            <a:pPr>
              <a:buFont typeface="Wingdings" pitchFamily="2" charset="2"/>
              <a:buChar char="q"/>
            </a:pPr>
            <a:r>
              <a:rPr lang="en-US" altLang="en-US" u="sng">
                <a:solidFill>
                  <a:srgbClr val="FF0000"/>
                </a:solidFill>
              </a:rPr>
              <a:t>Channel and propagation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u="sng">
                <a:solidFill>
                  <a:srgbClr val="FF0000"/>
                </a:solidFill>
              </a:rPr>
              <a:t>Multiplexing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/>
              <a:t>Modulation</a:t>
            </a:r>
          </a:p>
        </p:txBody>
      </p:sp>
      <p:sp>
        <p:nvSpPr>
          <p:cNvPr id="55299" name="Slide Number Placeholder 1">
            <a:extLst>
              <a:ext uri="{FF2B5EF4-FFF2-40B4-BE49-F238E27FC236}">
                <a16:creationId xmlns:a16="http://schemas.microsoft.com/office/drawing/2014/main" id="{E5F34CFD-903B-1E48-8ADA-21262BF7F4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C2F5B9-C0B3-1641-B461-E0B295D9B8DA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45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0FCDC104-0C04-1D41-A9FE-8577BBBB9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Signal basics</a:t>
            </a:r>
          </a:p>
        </p:txBody>
      </p:sp>
      <p:sp>
        <p:nvSpPr>
          <p:cNvPr id="19458" name="Slide Number Placeholder 1">
            <a:extLst>
              <a:ext uri="{FF2B5EF4-FFF2-40B4-BE49-F238E27FC236}">
                <a16:creationId xmlns:a16="http://schemas.microsoft.com/office/drawing/2014/main" id="{C92BC173-8BED-524E-B9A6-F66584F1D6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576897-5590-7240-B206-C10F626265A7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pic>
        <p:nvPicPr>
          <p:cNvPr id="19459" name="Picture 1" descr="160259-62230.gif">
            <a:extLst>
              <a:ext uri="{FF2B5EF4-FFF2-40B4-BE49-F238E27FC236}">
                <a16:creationId xmlns:a16="http://schemas.microsoft.com/office/drawing/2014/main" id="{85956C38-38FD-C44E-BB53-1D1EDEC1C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657600"/>
            <a:ext cx="5080000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Rectangle 3">
            <a:extLst>
              <a:ext uri="{FF2B5EF4-FFF2-40B4-BE49-F238E27FC236}">
                <a16:creationId xmlns:a16="http://schemas.microsoft.com/office/drawing/2014/main" id="{2CF4590C-40D2-2249-812B-1EABCFC208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953000"/>
          </a:xfrm>
        </p:spPr>
        <p:txBody>
          <a:bodyPr/>
          <a:lstStyle/>
          <a:p>
            <a:pPr>
              <a:buFont typeface="Wingdings" charset="0"/>
              <a:buChar char="q"/>
              <a:defRPr/>
            </a:pPr>
            <a:r>
              <a:rPr lang="en-US" dirty="0"/>
              <a:t>Wireless signal is a physical representation of data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/>
              <a:t>A function of time and location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/>
              <a:t>Determined by parameters, which represent data</a:t>
            </a:r>
          </a:p>
          <a:p>
            <a:pPr>
              <a:buFont typeface="Wingdings" charset="0"/>
              <a:buChar char="q"/>
              <a:defRPr/>
            </a:pPr>
            <a:r>
              <a:rPr lang="en-US" dirty="0"/>
              <a:t>Signal classification</a:t>
            </a:r>
          </a:p>
          <a:p>
            <a:pPr lvl="1">
              <a:buFont typeface="Helvetica" charset="0"/>
              <a:buChar char="n"/>
              <a:defRPr/>
            </a:pPr>
            <a:r>
              <a:rPr lang="en-US" dirty="0"/>
              <a:t>continuous time/discrete time</a:t>
            </a:r>
          </a:p>
          <a:p>
            <a:pPr lvl="1">
              <a:buFont typeface="Helvetica" charset="0"/>
              <a:buChar char="n"/>
              <a:defRPr/>
            </a:pPr>
            <a:r>
              <a:rPr lang="en-US" dirty="0"/>
              <a:t>continuous values/discrete values</a:t>
            </a:r>
          </a:p>
          <a:p>
            <a:pPr lvl="1">
              <a:buFont typeface="Helvetica" charset="0"/>
              <a:buChar char="n"/>
              <a:defRPr/>
            </a:pPr>
            <a:r>
              <a:rPr lang="en-US" dirty="0"/>
              <a:t>analog signal = </a:t>
            </a:r>
          </a:p>
          <a:p>
            <a:pPr marL="457200" lvl="1" indent="0">
              <a:buFont typeface="Helvetica" charset="0"/>
              <a:buNone/>
              <a:defRPr/>
            </a:pPr>
            <a:r>
              <a:rPr lang="en-US" dirty="0"/>
              <a:t>continuous time</a:t>
            </a:r>
          </a:p>
          <a:p>
            <a:pPr marL="457200" lvl="1" indent="0">
              <a:buFont typeface="Helvetica" charset="0"/>
              <a:buNone/>
              <a:defRPr/>
            </a:pPr>
            <a:r>
              <a:rPr lang="en-US" dirty="0"/>
              <a:t>and continuous values</a:t>
            </a:r>
          </a:p>
          <a:p>
            <a:pPr lvl="1">
              <a:buFont typeface="Helvetica" charset="0"/>
              <a:buChar char="n"/>
              <a:defRPr/>
            </a:pPr>
            <a:r>
              <a:rPr lang="en-US" dirty="0"/>
              <a:t>digital signal </a:t>
            </a:r>
          </a:p>
          <a:p>
            <a:pPr marL="457200" lvl="1" indent="0">
              <a:buFont typeface="Helvetica" charset="0"/>
              <a:buNone/>
              <a:defRPr/>
            </a:pPr>
            <a:r>
              <a:rPr lang="en-US" dirty="0"/>
              <a:t>discrete time and </a:t>
            </a:r>
          </a:p>
          <a:p>
            <a:pPr marL="457200" lvl="1" indent="0">
              <a:buFont typeface="Helvetica" charset="0"/>
              <a:buNone/>
              <a:defRPr/>
            </a:pPr>
            <a:r>
              <a:rPr lang="en-US" dirty="0"/>
              <a:t>discrete values</a:t>
            </a:r>
          </a:p>
        </p:txBody>
      </p:sp>
    </p:spTree>
    <p:extLst>
      <p:ext uri="{BB962C8B-B14F-4D97-AF65-F5344CB8AC3E}">
        <p14:creationId xmlns:p14="http://schemas.microsoft.com/office/powerpoint/2010/main" val="1183171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3">
            <a:extLst>
              <a:ext uri="{FF2B5EF4-FFF2-40B4-BE49-F238E27FC236}">
                <a16:creationId xmlns:a16="http://schemas.microsoft.com/office/drawing/2014/main" id="{7593376D-D378-7245-9FEA-8561AC4633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534400" cy="5257800"/>
          </a:xfrm>
        </p:spPr>
        <p:txBody>
          <a:bodyPr/>
          <a:lstStyle/>
          <a:p>
            <a:r>
              <a:rPr lang="en-US" altLang="en-US"/>
              <a:t>Multiplexing in 4 dimensions</a:t>
            </a:r>
          </a:p>
          <a:p>
            <a:pPr marL="819150" lvl="1"/>
            <a:r>
              <a:rPr lang="en-US" altLang="en-US"/>
              <a:t>space (s)</a:t>
            </a:r>
          </a:p>
          <a:p>
            <a:pPr marL="819150" lvl="1"/>
            <a:r>
              <a:rPr lang="en-US" altLang="en-US"/>
              <a:t>time (t)</a:t>
            </a:r>
          </a:p>
          <a:p>
            <a:pPr marL="819150" lvl="1"/>
            <a:r>
              <a:rPr lang="en-US" altLang="en-US"/>
              <a:t>frequency (f)</a:t>
            </a:r>
          </a:p>
          <a:p>
            <a:pPr marL="819150" lvl="1"/>
            <a:r>
              <a:rPr lang="en-US" altLang="en-US"/>
              <a:t>code (c)</a:t>
            </a:r>
          </a:p>
          <a:p>
            <a:endParaRPr lang="en-US" altLang="en-US"/>
          </a:p>
          <a:p>
            <a:r>
              <a:rPr lang="en-US" altLang="en-US"/>
              <a:t>Goal: multiple users for  </a:t>
            </a:r>
            <a:br>
              <a:rPr lang="en-US" altLang="en-US"/>
            </a:br>
            <a:r>
              <a:rPr lang="en-US" altLang="en-US"/>
              <a:t>a shared medium</a:t>
            </a:r>
          </a:p>
          <a:p>
            <a:endParaRPr lang="en-US" altLang="en-US"/>
          </a:p>
          <a:p>
            <a:r>
              <a:rPr lang="en-US" altLang="en-US"/>
              <a:t>Important: guard spaces needed!</a:t>
            </a:r>
          </a:p>
        </p:txBody>
      </p:sp>
      <p:sp>
        <p:nvSpPr>
          <p:cNvPr id="56322" name="Oval 43">
            <a:extLst>
              <a:ext uri="{FF2B5EF4-FFF2-40B4-BE49-F238E27FC236}">
                <a16:creationId xmlns:a16="http://schemas.microsoft.com/office/drawing/2014/main" id="{53BA55FA-DDCD-BC48-B45E-C85BF28CF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124200"/>
            <a:ext cx="1371600" cy="137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</a:t>
            </a:r>
            <a:r>
              <a:rPr lang="en-US" altLang="en-US" sz="1600" baseline="-25000"/>
              <a:t>2</a:t>
            </a:r>
            <a:endParaRPr lang="en-US" altLang="en-US" sz="1600"/>
          </a:p>
        </p:txBody>
      </p:sp>
      <p:sp>
        <p:nvSpPr>
          <p:cNvPr id="56323" name="Oval 44">
            <a:extLst>
              <a:ext uri="{FF2B5EF4-FFF2-40B4-BE49-F238E27FC236}">
                <a16:creationId xmlns:a16="http://schemas.microsoft.com/office/drawing/2014/main" id="{970F7932-49F5-6045-8DD7-F836C3BD6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724400"/>
            <a:ext cx="1371600" cy="1371600"/>
          </a:xfrm>
          <a:prstGeom prst="ellipse">
            <a:avLst/>
          </a:prstGeom>
          <a:solidFill>
            <a:srgbClr val="FF66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</a:t>
            </a:r>
            <a:r>
              <a:rPr lang="en-US" altLang="en-US" sz="1600" baseline="-25000"/>
              <a:t>3</a:t>
            </a:r>
            <a:endParaRPr lang="en-US" altLang="en-US" sz="1600"/>
          </a:p>
        </p:txBody>
      </p:sp>
      <p:sp>
        <p:nvSpPr>
          <p:cNvPr id="56324" name="Oval 42">
            <a:extLst>
              <a:ext uri="{FF2B5EF4-FFF2-40B4-BE49-F238E27FC236}">
                <a16:creationId xmlns:a16="http://schemas.microsoft.com/office/drawing/2014/main" id="{C9370406-E83F-F04D-8876-1F44ECB3B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743200"/>
            <a:ext cx="1371600" cy="1371600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</a:t>
            </a:r>
            <a:r>
              <a:rPr lang="en-US" altLang="en-US" sz="1600" baseline="-25000"/>
              <a:t>1</a:t>
            </a:r>
            <a:endParaRPr lang="en-US" altLang="en-US" sz="1600"/>
          </a:p>
        </p:txBody>
      </p:sp>
      <p:sp>
        <p:nvSpPr>
          <p:cNvPr id="56325" name="Rectangle 2">
            <a:extLst>
              <a:ext uri="{FF2B5EF4-FFF2-40B4-BE49-F238E27FC236}">
                <a16:creationId xmlns:a16="http://schemas.microsoft.com/office/drawing/2014/main" id="{83BB1EED-C33D-BA47-8DDD-32AFC4093B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Multiplexing</a:t>
            </a:r>
          </a:p>
        </p:txBody>
      </p:sp>
      <p:sp>
        <p:nvSpPr>
          <p:cNvPr id="56326" name="Line 5">
            <a:extLst>
              <a:ext uri="{FF2B5EF4-FFF2-40B4-BE49-F238E27FC236}">
                <a16:creationId xmlns:a16="http://schemas.microsoft.com/office/drawing/2014/main" id="{5FF57E08-CEA8-FE46-AAD5-77CDD9D8E2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2806700"/>
            <a:ext cx="91598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Line 6">
            <a:extLst>
              <a:ext uri="{FF2B5EF4-FFF2-40B4-BE49-F238E27FC236}">
                <a16:creationId xmlns:a16="http://schemas.microsoft.com/office/drawing/2014/main" id="{3EEDEEC7-8004-0244-A812-DBC9F2235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301875"/>
            <a:ext cx="0" cy="1127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Line 7">
            <a:extLst>
              <a:ext uri="{FF2B5EF4-FFF2-40B4-BE49-F238E27FC236}">
                <a16:creationId xmlns:a16="http://schemas.microsoft.com/office/drawing/2014/main" id="{C02F743A-EB32-C448-B1F4-D401A1B61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429000"/>
            <a:ext cx="1290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Text Box 8">
            <a:extLst>
              <a:ext uri="{FF2B5EF4-FFF2-40B4-BE49-F238E27FC236}">
                <a16:creationId xmlns:a16="http://schemas.microsoft.com/office/drawing/2014/main" id="{B25C3E37-C8C2-2E4D-9167-255D767C6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813" y="3429000"/>
            <a:ext cx="24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</a:t>
            </a:r>
          </a:p>
        </p:txBody>
      </p:sp>
      <p:sp>
        <p:nvSpPr>
          <p:cNvPr id="56330" name="Text Box 9">
            <a:extLst>
              <a:ext uri="{FF2B5EF4-FFF2-40B4-BE49-F238E27FC236}">
                <a16:creationId xmlns:a16="http://schemas.microsoft.com/office/drawing/2014/main" id="{FB6BA0F9-A387-4342-B6AC-B6888DE08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6463" y="2524125"/>
            <a:ext cx="24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t</a:t>
            </a:r>
          </a:p>
        </p:txBody>
      </p:sp>
      <p:sp>
        <p:nvSpPr>
          <p:cNvPr id="56331" name="Text Box 10">
            <a:extLst>
              <a:ext uri="{FF2B5EF4-FFF2-40B4-BE49-F238E27FC236}">
                <a16:creationId xmlns:a16="http://schemas.microsoft.com/office/drawing/2014/main" id="{750556EE-AC57-CF4B-8F37-24965F249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63" y="21431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</a:t>
            </a:r>
          </a:p>
        </p:txBody>
      </p:sp>
      <p:sp>
        <p:nvSpPr>
          <p:cNvPr id="56332" name="AutoShape 17">
            <a:extLst>
              <a:ext uri="{FF2B5EF4-FFF2-40B4-BE49-F238E27FC236}">
                <a16:creationId xmlns:a16="http://schemas.microsoft.com/office/drawing/2014/main" id="{1C93909C-EE4C-D34D-9685-16E26BC6A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4780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k</a:t>
            </a:r>
            <a:r>
              <a:rPr lang="en-US" altLang="en-US" sz="1600" baseline="-25000"/>
              <a:t>2</a:t>
            </a:r>
            <a:endParaRPr lang="en-US" altLang="en-US" sz="1600"/>
          </a:p>
        </p:txBody>
      </p:sp>
      <p:sp>
        <p:nvSpPr>
          <p:cNvPr id="56333" name="AutoShape 18">
            <a:extLst>
              <a:ext uri="{FF2B5EF4-FFF2-40B4-BE49-F238E27FC236}">
                <a16:creationId xmlns:a16="http://schemas.microsoft.com/office/drawing/2014/main" id="{8049D1DB-EA12-3E4D-A845-D33D2518B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447800"/>
            <a:ext cx="457200" cy="488950"/>
          </a:xfrm>
          <a:prstGeom prst="cube">
            <a:avLst>
              <a:gd name="adj" fmla="val 25000"/>
            </a:avLst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k</a:t>
            </a:r>
            <a:r>
              <a:rPr lang="en-US" altLang="en-US" sz="1600" baseline="-25000"/>
              <a:t>3</a:t>
            </a:r>
            <a:endParaRPr lang="en-US" altLang="en-US" sz="1600"/>
          </a:p>
        </p:txBody>
      </p:sp>
      <p:sp>
        <p:nvSpPr>
          <p:cNvPr id="56334" name="AutoShape 19">
            <a:extLst>
              <a:ext uri="{FF2B5EF4-FFF2-40B4-BE49-F238E27FC236}">
                <a16:creationId xmlns:a16="http://schemas.microsoft.com/office/drawing/2014/main" id="{6C1B6C1B-291C-AC45-8055-3150C6128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447800"/>
            <a:ext cx="457200" cy="488950"/>
          </a:xfrm>
          <a:prstGeom prst="cube">
            <a:avLst>
              <a:gd name="adj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k</a:t>
            </a:r>
            <a:r>
              <a:rPr lang="en-US" altLang="en-US" sz="1600" baseline="-25000"/>
              <a:t>4</a:t>
            </a:r>
            <a:endParaRPr lang="en-US" altLang="en-US" sz="1600"/>
          </a:p>
        </p:txBody>
      </p:sp>
      <p:sp>
        <p:nvSpPr>
          <p:cNvPr id="56335" name="AutoShape 20">
            <a:extLst>
              <a:ext uri="{FF2B5EF4-FFF2-40B4-BE49-F238E27FC236}">
                <a16:creationId xmlns:a16="http://schemas.microsoft.com/office/drawing/2014/main" id="{637B584F-C22C-1F43-9949-BA3B228AA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44780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k</a:t>
            </a:r>
            <a:r>
              <a:rPr lang="en-US" altLang="en-US" sz="1600" baseline="-25000"/>
              <a:t>5</a:t>
            </a:r>
            <a:endParaRPr lang="en-US" altLang="en-US" sz="1600"/>
          </a:p>
        </p:txBody>
      </p:sp>
      <p:sp>
        <p:nvSpPr>
          <p:cNvPr id="56336" name="AutoShape 21">
            <a:extLst>
              <a:ext uri="{FF2B5EF4-FFF2-40B4-BE49-F238E27FC236}">
                <a16:creationId xmlns:a16="http://schemas.microsoft.com/office/drawing/2014/main" id="{055781B2-90B3-C945-8FFC-1D2879711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457200" cy="488950"/>
          </a:xfrm>
          <a:prstGeom prst="cube">
            <a:avLst>
              <a:gd name="adj" fmla="val 250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k</a:t>
            </a:r>
            <a:r>
              <a:rPr lang="en-US" altLang="en-US" sz="1600" baseline="-25000"/>
              <a:t>6</a:t>
            </a:r>
            <a:endParaRPr lang="en-US" altLang="en-US" sz="1600"/>
          </a:p>
        </p:txBody>
      </p:sp>
      <p:sp>
        <p:nvSpPr>
          <p:cNvPr id="56337" name="AutoShape 22">
            <a:extLst>
              <a:ext uri="{FF2B5EF4-FFF2-40B4-BE49-F238E27FC236}">
                <a16:creationId xmlns:a16="http://schemas.microsoft.com/office/drawing/2014/main" id="{4DFEF3D9-CFAC-154A-ACC5-FF9102B0B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447800"/>
            <a:ext cx="457200" cy="488950"/>
          </a:xfrm>
          <a:prstGeom prst="cube">
            <a:avLst>
              <a:gd name="adj" fmla="val 25000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k</a:t>
            </a:r>
            <a:r>
              <a:rPr lang="en-US" altLang="en-US" sz="1600" baseline="-25000"/>
              <a:t>1</a:t>
            </a:r>
            <a:endParaRPr lang="en-US" altLang="en-US" sz="1600"/>
          </a:p>
        </p:txBody>
      </p:sp>
      <p:sp>
        <p:nvSpPr>
          <p:cNvPr id="56338" name="Line 29">
            <a:extLst>
              <a:ext uri="{FF2B5EF4-FFF2-40B4-BE49-F238E27FC236}">
                <a16:creationId xmlns:a16="http://schemas.microsoft.com/office/drawing/2014/main" id="{E4B08951-9C84-A340-91AC-8AF32A188E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3187700"/>
            <a:ext cx="91598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9" name="Line 30">
            <a:extLst>
              <a:ext uri="{FF2B5EF4-FFF2-40B4-BE49-F238E27FC236}">
                <a16:creationId xmlns:a16="http://schemas.microsoft.com/office/drawing/2014/main" id="{9ACF4A07-9DFA-E24A-9294-5EE406DE0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682875"/>
            <a:ext cx="0" cy="1127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0" name="Line 31">
            <a:extLst>
              <a:ext uri="{FF2B5EF4-FFF2-40B4-BE49-F238E27FC236}">
                <a16:creationId xmlns:a16="http://schemas.microsoft.com/office/drawing/2014/main" id="{DB5435D0-5931-CC49-9503-FE4694A7B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810000"/>
            <a:ext cx="1290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1" name="Text Box 32">
            <a:extLst>
              <a:ext uri="{FF2B5EF4-FFF2-40B4-BE49-F238E27FC236}">
                <a16:creationId xmlns:a16="http://schemas.microsoft.com/office/drawing/2014/main" id="{D3E716F6-5E9E-3844-9480-209780F12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4413" y="3810000"/>
            <a:ext cx="24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</a:t>
            </a:r>
          </a:p>
        </p:txBody>
      </p:sp>
      <p:sp>
        <p:nvSpPr>
          <p:cNvPr id="56342" name="Text Box 33">
            <a:extLst>
              <a:ext uri="{FF2B5EF4-FFF2-40B4-BE49-F238E27FC236}">
                <a16:creationId xmlns:a16="http://schemas.microsoft.com/office/drawing/2014/main" id="{2534656F-EC69-5E4C-899D-A0113E4DE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063" y="2905125"/>
            <a:ext cx="24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t</a:t>
            </a:r>
          </a:p>
        </p:txBody>
      </p:sp>
      <p:sp>
        <p:nvSpPr>
          <p:cNvPr id="56343" name="Text Box 34">
            <a:extLst>
              <a:ext uri="{FF2B5EF4-FFF2-40B4-BE49-F238E27FC236}">
                <a16:creationId xmlns:a16="http://schemas.microsoft.com/office/drawing/2014/main" id="{ECEB6C67-A6C0-D04A-815C-495780E3A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5663" y="25241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</a:t>
            </a:r>
          </a:p>
        </p:txBody>
      </p:sp>
      <p:sp>
        <p:nvSpPr>
          <p:cNvPr id="56344" name="Line 35">
            <a:extLst>
              <a:ext uri="{FF2B5EF4-FFF2-40B4-BE49-F238E27FC236}">
                <a16:creationId xmlns:a16="http://schemas.microsoft.com/office/drawing/2014/main" id="{8951CF17-9A65-264F-A7B1-6A94A20C61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787900"/>
            <a:ext cx="91598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5" name="Line 36">
            <a:extLst>
              <a:ext uri="{FF2B5EF4-FFF2-40B4-BE49-F238E27FC236}">
                <a16:creationId xmlns:a16="http://schemas.microsoft.com/office/drawing/2014/main" id="{F1D5F8B1-9507-F74F-99E8-EFCBA0379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283075"/>
            <a:ext cx="0" cy="1127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6" name="Line 37">
            <a:extLst>
              <a:ext uri="{FF2B5EF4-FFF2-40B4-BE49-F238E27FC236}">
                <a16:creationId xmlns:a16="http://schemas.microsoft.com/office/drawing/2014/main" id="{A7F7DBCB-E166-C747-88EC-0A81932F3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410200"/>
            <a:ext cx="1290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7" name="Text Box 38">
            <a:extLst>
              <a:ext uri="{FF2B5EF4-FFF2-40B4-BE49-F238E27FC236}">
                <a16:creationId xmlns:a16="http://schemas.microsoft.com/office/drawing/2014/main" id="{38C66217-9C76-004E-B03C-5A3BFB04B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13" y="5410200"/>
            <a:ext cx="24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</a:t>
            </a:r>
          </a:p>
        </p:txBody>
      </p:sp>
      <p:sp>
        <p:nvSpPr>
          <p:cNvPr id="56348" name="Text Box 39">
            <a:extLst>
              <a:ext uri="{FF2B5EF4-FFF2-40B4-BE49-F238E27FC236}">
                <a16:creationId xmlns:a16="http://schemas.microsoft.com/office/drawing/2014/main" id="{976F60BB-33C5-8744-8FE8-5CA41DFDC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9463" y="4505325"/>
            <a:ext cx="24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t</a:t>
            </a:r>
          </a:p>
        </p:txBody>
      </p:sp>
      <p:sp>
        <p:nvSpPr>
          <p:cNvPr id="56349" name="Text Box 40">
            <a:extLst>
              <a:ext uri="{FF2B5EF4-FFF2-40B4-BE49-F238E27FC236}">
                <a16:creationId xmlns:a16="http://schemas.microsoft.com/office/drawing/2014/main" id="{7F114617-E1FE-1D45-A9A4-70E64A401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41243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</a:t>
            </a:r>
          </a:p>
        </p:txBody>
      </p:sp>
      <p:sp>
        <p:nvSpPr>
          <p:cNvPr id="56350" name="Text Box 45">
            <a:extLst>
              <a:ext uri="{FF2B5EF4-FFF2-40B4-BE49-F238E27FC236}">
                <a16:creationId xmlns:a16="http://schemas.microsoft.com/office/drawing/2014/main" id="{A486148F-C4A2-134F-97C6-DDDB10718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1127125"/>
            <a:ext cx="1185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channels k</a:t>
            </a:r>
            <a:r>
              <a:rPr lang="en-US" altLang="en-US" sz="1600" baseline="-25000"/>
              <a:t>i</a:t>
            </a:r>
            <a:endParaRPr lang="en-US" altLang="en-US" sz="1600"/>
          </a:p>
        </p:txBody>
      </p:sp>
      <p:sp>
        <p:nvSpPr>
          <p:cNvPr id="56351" name="Slide Number Placeholder 1">
            <a:extLst>
              <a:ext uri="{FF2B5EF4-FFF2-40B4-BE49-F238E27FC236}">
                <a16:creationId xmlns:a16="http://schemas.microsoft.com/office/drawing/2014/main" id="{C570EB23-08DB-5547-A0D8-D9173E8BE7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FE53DA-EACC-654D-A7FD-44897D67190C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1070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Line 23">
            <a:extLst>
              <a:ext uri="{FF2B5EF4-FFF2-40B4-BE49-F238E27FC236}">
                <a16:creationId xmlns:a16="http://schemas.microsoft.com/office/drawing/2014/main" id="{51FEDD38-C536-A144-979F-F4AC65C373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4343400"/>
            <a:ext cx="21336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6" name="Line 24">
            <a:extLst>
              <a:ext uri="{FF2B5EF4-FFF2-40B4-BE49-F238E27FC236}">
                <a16:creationId xmlns:a16="http://schemas.microsoft.com/office/drawing/2014/main" id="{F4E15489-3D87-4940-802D-7012262AF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733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Line 25">
            <a:extLst>
              <a:ext uri="{FF2B5EF4-FFF2-40B4-BE49-F238E27FC236}">
                <a16:creationId xmlns:a16="http://schemas.microsoft.com/office/drawing/2014/main" id="{A1BD8E1B-B70D-274B-8877-102F34ACF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3434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3C461CC7-971E-8541-BB3B-0C7B5EF9CD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Frequency multiplex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ABD8E8EF-AD9A-7A4D-969C-0CCA68F44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8153400" cy="5105400"/>
          </a:xfrm>
        </p:spPr>
        <p:txBody>
          <a:bodyPr/>
          <a:lstStyle/>
          <a:p>
            <a:r>
              <a:rPr lang="en-US" altLang="en-US"/>
              <a:t>Spectrum separation </a:t>
            </a:r>
          </a:p>
          <a:p>
            <a:pPr lvl="1"/>
            <a:r>
              <a:rPr lang="en-US" altLang="en-US"/>
              <a:t>Spectrum separated into smaller bands</a:t>
            </a:r>
          </a:p>
          <a:p>
            <a:pPr lvl="1"/>
            <a:r>
              <a:rPr lang="en-US" altLang="en-US"/>
              <a:t>Each channel/user gets one band/frequency</a:t>
            </a:r>
          </a:p>
          <a:p>
            <a:r>
              <a:rPr lang="en-US" altLang="en-US"/>
              <a:t>Advantages:</a:t>
            </a:r>
          </a:p>
          <a:p>
            <a:pPr lvl="1"/>
            <a:r>
              <a:rPr lang="en-US" altLang="en-US"/>
              <a:t>no dynamic coordination </a:t>
            </a:r>
            <a:br>
              <a:rPr lang="en-US" altLang="en-US"/>
            </a:br>
            <a:r>
              <a:rPr lang="en-US" altLang="en-US"/>
              <a:t>necessary</a:t>
            </a:r>
          </a:p>
          <a:p>
            <a:pPr lvl="1"/>
            <a:r>
              <a:rPr lang="en-US" altLang="en-US"/>
              <a:t>Also works for analog signals</a:t>
            </a:r>
          </a:p>
          <a:p>
            <a:r>
              <a:rPr lang="en-US" altLang="en-US"/>
              <a:t>Disadvantages:</a:t>
            </a:r>
          </a:p>
          <a:p>
            <a:pPr lvl="1"/>
            <a:r>
              <a:rPr lang="en-US" altLang="en-US"/>
              <a:t>waste of bandwidth </a:t>
            </a:r>
            <a:br>
              <a:rPr lang="en-US" altLang="en-US"/>
            </a:br>
            <a:r>
              <a:rPr lang="en-US" altLang="en-US"/>
              <a:t>if the traffic is </a:t>
            </a:r>
            <a:br>
              <a:rPr lang="en-US" altLang="en-US"/>
            </a:br>
            <a:r>
              <a:rPr lang="en-US" altLang="en-US"/>
              <a:t>distributed unevenly</a:t>
            </a:r>
          </a:p>
          <a:p>
            <a:pPr lvl="1"/>
            <a:r>
              <a:rPr lang="en-US" altLang="en-US"/>
              <a:t>Not flexible enough</a:t>
            </a:r>
          </a:p>
          <a:p>
            <a:pPr lvl="1"/>
            <a:r>
              <a:rPr lang="en-US" altLang="en-US"/>
              <a:t>guard spaces</a:t>
            </a:r>
          </a:p>
          <a:p>
            <a:pPr>
              <a:buFont typeface="Wingdings" pitchFamily="2" charset="2"/>
              <a:buChar char="q"/>
            </a:pPr>
            <a:endParaRPr lang="en-US" altLang="en-US"/>
          </a:p>
        </p:txBody>
      </p:sp>
      <p:sp>
        <p:nvSpPr>
          <p:cNvPr id="57350" name="AutoShape 11">
            <a:extLst>
              <a:ext uri="{FF2B5EF4-FFF2-40B4-BE49-F238E27FC236}">
                <a16:creationId xmlns:a16="http://schemas.microsoft.com/office/drawing/2014/main" id="{254D93DD-F008-4B43-A3FA-8D9CB1423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038600"/>
            <a:ext cx="2286000" cy="2165350"/>
          </a:xfrm>
          <a:prstGeom prst="cube">
            <a:avLst>
              <a:gd name="adj" fmla="val 86069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7351" name="AutoShape 12">
            <a:extLst>
              <a:ext uri="{FF2B5EF4-FFF2-40B4-BE49-F238E27FC236}">
                <a16:creationId xmlns:a16="http://schemas.microsoft.com/office/drawing/2014/main" id="{A18C3496-16F9-0D4C-9931-BE5B1CB06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038600"/>
            <a:ext cx="2286000" cy="2165350"/>
          </a:xfrm>
          <a:prstGeom prst="cube">
            <a:avLst>
              <a:gd name="adj" fmla="val 860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7352" name="AutoShape 13">
            <a:extLst>
              <a:ext uri="{FF2B5EF4-FFF2-40B4-BE49-F238E27FC236}">
                <a16:creationId xmlns:a16="http://schemas.microsoft.com/office/drawing/2014/main" id="{049DFAF4-E58C-774C-AE7E-7DDFCBE9C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038600"/>
            <a:ext cx="2286000" cy="2165350"/>
          </a:xfrm>
          <a:prstGeom prst="cube">
            <a:avLst>
              <a:gd name="adj" fmla="val 86069"/>
            </a:avLst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7353" name="AutoShape 14">
            <a:extLst>
              <a:ext uri="{FF2B5EF4-FFF2-40B4-BE49-F238E27FC236}">
                <a16:creationId xmlns:a16="http://schemas.microsoft.com/office/drawing/2014/main" id="{B283D413-805F-9245-BC4E-0EEF30611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038600"/>
            <a:ext cx="2286000" cy="2165350"/>
          </a:xfrm>
          <a:prstGeom prst="cube">
            <a:avLst>
              <a:gd name="adj" fmla="val 86069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7354" name="AutoShape 15">
            <a:extLst>
              <a:ext uri="{FF2B5EF4-FFF2-40B4-BE49-F238E27FC236}">
                <a16:creationId xmlns:a16="http://schemas.microsoft.com/office/drawing/2014/main" id="{1CFB7690-9DE9-3B40-A758-3E1FF0E0E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038600"/>
            <a:ext cx="2286000" cy="2165350"/>
          </a:xfrm>
          <a:prstGeom prst="cube">
            <a:avLst>
              <a:gd name="adj" fmla="val 8606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7355" name="AutoShape 16">
            <a:extLst>
              <a:ext uri="{FF2B5EF4-FFF2-40B4-BE49-F238E27FC236}">
                <a16:creationId xmlns:a16="http://schemas.microsoft.com/office/drawing/2014/main" id="{D21B8BA9-460E-074C-9529-B338BF550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038600"/>
            <a:ext cx="2286000" cy="2165350"/>
          </a:xfrm>
          <a:prstGeom prst="cube">
            <a:avLst>
              <a:gd name="adj" fmla="val 86069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7356" name="AutoShape 17">
            <a:extLst>
              <a:ext uri="{FF2B5EF4-FFF2-40B4-BE49-F238E27FC236}">
                <a16:creationId xmlns:a16="http://schemas.microsoft.com/office/drawing/2014/main" id="{9C16BEF9-DCD5-DF4D-9BB0-4C6994412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4800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k</a:t>
            </a:r>
            <a:r>
              <a:rPr lang="en-US" altLang="en-US" sz="2000" baseline="-25000"/>
              <a:t>2</a:t>
            </a:r>
            <a:endParaRPr lang="en-US" altLang="en-US" sz="2000"/>
          </a:p>
        </p:txBody>
      </p:sp>
      <p:sp>
        <p:nvSpPr>
          <p:cNvPr id="57357" name="AutoShape 18">
            <a:extLst>
              <a:ext uri="{FF2B5EF4-FFF2-40B4-BE49-F238E27FC236}">
                <a16:creationId xmlns:a16="http://schemas.microsoft.com/office/drawing/2014/main" id="{6ADF76BD-C2B8-1F45-8A70-214CF9E49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048000"/>
            <a:ext cx="457200" cy="488950"/>
          </a:xfrm>
          <a:prstGeom prst="cube">
            <a:avLst>
              <a:gd name="adj" fmla="val 25000"/>
            </a:avLst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k</a:t>
            </a:r>
            <a:r>
              <a:rPr lang="en-US" altLang="en-US" sz="2000" baseline="-25000"/>
              <a:t>3</a:t>
            </a:r>
            <a:endParaRPr lang="en-US" altLang="en-US" sz="2000"/>
          </a:p>
        </p:txBody>
      </p:sp>
      <p:sp>
        <p:nvSpPr>
          <p:cNvPr id="57358" name="AutoShape 19">
            <a:extLst>
              <a:ext uri="{FF2B5EF4-FFF2-40B4-BE49-F238E27FC236}">
                <a16:creationId xmlns:a16="http://schemas.microsoft.com/office/drawing/2014/main" id="{C391207D-361B-1A48-8057-59FA1BC11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048000"/>
            <a:ext cx="457200" cy="488950"/>
          </a:xfrm>
          <a:prstGeom prst="cube">
            <a:avLst>
              <a:gd name="adj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k</a:t>
            </a:r>
            <a:r>
              <a:rPr lang="en-US" altLang="en-US" sz="2000" baseline="-25000"/>
              <a:t>4</a:t>
            </a:r>
            <a:endParaRPr lang="en-US" altLang="en-US" sz="2000"/>
          </a:p>
        </p:txBody>
      </p:sp>
      <p:sp>
        <p:nvSpPr>
          <p:cNvPr id="57359" name="AutoShape 20">
            <a:extLst>
              <a:ext uri="{FF2B5EF4-FFF2-40B4-BE49-F238E27FC236}">
                <a16:creationId xmlns:a16="http://schemas.microsoft.com/office/drawing/2014/main" id="{D120DB5B-A098-D340-85FC-F5F86EADC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04800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k</a:t>
            </a:r>
            <a:r>
              <a:rPr lang="en-US" altLang="en-US" sz="2000" baseline="-25000"/>
              <a:t>5</a:t>
            </a:r>
            <a:endParaRPr lang="en-US" altLang="en-US" sz="2000"/>
          </a:p>
        </p:txBody>
      </p:sp>
      <p:sp>
        <p:nvSpPr>
          <p:cNvPr id="57360" name="AutoShape 21">
            <a:extLst>
              <a:ext uri="{FF2B5EF4-FFF2-40B4-BE49-F238E27FC236}">
                <a16:creationId xmlns:a16="http://schemas.microsoft.com/office/drawing/2014/main" id="{428B9F3E-E325-1A41-9FD2-622ABFC21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048000"/>
            <a:ext cx="457200" cy="488950"/>
          </a:xfrm>
          <a:prstGeom prst="cube">
            <a:avLst>
              <a:gd name="adj" fmla="val 250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k</a:t>
            </a:r>
            <a:r>
              <a:rPr lang="en-US" altLang="en-US" sz="2000" baseline="-25000"/>
              <a:t>6</a:t>
            </a:r>
            <a:endParaRPr lang="en-US" altLang="en-US" sz="2000"/>
          </a:p>
        </p:txBody>
      </p:sp>
      <p:sp>
        <p:nvSpPr>
          <p:cNvPr id="57361" name="AutoShape 22">
            <a:extLst>
              <a:ext uri="{FF2B5EF4-FFF2-40B4-BE49-F238E27FC236}">
                <a16:creationId xmlns:a16="http://schemas.microsoft.com/office/drawing/2014/main" id="{B502F2A8-BDD0-4D47-88F5-AA30442CF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048000"/>
            <a:ext cx="457200" cy="488950"/>
          </a:xfrm>
          <a:prstGeom prst="cube">
            <a:avLst>
              <a:gd name="adj" fmla="val 25000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k</a:t>
            </a:r>
            <a:r>
              <a:rPr lang="en-US" altLang="en-US" sz="2000" baseline="-25000"/>
              <a:t>1</a:t>
            </a:r>
            <a:endParaRPr lang="en-US" altLang="en-US" sz="2000"/>
          </a:p>
        </p:txBody>
      </p:sp>
      <p:sp>
        <p:nvSpPr>
          <p:cNvPr id="57362" name="Text Box 26">
            <a:extLst>
              <a:ext uri="{FF2B5EF4-FFF2-40B4-BE49-F238E27FC236}">
                <a16:creationId xmlns:a16="http://schemas.microsoft.com/office/drawing/2014/main" id="{4BE56499-7816-4043-AFB5-ACE87E50F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3962400"/>
            <a:ext cx="255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</a:t>
            </a:r>
          </a:p>
        </p:txBody>
      </p:sp>
      <p:sp>
        <p:nvSpPr>
          <p:cNvPr id="57363" name="Text Box 27">
            <a:extLst>
              <a:ext uri="{FF2B5EF4-FFF2-40B4-BE49-F238E27FC236}">
                <a16:creationId xmlns:a16="http://schemas.microsoft.com/office/drawing/2014/main" id="{3D8030E3-F282-8048-8E46-70820CFDF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019800"/>
            <a:ext cx="255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</a:t>
            </a:r>
          </a:p>
        </p:txBody>
      </p:sp>
      <p:sp>
        <p:nvSpPr>
          <p:cNvPr id="57364" name="Text Box 28">
            <a:extLst>
              <a:ext uri="{FF2B5EF4-FFF2-40B4-BE49-F238E27FC236}">
                <a16:creationId xmlns:a16="http://schemas.microsoft.com/office/drawing/2014/main" id="{FFFBE1D6-C54C-A041-834F-5361C94F4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81400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</a:p>
        </p:txBody>
      </p:sp>
      <p:sp>
        <p:nvSpPr>
          <p:cNvPr id="57365" name="Slide Number Placeholder 1">
            <a:extLst>
              <a:ext uri="{FF2B5EF4-FFF2-40B4-BE49-F238E27FC236}">
                <a16:creationId xmlns:a16="http://schemas.microsoft.com/office/drawing/2014/main" id="{EA8475D8-141B-B944-9444-D0F59FEBEA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650B8D-6C5C-654D-A121-3B730BB1035F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8037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Line 5">
            <a:extLst>
              <a:ext uri="{FF2B5EF4-FFF2-40B4-BE49-F238E27FC236}">
                <a16:creationId xmlns:a16="http://schemas.microsoft.com/office/drawing/2014/main" id="{25806D1F-8247-B640-AF7E-E196083B43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953000"/>
            <a:ext cx="2819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Line 6">
            <a:extLst>
              <a:ext uri="{FF2B5EF4-FFF2-40B4-BE49-F238E27FC236}">
                <a16:creationId xmlns:a16="http://schemas.microsoft.com/office/drawing/2014/main" id="{AA3B7C7C-5E48-4D46-B4A0-9F66AD50E3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Line 7">
            <a:extLst>
              <a:ext uri="{FF2B5EF4-FFF2-40B4-BE49-F238E27FC236}">
                <a16:creationId xmlns:a16="http://schemas.microsoft.com/office/drawing/2014/main" id="{5D676961-9DEC-E040-BDF1-75BB5064E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9530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2" name="Text Box 8">
            <a:extLst>
              <a:ext uri="{FF2B5EF4-FFF2-40B4-BE49-F238E27FC236}">
                <a16:creationId xmlns:a16="http://schemas.microsoft.com/office/drawing/2014/main" id="{C4788D00-D7B4-434D-AF37-AA61A1070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4572000"/>
            <a:ext cx="255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</a:t>
            </a:r>
          </a:p>
        </p:txBody>
      </p:sp>
      <p:sp>
        <p:nvSpPr>
          <p:cNvPr id="58373" name="Text Box 9">
            <a:extLst>
              <a:ext uri="{FF2B5EF4-FFF2-40B4-BE49-F238E27FC236}">
                <a16:creationId xmlns:a16="http://schemas.microsoft.com/office/drawing/2014/main" id="{C811BBED-B045-9840-B2EF-696182654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096000"/>
            <a:ext cx="255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</a:t>
            </a:r>
          </a:p>
        </p:txBody>
      </p:sp>
      <p:sp>
        <p:nvSpPr>
          <p:cNvPr id="58374" name="Text Box 10">
            <a:extLst>
              <a:ext uri="{FF2B5EF4-FFF2-40B4-BE49-F238E27FC236}">
                <a16:creationId xmlns:a16="http://schemas.microsoft.com/office/drawing/2014/main" id="{41C83608-E1ED-A64D-8BC2-306C181AE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191000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</a:p>
        </p:txBody>
      </p:sp>
      <p:sp>
        <p:nvSpPr>
          <p:cNvPr id="58375" name="AutoShape 11">
            <a:extLst>
              <a:ext uri="{FF2B5EF4-FFF2-40B4-BE49-F238E27FC236}">
                <a16:creationId xmlns:a16="http://schemas.microsoft.com/office/drawing/2014/main" id="{E5B7B950-6B80-F24E-BC39-A895365B9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724400"/>
            <a:ext cx="3886200" cy="457200"/>
          </a:xfrm>
          <a:prstGeom prst="cube">
            <a:avLst>
              <a:gd name="adj" fmla="val 250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8376" name="AutoShape 12">
            <a:extLst>
              <a:ext uri="{FF2B5EF4-FFF2-40B4-BE49-F238E27FC236}">
                <a16:creationId xmlns:a16="http://schemas.microsoft.com/office/drawing/2014/main" id="{D9A205C0-E60D-2C40-BB8F-D1864BBCF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953000"/>
            <a:ext cx="3886200" cy="4572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8377" name="AutoShape 13">
            <a:extLst>
              <a:ext uri="{FF2B5EF4-FFF2-40B4-BE49-F238E27FC236}">
                <a16:creationId xmlns:a16="http://schemas.microsoft.com/office/drawing/2014/main" id="{C7B22886-2A29-7F44-8F71-20EB71765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181600"/>
            <a:ext cx="3886200" cy="457200"/>
          </a:xfrm>
          <a:prstGeom prst="cube">
            <a:avLst>
              <a:gd name="adj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8378" name="AutoShape 14">
            <a:extLst>
              <a:ext uri="{FF2B5EF4-FFF2-40B4-BE49-F238E27FC236}">
                <a16:creationId xmlns:a16="http://schemas.microsoft.com/office/drawing/2014/main" id="{FFF600EE-C25E-DD48-BEDA-6175032DA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410200"/>
            <a:ext cx="3886200" cy="457200"/>
          </a:xfrm>
          <a:prstGeom prst="cube">
            <a:avLst>
              <a:gd name="adj" fmla="val 25000"/>
            </a:avLst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8379" name="AutoShape 15">
            <a:extLst>
              <a:ext uri="{FF2B5EF4-FFF2-40B4-BE49-F238E27FC236}">
                <a16:creationId xmlns:a16="http://schemas.microsoft.com/office/drawing/2014/main" id="{0E096539-4BAE-A24B-8D6D-919426B36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638800"/>
            <a:ext cx="3886200" cy="4572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8380" name="AutoShape 16">
            <a:extLst>
              <a:ext uri="{FF2B5EF4-FFF2-40B4-BE49-F238E27FC236}">
                <a16:creationId xmlns:a16="http://schemas.microsoft.com/office/drawing/2014/main" id="{B7921202-FBF1-7044-9C7B-830362AC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867400"/>
            <a:ext cx="3886200" cy="457200"/>
          </a:xfrm>
          <a:prstGeom prst="cube">
            <a:avLst>
              <a:gd name="adj" fmla="val 25000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8381" name="AutoShape 29">
            <a:extLst>
              <a:ext uri="{FF2B5EF4-FFF2-40B4-BE49-F238E27FC236}">
                <a16:creationId xmlns:a16="http://schemas.microsoft.com/office/drawing/2014/main" id="{0A0ADE72-54E8-1544-87C5-FCD7CCD65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35280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k</a:t>
            </a:r>
            <a:r>
              <a:rPr lang="en-US" altLang="en-US" sz="2000" baseline="-25000"/>
              <a:t>2</a:t>
            </a:r>
            <a:endParaRPr lang="en-US" altLang="en-US" sz="2000"/>
          </a:p>
        </p:txBody>
      </p:sp>
      <p:sp>
        <p:nvSpPr>
          <p:cNvPr id="58382" name="AutoShape 30">
            <a:extLst>
              <a:ext uri="{FF2B5EF4-FFF2-40B4-BE49-F238E27FC236}">
                <a16:creationId xmlns:a16="http://schemas.microsoft.com/office/drawing/2014/main" id="{45CC7D98-E2B5-EC4F-BE17-1A5022C5D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352800"/>
            <a:ext cx="457200" cy="488950"/>
          </a:xfrm>
          <a:prstGeom prst="cube">
            <a:avLst>
              <a:gd name="adj" fmla="val 25000"/>
            </a:avLst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k</a:t>
            </a:r>
            <a:r>
              <a:rPr lang="en-US" altLang="en-US" sz="2000" baseline="-25000"/>
              <a:t>3</a:t>
            </a:r>
            <a:endParaRPr lang="en-US" altLang="en-US" sz="2000"/>
          </a:p>
        </p:txBody>
      </p:sp>
      <p:sp>
        <p:nvSpPr>
          <p:cNvPr id="58383" name="AutoShape 31">
            <a:extLst>
              <a:ext uri="{FF2B5EF4-FFF2-40B4-BE49-F238E27FC236}">
                <a16:creationId xmlns:a16="http://schemas.microsoft.com/office/drawing/2014/main" id="{5E62A619-009A-364A-A92F-1467DD1CB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352800"/>
            <a:ext cx="457200" cy="488950"/>
          </a:xfrm>
          <a:prstGeom prst="cube">
            <a:avLst>
              <a:gd name="adj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k</a:t>
            </a:r>
            <a:r>
              <a:rPr lang="en-US" altLang="en-US" sz="2000" baseline="-25000"/>
              <a:t>4</a:t>
            </a:r>
            <a:endParaRPr lang="en-US" altLang="en-US" sz="2000"/>
          </a:p>
        </p:txBody>
      </p:sp>
      <p:sp>
        <p:nvSpPr>
          <p:cNvPr id="58384" name="AutoShape 32">
            <a:extLst>
              <a:ext uri="{FF2B5EF4-FFF2-40B4-BE49-F238E27FC236}">
                <a16:creationId xmlns:a16="http://schemas.microsoft.com/office/drawing/2014/main" id="{C0A77085-7F60-A048-97C4-358998BFA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35280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k</a:t>
            </a:r>
            <a:r>
              <a:rPr lang="en-US" altLang="en-US" sz="2000" baseline="-25000"/>
              <a:t>5</a:t>
            </a:r>
            <a:endParaRPr lang="en-US" altLang="en-US" sz="2000"/>
          </a:p>
        </p:txBody>
      </p:sp>
      <p:sp>
        <p:nvSpPr>
          <p:cNvPr id="58385" name="AutoShape 33">
            <a:extLst>
              <a:ext uri="{FF2B5EF4-FFF2-40B4-BE49-F238E27FC236}">
                <a16:creationId xmlns:a16="http://schemas.microsoft.com/office/drawing/2014/main" id="{74E85F9B-EFC4-EF4C-A955-F3063A780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352800"/>
            <a:ext cx="457200" cy="488950"/>
          </a:xfrm>
          <a:prstGeom prst="cube">
            <a:avLst>
              <a:gd name="adj" fmla="val 250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k</a:t>
            </a:r>
            <a:r>
              <a:rPr lang="en-US" altLang="en-US" sz="2000" baseline="-25000"/>
              <a:t>6</a:t>
            </a:r>
            <a:endParaRPr lang="en-US" altLang="en-US" sz="2000"/>
          </a:p>
        </p:txBody>
      </p:sp>
      <p:sp>
        <p:nvSpPr>
          <p:cNvPr id="58386" name="AutoShape 34">
            <a:extLst>
              <a:ext uri="{FF2B5EF4-FFF2-40B4-BE49-F238E27FC236}">
                <a16:creationId xmlns:a16="http://schemas.microsoft.com/office/drawing/2014/main" id="{12E6069C-16DC-EF49-9CC9-7E3A77CD0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352800"/>
            <a:ext cx="457200" cy="488950"/>
          </a:xfrm>
          <a:prstGeom prst="cube">
            <a:avLst>
              <a:gd name="adj" fmla="val 25000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k</a:t>
            </a:r>
            <a:r>
              <a:rPr lang="en-US" altLang="en-US" sz="2000" baseline="-25000"/>
              <a:t>1</a:t>
            </a:r>
            <a:endParaRPr lang="en-US" altLang="en-US" sz="2000"/>
          </a:p>
        </p:txBody>
      </p:sp>
      <p:sp>
        <p:nvSpPr>
          <p:cNvPr id="58387" name="Rectangle 41">
            <a:extLst>
              <a:ext uri="{FF2B5EF4-FFF2-40B4-BE49-F238E27FC236}">
                <a16:creationId xmlns:a16="http://schemas.microsoft.com/office/drawing/2014/main" id="{1EC2D774-737C-A14B-BEFE-F6CA8313D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 multiplex</a:t>
            </a:r>
          </a:p>
        </p:txBody>
      </p:sp>
      <p:sp>
        <p:nvSpPr>
          <p:cNvPr id="52266" name="Rectangle 42">
            <a:extLst>
              <a:ext uri="{FF2B5EF4-FFF2-40B4-BE49-F238E27FC236}">
                <a16:creationId xmlns:a16="http://schemas.microsoft.com/office/drawing/2014/main" id="{ED07BF69-27D7-614A-A2AC-3D6F5D2201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295400"/>
            <a:ext cx="8039100" cy="4800600"/>
          </a:xfrm>
        </p:spPr>
        <p:txBody>
          <a:bodyPr/>
          <a:lstStyle/>
          <a:p>
            <a:pPr>
              <a:buFont typeface="Helvetica" charset="0"/>
              <a:buChar char="n"/>
              <a:defRPr/>
            </a:pPr>
            <a:r>
              <a:rPr lang="en-US" dirty="0"/>
              <a:t>A channel gets the whole spectrum for a certain amount of time</a:t>
            </a:r>
          </a:p>
          <a:p>
            <a:pPr>
              <a:buFont typeface="Helvetica" charset="0"/>
              <a:buChar char="n"/>
              <a:defRPr/>
            </a:pPr>
            <a:endParaRPr lang="en-US" dirty="0"/>
          </a:p>
          <a:p>
            <a:pPr>
              <a:buFont typeface="Helvetica" charset="0"/>
              <a:buChar char="n"/>
              <a:defRPr/>
            </a:pPr>
            <a:r>
              <a:rPr lang="en-US" dirty="0"/>
              <a:t>Advantages:</a:t>
            </a:r>
          </a:p>
          <a:p>
            <a:pPr lvl="1">
              <a:buFont typeface="Helvetica" charset="0"/>
              <a:buChar char="n"/>
              <a:defRPr/>
            </a:pPr>
            <a:r>
              <a:rPr lang="en-US" dirty="0"/>
              <a:t>only one carrier in the</a:t>
            </a:r>
            <a:br>
              <a:rPr lang="en-US" dirty="0"/>
            </a:br>
            <a:r>
              <a:rPr lang="en-US" dirty="0"/>
              <a:t>medium at any time</a:t>
            </a:r>
          </a:p>
          <a:p>
            <a:pPr lvl="1">
              <a:buFont typeface="Helvetica" charset="0"/>
              <a:buChar char="n"/>
              <a:defRPr/>
            </a:pPr>
            <a:r>
              <a:rPr lang="en-US" dirty="0"/>
              <a:t>Achieves high throughput even </a:t>
            </a:r>
            <a:br>
              <a:rPr lang="en-US" dirty="0"/>
            </a:br>
            <a:r>
              <a:rPr lang="en-US" dirty="0"/>
              <a:t>with many users</a:t>
            </a:r>
          </a:p>
          <a:p>
            <a:pPr>
              <a:buFont typeface="Helvetica" charset="0"/>
              <a:buChar char="n"/>
              <a:defRPr/>
            </a:pPr>
            <a:r>
              <a:rPr lang="en-US" dirty="0"/>
              <a:t>Disadvantages:</a:t>
            </a:r>
          </a:p>
          <a:p>
            <a:pPr lvl="1">
              <a:buFont typeface="Helvetica" charset="0"/>
              <a:buChar char="n"/>
              <a:defRPr/>
            </a:pPr>
            <a:r>
              <a:rPr lang="en-US" dirty="0"/>
              <a:t>Precise time </a:t>
            </a:r>
          </a:p>
          <a:p>
            <a:pPr marL="457200" lvl="1" indent="0">
              <a:buFont typeface="Helvetica" charset="0"/>
              <a:buNone/>
              <a:defRPr/>
            </a:pPr>
            <a:r>
              <a:rPr lang="en-US" dirty="0"/>
              <a:t>    synchronization </a:t>
            </a:r>
            <a:br>
              <a:rPr lang="en-US" dirty="0"/>
            </a:br>
            <a:r>
              <a:rPr lang="en-US" dirty="0"/>
              <a:t>    necessary</a:t>
            </a:r>
          </a:p>
        </p:txBody>
      </p:sp>
      <p:sp>
        <p:nvSpPr>
          <p:cNvPr id="58389" name="Slide Number Placeholder 1">
            <a:extLst>
              <a:ext uri="{FF2B5EF4-FFF2-40B4-BE49-F238E27FC236}">
                <a16:creationId xmlns:a16="http://schemas.microsoft.com/office/drawing/2014/main" id="{6123D806-E2BB-464E-BBAD-2A2AF70224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754F41-3542-014D-A5DF-E9AE36B7C3BF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161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Line 54">
            <a:extLst>
              <a:ext uri="{FF2B5EF4-FFF2-40B4-BE49-F238E27FC236}">
                <a16:creationId xmlns:a16="http://schemas.microsoft.com/office/drawing/2014/main" id="{04C0FD6E-BEC8-454F-AC35-00E8229CC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0" y="50292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4" name="Line 52">
            <a:extLst>
              <a:ext uri="{FF2B5EF4-FFF2-40B4-BE49-F238E27FC236}">
                <a16:creationId xmlns:a16="http://schemas.microsoft.com/office/drawing/2014/main" id="{1DCD90B7-7C17-9D49-88F7-3C71D9E8CD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7700" y="50292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5" name="Line 53">
            <a:extLst>
              <a:ext uri="{FF2B5EF4-FFF2-40B4-BE49-F238E27FC236}">
                <a16:creationId xmlns:a16="http://schemas.microsoft.com/office/drawing/2014/main" id="{C7C475F5-707B-C84A-BB3F-21FE09522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0" y="4419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6" name="Text Box 55">
            <a:extLst>
              <a:ext uri="{FF2B5EF4-FFF2-40B4-BE49-F238E27FC236}">
                <a16:creationId xmlns:a16="http://schemas.microsoft.com/office/drawing/2014/main" id="{F3A0D2D2-402F-3144-B7D2-B0B855537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0300" y="4724400"/>
            <a:ext cx="255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</a:t>
            </a:r>
          </a:p>
        </p:txBody>
      </p:sp>
      <p:sp>
        <p:nvSpPr>
          <p:cNvPr id="59397" name="Rectangle 2">
            <a:extLst>
              <a:ext uri="{FF2B5EF4-FFF2-40B4-BE49-F238E27FC236}">
                <a16:creationId xmlns:a16="http://schemas.microsoft.com/office/drawing/2014/main" id="{A042BC1B-A2A8-C141-B727-556FA45FF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 and frequency multiplex</a:t>
            </a:r>
          </a:p>
        </p:txBody>
      </p:sp>
      <p:sp>
        <p:nvSpPr>
          <p:cNvPr id="59398" name="Rectangle 3">
            <a:extLst>
              <a:ext uri="{FF2B5EF4-FFF2-40B4-BE49-F238E27FC236}">
                <a16:creationId xmlns:a16="http://schemas.microsoft.com/office/drawing/2014/main" id="{2F7245FE-A4E8-4045-8145-1AE3EEEF8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Combination of both methods</a:t>
            </a:r>
          </a:p>
          <a:p>
            <a:pPr lvl="1"/>
            <a:r>
              <a:rPr lang="en-US" altLang="en-US"/>
              <a:t>A channel gets a certain frequency band for a certain time</a:t>
            </a:r>
          </a:p>
          <a:p>
            <a:endParaRPr lang="en-US" altLang="en-US"/>
          </a:p>
          <a:p>
            <a:r>
              <a:rPr lang="en-US" altLang="en-US"/>
              <a:t>Advantages:</a:t>
            </a:r>
          </a:p>
          <a:p>
            <a:pPr lvl="1"/>
            <a:r>
              <a:rPr lang="en-US" altLang="en-US"/>
              <a:t>better protection against </a:t>
            </a:r>
            <a:br>
              <a:rPr lang="en-US" altLang="en-US"/>
            </a:br>
            <a:r>
              <a:rPr lang="en-US" altLang="en-US"/>
              <a:t>tapping</a:t>
            </a:r>
          </a:p>
          <a:p>
            <a:pPr lvl="1"/>
            <a:r>
              <a:rPr lang="en-US" altLang="en-US"/>
              <a:t>protection against frequency </a:t>
            </a:r>
            <a:br>
              <a:rPr lang="en-US" altLang="en-US"/>
            </a:br>
            <a:r>
              <a:rPr lang="en-US" altLang="en-US"/>
              <a:t>selective interference</a:t>
            </a:r>
          </a:p>
          <a:p>
            <a:pPr lvl="1"/>
            <a:r>
              <a:rPr lang="en-US" altLang="en-US"/>
              <a:t>higher data rates compared to</a:t>
            </a:r>
            <a:br>
              <a:rPr lang="en-US" altLang="en-US"/>
            </a:br>
            <a:r>
              <a:rPr lang="en-US" altLang="en-US"/>
              <a:t>code multiplex (next)</a:t>
            </a:r>
          </a:p>
          <a:p>
            <a:r>
              <a:rPr lang="en-US" altLang="en-US"/>
              <a:t>Issues</a:t>
            </a:r>
          </a:p>
          <a:p>
            <a:pPr lvl="1"/>
            <a:r>
              <a:rPr lang="en-US" altLang="en-US"/>
              <a:t>precise coordination</a:t>
            </a:r>
            <a:br>
              <a:rPr lang="en-US" altLang="en-US"/>
            </a:br>
            <a:r>
              <a:rPr lang="en-US" altLang="en-US"/>
              <a:t>required</a:t>
            </a:r>
          </a:p>
        </p:txBody>
      </p:sp>
      <p:sp>
        <p:nvSpPr>
          <p:cNvPr id="59399" name="AutoShape 5">
            <a:extLst>
              <a:ext uri="{FF2B5EF4-FFF2-40B4-BE49-F238E27FC236}">
                <a16:creationId xmlns:a16="http://schemas.microsoft.com/office/drawing/2014/main" id="{9AB0BB42-FCAC-B34C-8B55-D6C4DABFC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4700" y="467995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00" name="AutoShape 6">
            <a:extLst>
              <a:ext uri="{FF2B5EF4-FFF2-40B4-BE49-F238E27FC236}">
                <a16:creationId xmlns:a16="http://schemas.microsoft.com/office/drawing/2014/main" id="{C67C38DF-B12E-B54A-AD0C-74B82F2E2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4679950"/>
            <a:ext cx="457200" cy="488950"/>
          </a:xfrm>
          <a:prstGeom prst="cube">
            <a:avLst>
              <a:gd name="adj" fmla="val 250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01" name="AutoShape 7">
            <a:extLst>
              <a:ext uri="{FF2B5EF4-FFF2-40B4-BE49-F238E27FC236}">
                <a16:creationId xmlns:a16="http://schemas.microsoft.com/office/drawing/2014/main" id="{585EF92D-F07B-AC45-8B9D-2F37DBF60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900" y="467995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02" name="AutoShape 8">
            <a:extLst>
              <a:ext uri="{FF2B5EF4-FFF2-40B4-BE49-F238E27FC236}">
                <a16:creationId xmlns:a16="http://schemas.microsoft.com/office/drawing/2014/main" id="{F58DD927-EEE4-094B-87BD-7542FC8E2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0" y="4679950"/>
            <a:ext cx="457200" cy="488950"/>
          </a:xfrm>
          <a:prstGeom prst="cube">
            <a:avLst>
              <a:gd name="adj" fmla="val 25000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03" name="AutoShape 9">
            <a:extLst>
              <a:ext uri="{FF2B5EF4-FFF2-40B4-BE49-F238E27FC236}">
                <a16:creationId xmlns:a16="http://schemas.microsoft.com/office/drawing/2014/main" id="{59824AB5-FE07-E045-A81F-552A4CFA3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3100" y="4679950"/>
            <a:ext cx="457200" cy="488950"/>
          </a:xfrm>
          <a:prstGeom prst="cube">
            <a:avLst>
              <a:gd name="adj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04" name="AutoShape 10">
            <a:extLst>
              <a:ext uri="{FF2B5EF4-FFF2-40B4-BE49-F238E27FC236}">
                <a16:creationId xmlns:a16="http://schemas.microsoft.com/office/drawing/2014/main" id="{BC3423EF-4825-F842-89AC-FA9386E3B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4679950"/>
            <a:ext cx="457200" cy="488950"/>
          </a:xfrm>
          <a:prstGeom prst="cube">
            <a:avLst>
              <a:gd name="adj" fmla="val 25000"/>
            </a:avLst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05" name="AutoShape 16">
            <a:extLst>
              <a:ext uri="{FF2B5EF4-FFF2-40B4-BE49-F238E27FC236}">
                <a16:creationId xmlns:a16="http://schemas.microsoft.com/office/drawing/2014/main" id="{BFECA28A-A055-854F-96F0-F4BC69966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900" y="4908550"/>
            <a:ext cx="457200" cy="488950"/>
          </a:xfrm>
          <a:prstGeom prst="cube">
            <a:avLst>
              <a:gd name="adj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06" name="AutoShape 17">
            <a:extLst>
              <a:ext uri="{FF2B5EF4-FFF2-40B4-BE49-F238E27FC236}">
                <a16:creationId xmlns:a16="http://schemas.microsoft.com/office/drawing/2014/main" id="{4B96419A-06FD-C542-8D9B-FA62FFDDF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4908550"/>
            <a:ext cx="457200" cy="488950"/>
          </a:xfrm>
          <a:prstGeom prst="cube">
            <a:avLst>
              <a:gd name="adj" fmla="val 25000"/>
            </a:avLst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07" name="AutoShape 18">
            <a:extLst>
              <a:ext uri="{FF2B5EF4-FFF2-40B4-BE49-F238E27FC236}">
                <a16:creationId xmlns:a16="http://schemas.microsoft.com/office/drawing/2014/main" id="{AEA58EB0-69D7-284D-80FF-60E94A956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100" y="490855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08" name="AutoShape 19">
            <a:extLst>
              <a:ext uri="{FF2B5EF4-FFF2-40B4-BE49-F238E27FC236}">
                <a16:creationId xmlns:a16="http://schemas.microsoft.com/office/drawing/2014/main" id="{26841607-37C5-4B47-B71F-2D8818470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700" y="4908550"/>
            <a:ext cx="457200" cy="488950"/>
          </a:xfrm>
          <a:prstGeom prst="cube">
            <a:avLst>
              <a:gd name="adj" fmla="val 25000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09" name="AutoShape 20">
            <a:extLst>
              <a:ext uri="{FF2B5EF4-FFF2-40B4-BE49-F238E27FC236}">
                <a16:creationId xmlns:a16="http://schemas.microsoft.com/office/drawing/2014/main" id="{842CBF0B-AC26-A442-B0F0-7B75AEBFC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300" y="490855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10" name="AutoShape 21">
            <a:extLst>
              <a:ext uri="{FF2B5EF4-FFF2-40B4-BE49-F238E27FC236}">
                <a16:creationId xmlns:a16="http://schemas.microsoft.com/office/drawing/2014/main" id="{83CA6DBD-E3D6-E743-BC44-FB6F3022E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300" y="4908550"/>
            <a:ext cx="457200" cy="488950"/>
          </a:xfrm>
          <a:prstGeom prst="cube">
            <a:avLst>
              <a:gd name="adj" fmla="val 250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11" name="AutoShape 22">
            <a:extLst>
              <a:ext uri="{FF2B5EF4-FFF2-40B4-BE49-F238E27FC236}">
                <a16:creationId xmlns:a16="http://schemas.microsoft.com/office/drawing/2014/main" id="{D9622168-B09E-6346-AA17-087537EA1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5137150"/>
            <a:ext cx="457200" cy="488950"/>
          </a:xfrm>
          <a:prstGeom prst="cube">
            <a:avLst>
              <a:gd name="adj" fmla="val 25000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12" name="AutoShape 23">
            <a:extLst>
              <a:ext uri="{FF2B5EF4-FFF2-40B4-BE49-F238E27FC236}">
                <a16:creationId xmlns:a16="http://schemas.microsoft.com/office/drawing/2014/main" id="{FA00DEBB-59F7-0541-9763-22E10A089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4700" y="513715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13" name="AutoShape 24">
            <a:extLst>
              <a:ext uri="{FF2B5EF4-FFF2-40B4-BE49-F238E27FC236}">
                <a16:creationId xmlns:a16="http://schemas.microsoft.com/office/drawing/2014/main" id="{48669650-5AF0-6141-99B5-6806F61E0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5137150"/>
            <a:ext cx="457200" cy="488950"/>
          </a:xfrm>
          <a:prstGeom prst="cube">
            <a:avLst>
              <a:gd name="adj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14" name="AutoShape 25">
            <a:extLst>
              <a:ext uri="{FF2B5EF4-FFF2-40B4-BE49-F238E27FC236}">
                <a16:creationId xmlns:a16="http://schemas.microsoft.com/office/drawing/2014/main" id="{751FC791-2B4F-E94A-972F-90ED6F927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900" y="5137150"/>
            <a:ext cx="457200" cy="488950"/>
          </a:xfrm>
          <a:prstGeom prst="cube">
            <a:avLst>
              <a:gd name="adj" fmla="val 250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15" name="AutoShape 26">
            <a:extLst>
              <a:ext uri="{FF2B5EF4-FFF2-40B4-BE49-F238E27FC236}">
                <a16:creationId xmlns:a16="http://schemas.microsoft.com/office/drawing/2014/main" id="{27A0A1D8-F224-0941-BB4F-728B0F2CB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0" y="5137150"/>
            <a:ext cx="457200" cy="488950"/>
          </a:xfrm>
          <a:prstGeom prst="cube">
            <a:avLst>
              <a:gd name="adj" fmla="val 25000"/>
            </a:avLst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16" name="AutoShape 27">
            <a:extLst>
              <a:ext uri="{FF2B5EF4-FFF2-40B4-BE49-F238E27FC236}">
                <a16:creationId xmlns:a16="http://schemas.microsoft.com/office/drawing/2014/main" id="{66BBE9DD-BF58-EE48-8D49-1DE4788C2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0" y="513715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17" name="AutoShape 28">
            <a:extLst>
              <a:ext uri="{FF2B5EF4-FFF2-40B4-BE49-F238E27FC236}">
                <a16:creationId xmlns:a16="http://schemas.microsoft.com/office/drawing/2014/main" id="{8F359C87-8E31-4D41-AA3D-93295C34D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300" y="5365750"/>
            <a:ext cx="457200" cy="488950"/>
          </a:xfrm>
          <a:prstGeom prst="cube">
            <a:avLst>
              <a:gd name="adj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18" name="AutoShape 29">
            <a:extLst>
              <a:ext uri="{FF2B5EF4-FFF2-40B4-BE49-F238E27FC236}">
                <a16:creationId xmlns:a16="http://schemas.microsoft.com/office/drawing/2014/main" id="{63483371-052A-2744-92B1-36EA5AB78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900" y="5365750"/>
            <a:ext cx="457200" cy="488950"/>
          </a:xfrm>
          <a:prstGeom prst="cube">
            <a:avLst>
              <a:gd name="adj" fmla="val 250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19" name="AutoShape 30">
            <a:extLst>
              <a:ext uri="{FF2B5EF4-FFF2-40B4-BE49-F238E27FC236}">
                <a16:creationId xmlns:a16="http://schemas.microsoft.com/office/drawing/2014/main" id="{C9CF4FEA-9FE2-F44D-87A7-17BD9E653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536575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20" name="AutoShape 31">
            <a:extLst>
              <a:ext uri="{FF2B5EF4-FFF2-40B4-BE49-F238E27FC236}">
                <a16:creationId xmlns:a16="http://schemas.microsoft.com/office/drawing/2014/main" id="{0B7FF03B-A27D-4140-86A4-F4376F4BC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100" y="536575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21" name="AutoShape 32">
            <a:extLst>
              <a:ext uri="{FF2B5EF4-FFF2-40B4-BE49-F238E27FC236}">
                <a16:creationId xmlns:a16="http://schemas.microsoft.com/office/drawing/2014/main" id="{B72CCF8D-63B1-2540-9C17-3D827D18B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700" y="5365750"/>
            <a:ext cx="457200" cy="488950"/>
          </a:xfrm>
          <a:prstGeom prst="cube">
            <a:avLst>
              <a:gd name="adj" fmla="val 25000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22" name="AutoShape 33">
            <a:extLst>
              <a:ext uri="{FF2B5EF4-FFF2-40B4-BE49-F238E27FC236}">
                <a16:creationId xmlns:a16="http://schemas.microsoft.com/office/drawing/2014/main" id="{500CC845-2D0D-6E4F-B4BF-4B90CF83F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700" y="5365750"/>
            <a:ext cx="457200" cy="488950"/>
          </a:xfrm>
          <a:prstGeom prst="cube">
            <a:avLst>
              <a:gd name="adj" fmla="val 25000"/>
            </a:avLst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23" name="AutoShape 34">
            <a:extLst>
              <a:ext uri="{FF2B5EF4-FFF2-40B4-BE49-F238E27FC236}">
                <a16:creationId xmlns:a16="http://schemas.microsoft.com/office/drawing/2014/main" id="{5D6B85D1-C402-2A4E-A6B9-F17C9F640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0" y="5594350"/>
            <a:ext cx="457200" cy="488950"/>
          </a:xfrm>
          <a:prstGeom prst="cube">
            <a:avLst>
              <a:gd name="adj" fmla="val 25000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24" name="AutoShape 35">
            <a:extLst>
              <a:ext uri="{FF2B5EF4-FFF2-40B4-BE49-F238E27FC236}">
                <a16:creationId xmlns:a16="http://schemas.microsoft.com/office/drawing/2014/main" id="{FC24DA84-BDB3-9241-A1DC-87F9CA9C8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559435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25" name="AutoShape 36">
            <a:extLst>
              <a:ext uri="{FF2B5EF4-FFF2-40B4-BE49-F238E27FC236}">
                <a16:creationId xmlns:a16="http://schemas.microsoft.com/office/drawing/2014/main" id="{449158D7-3C80-FE4D-8344-3B4D1584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4700" y="5594350"/>
            <a:ext cx="457200" cy="488950"/>
          </a:xfrm>
          <a:prstGeom prst="cube">
            <a:avLst>
              <a:gd name="adj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26" name="AutoShape 37">
            <a:extLst>
              <a:ext uri="{FF2B5EF4-FFF2-40B4-BE49-F238E27FC236}">
                <a16:creationId xmlns:a16="http://schemas.microsoft.com/office/drawing/2014/main" id="{77DE200F-4244-1441-A796-88C171BC1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5594350"/>
            <a:ext cx="457200" cy="488950"/>
          </a:xfrm>
          <a:prstGeom prst="cube">
            <a:avLst>
              <a:gd name="adj" fmla="val 25000"/>
            </a:avLst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27" name="AutoShape 38">
            <a:extLst>
              <a:ext uri="{FF2B5EF4-FFF2-40B4-BE49-F238E27FC236}">
                <a16:creationId xmlns:a16="http://schemas.microsoft.com/office/drawing/2014/main" id="{5BEB5E7C-2DFA-2D44-9AC3-344B0085E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900" y="5594350"/>
            <a:ext cx="457200" cy="488950"/>
          </a:xfrm>
          <a:prstGeom prst="cube">
            <a:avLst>
              <a:gd name="adj" fmla="val 250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28" name="AutoShape 39">
            <a:extLst>
              <a:ext uri="{FF2B5EF4-FFF2-40B4-BE49-F238E27FC236}">
                <a16:creationId xmlns:a16="http://schemas.microsoft.com/office/drawing/2014/main" id="{73F8DB4B-E1EC-5D4B-941B-4487BE37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0" y="559435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29" name="AutoShape 40">
            <a:extLst>
              <a:ext uri="{FF2B5EF4-FFF2-40B4-BE49-F238E27FC236}">
                <a16:creationId xmlns:a16="http://schemas.microsoft.com/office/drawing/2014/main" id="{8EEE60B2-2E22-3147-837F-BBDDED3C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700" y="5822950"/>
            <a:ext cx="457200" cy="488950"/>
          </a:xfrm>
          <a:prstGeom prst="cube">
            <a:avLst>
              <a:gd name="adj" fmla="val 25000"/>
            </a:avLst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30" name="AutoShape 41">
            <a:extLst>
              <a:ext uri="{FF2B5EF4-FFF2-40B4-BE49-F238E27FC236}">
                <a16:creationId xmlns:a16="http://schemas.microsoft.com/office/drawing/2014/main" id="{E8275397-3F72-6F41-BB29-EE70C22FA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300" y="582295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31" name="AutoShape 42">
            <a:extLst>
              <a:ext uri="{FF2B5EF4-FFF2-40B4-BE49-F238E27FC236}">
                <a16:creationId xmlns:a16="http://schemas.microsoft.com/office/drawing/2014/main" id="{C7A26F41-A039-694C-8B56-E74FFF7E2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900" y="5822950"/>
            <a:ext cx="457200" cy="488950"/>
          </a:xfrm>
          <a:prstGeom prst="cube">
            <a:avLst>
              <a:gd name="adj" fmla="val 250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32" name="AutoShape 43">
            <a:extLst>
              <a:ext uri="{FF2B5EF4-FFF2-40B4-BE49-F238E27FC236}">
                <a16:creationId xmlns:a16="http://schemas.microsoft.com/office/drawing/2014/main" id="{1D4E70F0-7290-9145-B60E-DA8DB4FC9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5822950"/>
            <a:ext cx="457200" cy="488950"/>
          </a:xfrm>
          <a:prstGeom prst="cube">
            <a:avLst>
              <a:gd name="adj" fmla="val 25000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33" name="AutoShape 44">
            <a:extLst>
              <a:ext uri="{FF2B5EF4-FFF2-40B4-BE49-F238E27FC236}">
                <a16:creationId xmlns:a16="http://schemas.microsoft.com/office/drawing/2014/main" id="{640A7A12-8D8F-634C-9ADD-A31DA6925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100" y="582295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34" name="AutoShape 45">
            <a:extLst>
              <a:ext uri="{FF2B5EF4-FFF2-40B4-BE49-F238E27FC236}">
                <a16:creationId xmlns:a16="http://schemas.microsoft.com/office/drawing/2014/main" id="{3DDBD7ED-7863-D74D-AF43-4800DD941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100" y="5822950"/>
            <a:ext cx="457200" cy="488950"/>
          </a:xfrm>
          <a:prstGeom prst="cube">
            <a:avLst>
              <a:gd name="adj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35" name="AutoShape 46">
            <a:extLst>
              <a:ext uri="{FF2B5EF4-FFF2-40B4-BE49-F238E27FC236}">
                <a16:creationId xmlns:a16="http://schemas.microsoft.com/office/drawing/2014/main" id="{83FA0260-39EE-EB4C-8459-C838CE91A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0" y="601980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36" name="AutoShape 47">
            <a:extLst>
              <a:ext uri="{FF2B5EF4-FFF2-40B4-BE49-F238E27FC236}">
                <a16:creationId xmlns:a16="http://schemas.microsoft.com/office/drawing/2014/main" id="{C5112BE3-ECC6-3B48-8881-1DBE7E438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0" y="6019800"/>
            <a:ext cx="457200" cy="488950"/>
          </a:xfrm>
          <a:prstGeom prst="cube">
            <a:avLst>
              <a:gd name="adj" fmla="val 25000"/>
            </a:avLst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37" name="AutoShape 48">
            <a:extLst>
              <a:ext uri="{FF2B5EF4-FFF2-40B4-BE49-F238E27FC236}">
                <a16:creationId xmlns:a16="http://schemas.microsoft.com/office/drawing/2014/main" id="{549C07D5-C083-F94D-8496-45BBDAFEA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6019800"/>
            <a:ext cx="457200" cy="488950"/>
          </a:xfrm>
          <a:prstGeom prst="cube">
            <a:avLst>
              <a:gd name="adj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38" name="AutoShape 49">
            <a:extLst>
              <a:ext uri="{FF2B5EF4-FFF2-40B4-BE49-F238E27FC236}">
                <a16:creationId xmlns:a16="http://schemas.microsoft.com/office/drawing/2014/main" id="{1C3AEDB0-DDE8-DD4A-9261-2A31E1E3C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4700" y="601980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39" name="AutoShape 50">
            <a:extLst>
              <a:ext uri="{FF2B5EF4-FFF2-40B4-BE49-F238E27FC236}">
                <a16:creationId xmlns:a16="http://schemas.microsoft.com/office/drawing/2014/main" id="{6C0A32C7-6CAE-674F-8CD3-3A2035F82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6019800"/>
            <a:ext cx="457200" cy="488950"/>
          </a:xfrm>
          <a:prstGeom prst="cube">
            <a:avLst>
              <a:gd name="adj" fmla="val 250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40" name="AutoShape 51">
            <a:extLst>
              <a:ext uri="{FF2B5EF4-FFF2-40B4-BE49-F238E27FC236}">
                <a16:creationId xmlns:a16="http://schemas.microsoft.com/office/drawing/2014/main" id="{6D693723-BF48-0D48-9F9C-798AAF1A8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0" y="6019800"/>
            <a:ext cx="457200" cy="488950"/>
          </a:xfrm>
          <a:prstGeom prst="cube">
            <a:avLst>
              <a:gd name="adj" fmla="val 25000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9441" name="Text Box 56">
            <a:extLst>
              <a:ext uri="{FF2B5EF4-FFF2-40B4-BE49-F238E27FC236}">
                <a16:creationId xmlns:a16="http://schemas.microsoft.com/office/drawing/2014/main" id="{9F5670E9-B3FD-864E-867C-C59A57A6B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0" y="6248400"/>
            <a:ext cx="255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</a:t>
            </a:r>
          </a:p>
        </p:txBody>
      </p:sp>
      <p:sp>
        <p:nvSpPr>
          <p:cNvPr id="59442" name="Text Box 57">
            <a:extLst>
              <a:ext uri="{FF2B5EF4-FFF2-40B4-BE49-F238E27FC236}">
                <a16:creationId xmlns:a16="http://schemas.microsoft.com/office/drawing/2014/main" id="{58EC79F0-EE86-2F40-8988-828BA99A0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700" y="4343400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</a:p>
        </p:txBody>
      </p:sp>
      <p:sp>
        <p:nvSpPr>
          <p:cNvPr id="59443" name="AutoShape 58">
            <a:extLst>
              <a:ext uri="{FF2B5EF4-FFF2-40B4-BE49-F238E27FC236}">
                <a16:creationId xmlns:a16="http://schemas.microsoft.com/office/drawing/2014/main" id="{2F00FA79-C923-BA40-98FF-394332A6B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365760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k</a:t>
            </a:r>
            <a:r>
              <a:rPr lang="en-US" altLang="en-US" sz="2000" baseline="-25000"/>
              <a:t>2</a:t>
            </a:r>
            <a:endParaRPr lang="en-US" altLang="en-US" sz="2000"/>
          </a:p>
        </p:txBody>
      </p:sp>
      <p:sp>
        <p:nvSpPr>
          <p:cNvPr id="59444" name="AutoShape 59">
            <a:extLst>
              <a:ext uri="{FF2B5EF4-FFF2-40B4-BE49-F238E27FC236}">
                <a16:creationId xmlns:a16="http://schemas.microsoft.com/office/drawing/2014/main" id="{C077411F-84E8-4B4A-AF18-FA8FEAAE2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3657600"/>
            <a:ext cx="457200" cy="488950"/>
          </a:xfrm>
          <a:prstGeom prst="cube">
            <a:avLst>
              <a:gd name="adj" fmla="val 25000"/>
            </a:avLst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k</a:t>
            </a:r>
            <a:r>
              <a:rPr lang="en-US" altLang="en-US" sz="2000" baseline="-25000"/>
              <a:t>3</a:t>
            </a:r>
            <a:endParaRPr lang="en-US" altLang="en-US" sz="2000"/>
          </a:p>
        </p:txBody>
      </p:sp>
      <p:sp>
        <p:nvSpPr>
          <p:cNvPr id="59445" name="AutoShape 60">
            <a:extLst>
              <a:ext uri="{FF2B5EF4-FFF2-40B4-BE49-F238E27FC236}">
                <a16:creationId xmlns:a16="http://schemas.microsoft.com/office/drawing/2014/main" id="{31363A18-9DE3-3F4A-BC79-66C6253F9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300" y="3657600"/>
            <a:ext cx="457200" cy="488950"/>
          </a:xfrm>
          <a:prstGeom prst="cube">
            <a:avLst>
              <a:gd name="adj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k</a:t>
            </a:r>
            <a:r>
              <a:rPr lang="en-US" altLang="en-US" sz="2000" baseline="-25000"/>
              <a:t>4</a:t>
            </a:r>
            <a:endParaRPr lang="en-US" altLang="en-US" sz="2000"/>
          </a:p>
        </p:txBody>
      </p:sp>
      <p:sp>
        <p:nvSpPr>
          <p:cNvPr id="59446" name="AutoShape 61">
            <a:extLst>
              <a:ext uri="{FF2B5EF4-FFF2-40B4-BE49-F238E27FC236}">
                <a16:creationId xmlns:a16="http://schemas.microsoft.com/office/drawing/2014/main" id="{CC9FF9E4-FB98-1A41-ABCC-2A38F077A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5900" y="365760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k</a:t>
            </a:r>
            <a:r>
              <a:rPr lang="en-US" altLang="en-US" sz="2000" baseline="-25000"/>
              <a:t>5</a:t>
            </a:r>
            <a:endParaRPr lang="en-US" altLang="en-US" sz="2000"/>
          </a:p>
        </p:txBody>
      </p:sp>
      <p:sp>
        <p:nvSpPr>
          <p:cNvPr id="59447" name="AutoShape 62">
            <a:extLst>
              <a:ext uri="{FF2B5EF4-FFF2-40B4-BE49-F238E27FC236}">
                <a16:creationId xmlns:a16="http://schemas.microsoft.com/office/drawing/2014/main" id="{FAB4B68B-D411-714B-87C4-D898C1AFA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0" y="3657600"/>
            <a:ext cx="457200" cy="488950"/>
          </a:xfrm>
          <a:prstGeom prst="cube">
            <a:avLst>
              <a:gd name="adj" fmla="val 250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k</a:t>
            </a:r>
            <a:r>
              <a:rPr lang="en-US" altLang="en-US" sz="2000" baseline="-25000"/>
              <a:t>6</a:t>
            </a:r>
            <a:endParaRPr lang="en-US" altLang="en-US" sz="2000"/>
          </a:p>
        </p:txBody>
      </p:sp>
      <p:sp>
        <p:nvSpPr>
          <p:cNvPr id="59448" name="AutoShape 63">
            <a:extLst>
              <a:ext uri="{FF2B5EF4-FFF2-40B4-BE49-F238E27FC236}">
                <a16:creationId xmlns:a16="http://schemas.microsoft.com/office/drawing/2014/main" id="{E0CC0A19-137E-F142-B85C-8FBA4931C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3657600"/>
            <a:ext cx="457200" cy="488950"/>
          </a:xfrm>
          <a:prstGeom prst="cube">
            <a:avLst>
              <a:gd name="adj" fmla="val 25000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k</a:t>
            </a:r>
            <a:r>
              <a:rPr lang="en-US" altLang="en-US" sz="2000" baseline="-25000"/>
              <a:t>1</a:t>
            </a:r>
            <a:endParaRPr lang="en-US" altLang="en-US" sz="2000"/>
          </a:p>
        </p:txBody>
      </p:sp>
      <p:sp>
        <p:nvSpPr>
          <p:cNvPr id="59449" name="Slide Number Placeholder 1">
            <a:extLst>
              <a:ext uri="{FF2B5EF4-FFF2-40B4-BE49-F238E27FC236}">
                <a16:creationId xmlns:a16="http://schemas.microsoft.com/office/drawing/2014/main" id="{1A1B6E5A-B1F1-514C-AB86-C6C169F3E0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88B3D0-D0B7-574E-ACB7-D17C86B2EC18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5071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Line 24">
            <a:extLst>
              <a:ext uri="{FF2B5EF4-FFF2-40B4-BE49-F238E27FC236}">
                <a16:creationId xmlns:a16="http://schemas.microsoft.com/office/drawing/2014/main" id="{51E4DBE3-9056-DD46-AE74-79137D3627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07100" y="4845050"/>
            <a:ext cx="1600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8" name="Line 25">
            <a:extLst>
              <a:ext uri="{FF2B5EF4-FFF2-40B4-BE49-F238E27FC236}">
                <a16:creationId xmlns:a16="http://schemas.microsoft.com/office/drawing/2014/main" id="{516FF73B-190E-0A42-8B1F-74EAF5C4DA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7300" y="294005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9" name="Line 26">
            <a:extLst>
              <a:ext uri="{FF2B5EF4-FFF2-40B4-BE49-F238E27FC236}">
                <a16:creationId xmlns:a16="http://schemas.microsoft.com/office/drawing/2014/main" id="{71381E21-FF7D-BE47-AE20-FD707A669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7300" y="48450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85A817BB-A390-CF41-AE4B-A657359B1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Code multiplex</a:t>
            </a: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4CA36B60-7C29-5240-925F-0A5D9C90E0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4953000" cy="5105400"/>
          </a:xfrm>
        </p:spPr>
        <p:txBody>
          <a:bodyPr/>
          <a:lstStyle/>
          <a:p>
            <a:r>
              <a:rPr lang="en-US" altLang="en-US"/>
              <a:t>Each channel has a unique code</a:t>
            </a:r>
          </a:p>
          <a:p>
            <a:pPr lvl="1"/>
            <a:r>
              <a:rPr lang="en-US" altLang="en-US"/>
              <a:t>All channels use the same spectrum at the same time</a:t>
            </a:r>
          </a:p>
          <a:p>
            <a:r>
              <a:rPr lang="en-US" altLang="en-US"/>
              <a:t>Advantages:</a:t>
            </a:r>
          </a:p>
          <a:p>
            <a:pPr lvl="1"/>
            <a:r>
              <a:rPr lang="en-US" altLang="en-US"/>
              <a:t>bandwidth efficient</a:t>
            </a:r>
          </a:p>
          <a:p>
            <a:pPr lvl="1"/>
            <a:r>
              <a:rPr lang="en-US" altLang="en-US"/>
              <a:t>no coordination and synchronization necessary</a:t>
            </a:r>
          </a:p>
          <a:p>
            <a:pPr lvl="1"/>
            <a:r>
              <a:rPr lang="en-US" altLang="en-US"/>
              <a:t>good protection against interference and tapping</a:t>
            </a:r>
          </a:p>
          <a:p>
            <a:r>
              <a:rPr lang="en-US" altLang="en-US"/>
              <a:t>Disadvantages:</a:t>
            </a:r>
          </a:p>
          <a:p>
            <a:pPr lvl="1"/>
            <a:r>
              <a:rPr lang="en-US" altLang="en-US"/>
              <a:t>lower user data rates</a:t>
            </a:r>
          </a:p>
          <a:p>
            <a:pPr lvl="1"/>
            <a:r>
              <a:rPr lang="en-US" altLang="en-US"/>
              <a:t>more complex signal regeneration</a:t>
            </a:r>
          </a:p>
          <a:p>
            <a:r>
              <a:rPr lang="en-US" altLang="en-US"/>
              <a:t>Implemented using spread spectrum technology</a:t>
            </a:r>
          </a:p>
        </p:txBody>
      </p:sp>
      <p:sp>
        <p:nvSpPr>
          <p:cNvPr id="60422" name="AutoShape 11">
            <a:extLst>
              <a:ext uri="{FF2B5EF4-FFF2-40B4-BE49-F238E27FC236}">
                <a16:creationId xmlns:a16="http://schemas.microsoft.com/office/drawing/2014/main" id="{EFA7EDE6-EA0C-0344-8881-0045AFA4A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100" y="4464050"/>
            <a:ext cx="2286000" cy="2165350"/>
          </a:xfrm>
          <a:prstGeom prst="cube">
            <a:avLst>
              <a:gd name="adj" fmla="val 86069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0423" name="AutoShape 12">
            <a:extLst>
              <a:ext uri="{FF2B5EF4-FFF2-40B4-BE49-F238E27FC236}">
                <a16:creationId xmlns:a16="http://schemas.microsoft.com/office/drawing/2014/main" id="{A9F89CFB-FD3E-1549-AB93-A7F042B88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100" y="4083050"/>
            <a:ext cx="2286000" cy="2165350"/>
          </a:xfrm>
          <a:prstGeom prst="cube">
            <a:avLst>
              <a:gd name="adj" fmla="val 860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0424" name="AutoShape 13">
            <a:extLst>
              <a:ext uri="{FF2B5EF4-FFF2-40B4-BE49-F238E27FC236}">
                <a16:creationId xmlns:a16="http://schemas.microsoft.com/office/drawing/2014/main" id="{864B6527-C994-1D4B-85CB-65140DE7D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100" y="3702050"/>
            <a:ext cx="2286000" cy="2165350"/>
          </a:xfrm>
          <a:prstGeom prst="cube">
            <a:avLst>
              <a:gd name="adj" fmla="val 86069"/>
            </a:avLst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0425" name="AutoShape 14">
            <a:extLst>
              <a:ext uri="{FF2B5EF4-FFF2-40B4-BE49-F238E27FC236}">
                <a16:creationId xmlns:a16="http://schemas.microsoft.com/office/drawing/2014/main" id="{9D8777A7-F390-814F-A492-1BD1DF66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100" y="3321050"/>
            <a:ext cx="2286000" cy="2165350"/>
          </a:xfrm>
          <a:prstGeom prst="cube">
            <a:avLst>
              <a:gd name="adj" fmla="val 86069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0426" name="AutoShape 15">
            <a:extLst>
              <a:ext uri="{FF2B5EF4-FFF2-40B4-BE49-F238E27FC236}">
                <a16:creationId xmlns:a16="http://schemas.microsoft.com/office/drawing/2014/main" id="{E0BEB0B5-856A-5A4E-8132-716CE8501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100" y="2940050"/>
            <a:ext cx="2286000" cy="2165350"/>
          </a:xfrm>
          <a:prstGeom prst="cube">
            <a:avLst>
              <a:gd name="adj" fmla="val 8606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0427" name="AutoShape 16">
            <a:extLst>
              <a:ext uri="{FF2B5EF4-FFF2-40B4-BE49-F238E27FC236}">
                <a16:creationId xmlns:a16="http://schemas.microsoft.com/office/drawing/2014/main" id="{F510B791-CA1A-E840-A056-33F189CBE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100" y="2559050"/>
            <a:ext cx="2286000" cy="2165350"/>
          </a:xfrm>
          <a:prstGeom prst="cube">
            <a:avLst>
              <a:gd name="adj" fmla="val 86069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0428" name="AutoShape 17">
            <a:extLst>
              <a:ext uri="{FF2B5EF4-FFF2-40B4-BE49-F238E27FC236}">
                <a16:creationId xmlns:a16="http://schemas.microsoft.com/office/drawing/2014/main" id="{8587D984-7954-A64C-8086-D36C713AF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4700" y="187325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k</a:t>
            </a:r>
            <a:r>
              <a:rPr lang="en-US" altLang="en-US" sz="2000" baseline="-25000"/>
              <a:t>2</a:t>
            </a:r>
            <a:endParaRPr lang="en-US" altLang="en-US" sz="2000"/>
          </a:p>
        </p:txBody>
      </p:sp>
      <p:sp>
        <p:nvSpPr>
          <p:cNvPr id="60429" name="AutoShape 18">
            <a:extLst>
              <a:ext uri="{FF2B5EF4-FFF2-40B4-BE49-F238E27FC236}">
                <a16:creationId xmlns:a16="http://schemas.microsoft.com/office/drawing/2014/main" id="{18CA268B-1027-A048-9387-693E3E067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1873250"/>
            <a:ext cx="457200" cy="488950"/>
          </a:xfrm>
          <a:prstGeom prst="cube">
            <a:avLst>
              <a:gd name="adj" fmla="val 25000"/>
            </a:avLst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k</a:t>
            </a:r>
            <a:r>
              <a:rPr lang="en-US" altLang="en-US" sz="2000" baseline="-25000"/>
              <a:t>3</a:t>
            </a:r>
            <a:endParaRPr lang="en-US" altLang="en-US" sz="2000"/>
          </a:p>
        </p:txBody>
      </p:sp>
      <p:sp>
        <p:nvSpPr>
          <p:cNvPr id="60430" name="AutoShape 19">
            <a:extLst>
              <a:ext uri="{FF2B5EF4-FFF2-40B4-BE49-F238E27FC236}">
                <a16:creationId xmlns:a16="http://schemas.microsoft.com/office/drawing/2014/main" id="{8B9AB62A-161E-3B46-8AAC-E9487938E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900" y="1873250"/>
            <a:ext cx="457200" cy="488950"/>
          </a:xfrm>
          <a:prstGeom prst="cube">
            <a:avLst>
              <a:gd name="adj" fmla="val 25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k</a:t>
            </a:r>
            <a:r>
              <a:rPr lang="en-US" altLang="en-US" sz="2000" baseline="-25000"/>
              <a:t>4</a:t>
            </a:r>
            <a:endParaRPr lang="en-US" altLang="en-US" sz="2000"/>
          </a:p>
        </p:txBody>
      </p:sp>
      <p:sp>
        <p:nvSpPr>
          <p:cNvPr id="60431" name="AutoShape 20">
            <a:extLst>
              <a:ext uri="{FF2B5EF4-FFF2-40B4-BE49-F238E27FC236}">
                <a16:creationId xmlns:a16="http://schemas.microsoft.com/office/drawing/2014/main" id="{1CA2E2FE-D0F2-5641-8A59-B42BBEDA9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0" y="1873250"/>
            <a:ext cx="457200" cy="48895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k</a:t>
            </a:r>
            <a:r>
              <a:rPr lang="en-US" altLang="en-US" sz="2000" baseline="-25000"/>
              <a:t>5</a:t>
            </a:r>
            <a:endParaRPr lang="en-US" altLang="en-US" sz="2000"/>
          </a:p>
        </p:txBody>
      </p:sp>
      <p:sp>
        <p:nvSpPr>
          <p:cNvPr id="60432" name="AutoShape 21">
            <a:extLst>
              <a:ext uri="{FF2B5EF4-FFF2-40B4-BE49-F238E27FC236}">
                <a16:creationId xmlns:a16="http://schemas.microsoft.com/office/drawing/2014/main" id="{26FB9BEA-1E1A-B54B-98FE-F0E08AA69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3100" y="1873250"/>
            <a:ext cx="457200" cy="488950"/>
          </a:xfrm>
          <a:prstGeom prst="cube">
            <a:avLst>
              <a:gd name="adj" fmla="val 250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k</a:t>
            </a:r>
            <a:r>
              <a:rPr lang="en-US" altLang="en-US" sz="2000" baseline="-25000"/>
              <a:t>6</a:t>
            </a:r>
            <a:endParaRPr lang="en-US" altLang="en-US" sz="2000"/>
          </a:p>
        </p:txBody>
      </p:sp>
      <p:sp>
        <p:nvSpPr>
          <p:cNvPr id="60433" name="AutoShape 22">
            <a:extLst>
              <a:ext uri="{FF2B5EF4-FFF2-40B4-BE49-F238E27FC236}">
                <a16:creationId xmlns:a16="http://schemas.microsoft.com/office/drawing/2014/main" id="{F2D5E8F6-DE58-3A41-9534-1DC111B91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1873250"/>
            <a:ext cx="457200" cy="488950"/>
          </a:xfrm>
          <a:prstGeom prst="cube">
            <a:avLst>
              <a:gd name="adj" fmla="val 25000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k</a:t>
            </a:r>
            <a:r>
              <a:rPr lang="en-US" altLang="en-US" sz="2000" baseline="-25000"/>
              <a:t>1</a:t>
            </a:r>
            <a:endParaRPr lang="en-US" altLang="en-US" sz="2000"/>
          </a:p>
        </p:txBody>
      </p:sp>
      <p:sp>
        <p:nvSpPr>
          <p:cNvPr id="60434" name="Text Box 27">
            <a:extLst>
              <a:ext uri="{FF2B5EF4-FFF2-40B4-BE49-F238E27FC236}">
                <a16:creationId xmlns:a16="http://schemas.microsoft.com/office/drawing/2014/main" id="{F57AAB2F-3D89-7F41-8630-1A353C59E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0300" y="4464050"/>
            <a:ext cx="255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</a:t>
            </a:r>
          </a:p>
        </p:txBody>
      </p:sp>
      <p:sp>
        <p:nvSpPr>
          <p:cNvPr id="60435" name="Text Box 28">
            <a:extLst>
              <a:ext uri="{FF2B5EF4-FFF2-40B4-BE49-F238E27FC236}">
                <a16:creationId xmlns:a16="http://schemas.microsoft.com/office/drawing/2014/main" id="{E3D6348E-E61A-EB4D-A3D3-EABB2C99E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0" y="5988050"/>
            <a:ext cx="255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</a:t>
            </a:r>
          </a:p>
        </p:txBody>
      </p:sp>
      <p:sp>
        <p:nvSpPr>
          <p:cNvPr id="60436" name="Text Box 29">
            <a:extLst>
              <a:ext uri="{FF2B5EF4-FFF2-40B4-BE49-F238E27FC236}">
                <a16:creationId xmlns:a16="http://schemas.microsoft.com/office/drawing/2014/main" id="{DAB0BF06-417E-6948-9B98-4825050D5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0" y="2787650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</a:p>
        </p:txBody>
      </p:sp>
      <p:sp>
        <p:nvSpPr>
          <p:cNvPr id="60437" name="Slide Number Placeholder 1">
            <a:extLst>
              <a:ext uri="{FF2B5EF4-FFF2-40B4-BE49-F238E27FC236}">
                <a16:creationId xmlns:a16="http://schemas.microsoft.com/office/drawing/2014/main" id="{F460AB69-24A9-C340-885B-6A1104E3C2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097941-8DFB-7645-99CB-7F355C3F7B90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033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AE135928-57AE-804D-A7F7-91E7D2206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outline</a:t>
            </a:r>
          </a:p>
        </p:txBody>
      </p:sp>
      <p:sp>
        <p:nvSpPr>
          <p:cNvPr id="61442" name="Rectangle 4">
            <a:extLst>
              <a:ext uri="{FF2B5EF4-FFF2-40B4-BE49-F238E27FC236}">
                <a16:creationId xmlns:a16="http://schemas.microsoft.com/office/drawing/2014/main" id="{3361B425-825C-8E4E-BD75-881E1DF16C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u="sng">
                <a:solidFill>
                  <a:srgbClr val="FF0000"/>
                </a:solidFill>
              </a:rPr>
              <a:t>Frequency and signal</a:t>
            </a:r>
          </a:p>
          <a:p>
            <a:pPr>
              <a:buFont typeface="Wingdings" pitchFamily="2" charset="2"/>
              <a:buChar char="q"/>
            </a:pPr>
            <a:r>
              <a:rPr lang="en-US" altLang="en-US" u="sng">
                <a:solidFill>
                  <a:srgbClr val="FF0000"/>
                </a:solidFill>
              </a:rPr>
              <a:t>Channel and propagation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u="sng">
                <a:solidFill>
                  <a:srgbClr val="FF0000"/>
                </a:solidFill>
              </a:rPr>
              <a:t>Multiplexing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u="sng">
                <a:solidFill>
                  <a:srgbClr val="FF0000"/>
                </a:solidFill>
              </a:rPr>
              <a:t>Modulation</a:t>
            </a:r>
          </a:p>
        </p:txBody>
      </p:sp>
      <p:sp>
        <p:nvSpPr>
          <p:cNvPr id="61443" name="Slide Number Placeholder 1">
            <a:extLst>
              <a:ext uri="{FF2B5EF4-FFF2-40B4-BE49-F238E27FC236}">
                <a16:creationId xmlns:a16="http://schemas.microsoft.com/office/drawing/2014/main" id="{744C0B9A-9DD6-6645-AB72-215412FE79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FC70E8-BE8E-BE43-AA19-6C5F02425F31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9349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0E9F9A8E-E735-C745-AD4C-9DE191A265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Modulation</a:t>
            </a:r>
          </a:p>
        </p:txBody>
      </p:sp>
      <p:sp>
        <p:nvSpPr>
          <p:cNvPr id="62466" name="Rectangle 32">
            <a:extLst>
              <a:ext uri="{FF2B5EF4-FFF2-40B4-BE49-F238E27FC236}">
                <a16:creationId xmlns:a16="http://schemas.microsoft.com/office/drawing/2014/main" id="{B3E95504-0191-534C-A46A-BA40CD1F3B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419600"/>
          </a:xfrm>
        </p:spPr>
        <p:txBody>
          <a:bodyPr/>
          <a:lstStyle/>
          <a:p>
            <a:r>
              <a:rPr lang="en-US" altLang="en-US"/>
              <a:t>Digital modulation</a:t>
            </a:r>
          </a:p>
          <a:p>
            <a:pPr lvl="1"/>
            <a:r>
              <a:rPr lang="en-US" altLang="en-US"/>
              <a:t>digital data is translated into an analog signal (baseband)</a:t>
            </a:r>
          </a:p>
          <a:p>
            <a:pPr lvl="1"/>
            <a:r>
              <a:rPr lang="en-US" altLang="en-US"/>
              <a:t>ASK, FSK, PSK - main focus in this chapter</a:t>
            </a:r>
          </a:p>
          <a:p>
            <a:pPr lvl="1"/>
            <a:r>
              <a:rPr lang="en-US" altLang="en-US"/>
              <a:t>differences in spectral efficiency, power efficiency, robustness</a:t>
            </a:r>
          </a:p>
          <a:p>
            <a:r>
              <a:rPr lang="en-US" altLang="en-US"/>
              <a:t>Analog modulation</a:t>
            </a:r>
          </a:p>
          <a:p>
            <a:pPr lvl="1"/>
            <a:r>
              <a:rPr lang="en-US" altLang="en-US"/>
              <a:t>shifts center frequency of baseband signal up to the radio carrier</a:t>
            </a:r>
          </a:p>
          <a:p>
            <a:r>
              <a:rPr lang="en-US" altLang="en-US"/>
              <a:t>Motivation</a:t>
            </a:r>
          </a:p>
          <a:p>
            <a:pPr lvl="1"/>
            <a:r>
              <a:rPr lang="en-US" altLang="en-US"/>
              <a:t>smaller antennas (e.g., </a:t>
            </a:r>
            <a:r>
              <a:rPr lang="en-US" altLang="en-US">
                <a:sym typeface="Symbol" pitchFamily="2" charset="2"/>
              </a:rPr>
              <a:t>/4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Frequency Division Multiplexing</a:t>
            </a:r>
          </a:p>
          <a:p>
            <a:pPr lvl="1"/>
            <a:r>
              <a:rPr lang="en-US" altLang="en-US"/>
              <a:t>medium characteristics</a:t>
            </a:r>
          </a:p>
        </p:txBody>
      </p:sp>
      <p:sp>
        <p:nvSpPr>
          <p:cNvPr id="62467" name="Slide Number Placeholder 1">
            <a:extLst>
              <a:ext uri="{FF2B5EF4-FFF2-40B4-BE49-F238E27FC236}">
                <a16:creationId xmlns:a16="http://schemas.microsoft.com/office/drawing/2014/main" id="{51EBFF9F-9A3F-4740-A0C2-5B785F0FF5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2CC9AC-38D0-E440-B817-3D225CED2841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52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70D8714B-1E2A-C44F-90F5-F8A0BBAD7B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Mo</a:t>
            </a:r>
            <a:r>
              <a:rPr lang="en-US" altLang="en-US"/>
              <a:t>dulation and </a:t>
            </a:r>
            <a:r>
              <a:rPr lang="en-US" altLang="en-US">
                <a:solidFill>
                  <a:srgbClr val="FF0000"/>
                </a:solidFill>
              </a:rPr>
              <a:t>dem</a:t>
            </a:r>
            <a:r>
              <a:rPr lang="en-US" altLang="en-US"/>
              <a:t>odulation</a:t>
            </a:r>
          </a:p>
        </p:txBody>
      </p:sp>
      <p:sp>
        <p:nvSpPr>
          <p:cNvPr id="63490" name="Rectangle 17">
            <a:extLst>
              <a:ext uri="{FF2B5EF4-FFF2-40B4-BE49-F238E27FC236}">
                <a16:creationId xmlns:a16="http://schemas.microsoft.com/office/drawing/2014/main" id="{FD89810E-1C1A-A94B-986C-04E121850B6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10000" y="4267200"/>
            <a:ext cx="1447800" cy="6096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synchronization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decision</a:t>
            </a:r>
          </a:p>
        </p:txBody>
      </p:sp>
      <p:sp>
        <p:nvSpPr>
          <p:cNvPr id="63491" name="Text Box 18">
            <a:extLst>
              <a:ext uri="{FF2B5EF4-FFF2-40B4-BE49-F238E27FC236}">
                <a16:creationId xmlns:a16="http://schemas.microsoft.com/office/drawing/2014/main" id="{E41BB3A7-7FDA-4040-B082-058EB81A8F4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676900" y="4038600"/>
            <a:ext cx="647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digital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data</a:t>
            </a:r>
          </a:p>
        </p:txBody>
      </p:sp>
      <p:cxnSp>
        <p:nvCxnSpPr>
          <p:cNvPr id="63492" name="AutoShape 19">
            <a:extLst>
              <a:ext uri="{FF2B5EF4-FFF2-40B4-BE49-F238E27FC236}">
                <a16:creationId xmlns:a16="http://schemas.microsoft.com/office/drawing/2014/main" id="{4DBD3450-018C-4D45-A43D-EC3B8857B32E}"/>
              </a:ext>
            </a:extLst>
          </p:cNvPr>
          <p:cNvCxnSpPr>
            <a:cxnSpLocks noChangeShapeType="1"/>
            <a:endCxn id="63490" idx="1"/>
          </p:cNvCxnSpPr>
          <p:nvPr/>
        </p:nvCxnSpPr>
        <p:spPr bwMode="auto">
          <a:xfrm flipH="1">
            <a:off x="5257800" y="4570413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493" name="Rectangle 20">
            <a:extLst>
              <a:ext uri="{FF2B5EF4-FFF2-40B4-BE49-F238E27FC236}">
                <a16:creationId xmlns:a16="http://schemas.microsoft.com/office/drawing/2014/main" id="{061344A8-8997-B74C-9E28-58E1DB9B2A8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00200" y="4267200"/>
            <a:ext cx="1371600" cy="6096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analog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demodulation</a:t>
            </a:r>
          </a:p>
        </p:txBody>
      </p:sp>
      <p:cxnSp>
        <p:nvCxnSpPr>
          <p:cNvPr id="63494" name="AutoShape 21">
            <a:extLst>
              <a:ext uri="{FF2B5EF4-FFF2-40B4-BE49-F238E27FC236}">
                <a16:creationId xmlns:a16="http://schemas.microsoft.com/office/drawing/2014/main" id="{0ACD5565-94A8-C241-9719-1AC98C7DBFA8}"/>
              </a:ext>
            </a:extLst>
          </p:cNvPr>
          <p:cNvCxnSpPr>
            <a:cxnSpLocks noChangeShapeType="1"/>
            <a:endCxn id="63493" idx="2"/>
          </p:cNvCxnSpPr>
          <p:nvPr/>
        </p:nvCxnSpPr>
        <p:spPr bwMode="auto">
          <a:xfrm flipH="1" flipV="1">
            <a:off x="2286000" y="4875213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495" name="Text Box 22">
            <a:extLst>
              <a:ext uri="{FF2B5EF4-FFF2-40B4-BE49-F238E27FC236}">
                <a16:creationId xmlns:a16="http://schemas.microsoft.com/office/drawing/2014/main" id="{CD49E95D-9A5F-1E4C-AB81-20EEB9A58C5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362200" y="4953000"/>
            <a:ext cx="685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radio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carrier</a:t>
            </a:r>
          </a:p>
        </p:txBody>
      </p:sp>
      <p:cxnSp>
        <p:nvCxnSpPr>
          <p:cNvPr id="63496" name="AutoShape 23">
            <a:extLst>
              <a:ext uri="{FF2B5EF4-FFF2-40B4-BE49-F238E27FC236}">
                <a16:creationId xmlns:a16="http://schemas.microsoft.com/office/drawing/2014/main" id="{0F51AEDE-F80E-1949-8DE4-AB8A917D4418}"/>
              </a:ext>
            </a:extLst>
          </p:cNvPr>
          <p:cNvCxnSpPr>
            <a:cxnSpLocks noChangeShapeType="1"/>
            <a:stCxn id="63490" idx="3"/>
            <a:endCxn id="63493" idx="1"/>
          </p:cNvCxnSpPr>
          <p:nvPr/>
        </p:nvCxnSpPr>
        <p:spPr bwMode="auto">
          <a:xfrm flipH="1">
            <a:off x="2971800" y="4570413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497" name="Text Box 24">
            <a:extLst>
              <a:ext uri="{FF2B5EF4-FFF2-40B4-BE49-F238E27FC236}">
                <a16:creationId xmlns:a16="http://schemas.microsoft.com/office/drawing/2014/main" id="{CDE5CA4D-D585-D840-ABE1-7872C50ACFA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971800" y="3733800"/>
            <a:ext cx="9620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analog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baseband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signal</a:t>
            </a:r>
          </a:p>
        </p:txBody>
      </p:sp>
      <p:sp>
        <p:nvSpPr>
          <p:cNvPr id="63498" name="Text Box 25">
            <a:extLst>
              <a:ext uri="{FF2B5EF4-FFF2-40B4-BE49-F238E27FC236}">
                <a16:creationId xmlns:a16="http://schemas.microsoft.com/office/drawing/2014/main" id="{78CCC7D4-77E8-6240-8EC2-9DAB70A28E0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330825" y="4572000"/>
            <a:ext cx="1069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101101001</a:t>
            </a:r>
          </a:p>
        </p:txBody>
      </p:sp>
      <p:sp>
        <p:nvSpPr>
          <p:cNvPr id="63499" name="Freeform 26">
            <a:extLst>
              <a:ext uri="{FF2B5EF4-FFF2-40B4-BE49-F238E27FC236}">
                <a16:creationId xmlns:a16="http://schemas.microsoft.com/office/drawing/2014/main" id="{F2E1A9E0-9B4A-F242-99A6-CBFF9FB12F28}"/>
              </a:ext>
            </a:extLst>
          </p:cNvPr>
          <p:cNvSpPr>
            <a:spLocks/>
          </p:cNvSpPr>
          <p:nvPr/>
        </p:nvSpPr>
        <p:spPr bwMode="auto">
          <a:xfrm>
            <a:off x="3048000" y="4648200"/>
            <a:ext cx="685800" cy="228600"/>
          </a:xfrm>
          <a:custGeom>
            <a:avLst/>
            <a:gdLst>
              <a:gd name="T0" fmla="*/ 0 w 480"/>
              <a:gd name="T1" fmla="*/ 362902500 h 144"/>
              <a:gd name="T2" fmla="*/ 195967350 w 480"/>
              <a:gd name="T3" fmla="*/ 0 h 144"/>
              <a:gd name="T4" fmla="*/ 391934700 w 480"/>
              <a:gd name="T5" fmla="*/ 362902500 h 144"/>
              <a:gd name="T6" fmla="*/ 587902050 w 480"/>
              <a:gd name="T7" fmla="*/ 0 h 144"/>
              <a:gd name="T8" fmla="*/ 783869400 w 480"/>
              <a:gd name="T9" fmla="*/ 362902500 h 144"/>
              <a:gd name="T10" fmla="*/ 979836750 w 480"/>
              <a:gd name="T11" fmla="*/ 0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0" h="144">
                <a:moveTo>
                  <a:pt x="0" y="144"/>
                </a:moveTo>
                <a:cubicBezTo>
                  <a:pt x="32" y="72"/>
                  <a:pt x="64" y="0"/>
                  <a:pt x="96" y="0"/>
                </a:cubicBezTo>
                <a:cubicBezTo>
                  <a:pt x="128" y="0"/>
                  <a:pt x="160" y="144"/>
                  <a:pt x="192" y="144"/>
                </a:cubicBezTo>
                <a:cubicBezTo>
                  <a:pt x="224" y="144"/>
                  <a:pt x="256" y="0"/>
                  <a:pt x="288" y="0"/>
                </a:cubicBezTo>
                <a:cubicBezTo>
                  <a:pt x="320" y="0"/>
                  <a:pt x="352" y="144"/>
                  <a:pt x="384" y="144"/>
                </a:cubicBezTo>
                <a:cubicBezTo>
                  <a:pt x="416" y="144"/>
                  <a:pt x="448" y="72"/>
                  <a:pt x="48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0" name="Freeform 27">
            <a:extLst>
              <a:ext uri="{FF2B5EF4-FFF2-40B4-BE49-F238E27FC236}">
                <a16:creationId xmlns:a16="http://schemas.microsoft.com/office/drawing/2014/main" id="{42DB1BA7-FA5E-9C4F-833F-A570D0003BAC}"/>
              </a:ext>
            </a:extLst>
          </p:cNvPr>
          <p:cNvSpPr>
            <a:spLocks/>
          </p:cNvSpPr>
          <p:nvPr/>
        </p:nvSpPr>
        <p:spPr bwMode="auto">
          <a:xfrm>
            <a:off x="1676400" y="5105400"/>
            <a:ext cx="533400" cy="228600"/>
          </a:xfrm>
          <a:custGeom>
            <a:avLst/>
            <a:gdLst>
              <a:gd name="T0" fmla="*/ 0 w 336"/>
              <a:gd name="T1" fmla="*/ 362902500 h 144"/>
              <a:gd name="T2" fmla="*/ 120967500 w 336"/>
              <a:gd name="T3" fmla="*/ 0 h 144"/>
              <a:gd name="T4" fmla="*/ 241935000 w 336"/>
              <a:gd name="T5" fmla="*/ 362902500 h 144"/>
              <a:gd name="T6" fmla="*/ 362902500 w 336"/>
              <a:gd name="T7" fmla="*/ 0 h 144"/>
              <a:gd name="T8" fmla="*/ 483870000 w 336"/>
              <a:gd name="T9" fmla="*/ 362902500 h 144"/>
              <a:gd name="T10" fmla="*/ 604837500 w 336"/>
              <a:gd name="T11" fmla="*/ 0 h 144"/>
              <a:gd name="T12" fmla="*/ 725805000 w 336"/>
              <a:gd name="T13" fmla="*/ 362902500 h 144"/>
              <a:gd name="T14" fmla="*/ 846772500 w 336"/>
              <a:gd name="T15" fmla="*/ 0 h 1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36" h="144">
                <a:moveTo>
                  <a:pt x="0" y="144"/>
                </a:moveTo>
                <a:cubicBezTo>
                  <a:pt x="16" y="72"/>
                  <a:pt x="32" y="0"/>
                  <a:pt x="48" y="0"/>
                </a:cubicBezTo>
                <a:cubicBezTo>
                  <a:pt x="64" y="0"/>
                  <a:pt x="80" y="144"/>
                  <a:pt x="96" y="144"/>
                </a:cubicBezTo>
                <a:cubicBezTo>
                  <a:pt x="112" y="144"/>
                  <a:pt x="128" y="0"/>
                  <a:pt x="144" y="0"/>
                </a:cubicBezTo>
                <a:cubicBezTo>
                  <a:pt x="160" y="0"/>
                  <a:pt x="176" y="144"/>
                  <a:pt x="192" y="144"/>
                </a:cubicBezTo>
                <a:cubicBezTo>
                  <a:pt x="208" y="144"/>
                  <a:pt x="224" y="0"/>
                  <a:pt x="240" y="0"/>
                </a:cubicBezTo>
                <a:cubicBezTo>
                  <a:pt x="256" y="0"/>
                  <a:pt x="272" y="144"/>
                  <a:pt x="288" y="144"/>
                </a:cubicBezTo>
                <a:cubicBezTo>
                  <a:pt x="304" y="144"/>
                  <a:pt x="320" y="72"/>
                  <a:pt x="336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1" name="Freeform 28">
            <a:extLst>
              <a:ext uri="{FF2B5EF4-FFF2-40B4-BE49-F238E27FC236}">
                <a16:creationId xmlns:a16="http://schemas.microsoft.com/office/drawing/2014/main" id="{A8013ECA-3E59-5940-998B-1F978AF091AC}"/>
              </a:ext>
            </a:extLst>
          </p:cNvPr>
          <p:cNvSpPr>
            <a:spLocks/>
          </p:cNvSpPr>
          <p:nvPr/>
        </p:nvSpPr>
        <p:spPr bwMode="auto">
          <a:xfrm>
            <a:off x="533400" y="4038600"/>
            <a:ext cx="533400" cy="573088"/>
          </a:xfrm>
          <a:custGeom>
            <a:avLst/>
            <a:gdLst>
              <a:gd name="T0" fmla="*/ 0 w 336"/>
              <a:gd name="T1" fmla="*/ 622479931 h 361"/>
              <a:gd name="T2" fmla="*/ 120967500 w 336"/>
              <a:gd name="T3" fmla="*/ 259577114 h 361"/>
              <a:gd name="T4" fmla="*/ 241935000 w 336"/>
              <a:gd name="T5" fmla="*/ 622479931 h 361"/>
              <a:gd name="T6" fmla="*/ 355342825 w 336"/>
              <a:gd name="T7" fmla="*/ 40322535 h 361"/>
              <a:gd name="T8" fmla="*/ 491431263 w 336"/>
              <a:gd name="T9" fmla="*/ 871974823 h 361"/>
              <a:gd name="T10" fmla="*/ 604837500 w 336"/>
              <a:gd name="T11" fmla="*/ 259577114 h 361"/>
              <a:gd name="T12" fmla="*/ 725805000 w 336"/>
              <a:gd name="T13" fmla="*/ 622479931 h 361"/>
              <a:gd name="T14" fmla="*/ 846772500 w 336"/>
              <a:gd name="T15" fmla="*/ 259577114 h 36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36" h="361">
                <a:moveTo>
                  <a:pt x="0" y="247"/>
                </a:moveTo>
                <a:cubicBezTo>
                  <a:pt x="16" y="175"/>
                  <a:pt x="32" y="103"/>
                  <a:pt x="48" y="103"/>
                </a:cubicBezTo>
                <a:cubicBezTo>
                  <a:pt x="64" y="103"/>
                  <a:pt x="80" y="261"/>
                  <a:pt x="96" y="247"/>
                </a:cubicBezTo>
                <a:cubicBezTo>
                  <a:pt x="112" y="233"/>
                  <a:pt x="125" y="0"/>
                  <a:pt x="141" y="16"/>
                </a:cubicBezTo>
                <a:cubicBezTo>
                  <a:pt x="157" y="32"/>
                  <a:pt x="178" y="331"/>
                  <a:pt x="195" y="346"/>
                </a:cubicBezTo>
                <a:cubicBezTo>
                  <a:pt x="212" y="361"/>
                  <a:pt x="225" y="119"/>
                  <a:pt x="240" y="103"/>
                </a:cubicBezTo>
                <a:cubicBezTo>
                  <a:pt x="255" y="87"/>
                  <a:pt x="272" y="247"/>
                  <a:pt x="288" y="247"/>
                </a:cubicBezTo>
                <a:cubicBezTo>
                  <a:pt x="304" y="247"/>
                  <a:pt x="320" y="175"/>
                  <a:pt x="336" y="10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3502" name="AutoShape 29">
            <a:extLst>
              <a:ext uri="{FF2B5EF4-FFF2-40B4-BE49-F238E27FC236}">
                <a16:creationId xmlns:a16="http://schemas.microsoft.com/office/drawing/2014/main" id="{A373D249-9933-B640-B7D5-E9534775194E}"/>
              </a:ext>
            </a:extLst>
          </p:cNvPr>
          <p:cNvCxnSpPr>
            <a:cxnSpLocks noChangeShapeType="1"/>
            <a:stCxn id="63493" idx="3"/>
          </p:cNvCxnSpPr>
          <p:nvPr/>
        </p:nvCxnSpPr>
        <p:spPr bwMode="auto">
          <a:xfrm flipH="1" flipV="1">
            <a:off x="1219200" y="4113213"/>
            <a:ext cx="381000" cy="457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03" name="Text Box 30">
            <a:extLst>
              <a:ext uri="{FF2B5EF4-FFF2-40B4-BE49-F238E27FC236}">
                <a16:creationId xmlns:a16="http://schemas.microsoft.com/office/drawing/2014/main" id="{A2F89664-8053-F441-AC6C-329577A9F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495800"/>
            <a:ext cx="1347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radio receiver</a:t>
            </a:r>
          </a:p>
        </p:txBody>
      </p:sp>
      <p:sp>
        <p:nvSpPr>
          <p:cNvPr id="63504" name="Rectangle 32">
            <a:extLst>
              <a:ext uri="{FF2B5EF4-FFF2-40B4-BE49-F238E27FC236}">
                <a16:creationId xmlns:a16="http://schemas.microsoft.com/office/drawing/2014/main" id="{67433A98-4A9F-3A49-9366-B2CA734F1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905000"/>
            <a:ext cx="1447800" cy="6096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digital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modulation</a:t>
            </a:r>
          </a:p>
        </p:txBody>
      </p:sp>
      <p:sp>
        <p:nvSpPr>
          <p:cNvPr id="63505" name="Text Box 33">
            <a:extLst>
              <a:ext uri="{FF2B5EF4-FFF2-40B4-BE49-F238E27FC236}">
                <a16:creationId xmlns:a16="http://schemas.microsoft.com/office/drawing/2014/main" id="{5487701F-FAA4-C24A-B61E-5D447B6FA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76400"/>
            <a:ext cx="647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digital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data</a:t>
            </a:r>
          </a:p>
        </p:txBody>
      </p:sp>
      <p:cxnSp>
        <p:nvCxnSpPr>
          <p:cNvPr id="63506" name="AutoShape 34">
            <a:extLst>
              <a:ext uri="{FF2B5EF4-FFF2-40B4-BE49-F238E27FC236}">
                <a16:creationId xmlns:a16="http://schemas.microsoft.com/office/drawing/2014/main" id="{CF4F4A3A-F6C8-E045-A489-317C8DE08D8A}"/>
              </a:ext>
            </a:extLst>
          </p:cNvPr>
          <p:cNvCxnSpPr>
            <a:cxnSpLocks noChangeShapeType="1"/>
            <a:endCxn id="63504" idx="1"/>
          </p:cNvCxnSpPr>
          <p:nvPr/>
        </p:nvCxnSpPr>
        <p:spPr bwMode="auto">
          <a:xfrm>
            <a:off x="609600" y="220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07" name="Rectangle 35">
            <a:extLst>
              <a:ext uri="{FF2B5EF4-FFF2-40B4-BE49-F238E27FC236}">
                <a16:creationId xmlns:a16="http://schemas.microsoft.com/office/drawing/2014/main" id="{C42BE0E6-67AD-EF41-AD3F-35A9EC01B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371600" cy="6096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analog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modulation</a:t>
            </a:r>
          </a:p>
        </p:txBody>
      </p:sp>
      <p:cxnSp>
        <p:nvCxnSpPr>
          <p:cNvPr id="63508" name="AutoShape 36">
            <a:extLst>
              <a:ext uri="{FF2B5EF4-FFF2-40B4-BE49-F238E27FC236}">
                <a16:creationId xmlns:a16="http://schemas.microsoft.com/office/drawing/2014/main" id="{789C03C0-407F-7541-93AC-9B1AD3E3CFA6}"/>
              </a:ext>
            </a:extLst>
          </p:cNvPr>
          <p:cNvCxnSpPr>
            <a:cxnSpLocks noChangeShapeType="1"/>
            <a:endCxn id="63507" idx="2"/>
          </p:cNvCxnSpPr>
          <p:nvPr/>
        </p:nvCxnSpPr>
        <p:spPr bwMode="auto">
          <a:xfrm flipV="1">
            <a:off x="4724400" y="25146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09" name="Text Box 37">
            <a:extLst>
              <a:ext uri="{FF2B5EF4-FFF2-40B4-BE49-F238E27FC236}">
                <a16:creationId xmlns:a16="http://schemas.microsoft.com/office/drawing/2014/main" id="{AE61E958-61FF-7C4A-AA37-6226729BB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590800"/>
            <a:ext cx="685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radio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carrier</a:t>
            </a:r>
          </a:p>
        </p:txBody>
      </p:sp>
      <p:cxnSp>
        <p:nvCxnSpPr>
          <p:cNvPr id="63510" name="AutoShape 38">
            <a:extLst>
              <a:ext uri="{FF2B5EF4-FFF2-40B4-BE49-F238E27FC236}">
                <a16:creationId xmlns:a16="http://schemas.microsoft.com/office/drawing/2014/main" id="{EBE69B24-08BA-6B4D-BA34-66FC55A89B5D}"/>
              </a:ext>
            </a:extLst>
          </p:cNvPr>
          <p:cNvCxnSpPr>
            <a:cxnSpLocks noChangeShapeType="1"/>
            <a:stCxn id="63504" idx="3"/>
            <a:endCxn id="63507" idx="1"/>
          </p:cNvCxnSpPr>
          <p:nvPr/>
        </p:nvCxnSpPr>
        <p:spPr bwMode="auto">
          <a:xfrm>
            <a:off x="3200400" y="22098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11" name="Text Box 39">
            <a:extLst>
              <a:ext uri="{FF2B5EF4-FFF2-40B4-BE49-F238E27FC236}">
                <a16:creationId xmlns:a16="http://schemas.microsoft.com/office/drawing/2014/main" id="{7AD5BAFB-E6D3-8A47-821B-90ACF70A4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371600"/>
            <a:ext cx="9620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analog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baseband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signal</a:t>
            </a:r>
          </a:p>
        </p:txBody>
      </p:sp>
      <p:sp>
        <p:nvSpPr>
          <p:cNvPr id="63512" name="Text Box 40">
            <a:extLst>
              <a:ext uri="{FF2B5EF4-FFF2-40B4-BE49-F238E27FC236}">
                <a16:creationId xmlns:a16="http://schemas.microsoft.com/office/drawing/2014/main" id="{6E523F39-F504-5D4A-958A-3E8CD8851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09800"/>
            <a:ext cx="1069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101101001</a:t>
            </a:r>
          </a:p>
        </p:txBody>
      </p:sp>
      <p:sp>
        <p:nvSpPr>
          <p:cNvPr id="63513" name="Freeform 41">
            <a:extLst>
              <a:ext uri="{FF2B5EF4-FFF2-40B4-BE49-F238E27FC236}">
                <a16:creationId xmlns:a16="http://schemas.microsoft.com/office/drawing/2014/main" id="{36EA4435-CDB2-3048-A325-13B496F1E8A3}"/>
              </a:ext>
            </a:extLst>
          </p:cNvPr>
          <p:cNvSpPr>
            <a:spLocks/>
          </p:cNvSpPr>
          <p:nvPr/>
        </p:nvSpPr>
        <p:spPr bwMode="auto">
          <a:xfrm>
            <a:off x="3276600" y="2286000"/>
            <a:ext cx="685800" cy="228600"/>
          </a:xfrm>
          <a:custGeom>
            <a:avLst/>
            <a:gdLst>
              <a:gd name="T0" fmla="*/ 0 w 480"/>
              <a:gd name="T1" fmla="*/ 362902500 h 144"/>
              <a:gd name="T2" fmla="*/ 195967350 w 480"/>
              <a:gd name="T3" fmla="*/ 0 h 144"/>
              <a:gd name="T4" fmla="*/ 391934700 w 480"/>
              <a:gd name="T5" fmla="*/ 362902500 h 144"/>
              <a:gd name="T6" fmla="*/ 587902050 w 480"/>
              <a:gd name="T7" fmla="*/ 0 h 144"/>
              <a:gd name="T8" fmla="*/ 783869400 w 480"/>
              <a:gd name="T9" fmla="*/ 362902500 h 144"/>
              <a:gd name="T10" fmla="*/ 979836750 w 480"/>
              <a:gd name="T11" fmla="*/ 0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0" h="144">
                <a:moveTo>
                  <a:pt x="0" y="144"/>
                </a:moveTo>
                <a:cubicBezTo>
                  <a:pt x="32" y="72"/>
                  <a:pt x="64" y="0"/>
                  <a:pt x="96" y="0"/>
                </a:cubicBezTo>
                <a:cubicBezTo>
                  <a:pt x="128" y="0"/>
                  <a:pt x="160" y="144"/>
                  <a:pt x="192" y="144"/>
                </a:cubicBezTo>
                <a:cubicBezTo>
                  <a:pt x="224" y="144"/>
                  <a:pt x="256" y="0"/>
                  <a:pt x="288" y="0"/>
                </a:cubicBezTo>
                <a:cubicBezTo>
                  <a:pt x="320" y="0"/>
                  <a:pt x="352" y="144"/>
                  <a:pt x="384" y="144"/>
                </a:cubicBezTo>
                <a:cubicBezTo>
                  <a:pt x="416" y="144"/>
                  <a:pt x="448" y="72"/>
                  <a:pt x="48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4" name="Freeform 42">
            <a:extLst>
              <a:ext uri="{FF2B5EF4-FFF2-40B4-BE49-F238E27FC236}">
                <a16:creationId xmlns:a16="http://schemas.microsoft.com/office/drawing/2014/main" id="{0356B582-763A-A74E-A315-2E7362B45454}"/>
              </a:ext>
            </a:extLst>
          </p:cNvPr>
          <p:cNvSpPr>
            <a:spLocks/>
          </p:cNvSpPr>
          <p:nvPr/>
        </p:nvSpPr>
        <p:spPr bwMode="auto">
          <a:xfrm>
            <a:off x="4800600" y="2743200"/>
            <a:ext cx="533400" cy="228600"/>
          </a:xfrm>
          <a:custGeom>
            <a:avLst/>
            <a:gdLst>
              <a:gd name="T0" fmla="*/ 0 w 336"/>
              <a:gd name="T1" fmla="*/ 362902500 h 144"/>
              <a:gd name="T2" fmla="*/ 120967500 w 336"/>
              <a:gd name="T3" fmla="*/ 0 h 144"/>
              <a:gd name="T4" fmla="*/ 241935000 w 336"/>
              <a:gd name="T5" fmla="*/ 362902500 h 144"/>
              <a:gd name="T6" fmla="*/ 362902500 w 336"/>
              <a:gd name="T7" fmla="*/ 0 h 144"/>
              <a:gd name="T8" fmla="*/ 483870000 w 336"/>
              <a:gd name="T9" fmla="*/ 362902500 h 144"/>
              <a:gd name="T10" fmla="*/ 604837500 w 336"/>
              <a:gd name="T11" fmla="*/ 0 h 144"/>
              <a:gd name="T12" fmla="*/ 725805000 w 336"/>
              <a:gd name="T13" fmla="*/ 362902500 h 144"/>
              <a:gd name="T14" fmla="*/ 846772500 w 336"/>
              <a:gd name="T15" fmla="*/ 0 h 1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36" h="144">
                <a:moveTo>
                  <a:pt x="0" y="144"/>
                </a:moveTo>
                <a:cubicBezTo>
                  <a:pt x="16" y="72"/>
                  <a:pt x="32" y="0"/>
                  <a:pt x="48" y="0"/>
                </a:cubicBezTo>
                <a:cubicBezTo>
                  <a:pt x="64" y="0"/>
                  <a:pt x="80" y="144"/>
                  <a:pt x="96" y="144"/>
                </a:cubicBezTo>
                <a:cubicBezTo>
                  <a:pt x="112" y="144"/>
                  <a:pt x="128" y="0"/>
                  <a:pt x="144" y="0"/>
                </a:cubicBezTo>
                <a:cubicBezTo>
                  <a:pt x="160" y="0"/>
                  <a:pt x="176" y="144"/>
                  <a:pt x="192" y="144"/>
                </a:cubicBezTo>
                <a:cubicBezTo>
                  <a:pt x="208" y="144"/>
                  <a:pt x="224" y="0"/>
                  <a:pt x="240" y="0"/>
                </a:cubicBezTo>
                <a:cubicBezTo>
                  <a:pt x="256" y="0"/>
                  <a:pt x="272" y="144"/>
                  <a:pt x="288" y="144"/>
                </a:cubicBezTo>
                <a:cubicBezTo>
                  <a:pt x="304" y="144"/>
                  <a:pt x="320" y="72"/>
                  <a:pt x="336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5" name="Freeform 43">
            <a:extLst>
              <a:ext uri="{FF2B5EF4-FFF2-40B4-BE49-F238E27FC236}">
                <a16:creationId xmlns:a16="http://schemas.microsoft.com/office/drawing/2014/main" id="{E251228C-34D8-634A-BD83-4EE977DB91FF}"/>
              </a:ext>
            </a:extLst>
          </p:cNvPr>
          <p:cNvSpPr>
            <a:spLocks/>
          </p:cNvSpPr>
          <p:nvPr/>
        </p:nvSpPr>
        <p:spPr bwMode="auto">
          <a:xfrm>
            <a:off x="5943600" y="1676400"/>
            <a:ext cx="533400" cy="573088"/>
          </a:xfrm>
          <a:custGeom>
            <a:avLst/>
            <a:gdLst>
              <a:gd name="T0" fmla="*/ 0 w 336"/>
              <a:gd name="T1" fmla="*/ 622479931 h 361"/>
              <a:gd name="T2" fmla="*/ 120967500 w 336"/>
              <a:gd name="T3" fmla="*/ 259577114 h 361"/>
              <a:gd name="T4" fmla="*/ 241935000 w 336"/>
              <a:gd name="T5" fmla="*/ 622479931 h 361"/>
              <a:gd name="T6" fmla="*/ 355342825 w 336"/>
              <a:gd name="T7" fmla="*/ 40322535 h 361"/>
              <a:gd name="T8" fmla="*/ 491431263 w 336"/>
              <a:gd name="T9" fmla="*/ 871974823 h 361"/>
              <a:gd name="T10" fmla="*/ 604837500 w 336"/>
              <a:gd name="T11" fmla="*/ 259577114 h 361"/>
              <a:gd name="T12" fmla="*/ 725805000 w 336"/>
              <a:gd name="T13" fmla="*/ 622479931 h 361"/>
              <a:gd name="T14" fmla="*/ 846772500 w 336"/>
              <a:gd name="T15" fmla="*/ 259577114 h 36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36" h="361">
                <a:moveTo>
                  <a:pt x="0" y="247"/>
                </a:moveTo>
                <a:cubicBezTo>
                  <a:pt x="16" y="175"/>
                  <a:pt x="32" y="103"/>
                  <a:pt x="48" y="103"/>
                </a:cubicBezTo>
                <a:cubicBezTo>
                  <a:pt x="64" y="103"/>
                  <a:pt x="80" y="261"/>
                  <a:pt x="96" y="247"/>
                </a:cubicBezTo>
                <a:cubicBezTo>
                  <a:pt x="112" y="233"/>
                  <a:pt x="125" y="0"/>
                  <a:pt x="141" y="16"/>
                </a:cubicBezTo>
                <a:cubicBezTo>
                  <a:pt x="157" y="32"/>
                  <a:pt x="178" y="331"/>
                  <a:pt x="195" y="346"/>
                </a:cubicBezTo>
                <a:cubicBezTo>
                  <a:pt x="212" y="361"/>
                  <a:pt x="225" y="119"/>
                  <a:pt x="240" y="103"/>
                </a:cubicBezTo>
                <a:cubicBezTo>
                  <a:pt x="255" y="87"/>
                  <a:pt x="272" y="247"/>
                  <a:pt x="288" y="247"/>
                </a:cubicBezTo>
                <a:cubicBezTo>
                  <a:pt x="304" y="247"/>
                  <a:pt x="320" y="175"/>
                  <a:pt x="336" y="10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3516" name="AutoShape 44">
            <a:extLst>
              <a:ext uri="{FF2B5EF4-FFF2-40B4-BE49-F238E27FC236}">
                <a16:creationId xmlns:a16="http://schemas.microsoft.com/office/drawing/2014/main" id="{EF003706-D943-DB48-A71C-7B06888CC2BE}"/>
              </a:ext>
            </a:extLst>
          </p:cNvPr>
          <p:cNvCxnSpPr>
            <a:cxnSpLocks noChangeShapeType="1"/>
            <a:stCxn id="63507" idx="3"/>
          </p:cNvCxnSpPr>
          <p:nvPr/>
        </p:nvCxnSpPr>
        <p:spPr bwMode="auto">
          <a:xfrm flipV="1">
            <a:off x="5410200" y="1752600"/>
            <a:ext cx="381000" cy="457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17" name="Text Box 45">
            <a:extLst>
              <a:ext uri="{FF2B5EF4-FFF2-40B4-BE49-F238E27FC236}">
                <a16:creationId xmlns:a16="http://schemas.microsoft.com/office/drawing/2014/main" id="{BFC0CD74-F923-7A46-A032-A8BCBB76E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525" y="2144713"/>
            <a:ext cx="1593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/>
              <a:t>radio transmitter</a:t>
            </a:r>
          </a:p>
        </p:txBody>
      </p:sp>
      <p:sp>
        <p:nvSpPr>
          <p:cNvPr id="63518" name="Slide Number Placeholder 1">
            <a:extLst>
              <a:ext uri="{FF2B5EF4-FFF2-40B4-BE49-F238E27FC236}">
                <a16:creationId xmlns:a16="http://schemas.microsoft.com/office/drawing/2014/main" id="{78123A8D-06DA-CD4A-B4E9-7532961C8F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382000" y="6324600"/>
            <a:ext cx="6096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EECEEFF1-A45D-5942-AA8A-CEDAB7C4E39C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34F660-FBF7-7B4E-A7FA-27AD79A933FD}"/>
              </a:ext>
            </a:extLst>
          </p:cNvPr>
          <p:cNvSpPr txBox="1"/>
          <p:nvPr/>
        </p:nvSpPr>
        <p:spPr>
          <a:xfrm>
            <a:off x="5256213" y="5551488"/>
            <a:ext cx="2514600" cy="923925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70C0"/>
                </a:solidFill>
              </a:rPr>
              <a:t>Your cable modem is doing essentially the same thing.</a:t>
            </a:r>
          </a:p>
        </p:txBody>
      </p:sp>
    </p:spTree>
    <p:extLst>
      <p:ext uri="{BB962C8B-B14F-4D97-AF65-F5344CB8AC3E}">
        <p14:creationId xmlns:p14="http://schemas.microsoft.com/office/powerpoint/2010/main" val="20565872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Line 32">
            <a:extLst>
              <a:ext uri="{FF2B5EF4-FFF2-40B4-BE49-F238E27FC236}">
                <a16:creationId xmlns:a16="http://schemas.microsoft.com/office/drawing/2014/main" id="{16B7EFC1-87B5-924A-83C0-0831F6793D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8838" y="2573338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681FC9E9-D49F-2E4C-8DE3-5A3A4544B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Digital modulation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C0B5B3DE-EC5D-4C46-89D2-D69C87EE9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Modulation of digital signals known as Shift Keying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/>
              <a:t>Amplitude Shift Keying (ASK):</a:t>
            </a:r>
          </a:p>
          <a:p>
            <a:pPr lvl="1"/>
            <a:r>
              <a:rPr lang="en-US" altLang="en-US"/>
              <a:t>very simple</a:t>
            </a:r>
          </a:p>
          <a:p>
            <a:pPr lvl="1"/>
            <a:r>
              <a:rPr lang="en-US" altLang="en-US"/>
              <a:t>low bandwidth requirements</a:t>
            </a:r>
          </a:p>
          <a:p>
            <a:pPr lvl="1"/>
            <a:r>
              <a:rPr lang="en-US" altLang="en-US"/>
              <a:t>very susceptible to interference</a:t>
            </a:r>
            <a:br>
              <a:rPr lang="en-US" altLang="en-US"/>
            </a:br>
            <a:endParaRPr lang="en-US" altLang="en-US"/>
          </a:p>
          <a:p>
            <a:pPr>
              <a:buFont typeface="Wingdings" pitchFamily="2" charset="2"/>
              <a:buChar char="q"/>
            </a:pPr>
            <a:r>
              <a:rPr lang="en-US" altLang="en-US"/>
              <a:t>Frequency Shift Keying (FSK):</a:t>
            </a:r>
          </a:p>
          <a:p>
            <a:pPr lvl="1"/>
            <a:r>
              <a:rPr lang="en-US" altLang="en-US"/>
              <a:t>needs larger bandwidth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>
              <a:buFont typeface="Wingdings" pitchFamily="2" charset="2"/>
              <a:buChar char="q"/>
            </a:pPr>
            <a:r>
              <a:rPr lang="en-US" altLang="en-US"/>
              <a:t>Phase Shift Keying (PSK):</a:t>
            </a:r>
          </a:p>
          <a:p>
            <a:pPr lvl="1"/>
            <a:r>
              <a:rPr lang="en-US" altLang="en-US"/>
              <a:t>more complex</a:t>
            </a:r>
          </a:p>
          <a:p>
            <a:pPr lvl="1"/>
            <a:r>
              <a:rPr lang="en-US" altLang="en-US"/>
              <a:t>robust against interference</a:t>
            </a:r>
          </a:p>
        </p:txBody>
      </p:sp>
      <p:sp>
        <p:nvSpPr>
          <p:cNvPr id="64516" name="Freeform 12">
            <a:extLst>
              <a:ext uri="{FF2B5EF4-FFF2-40B4-BE49-F238E27FC236}">
                <a16:creationId xmlns:a16="http://schemas.microsoft.com/office/drawing/2014/main" id="{0903243D-A1E8-D749-B96B-9433AEAA0C96}"/>
              </a:ext>
            </a:extLst>
          </p:cNvPr>
          <p:cNvSpPr>
            <a:spLocks/>
          </p:cNvSpPr>
          <p:nvPr/>
        </p:nvSpPr>
        <p:spPr bwMode="auto">
          <a:xfrm>
            <a:off x="7843838" y="1887538"/>
            <a:ext cx="466725" cy="1465262"/>
          </a:xfrm>
          <a:custGeom>
            <a:avLst/>
            <a:gdLst>
              <a:gd name="T0" fmla="*/ 0 w 294"/>
              <a:gd name="T1" fmla="*/ 1126508666 h 923"/>
              <a:gd name="T2" fmla="*/ 211693125 w 294"/>
              <a:gd name="T3" fmla="*/ 173889928 h 923"/>
              <a:gd name="T4" fmla="*/ 514111875 w 294"/>
              <a:gd name="T5" fmla="*/ 2147483646 h 923"/>
              <a:gd name="T6" fmla="*/ 740925938 w 294"/>
              <a:gd name="T7" fmla="*/ 1111387733 h 92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4" h="923">
                <a:moveTo>
                  <a:pt x="0" y="447"/>
                </a:moveTo>
                <a:cubicBezTo>
                  <a:pt x="14" y="384"/>
                  <a:pt x="50" y="0"/>
                  <a:pt x="84" y="69"/>
                </a:cubicBezTo>
                <a:cubicBezTo>
                  <a:pt x="118" y="138"/>
                  <a:pt x="169" y="799"/>
                  <a:pt x="204" y="861"/>
                </a:cubicBezTo>
                <a:cubicBezTo>
                  <a:pt x="239" y="923"/>
                  <a:pt x="275" y="528"/>
                  <a:pt x="294" y="441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Freeform 8">
            <a:extLst>
              <a:ext uri="{FF2B5EF4-FFF2-40B4-BE49-F238E27FC236}">
                <a16:creationId xmlns:a16="http://schemas.microsoft.com/office/drawing/2014/main" id="{4BE49CCF-A243-2F42-A910-96E32C590374}"/>
              </a:ext>
            </a:extLst>
          </p:cNvPr>
          <p:cNvSpPr>
            <a:spLocks/>
          </p:cNvSpPr>
          <p:nvPr/>
        </p:nvSpPr>
        <p:spPr bwMode="auto">
          <a:xfrm>
            <a:off x="6015038" y="1887538"/>
            <a:ext cx="438150" cy="1465262"/>
          </a:xfrm>
          <a:custGeom>
            <a:avLst/>
            <a:gdLst>
              <a:gd name="T0" fmla="*/ 0 w 276"/>
              <a:gd name="T1" fmla="*/ 1126508666 h 923"/>
              <a:gd name="T2" fmla="*/ 211693125 w 276"/>
              <a:gd name="T3" fmla="*/ 173889928 h 923"/>
              <a:gd name="T4" fmla="*/ 514111875 w 276"/>
              <a:gd name="T5" fmla="*/ 2147483646 h 923"/>
              <a:gd name="T6" fmla="*/ 695563125 w 276"/>
              <a:gd name="T7" fmla="*/ 1118948993 h 92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6" h="923">
                <a:moveTo>
                  <a:pt x="0" y="447"/>
                </a:moveTo>
                <a:cubicBezTo>
                  <a:pt x="14" y="384"/>
                  <a:pt x="50" y="0"/>
                  <a:pt x="84" y="69"/>
                </a:cubicBezTo>
                <a:cubicBezTo>
                  <a:pt x="118" y="138"/>
                  <a:pt x="172" y="799"/>
                  <a:pt x="204" y="861"/>
                </a:cubicBezTo>
                <a:cubicBezTo>
                  <a:pt x="236" y="923"/>
                  <a:pt x="261" y="531"/>
                  <a:pt x="276" y="444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Freeform 10">
            <a:extLst>
              <a:ext uri="{FF2B5EF4-FFF2-40B4-BE49-F238E27FC236}">
                <a16:creationId xmlns:a16="http://schemas.microsoft.com/office/drawing/2014/main" id="{03FE4C0F-2C83-F448-9A2F-3487152C22A7}"/>
              </a:ext>
            </a:extLst>
          </p:cNvPr>
          <p:cNvSpPr>
            <a:spLocks/>
          </p:cNvSpPr>
          <p:nvPr/>
        </p:nvSpPr>
        <p:spPr bwMode="auto">
          <a:xfrm>
            <a:off x="6462713" y="1884363"/>
            <a:ext cx="466725" cy="1468437"/>
          </a:xfrm>
          <a:custGeom>
            <a:avLst/>
            <a:gdLst>
              <a:gd name="T0" fmla="*/ 0 w 294"/>
              <a:gd name="T1" fmla="*/ 1093747440 h 925"/>
              <a:gd name="T2" fmla="*/ 211693125 w 294"/>
              <a:gd name="T3" fmla="*/ 178930239 h 925"/>
              <a:gd name="T4" fmla="*/ 514111875 w 294"/>
              <a:gd name="T5" fmla="*/ 2147483646 h 925"/>
              <a:gd name="T6" fmla="*/ 740925938 w 294"/>
              <a:gd name="T7" fmla="*/ 1116428045 h 9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4" h="925">
                <a:moveTo>
                  <a:pt x="0" y="434"/>
                </a:moveTo>
                <a:cubicBezTo>
                  <a:pt x="13" y="374"/>
                  <a:pt x="50" y="0"/>
                  <a:pt x="84" y="71"/>
                </a:cubicBezTo>
                <a:cubicBezTo>
                  <a:pt x="118" y="142"/>
                  <a:pt x="169" y="801"/>
                  <a:pt x="204" y="863"/>
                </a:cubicBezTo>
                <a:cubicBezTo>
                  <a:pt x="239" y="925"/>
                  <a:pt x="275" y="530"/>
                  <a:pt x="294" y="443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Freeform 15">
            <a:extLst>
              <a:ext uri="{FF2B5EF4-FFF2-40B4-BE49-F238E27FC236}">
                <a16:creationId xmlns:a16="http://schemas.microsoft.com/office/drawing/2014/main" id="{55D8B7D8-2D3E-FA4C-9DA3-78F6EBFF970E}"/>
              </a:ext>
            </a:extLst>
          </p:cNvPr>
          <p:cNvSpPr>
            <a:spLocks/>
          </p:cNvSpPr>
          <p:nvPr/>
        </p:nvSpPr>
        <p:spPr bwMode="auto">
          <a:xfrm>
            <a:off x="6015038" y="3411538"/>
            <a:ext cx="438150" cy="1466850"/>
          </a:xfrm>
          <a:custGeom>
            <a:avLst/>
            <a:gdLst>
              <a:gd name="T0" fmla="*/ 0 w 276"/>
              <a:gd name="T1" fmla="*/ 1126510638 h 924"/>
              <a:gd name="T2" fmla="*/ 211693125 w 276"/>
              <a:gd name="T3" fmla="*/ 173891575 h 924"/>
              <a:gd name="T4" fmla="*/ 514111875 w 276"/>
              <a:gd name="T5" fmla="*/ 2147483646 h 924"/>
              <a:gd name="T6" fmla="*/ 695563125 w 276"/>
              <a:gd name="T7" fmla="*/ 1134070313 h 9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6" h="924">
                <a:moveTo>
                  <a:pt x="0" y="447"/>
                </a:moveTo>
                <a:cubicBezTo>
                  <a:pt x="14" y="384"/>
                  <a:pt x="50" y="0"/>
                  <a:pt x="84" y="69"/>
                </a:cubicBezTo>
                <a:cubicBezTo>
                  <a:pt x="118" y="138"/>
                  <a:pt x="172" y="798"/>
                  <a:pt x="204" y="861"/>
                </a:cubicBezTo>
                <a:cubicBezTo>
                  <a:pt x="236" y="924"/>
                  <a:pt x="261" y="536"/>
                  <a:pt x="276" y="45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Freeform 16">
            <a:extLst>
              <a:ext uri="{FF2B5EF4-FFF2-40B4-BE49-F238E27FC236}">
                <a16:creationId xmlns:a16="http://schemas.microsoft.com/office/drawing/2014/main" id="{936A960D-F30A-5A46-BD46-C67704840A79}"/>
              </a:ext>
            </a:extLst>
          </p:cNvPr>
          <p:cNvSpPr>
            <a:spLocks/>
          </p:cNvSpPr>
          <p:nvPr/>
        </p:nvSpPr>
        <p:spPr bwMode="auto">
          <a:xfrm>
            <a:off x="6462713" y="3411538"/>
            <a:ext cx="466725" cy="1465262"/>
          </a:xfrm>
          <a:custGeom>
            <a:avLst/>
            <a:gdLst>
              <a:gd name="T0" fmla="*/ 0 w 294"/>
              <a:gd name="T1" fmla="*/ 1126508666 h 923"/>
              <a:gd name="T2" fmla="*/ 211693125 w 294"/>
              <a:gd name="T3" fmla="*/ 173889928 h 923"/>
              <a:gd name="T4" fmla="*/ 514111875 w 294"/>
              <a:gd name="T5" fmla="*/ 2147483646 h 923"/>
              <a:gd name="T6" fmla="*/ 740925938 w 294"/>
              <a:gd name="T7" fmla="*/ 1111387733 h 92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4" h="923">
                <a:moveTo>
                  <a:pt x="0" y="447"/>
                </a:moveTo>
                <a:cubicBezTo>
                  <a:pt x="14" y="384"/>
                  <a:pt x="50" y="0"/>
                  <a:pt x="84" y="69"/>
                </a:cubicBezTo>
                <a:cubicBezTo>
                  <a:pt x="118" y="138"/>
                  <a:pt x="169" y="799"/>
                  <a:pt x="204" y="861"/>
                </a:cubicBezTo>
                <a:cubicBezTo>
                  <a:pt x="239" y="923"/>
                  <a:pt x="275" y="528"/>
                  <a:pt x="294" y="441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Freeform 17">
            <a:extLst>
              <a:ext uri="{FF2B5EF4-FFF2-40B4-BE49-F238E27FC236}">
                <a16:creationId xmlns:a16="http://schemas.microsoft.com/office/drawing/2014/main" id="{29CDA715-34D0-C444-BBCB-E80EB2A57066}"/>
              </a:ext>
            </a:extLst>
          </p:cNvPr>
          <p:cNvSpPr>
            <a:spLocks/>
          </p:cNvSpPr>
          <p:nvPr/>
        </p:nvSpPr>
        <p:spPr bwMode="auto">
          <a:xfrm>
            <a:off x="6919913" y="3419475"/>
            <a:ext cx="876300" cy="1465263"/>
          </a:xfrm>
          <a:custGeom>
            <a:avLst/>
            <a:gdLst>
              <a:gd name="T0" fmla="*/ 0 w 552"/>
              <a:gd name="T1" fmla="*/ 1151712593 h 923"/>
              <a:gd name="T2" fmla="*/ 378023438 w 552"/>
              <a:gd name="T3" fmla="*/ 168851320 h 923"/>
              <a:gd name="T4" fmla="*/ 1028223750 w 552"/>
              <a:gd name="T5" fmla="*/ 2147483646 h 923"/>
              <a:gd name="T6" fmla="*/ 1391126250 w 552"/>
              <a:gd name="T7" fmla="*/ 1136591650 h 92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52" h="923">
                <a:moveTo>
                  <a:pt x="0" y="457"/>
                </a:moveTo>
                <a:cubicBezTo>
                  <a:pt x="25" y="393"/>
                  <a:pt x="82" y="0"/>
                  <a:pt x="150" y="67"/>
                </a:cubicBezTo>
                <a:cubicBezTo>
                  <a:pt x="218" y="134"/>
                  <a:pt x="341" y="795"/>
                  <a:pt x="408" y="859"/>
                </a:cubicBezTo>
                <a:cubicBezTo>
                  <a:pt x="475" y="923"/>
                  <a:pt x="522" y="536"/>
                  <a:pt x="552" y="451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Freeform 18">
            <a:extLst>
              <a:ext uri="{FF2B5EF4-FFF2-40B4-BE49-F238E27FC236}">
                <a16:creationId xmlns:a16="http://schemas.microsoft.com/office/drawing/2014/main" id="{D82E0CCA-CB32-D34B-AE56-FDF2D4803ED6}"/>
              </a:ext>
            </a:extLst>
          </p:cNvPr>
          <p:cNvSpPr>
            <a:spLocks/>
          </p:cNvSpPr>
          <p:nvPr/>
        </p:nvSpPr>
        <p:spPr bwMode="auto">
          <a:xfrm>
            <a:off x="7796213" y="3414713"/>
            <a:ext cx="514350" cy="1462087"/>
          </a:xfrm>
          <a:custGeom>
            <a:avLst/>
            <a:gdLst>
              <a:gd name="T0" fmla="*/ 0 w 324"/>
              <a:gd name="T1" fmla="*/ 1144150546 h 921"/>
              <a:gd name="T2" fmla="*/ 287297813 w 324"/>
              <a:gd name="T3" fmla="*/ 168849617 h 921"/>
              <a:gd name="T4" fmla="*/ 589716563 w 324"/>
              <a:gd name="T5" fmla="*/ 2147483646 h 921"/>
              <a:gd name="T6" fmla="*/ 816530625 w 324"/>
              <a:gd name="T7" fmla="*/ 1106347422 h 92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4" h="921">
                <a:moveTo>
                  <a:pt x="0" y="454"/>
                </a:moveTo>
                <a:cubicBezTo>
                  <a:pt x="18" y="389"/>
                  <a:pt x="75" y="0"/>
                  <a:pt x="114" y="67"/>
                </a:cubicBezTo>
                <a:cubicBezTo>
                  <a:pt x="153" y="134"/>
                  <a:pt x="199" y="797"/>
                  <a:pt x="234" y="859"/>
                </a:cubicBezTo>
                <a:cubicBezTo>
                  <a:pt x="269" y="921"/>
                  <a:pt x="305" y="526"/>
                  <a:pt x="324" y="439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Freeform 19">
            <a:extLst>
              <a:ext uri="{FF2B5EF4-FFF2-40B4-BE49-F238E27FC236}">
                <a16:creationId xmlns:a16="http://schemas.microsoft.com/office/drawing/2014/main" id="{112C4C68-54C4-CC4C-B561-B76CFA20DCD1}"/>
              </a:ext>
            </a:extLst>
          </p:cNvPr>
          <p:cNvSpPr>
            <a:spLocks/>
          </p:cNvSpPr>
          <p:nvPr/>
        </p:nvSpPr>
        <p:spPr bwMode="auto">
          <a:xfrm>
            <a:off x="6929438" y="5011738"/>
            <a:ext cx="466725" cy="1465262"/>
          </a:xfrm>
          <a:custGeom>
            <a:avLst/>
            <a:gdLst>
              <a:gd name="T0" fmla="*/ 0 w 294"/>
              <a:gd name="T1" fmla="*/ 1126508666 h 923"/>
              <a:gd name="T2" fmla="*/ 211693125 w 294"/>
              <a:gd name="T3" fmla="*/ 173889928 h 923"/>
              <a:gd name="T4" fmla="*/ 514111875 w 294"/>
              <a:gd name="T5" fmla="*/ 2147483646 h 923"/>
              <a:gd name="T6" fmla="*/ 740925938 w 294"/>
              <a:gd name="T7" fmla="*/ 1111387733 h 92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4" h="923">
                <a:moveTo>
                  <a:pt x="0" y="447"/>
                </a:moveTo>
                <a:cubicBezTo>
                  <a:pt x="14" y="384"/>
                  <a:pt x="50" y="0"/>
                  <a:pt x="84" y="69"/>
                </a:cubicBezTo>
                <a:cubicBezTo>
                  <a:pt x="118" y="138"/>
                  <a:pt x="169" y="799"/>
                  <a:pt x="204" y="861"/>
                </a:cubicBezTo>
                <a:cubicBezTo>
                  <a:pt x="239" y="923"/>
                  <a:pt x="275" y="528"/>
                  <a:pt x="294" y="441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Freeform 20">
            <a:extLst>
              <a:ext uri="{FF2B5EF4-FFF2-40B4-BE49-F238E27FC236}">
                <a16:creationId xmlns:a16="http://schemas.microsoft.com/office/drawing/2014/main" id="{627084A6-93DD-B141-A22B-5E60D45D4D07}"/>
              </a:ext>
            </a:extLst>
          </p:cNvPr>
          <p:cNvSpPr>
            <a:spLocks/>
          </p:cNvSpPr>
          <p:nvPr/>
        </p:nvSpPr>
        <p:spPr bwMode="auto">
          <a:xfrm>
            <a:off x="7386638" y="5011738"/>
            <a:ext cx="466725" cy="1465262"/>
          </a:xfrm>
          <a:custGeom>
            <a:avLst/>
            <a:gdLst>
              <a:gd name="T0" fmla="*/ 0 w 294"/>
              <a:gd name="T1" fmla="*/ 1126508666 h 923"/>
              <a:gd name="T2" fmla="*/ 211693125 w 294"/>
              <a:gd name="T3" fmla="*/ 173889928 h 923"/>
              <a:gd name="T4" fmla="*/ 514111875 w 294"/>
              <a:gd name="T5" fmla="*/ 2147483646 h 923"/>
              <a:gd name="T6" fmla="*/ 740925938 w 294"/>
              <a:gd name="T7" fmla="*/ 1111387733 h 92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4" h="923">
                <a:moveTo>
                  <a:pt x="0" y="447"/>
                </a:moveTo>
                <a:cubicBezTo>
                  <a:pt x="14" y="384"/>
                  <a:pt x="50" y="0"/>
                  <a:pt x="84" y="69"/>
                </a:cubicBezTo>
                <a:cubicBezTo>
                  <a:pt x="118" y="138"/>
                  <a:pt x="169" y="799"/>
                  <a:pt x="204" y="861"/>
                </a:cubicBezTo>
                <a:cubicBezTo>
                  <a:pt x="239" y="923"/>
                  <a:pt x="275" y="528"/>
                  <a:pt x="294" y="441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Freeform 21">
            <a:extLst>
              <a:ext uri="{FF2B5EF4-FFF2-40B4-BE49-F238E27FC236}">
                <a16:creationId xmlns:a16="http://schemas.microsoft.com/office/drawing/2014/main" id="{0CCC459D-AC2E-F54A-A2F1-FB848BAAC665}"/>
              </a:ext>
            </a:extLst>
          </p:cNvPr>
          <p:cNvSpPr>
            <a:spLocks/>
          </p:cNvSpPr>
          <p:nvPr/>
        </p:nvSpPr>
        <p:spPr bwMode="auto">
          <a:xfrm flipV="1">
            <a:off x="6015038" y="5011738"/>
            <a:ext cx="466725" cy="1465262"/>
          </a:xfrm>
          <a:custGeom>
            <a:avLst/>
            <a:gdLst>
              <a:gd name="T0" fmla="*/ 0 w 294"/>
              <a:gd name="T1" fmla="*/ 1126508666 h 923"/>
              <a:gd name="T2" fmla="*/ 211693125 w 294"/>
              <a:gd name="T3" fmla="*/ 173889928 h 923"/>
              <a:gd name="T4" fmla="*/ 514111875 w 294"/>
              <a:gd name="T5" fmla="*/ 2147483646 h 923"/>
              <a:gd name="T6" fmla="*/ 740925938 w 294"/>
              <a:gd name="T7" fmla="*/ 1111387733 h 92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4" h="923">
                <a:moveTo>
                  <a:pt x="0" y="447"/>
                </a:moveTo>
                <a:cubicBezTo>
                  <a:pt x="14" y="384"/>
                  <a:pt x="50" y="0"/>
                  <a:pt x="84" y="69"/>
                </a:cubicBezTo>
                <a:cubicBezTo>
                  <a:pt x="118" y="138"/>
                  <a:pt x="169" y="799"/>
                  <a:pt x="204" y="861"/>
                </a:cubicBezTo>
                <a:cubicBezTo>
                  <a:pt x="239" y="923"/>
                  <a:pt x="275" y="528"/>
                  <a:pt x="294" y="441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Freeform 22">
            <a:extLst>
              <a:ext uri="{FF2B5EF4-FFF2-40B4-BE49-F238E27FC236}">
                <a16:creationId xmlns:a16="http://schemas.microsoft.com/office/drawing/2014/main" id="{8E94C4A8-EC52-D64C-A88B-2565357DCC81}"/>
              </a:ext>
            </a:extLst>
          </p:cNvPr>
          <p:cNvSpPr>
            <a:spLocks/>
          </p:cNvSpPr>
          <p:nvPr/>
        </p:nvSpPr>
        <p:spPr bwMode="auto">
          <a:xfrm flipV="1">
            <a:off x="6472238" y="5011738"/>
            <a:ext cx="466725" cy="1465262"/>
          </a:xfrm>
          <a:custGeom>
            <a:avLst/>
            <a:gdLst>
              <a:gd name="T0" fmla="*/ 0 w 294"/>
              <a:gd name="T1" fmla="*/ 1126508666 h 923"/>
              <a:gd name="T2" fmla="*/ 211693125 w 294"/>
              <a:gd name="T3" fmla="*/ 173889928 h 923"/>
              <a:gd name="T4" fmla="*/ 514111875 w 294"/>
              <a:gd name="T5" fmla="*/ 2147483646 h 923"/>
              <a:gd name="T6" fmla="*/ 740925938 w 294"/>
              <a:gd name="T7" fmla="*/ 1111387733 h 92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4" h="923">
                <a:moveTo>
                  <a:pt x="0" y="447"/>
                </a:moveTo>
                <a:cubicBezTo>
                  <a:pt x="14" y="384"/>
                  <a:pt x="50" y="0"/>
                  <a:pt x="84" y="69"/>
                </a:cubicBezTo>
                <a:cubicBezTo>
                  <a:pt x="118" y="138"/>
                  <a:pt x="169" y="799"/>
                  <a:pt x="204" y="861"/>
                </a:cubicBezTo>
                <a:cubicBezTo>
                  <a:pt x="239" y="923"/>
                  <a:pt x="275" y="528"/>
                  <a:pt x="294" y="441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7" name="Freeform 23">
            <a:extLst>
              <a:ext uri="{FF2B5EF4-FFF2-40B4-BE49-F238E27FC236}">
                <a16:creationId xmlns:a16="http://schemas.microsoft.com/office/drawing/2014/main" id="{1BC9404B-DD31-1D42-8DA1-DE9581E7CABD}"/>
              </a:ext>
            </a:extLst>
          </p:cNvPr>
          <p:cNvSpPr>
            <a:spLocks/>
          </p:cNvSpPr>
          <p:nvPr/>
        </p:nvSpPr>
        <p:spPr bwMode="auto">
          <a:xfrm flipV="1">
            <a:off x="7843838" y="5011738"/>
            <a:ext cx="466725" cy="1465262"/>
          </a:xfrm>
          <a:custGeom>
            <a:avLst/>
            <a:gdLst>
              <a:gd name="T0" fmla="*/ 0 w 294"/>
              <a:gd name="T1" fmla="*/ 1126508666 h 923"/>
              <a:gd name="T2" fmla="*/ 211693125 w 294"/>
              <a:gd name="T3" fmla="*/ 173889928 h 923"/>
              <a:gd name="T4" fmla="*/ 514111875 w 294"/>
              <a:gd name="T5" fmla="*/ 2147483646 h 923"/>
              <a:gd name="T6" fmla="*/ 740925938 w 294"/>
              <a:gd name="T7" fmla="*/ 1111387733 h 92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4" h="923">
                <a:moveTo>
                  <a:pt x="0" y="447"/>
                </a:moveTo>
                <a:cubicBezTo>
                  <a:pt x="14" y="384"/>
                  <a:pt x="50" y="0"/>
                  <a:pt x="84" y="69"/>
                </a:cubicBezTo>
                <a:cubicBezTo>
                  <a:pt x="118" y="138"/>
                  <a:pt x="169" y="799"/>
                  <a:pt x="204" y="861"/>
                </a:cubicBezTo>
                <a:cubicBezTo>
                  <a:pt x="239" y="923"/>
                  <a:pt x="275" y="528"/>
                  <a:pt x="294" y="441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8" name="Line 25">
            <a:extLst>
              <a:ext uri="{FF2B5EF4-FFF2-40B4-BE49-F238E27FC236}">
                <a16:creationId xmlns:a16="http://schemas.microsoft.com/office/drawing/2014/main" id="{E0512FFF-7D96-5F49-BCFE-1E89D499C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9438" y="1887538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9" name="Line 26">
            <a:extLst>
              <a:ext uri="{FF2B5EF4-FFF2-40B4-BE49-F238E27FC236}">
                <a16:creationId xmlns:a16="http://schemas.microsoft.com/office/drawing/2014/main" id="{45FBB6EB-B9D3-DC4F-BCDF-D458643AFE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3838" y="1887538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0" name="Line 27">
            <a:extLst>
              <a:ext uri="{FF2B5EF4-FFF2-40B4-BE49-F238E27FC236}">
                <a16:creationId xmlns:a16="http://schemas.microsoft.com/office/drawing/2014/main" id="{51FF2739-8EB2-3B4C-A99F-0C5ECE555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5038" y="1887538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1" name="Text Box 29">
            <a:extLst>
              <a:ext uri="{FF2B5EF4-FFF2-40B4-BE49-F238E27FC236}">
                <a16:creationId xmlns:a16="http://schemas.microsoft.com/office/drawing/2014/main" id="{B2A62D20-9137-734F-B7D8-1999FB371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838" y="165893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64532" name="Text Box 30">
            <a:extLst>
              <a:ext uri="{FF2B5EF4-FFF2-40B4-BE49-F238E27FC236}">
                <a16:creationId xmlns:a16="http://schemas.microsoft.com/office/drawing/2014/main" id="{C71B41C3-B334-F045-83C9-726C6D07A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4238" y="165893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64533" name="Text Box 31">
            <a:extLst>
              <a:ext uri="{FF2B5EF4-FFF2-40B4-BE49-F238E27FC236}">
                <a16:creationId xmlns:a16="http://schemas.microsoft.com/office/drawing/2014/main" id="{4FD6BD3C-371E-924B-9E40-1C886C5DE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2438" y="165893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64534" name="Text Box 33">
            <a:extLst>
              <a:ext uri="{FF2B5EF4-FFF2-40B4-BE49-F238E27FC236}">
                <a16:creationId xmlns:a16="http://schemas.microsoft.com/office/drawing/2014/main" id="{B5DF2F95-BDA0-044D-91B6-058F9A6CB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238" y="2573338"/>
            <a:ext cx="25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</a:t>
            </a:r>
          </a:p>
        </p:txBody>
      </p:sp>
      <p:sp>
        <p:nvSpPr>
          <p:cNvPr id="64535" name="Line 34">
            <a:extLst>
              <a:ext uri="{FF2B5EF4-FFF2-40B4-BE49-F238E27FC236}">
                <a16:creationId xmlns:a16="http://schemas.microsoft.com/office/drawing/2014/main" id="{64CC67E5-ECCD-3B40-8F38-EC90A45B7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8838" y="4097338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6" name="Line 35">
            <a:extLst>
              <a:ext uri="{FF2B5EF4-FFF2-40B4-BE49-F238E27FC236}">
                <a16:creationId xmlns:a16="http://schemas.microsoft.com/office/drawing/2014/main" id="{3C32C378-B75A-0C46-BD02-8AF885B468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9438" y="3411538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7" name="Line 36">
            <a:extLst>
              <a:ext uri="{FF2B5EF4-FFF2-40B4-BE49-F238E27FC236}">
                <a16:creationId xmlns:a16="http://schemas.microsoft.com/office/drawing/2014/main" id="{0FE4527A-BB83-E140-8E1B-004567C95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5038" y="3411538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8" name="Text Box 37">
            <a:extLst>
              <a:ext uri="{FF2B5EF4-FFF2-40B4-BE49-F238E27FC236}">
                <a16:creationId xmlns:a16="http://schemas.microsoft.com/office/drawing/2014/main" id="{CF14D205-5198-2F48-A761-F67DF8EC8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838" y="318293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64539" name="Text Box 38">
            <a:extLst>
              <a:ext uri="{FF2B5EF4-FFF2-40B4-BE49-F238E27FC236}">
                <a16:creationId xmlns:a16="http://schemas.microsoft.com/office/drawing/2014/main" id="{0B561C25-8717-E64B-8BEA-1D8DBBF7C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4238" y="318293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64540" name="Text Box 39">
            <a:extLst>
              <a:ext uri="{FF2B5EF4-FFF2-40B4-BE49-F238E27FC236}">
                <a16:creationId xmlns:a16="http://schemas.microsoft.com/office/drawing/2014/main" id="{DA82757A-07C9-FE4D-9732-2A16ECF85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2438" y="318293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64541" name="Text Box 40">
            <a:extLst>
              <a:ext uri="{FF2B5EF4-FFF2-40B4-BE49-F238E27FC236}">
                <a16:creationId xmlns:a16="http://schemas.microsoft.com/office/drawing/2014/main" id="{61C234F6-07A5-184F-839F-D578C2BDE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238" y="4097338"/>
            <a:ext cx="25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</a:t>
            </a:r>
          </a:p>
        </p:txBody>
      </p:sp>
      <p:sp>
        <p:nvSpPr>
          <p:cNvPr id="64542" name="Line 41">
            <a:extLst>
              <a:ext uri="{FF2B5EF4-FFF2-40B4-BE49-F238E27FC236}">
                <a16:creationId xmlns:a16="http://schemas.microsoft.com/office/drawing/2014/main" id="{975521F2-A2BD-3249-A835-724B9EF0A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8838" y="5697538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3" name="Line 42">
            <a:extLst>
              <a:ext uri="{FF2B5EF4-FFF2-40B4-BE49-F238E27FC236}">
                <a16:creationId xmlns:a16="http://schemas.microsoft.com/office/drawing/2014/main" id="{0AE398B0-534D-EF43-A6A9-34B2D4C2C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9438" y="5011738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4" name="Line 43">
            <a:extLst>
              <a:ext uri="{FF2B5EF4-FFF2-40B4-BE49-F238E27FC236}">
                <a16:creationId xmlns:a16="http://schemas.microsoft.com/office/drawing/2014/main" id="{B1BC35B5-5E3C-654E-9751-0413C60277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5038" y="5011738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5" name="Text Box 44">
            <a:extLst>
              <a:ext uri="{FF2B5EF4-FFF2-40B4-BE49-F238E27FC236}">
                <a16:creationId xmlns:a16="http://schemas.microsoft.com/office/drawing/2014/main" id="{3F226BFE-3127-B949-B454-B69F18432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838" y="478313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64546" name="Text Box 45">
            <a:extLst>
              <a:ext uri="{FF2B5EF4-FFF2-40B4-BE49-F238E27FC236}">
                <a16:creationId xmlns:a16="http://schemas.microsoft.com/office/drawing/2014/main" id="{2AAF04BB-5BFC-7540-B35F-FE891155A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4238" y="478313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64547" name="Text Box 46">
            <a:extLst>
              <a:ext uri="{FF2B5EF4-FFF2-40B4-BE49-F238E27FC236}">
                <a16:creationId xmlns:a16="http://schemas.microsoft.com/office/drawing/2014/main" id="{EE58CB7F-779E-954E-A67E-264261D7C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2438" y="478313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64548" name="Text Box 47">
            <a:extLst>
              <a:ext uri="{FF2B5EF4-FFF2-40B4-BE49-F238E27FC236}">
                <a16:creationId xmlns:a16="http://schemas.microsoft.com/office/drawing/2014/main" id="{E2E21872-3393-2944-BB52-49AD50AEC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238" y="5697538"/>
            <a:ext cx="25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</a:t>
            </a:r>
          </a:p>
        </p:txBody>
      </p:sp>
      <p:sp>
        <p:nvSpPr>
          <p:cNvPr id="64549" name="Line 48">
            <a:extLst>
              <a:ext uri="{FF2B5EF4-FFF2-40B4-BE49-F238E27FC236}">
                <a16:creationId xmlns:a16="http://schemas.microsoft.com/office/drawing/2014/main" id="{099EF61A-A926-914D-A84D-D9D9C1974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3838" y="3411538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0" name="Line 49">
            <a:extLst>
              <a:ext uri="{FF2B5EF4-FFF2-40B4-BE49-F238E27FC236}">
                <a16:creationId xmlns:a16="http://schemas.microsoft.com/office/drawing/2014/main" id="{D4E486DA-B514-9C4D-BA77-A962EB70C2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3838" y="5011738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1" name="Freeform 12">
            <a:extLst>
              <a:ext uri="{FF2B5EF4-FFF2-40B4-BE49-F238E27FC236}">
                <a16:creationId xmlns:a16="http://schemas.microsoft.com/office/drawing/2014/main" id="{447D7DDB-2B6F-A748-A5EC-BB1F500295DB}"/>
              </a:ext>
            </a:extLst>
          </p:cNvPr>
          <p:cNvSpPr>
            <a:spLocks/>
          </p:cNvSpPr>
          <p:nvPr/>
        </p:nvSpPr>
        <p:spPr bwMode="auto">
          <a:xfrm>
            <a:off x="6934200" y="2438400"/>
            <a:ext cx="466725" cy="304800"/>
          </a:xfrm>
          <a:custGeom>
            <a:avLst/>
            <a:gdLst>
              <a:gd name="T0" fmla="*/ 0 w 294"/>
              <a:gd name="T1" fmla="*/ 48745545 h 923"/>
              <a:gd name="T2" fmla="*/ 211693125 w 294"/>
              <a:gd name="T3" fmla="*/ 7524564 h 923"/>
              <a:gd name="T4" fmla="*/ 514111875 w 294"/>
              <a:gd name="T5" fmla="*/ 93892270 h 923"/>
              <a:gd name="T6" fmla="*/ 740925938 w 294"/>
              <a:gd name="T7" fmla="*/ 48091034 h 92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4" h="923">
                <a:moveTo>
                  <a:pt x="0" y="447"/>
                </a:moveTo>
                <a:cubicBezTo>
                  <a:pt x="14" y="384"/>
                  <a:pt x="50" y="0"/>
                  <a:pt x="84" y="69"/>
                </a:cubicBezTo>
                <a:cubicBezTo>
                  <a:pt x="118" y="138"/>
                  <a:pt x="169" y="799"/>
                  <a:pt x="204" y="861"/>
                </a:cubicBezTo>
                <a:cubicBezTo>
                  <a:pt x="239" y="923"/>
                  <a:pt x="275" y="528"/>
                  <a:pt x="294" y="441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2" name="Freeform 12">
            <a:extLst>
              <a:ext uri="{FF2B5EF4-FFF2-40B4-BE49-F238E27FC236}">
                <a16:creationId xmlns:a16="http://schemas.microsoft.com/office/drawing/2014/main" id="{6850EA0E-8AE7-9046-BCA4-287AA513F5B5}"/>
              </a:ext>
            </a:extLst>
          </p:cNvPr>
          <p:cNvSpPr>
            <a:spLocks/>
          </p:cNvSpPr>
          <p:nvPr/>
        </p:nvSpPr>
        <p:spPr bwMode="auto">
          <a:xfrm>
            <a:off x="7391400" y="2438400"/>
            <a:ext cx="466725" cy="304800"/>
          </a:xfrm>
          <a:custGeom>
            <a:avLst/>
            <a:gdLst>
              <a:gd name="T0" fmla="*/ 0 w 294"/>
              <a:gd name="T1" fmla="*/ 48745545 h 923"/>
              <a:gd name="T2" fmla="*/ 211693125 w 294"/>
              <a:gd name="T3" fmla="*/ 7524564 h 923"/>
              <a:gd name="T4" fmla="*/ 514111875 w 294"/>
              <a:gd name="T5" fmla="*/ 93892270 h 923"/>
              <a:gd name="T6" fmla="*/ 740925938 w 294"/>
              <a:gd name="T7" fmla="*/ 48091034 h 92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4" h="923">
                <a:moveTo>
                  <a:pt x="0" y="447"/>
                </a:moveTo>
                <a:cubicBezTo>
                  <a:pt x="14" y="384"/>
                  <a:pt x="50" y="0"/>
                  <a:pt x="84" y="69"/>
                </a:cubicBezTo>
                <a:cubicBezTo>
                  <a:pt x="118" y="138"/>
                  <a:pt x="169" y="799"/>
                  <a:pt x="204" y="861"/>
                </a:cubicBezTo>
                <a:cubicBezTo>
                  <a:pt x="239" y="923"/>
                  <a:pt x="275" y="528"/>
                  <a:pt x="294" y="441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3" name="Slide Number Placeholder 1">
            <a:extLst>
              <a:ext uri="{FF2B5EF4-FFF2-40B4-BE49-F238E27FC236}">
                <a16:creationId xmlns:a16="http://schemas.microsoft.com/office/drawing/2014/main" id="{8CE45336-63EF-0F4C-A461-716F1B3D24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245D02-3FC3-A046-A48F-BD40B0F890C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3145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E2776E74-5D7D-2444-9E3B-9392BC1498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Advanced Phase Shift Keying</a:t>
            </a:r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404519AF-E30D-5C46-913C-68D9550A2B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6248400" cy="5334000"/>
          </a:xfrm>
        </p:spPr>
        <p:txBody>
          <a:bodyPr/>
          <a:lstStyle/>
          <a:p>
            <a:r>
              <a:rPr lang="en-US" altLang="en-US"/>
              <a:t>BPSK (Binary Phase Shift Keying):</a:t>
            </a:r>
          </a:p>
          <a:p>
            <a:pPr lvl="1"/>
            <a:r>
              <a:rPr lang="en-US" altLang="en-US"/>
              <a:t>bit value 0: sine wave</a:t>
            </a:r>
          </a:p>
          <a:p>
            <a:pPr lvl="1"/>
            <a:r>
              <a:rPr lang="en-US" altLang="en-US"/>
              <a:t>bit value 1: inverted sine wave</a:t>
            </a:r>
          </a:p>
          <a:p>
            <a:pPr lvl="1"/>
            <a:r>
              <a:rPr lang="en-US" altLang="en-US"/>
              <a:t>very simple PSK</a:t>
            </a:r>
          </a:p>
          <a:p>
            <a:pPr lvl="1"/>
            <a:r>
              <a:rPr lang="en-US" altLang="en-US"/>
              <a:t>low spectral efficiency</a:t>
            </a:r>
          </a:p>
          <a:p>
            <a:pPr lvl="1"/>
            <a:r>
              <a:rPr lang="en-US" altLang="en-US"/>
              <a:t>robust, used e.g. in satellite systems</a:t>
            </a:r>
          </a:p>
          <a:p>
            <a:r>
              <a:rPr lang="en-US" altLang="en-US"/>
              <a:t>QPSK (Quadrature Phase Shift Keying):</a:t>
            </a:r>
          </a:p>
          <a:p>
            <a:pPr lvl="1"/>
            <a:r>
              <a:rPr lang="en-US" altLang="en-US"/>
              <a:t>2 bits coded as one symbol</a:t>
            </a:r>
          </a:p>
          <a:p>
            <a:pPr lvl="1"/>
            <a:r>
              <a:rPr lang="en-US" altLang="en-US"/>
              <a:t>symbol determines shift of sine wave</a:t>
            </a:r>
          </a:p>
          <a:p>
            <a:pPr lvl="1"/>
            <a:r>
              <a:rPr lang="en-US" altLang="en-US"/>
              <a:t>needs less bandwidth compared to BPSK</a:t>
            </a:r>
          </a:p>
          <a:p>
            <a:pPr lvl="1"/>
            <a:r>
              <a:rPr lang="en-US" altLang="en-US"/>
              <a:t>more complex</a:t>
            </a:r>
          </a:p>
          <a:p>
            <a:r>
              <a:rPr lang="en-US" altLang="en-US"/>
              <a:t>DQPSK - Differential QPSK</a:t>
            </a:r>
          </a:p>
          <a:p>
            <a:pPr lvl="1"/>
            <a:r>
              <a:rPr lang="en-US" altLang="en-US"/>
              <a:t>0010,1101 </a:t>
            </a:r>
            <a:r>
              <a:rPr lang="en-US" altLang="en-US">
                <a:sym typeface="Wingdings" pitchFamily="2" charset="2"/>
              </a:rPr>
              <a:t> compute the differential bits</a:t>
            </a:r>
          </a:p>
          <a:p>
            <a:pPr lvl="1"/>
            <a:r>
              <a:rPr lang="en-US" altLang="en-US">
                <a:sym typeface="Wingdings" pitchFamily="2" charset="2"/>
              </a:rPr>
              <a:t>0011,1011</a:t>
            </a:r>
            <a:endParaRPr lang="en-US" altLang="en-US"/>
          </a:p>
          <a:p>
            <a:pPr lvl="1"/>
            <a:endParaRPr lang="en-US" altLang="en-US"/>
          </a:p>
        </p:txBody>
      </p:sp>
      <p:grpSp>
        <p:nvGrpSpPr>
          <p:cNvPr id="65539" name="Group 66">
            <a:extLst>
              <a:ext uri="{FF2B5EF4-FFF2-40B4-BE49-F238E27FC236}">
                <a16:creationId xmlns:a16="http://schemas.microsoft.com/office/drawing/2014/main" id="{1CF29E37-696E-1E45-B076-1579B1B7B185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1905000"/>
            <a:ext cx="1385888" cy="1454150"/>
            <a:chOff x="4080" y="576"/>
            <a:chExt cx="873" cy="916"/>
          </a:xfrm>
        </p:grpSpPr>
        <p:sp>
          <p:nvSpPr>
            <p:cNvPr id="65561" name="AutoShape 25">
              <a:extLst>
                <a:ext uri="{FF2B5EF4-FFF2-40B4-BE49-F238E27FC236}">
                  <a16:creationId xmlns:a16="http://schemas.microsoft.com/office/drawing/2014/main" id="{E3D00760-8BE8-2A46-B9DA-801ECEB9E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200"/>
              <a:ext cx="48" cy="48"/>
            </a:xfrm>
            <a:prstGeom prst="flowChartConnector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Helvetica" pitchFamily="2" charset="0"/>
                <a:buChar char="n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65562" name="AutoShape 21">
              <a:extLst>
                <a:ext uri="{FF2B5EF4-FFF2-40B4-BE49-F238E27FC236}">
                  <a16:creationId xmlns:a16="http://schemas.microsoft.com/office/drawing/2014/main" id="{A217A76F-7973-5C45-B8F2-59F8710E9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108"/>
              <a:ext cx="48" cy="48"/>
            </a:xfrm>
            <a:prstGeom prst="flowChartConnector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Helvetica" pitchFamily="2" charset="0"/>
                <a:buChar char="n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65563" name="AutoShape 22">
              <a:extLst>
                <a:ext uri="{FF2B5EF4-FFF2-40B4-BE49-F238E27FC236}">
                  <a16:creationId xmlns:a16="http://schemas.microsoft.com/office/drawing/2014/main" id="{2825A9F2-D6B1-DF47-9DCC-4CEF5F2879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183" y="1108"/>
              <a:ext cx="48" cy="48"/>
            </a:xfrm>
            <a:prstGeom prst="flowChartConnector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Helvetica" pitchFamily="2" charset="0"/>
                <a:buChar char="n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65564" name="Text Box 30">
              <a:extLst>
                <a:ext uri="{FF2B5EF4-FFF2-40B4-BE49-F238E27FC236}">
                  <a16:creationId xmlns:a16="http://schemas.microsoft.com/office/drawing/2014/main" id="{0D14C9B4-EE0F-B549-8B26-895EA279A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1" y="576"/>
              <a:ext cx="2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Helvetica" pitchFamily="2" charset="0"/>
                <a:buChar char="n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Q</a:t>
              </a:r>
            </a:p>
          </p:txBody>
        </p:sp>
        <p:sp>
          <p:nvSpPr>
            <p:cNvPr id="65565" name="Text Box 31">
              <a:extLst>
                <a:ext uri="{FF2B5EF4-FFF2-40B4-BE49-F238E27FC236}">
                  <a16:creationId xmlns:a16="http://schemas.microsoft.com/office/drawing/2014/main" id="{35C85336-A7F1-454F-A61D-00987E97B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6" y="1035"/>
              <a:ext cx="1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Helvetica" pitchFamily="2" charset="0"/>
                <a:buChar char="n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I</a:t>
              </a:r>
            </a:p>
          </p:txBody>
        </p:sp>
        <p:sp>
          <p:nvSpPr>
            <p:cNvPr id="65566" name="Text Box 36">
              <a:extLst>
                <a:ext uri="{FF2B5EF4-FFF2-40B4-BE49-F238E27FC236}">
                  <a16:creationId xmlns:a16="http://schemas.microsoft.com/office/drawing/2014/main" id="{09F43397-83E8-CA40-9E62-678D73747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1" y="1137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Helvetica" pitchFamily="2" charset="0"/>
                <a:buChar char="n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</a:t>
              </a:r>
            </a:p>
          </p:txBody>
        </p:sp>
        <p:sp>
          <p:nvSpPr>
            <p:cNvPr id="65567" name="Text Box 37">
              <a:extLst>
                <a:ext uri="{FF2B5EF4-FFF2-40B4-BE49-F238E27FC236}">
                  <a16:creationId xmlns:a16="http://schemas.microsoft.com/office/drawing/2014/main" id="{B0C73784-4739-4A48-9D52-4661D30A4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7" y="1137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Helvetica" pitchFamily="2" charset="0"/>
                <a:buChar char="n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</a:t>
              </a:r>
            </a:p>
          </p:txBody>
        </p:sp>
        <p:sp>
          <p:nvSpPr>
            <p:cNvPr id="65568" name="Line 52">
              <a:extLst>
                <a:ext uri="{FF2B5EF4-FFF2-40B4-BE49-F238E27FC236}">
                  <a16:creationId xmlns:a16="http://schemas.microsoft.com/office/drawing/2014/main" id="{AAA38B8D-27D9-D044-AE12-99267761FA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3" y="77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9" name="Line 54">
              <a:extLst>
                <a:ext uri="{FF2B5EF4-FFF2-40B4-BE49-F238E27FC236}">
                  <a16:creationId xmlns:a16="http://schemas.microsoft.com/office/drawing/2014/main" id="{731022B4-2F1A-7040-867F-6B564B5090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440" y="77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40" name="Group 65">
            <a:extLst>
              <a:ext uri="{FF2B5EF4-FFF2-40B4-BE49-F238E27FC236}">
                <a16:creationId xmlns:a16="http://schemas.microsoft.com/office/drawing/2014/main" id="{B8DA0366-345B-274B-AEED-24323F0EF3BA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3429000"/>
            <a:ext cx="1841500" cy="1728788"/>
            <a:chOff x="3840" y="1632"/>
            <a:chExt cx="1160" cy="1089"/>
          </a:xfrm>
        </p:grpSpPr>
        <p:sp>
          <p:nvSpPr>
            <p:cNvPr id="65542" name="AutoShape 7">
              <a:extLst>
                <a:ext uri="{FF2B5EF4-FFF2-40B4-BE49-F238E27FC236}">
                  <a16:creationId xmlns:a16="http://schemas.microsoft.com/office/drawing/2014/main" id="{0DFBA0D3-788C-3946-BFE8-A099A588A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" y="1801"/>
              <a:ext cx="48" cy="48"/>
            </a:xfrm>
            <a:prstGeom prst="flowChartConnector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Helvetica" pitchFamily="2" charset="0"/>
                <a:buChar char="n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65543" name="AutoShape 8">
              <a:extLst>
                <a:ext uri="{FF2B5EF4-FFF2-40B4-BE49-F238E27FC236}">
                  <a16:creationId xmlns:a16="http://schemas.microsoft.com/office/drawing/2014/main" id="{DAEE535F-27FE-D74B-8831-D25667768D3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756" y="2521"/>
              <a:ext cx="48" cy="48"/>
            </a:xfrm>
            <a:prstGeom prst="flowChartConnector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Helvetica" pitchFamily="2" charset="0"/>
                <a:buChar char="n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65544" name="AutoShape 9">
              <a:extLst>
                <a:ext uri="{FF2B5EF4-FFF2-40B4-BE49-F238E27FC236}">
                  <a16:creationId xmlns:a16="http://schemas.microsoft.com/office/drawing/2014/main" id="{EACD1BB8-53BC-4F4C-830B-0ACB3533D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2521"/>
              <a:ext cx="48" cy="48"/>
            </a:xfrm>
            <a:prstGeom prst="flowChartConnector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Helvetica" pitchFamily="2" charset="0"/>
                <a:buChar char="n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65545" name="AutoShape 10">
              <a:extLst>
                <a:ext uri="{FF2B5EF4-FFF2-40B4-BE49-F238E27FC236}">
                  <a16:creationId xmlns:a16="http://schemas.microsoft.com/office/drawing/2014/main" id="{25907F73-C07C-6D40-B567-ACC88224D95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4036" y="1801"/>
              <a:ext cx="48" cy="48"/>
            </a:xfrm>
            <a:prstGeom prst="flowChartConnector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Helvetica" pitchFamily="2" charset="0"/>
                <a:buChar char="n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/>
            </a:p>
          </p:txBody>
        </p:sp>
        <p:cxnSp>
          <p:nvCxnSpPr>
            <p:cNvPr id="65546" name="AutoShape 11">
              <a:extLst>
                <a:ext uri="{FF2B5EF4-FFF2-40B4-BE49-F238E27FC236}">
                  <a16:creationId xmlns:a16="http://schemas.microsoft.com/office/drawing/2014/main" id="{74170FB1-16C7-7143-BE41-03BAE2797874}"/>
                </a:ext>
              </a:extLst>
            </p:cNvPr>
            <p:cNvCxnSpPr>
              <a:cxnSpLocks noChangeShapeType="1"/>
              <a:stCxn id="65544" idx="7"/>
              <a:endCxn id="65542" idx="3"/>
            </p:cNvCxnSpPr>
            <p:nvPr/>
          </p:nvCxnSpPr>
          <p:spPr bwMode="auto">
            <a:xfrm flipV="1">
              <a:off x="4077" y="1842"/>
              <a:ext cx="686" cy="6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47" name="AutoShape 12">
              <a:extLst>
                <a:ext uri="{FF2B5EF4-FFF2-40B4-BE49-F238E27FC236}">
                  <a16:creationId xmlns:a16="http://schemas.microsoft.com/office/drawing/2014/main" id="{CC53CFE4-6AC7-134F-A718-3FF6A79426B9}"/>
                </a:ext>
              </a:extLst>
            </p:cNvPr>
            <p:cNvCxnSpPr>
              <a:cxnSpLocks noChangeShapeType="1"/>
              <a:stCxn id="65545" idx="1"/>
              <a:endCxn id="65543" idx="3"/>
            </p:cNvCxnSpPr>
            <p:nvPr/>
          </p:nvCxnSpPr>
          <p:spPr bwMode="auto">
            <a:xfrm>
              <a:off x="4076" y="1841"/>
              <a:ext cx="687" cy="6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48" name="AutoShape 13">
              <a:extLst>
                <a:ext uri="{FF2B5EF4-FFF2-40B4-BE49-F238E27FC236}">
                  <a16:creationId xmlns:a16="http://schemas.microsoft.com/office/drawing/2014/main" id="{BD108D35-5124-B645-9B65-1D3CC7D75814}"/>
                </a:ext>
              </a:extLst>
            </p:cNvPr>
            <p:cNvCxnSpPr>
              <a:cxnSpLocks noChangeShapeType="1"/>
              <a:stCxn id="65544" idx="6"/>
              <a:endCxn id="65543" idx="2"/>
            </p:cNvCxnSpPr>
            <p:nvPr/>
          </p:nvCxnSpPr>
          <p:spPr bwMode="auto">
            <a:xfrm>
              <a:off x="4084" y="2545"/>
              <a:ext cx="67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49" name="AutoShape 14">
              <a:extLst>
                <a:ext uri="{FF2B5EF4-FFF2-40B4-BE49-F238E27FC236}">
                  <a16:creationId xmlns:a16="http://schemas.microsoft.com/office/drawing/2014/main" id="{B85BDB6B-E258-3546-8756-F8FBC892E897}"/>
                </a:ext>
              </a:extLst>
            </p:cNvPr>
            <p:cNvCxnSpPr>
              <a:cxnSpLocks noChangeShapeType="1"/>
              <a:stCxn id="65544" idx="0"/>
              <a:endCxn id="65545" idx="0"/>
            </p:cNvCxnSpPr>
            <p:nvPr/>
          </p:nvCxnSpPr>
          <p:spPr bwMode="auto">
            <a:xfrm flipV="1">
              <a:off x="4060" y="1849"/>
              <a:ext cx="0" cy="6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50" name="AutoShape 15">
              <a:extLst>
                <a:ext uri="{FF2B5EF4-FFF2-40B4-BE49-F238E27FC236}">
                  <a16:creationId xmlns:a16="http://schemas.microsoft.com/office/drawing/2014/main" id="{1D5F635E-061E-7E4B-8F2D-811BE99AF6B2}"/>
                </a:ext>
              </a:extLst>
            </p:cNvPr>
            <p:cNvCxnSpPr>
              <a:cxnSpLocks noChangeShapeType="1"/>
              <a:stCxn id="65545" idx="2"/>
              <a:endCxn id="65542" idx="2"/>
            </p:cNvCxnSpPr>
            <p:nvPr/>
          </p:nvCxnSpPr>
          <p:spPr bwMode="auto">
            <a:xfrm>
              <a:off x="4084" y="1825"/>
              <a:ext cx="67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5551" name="Group 58">
              <a:extLst>
                <a:ext uri="{FF2B5EF4-FFF2-40B4-BE49-F238E27FC236}">
                  <a16:creationId xmlns:a16="http://schemas.microsoft.com/office/drawing/2014/main" id="{30D827D5-D39D-A748-9642-C36F483CE1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1632"/>
              <a:ext cx="1160" cy="1089"/>
              <a:chOff x="3740" y="1751"/>
              <a:chExt cx="1160" cy="1089"/>
            </a:xfrm>
          </p:grpSpPr>
          <p:cxnSp>
            <p:nvCxnSpPr>
              <p:cNvPr id="65554" name="AutoShape 16">
                <a:extLst>
                  <a:ext uri="{FF2B5EF4-FFF2-40B4-BE49-F238E27FC236}">
                    <a16:creationId xmlns:a16="http://schemas.microsoft.com/office/drawing/2014/main" id="{204802F6-0C30-AB43-A06A-E9113949C92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679" y="1968"/>
                <a:ext cx="1" cy="67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5555" name="Text Box 17">
                <a:extLst>
                  <a:ext uri="{FF2B5EF4-FFF2-40B4-BE49-F238E27FC236}">
                    <a16:creationId xmlns:a16="http://schemas.microsoft.com/office/drawing/2014/main" id="{D454CEF1-1510-574E-BE18-278E93D501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8" y="1751"/>
                <a:ext cx="2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Helvetica" pitchFamily="2" charset="0"/>
                  <a:buChar char="n"/>
                  <a:defRPr sz="24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/>
                  <a:t>Q</a:t>
                </a:r>
              </a:p>
            </p:txBody>
          </p:sp>
          <p:sp>
            <p:nvSpPr>
              <p:cNvPr id="65556" name="Text Box 18">
                <a:extLst>
                  <a:ext uri="{FF2B5EF4-FFF2-40B4-BE49-F238E27FC236}">
                    <a16:creationId xmlns:a16="http://schemas.microsoft.com/office/drawing/2014/main" id="{9B3C9BA3-B894-0A4B-9168-D0635047FA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3" y="2207"/>
                <a:ext cx="14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Helvetica" pitchFamily="2" charset="0"/>
                  <a:buChar char="n"/>
                  <a:defRPr sz="24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/>
                  <a:t>I</a:t>
                </a:r>
              </a:p>
            </p:txBody>
          </p:sp>
          <p:sp>
            <p:nvSpPr>
              <p:cNvPr id="65557" name="Text Box 32">
                <a:extLst>
                  <a:ext uri="{FF2B5EF4-FFF2-40B4-BE49-F238E27FC236}">
                    <a16:creationId xmlns:a16="http://schemas.microsoft.com/office/drawing/2014/main" id="{D6637C3C-38A2-5A47-B87E-83D0C3A0C3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0" y="1771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Helvetica" pitchFamily="2" charset="0"/>
                  <a:buChar char="n"/>
                  <a:defRPr sz="24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/>
                  <a:t>11</a:t>
                </a:r>
              </a:p>
            </p:txBody>
          </p:sp>
          <p:sp>
            <p:nvSpPr>
              <p:cNvPr id="65558" name="Text Box 33">
                <a:extLst>
                  <a:ext uri="{FF2B5EF4-FFF2-40B4-BE49-F238E27FC236}">
                    <a16:creationId xmlns:a16="http://schemas.microsoft.com/office/drawing/2014/main" id="{07C36F59-50A1-AF4E-AE36-2D19D02B2F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0" y="2648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Helvetica" pitchFamily="2" charset="0"/>
                  <a:buChar char="n"/>
                  <a:defRPr sz="24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/>
                  <a:t>01</a:t>
                </a:r>
              </a:p>
            </p:txBody>
          </p:sp>
          <p:sp>
            <p:nvSpPr>
              <p:cNvPr id="65559" name="Text Box 34">
                <a:extLst>
                  <a:ext uri="{FF2B5EF4-FFF2-40B4-BE49-F238E27FC236}">
                    <a16:creationId xmlns:a16="http://schemas.microsoft.com/office/drawing/2014/main" id="{E13D5758-AC23-6940-A6C0-8EAC594BC0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0" y="1772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Helvetica" pitchFamily="2" charset="0"/>
                  <a:buChar char="n"/>
                  <a:defRPr sz="24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/>
                  <a:t>10</a:t>
                </a:r>
              </a:p>
            </p:txBody>
          </p:sp>
          <p:sp>
            <p:nvSpPr>
              <p:cNvPr id="65560" name="Text Box 35">
                <a:extLst>
                  <a:ext uri="{FF2B5EF4-FFF2-40B4-BE49-F238E27FC236}">
                    <a16:creationId xmlns:a16="http://schemas.microsoft.com/office/drawing/2014/main" id="{64B3B620-182C-C64D-BEB2-DA12F10129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0" y="2644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Helvetica" pitchFamily="2" charset="0"/>
                  <a:buChar char="n"/>
                  <a:defRPr sz="24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Helvetica" pitchFamily="2" charset="0"/>
                  <a:buChar char="n"/>
                  <a:defRPr sz="2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/>
                  <a:t>00</a:t>
                </a:r>
              </a:p>
            </p:txBody>
          </p:sp>
        </p:grpSp>
        <p:sp>
          <p:nvSpPr>
            <p:cNvPr id="65552" name="Line 53">
              <a:extLst>
                <a:ext uri="{FF2B5EF4-FFF2-40B4-BE49-F238E27FC236}">
                  <a16:creationId xmlns:a16="http://schemas.microsoft.com/office/drawing/2014/main" id="{3DB8C219-457C-4A42-9F7E-FDC24B7DC4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183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Line 55">
              <a:extLst>
                <a:ext uri="{FF2B5EF4-FFF2-40B4-BE49-F238E27FC236}">
                  <a16:creationId xmlns:a16="http://schemas.microsoft.com/office/drawing/2014/main" id="{CD99BDD8-4057-7D46-84E3-995B323F239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419" y="182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41" name="Slide Number Placeholder 1">
            <a:extLst>
              <a:ext uri="{FF2B5EF4-FFF2-40B4-BE49-F238E27FC236}">
                <a16:creationId xmlns:a16="http://schemas.microsoft.com/office/drawing/2014/main" id="{296E5E34-02FC-0347-9B35-CFA4D9812D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0A7328-1FD3-4944-919A-57B0048DF2B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17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B0BACD04-8FBE-974B-9402-1A2649CE0A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Radio waves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E4F10EDB-9B63-9A41-B261-EF5DAADDCF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305800" cy="3886200"/>
          </a:xfrm>
        </p:spPr>
        <p:txBody>
          <a:bodyPr/>
          <a:lstStyle/>
          <a:p>
            <a:r>
              <a:rPr lang="en-US" altLang="en-US"/>
              <a:t>Radio waves are in fact E/M waves</a:t>
            </a:r>
          </a:p>
          <a:p>
            <a:pPr lvl="1"/>
            <a:r>
              <a:rPr lang="en-US" altLang="en-US"/>
              <a:t>Electric and Magnetic fields</a:t>
            </a:r>
          </a:p>
          <a:p>
            <a:pPr lvl="1"/>
            <a:r>
              <a:rPr lang="en-US" altLang="en-US"/>
              <a:t>Maxwell Equations demonstrated that variable E-field will generate a variable M-field, and vice versa.</a:t>
            </a:r>
          </a:p>
          <a:p>
            <a:r>
              <a:rPr lang="en-US" altLang="en-US"/>
              <a:t>Traverse</a:t>
            </a:r>
          </a:p>
          <a:p>
            <a:pPr lvl="1"/>
            <a:r>
              <a:rPr lang="en-US" altLang="en-US"/>
              <a:t>meaning that such signals will actually travel through space, or vacuum without any medium.</a:t>
            </a:r>
          </a:p>
          <a:p>
            <a:r>
              <a:rPr lang="en-US" altLang="en-US">
                <a:sym typeface="Symbol" pitchFamily="2" charset="2"/>
              </a:rPr>
              <a:t>Frequency, or rate of signal oscillation, f</a:t>
            </a:r>
          </a:p>
          <a:p>
            <a:pPr lvl="1"/>
            <a:r>
              <a:rPr lang="en-US" altLang="en-US">
                <a:sym typeface="Symbol" pitchFamily="2" charset="2"/>
              </a:rPr>
              <a:t>E-field and M-field will always have the same frequency.</a:t>
            </a:r>
          </a:p>
          <a:p>
            <a:pPr lvl="1"/>
            <a:r>
              <a:rPr lang="en-US" altLang="en-US">
                <a:sym typeface="Symbol" pitchFamily="2" charset="2"/>
              </a:rPr>
              <a:t>Any frequency is possible.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66EAEEB2-7D20-1940-930B-7A682A76F6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E95D3F-9655-6748-8228-55D32C21EAFC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pic>
        <p:nvPicPr>
          <p:cNvPr id="20484" name="Picture 3">
            <a:extLst>
              <a:ext uri="{FF2B5EF4-FFF2-40B4-BE49-F238E27FC236}">
                <a16:creationId xmlns:a16="http://schemas.microsoft.com/office/drawing/2014/main" id="{1B7A4A2D-A0E8-BF4F-B1CA-54E4A680D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81600"/>
            <a:ext cx="30480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Line 5">
            <a:extLst>
              <a:ext uri="{FF2B5EF4-FFF2-40B4-BE49-F238E27FC236}">
                <a16:creationId xmlns:a16="http://schemas.microsoft.com/office/drawing/2014/main" id="{F6ABCEDA-F694-9147-87FA-A7C9662B5D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4648200"/>
            <a:ext cx="6350" cy="1981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6">
            <a:extLst>
              <a:ext uri="{FF2B5EF4-FFF2-40B4-BE49-F238E27FC236}">
                <a16:creationId xmlns:a16="http://schemas.microsoft.com/office/drawing/2014/main" id="{FC6C62A0-4638-F24A-8905-E0E1A91585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94300" y="6248400"/>
            <a:ext cx="24257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D917B154-2EA0-3E41-B91E-5784F8711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715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/>
              <a:t>E</a:t>
            </a:r>
            <a:endParaRPr lang="en-US" altLang="en-US"/>
          </a:p>
        </p:txBody>
      </p:sp>
      <p:sp>
        <p:nvSpPr>
          <p:cNvPr id="20488" name="Text Box 8">
            <a:extLst>
              <a:ext uri="{FF2B5EF4-FFF2-40B4-BE49-F238E27FC236}">
                <a16:creationId xmlns:a16="http://schemas.microsoft.com/office/drawing/2014/main" id="{9BB7A687-2F66-A84A-9ABA-3FC91A624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62484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/>
              <a:t>B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92168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027">
            <a:extLst>
              <a:ext uri="{FF2B5EF4-FFF2-40B4-BE49-F238E27FC236}">
                <a16:creationId xmlns:a16="http://schemas.microsoft.com/office/drawing/2014/main" id="{09FE8933-6828-1F41-B8D2-85D3BBCC5D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2133600"/>
          </a:xfrm>
        </p:spPr>
        <p:txBody>
          <a:bodyPr/>
          <a:lstStyle/>
          <a:p>
            <a:r>
              <a:rPr lang="en-US" altLang="en-US"/>
              <a:t>Quadrature Amplitude Modulation (QAM): combines amplitude and phase modulation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/>
              <a:t>it is possible to code n bits using one symbol</a:t>
            </a:r>
          </a:p>
          <a:p>
            <a:pPr>
              <a:buFont typeface="Wingdings" pitchFamily="2" charset="2"/>
              <a:buChar char="q"/>
            </a:pPr>
            <a:r>
              <a:rPr lang="en-US" altLang="en-US"/>
              <a:t>2</a:t>
            </a:r>
            <a:r>
              <a:rPr lang="en-US" altLang="en-US" baseline="30000"/>
              <a:t>n</a:t>
            </a:r>
            <a:r>
              <a:rPr lang="en-US" altLang="en-US"/>
              <a:t> discrete levels, n=2 identical to QPSK</a:t>
            </a:r>
          </a:p>
          <a:p>
            <a:pPr>
              <a:buFont typeface="Wingdings" pitchFamily="2" charset="2"/>
              <a:buChar char="q"/>
            </a:pPr>
            <a:r>
              <a:rPr lang="en-US" altLang="en-US"/>
              <a:t>bit error rate increases with n			</a:t>
            </a:r>
          </a:p>
        </p:txBody>
      </p:sp>
      <p:sp>
        <p:nvSpPr>
          <p:cNvPr id="66562" name="Line 1031">
            <a:extLst>
              <a:ext uri="{FF2B5EF4-FFF2-40B4-BE49-F238E27FC236}">
                <a16:creationId xmlns:a16="http://schemas.microsoft.com/office/drawing/2014/main" id="{E4D0A483-7CAF-834E-8956-DF7B5E5767D1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7315200" y="3924300"/>
            <a:ext cx="0" cy="1828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3" name="Oval 1032">
            <a:extLst>
              <a:ext uri="{FF2B5EF4-FFF2-40B4-BE49-F238E27FC236}">
                <a16:creationId xmlns:a16="http://schemas.microsoft.com/office/drawing/2014/main" id="{D3C0BDBE-6CD4-8843-93EA-6A0138567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548188"/>
            <a:ext cx="100013" cy="100012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66564" name="Oval 1033">
            <a:extLst>
              <a:ext uri="{FF2B5EF4-FFF2-40B4-BE49-F238E27FC236}">
                <a16:creationId xmlns:a16="http://schemas.microsoft.com/office/drawing/2014/main" id="{A20D590C-079C-AF4E-BC08-CA4F70551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88" y="4549775"/>
            <a:ext cx="100012" cy="100013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66565" name="Oval 1034">
            <a:extLst>
              <a:ext uri="{FF2B5EF4-FFF2-40B4-BE49-F238E27FC236}">
                <a16:creationId xmlns:a16="http://schemas.microsoft.com/office/drawing/2014/main" id="{A1BD9C2D-1E2F-6E47-9D97-F82AAE71B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8225" y="4068763"/>
            <a:ext cx="100013" cy="100012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66566" name="Oval 1035">
            <a:extLst>
              <a:ext uri="{FF2B5EF4-FFF2-40B4-BE49-F238E27FC236}">
                <a16:creationId xmlns:a16="http://schemas.microsoft.com/office/drawing/2014/main" id="{3EB8BCC7-2FEA-8A49-9462-1BF1A30AB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88" y="4067175"/>
            <a:ext cx="100012" cy="100013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66567" name="Oval 1046">
            <a:extLst>
              <a:ext uri="{FF2B5EF4-FFF2-40B4-BE49-F238E27FC236}">
                <a16:creationId xmlns:a16="http://schemas.microsoft.com/office/drawing/2014/main" id="{C001FBB7-0C8C-F742-8B67-507DD623F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497513"/>
            <a:ext cx="92075" cy="92075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66568" name="Oval 1047">
            <a:extLst>
              <a:ext uri="{FF2B5EF4-FFF2-40B4-BE49-F238E27FC236}">
                <a16:creationId xmlns:a16="http://schemas.microsoft.com/office/drawing/2014/main" id="{B83F5B57-8D68-F04A-A1CF-9C685A99C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7650" y="5499100"/>
            <a:ext cx="92075" cy="92075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66569" name="Oval 1048">
            <a:extLst>
              <a:ext uri="{FF2B5EF4-FFF2-40B4-BE49-F238E27FC236}">
                <a16:creationId xmlns:a16="http://schemas.microsoft.com/office/drawing/2014/main" id="{45BB6D0E-814B-0740-82FC-595049B4B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0" y="5029200"/>
            <a:ext cx="92075" cy="92075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66570" name="Oval 1049">
            <a:extLst>
              <a:ext uri="{FF2B5EF4-FFF2-40B4-BE49-F238E27FC236}">
                <a16:creationId xmlns:a16="http://schemas.microsoft.com/office/drawing/2014/main" id="{516274A7-D65A-E646-B68A-1963BB4C2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6063" y="5029200"/>
            <a:ext cx="92075" cy="92075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66571" name="Oval 1057">
            <a:extLst>
              <a:ext uri="{FF2B5EF4-FFF2-40B4-BE49-F238E27FC236}">
                <a16:creationId xmlns:a16="http://schemas.microsoft.com/office/drawing/2014/main" id="{7A57A278-54D0-214B-B3FA-D88DE22ED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013" y="5499100"/>
            <a:ext cx="92075" cy="92075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66572" name="Oval 1058">
            <a:extLst>
              <a:ext uri="{FF2B5EF4-FFF2-40B4-BE49-F238E27FC236}">
                <a16:creationId xmlns:a16="http://schemas.microsoft.com/office/drawing/2014/main" id="{D0C30586-EEAA-D04C-930A-CA28F4C27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913" y="5500688"/>
            <a:ext cx="92075" cy="92075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66573" name="Oval 1059">
            <a:extLst>
              <a:ext uri="{FF2B5EF4-FFF2-40B4-BE49-F238E27FC236}">
                <a16:creationId xmlns:a16="http://schemas.microsoft.com/office/drawing/2014/main" id="{54541E5E-06FF-564C-84CA-9C0C30428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5029200"/>
            <a:ext cx="92075" cy="92075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66574" name="Oval 1060">
            <a:extLst>
              <a:ext uri="{FF2B5EF4-FFF2-40B4-BE49-F238E27FC236}">
                <a16:creationId xmlns:a16="http://schemas.microsoft.com/office/drawing/2014/main" id="{6EB7E079-D515-3846-AC7E-4B5349219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5" y="5029200"/>
            <a:ext cx="92075" cy="92075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cxnSp>
        <p:nvCxnSpPr>
          <p:cNvPr id="66575" name="AutoShape 1063">
            <a:extLst>
              <a:ext uri="{FF2B5EF4-FFF2-40B4-BE49-F238E27FC236}">
                <a16:creationId xmlns:a16="http://schemas.microsoft.com/office/drawing/2014/main" id="{F737BB61-BCE7-6E4B-A654-94E166823307}"/>
              </a:ext>
            </a:extLst>
          </p:cNvPr>
          <p:cNvCxnSpPr>
            <a:cxnSpLocks noChangeShapeType="1"/>
            <a:stCxn id="66573" idx="6"/>
            <a:endCxn id="66574" idx="2"/>
          </p:cNvCxnSpPr>
          <p:nvPr/>
        </p:nvCxnSpPr>
        <p:spPr bwMode="auto">
          <a:xfrm>
            <a:off x="6543675" y="5075238"/>
            <a:ext cx="374650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66576" name="AutoShape 1073">
            <a:extLst>
              <a:ext uri="{FF2B5EF4-FFF2-40B4-BE49-F238E27FC236}">
                <a16:creationId xmlns:a16="http://schemas.microsoft.com/office/drawing/2014/main" id="{69A9ECCA-863D-1243-9B30-5CAE8674A9ED}"/>
              </a:ext>
            </a:extLst>
          </p:cNvPr>
          <p:cNvCxnSpPr>
            <a:cxnSpLocks noChangeShapeType="1"/>
            <a:stCxn id="66582" idx="4"/>
            <a:endCxn id="66580" idx="0"/>
          </p:cNvCxnSpPr>
          <p:nvPr/>
        </p:nvCxnSpPr>
        <p:spPr bwMode="auto">
          <a:xfrm flipH="1">
            <a:off x="6962775" y="4165600"/>
            <a:ext cx="1588" cy="382588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66577" name="AutoShape 1074">
            <a:extLst>
              <a:ext uri="{FF2B5EF4-FFF2-40B4-BE49-F238E27FC236}">
                <a16:creationId xmlns:a16="http://schemas.microsoft.com/office/drawing/2014/main" id="{FC617699-7126-5C4F-A1D7-9B929B08CE53}"/>
              </a:ext>
            </a:extLst>
          </p:cNvPr>
          <p:cNvCxnSpPr>
            <a:cxnSpLocks noChangeShapeType="1"/>
            <a:stCxn id="66581" idx="6"/>
            <a:endCxn id="66582" idx="2"/>
          </p:cNvCxnSpPr>
          <p:nvPr/>
        </p:nvCxnSpPr>
        <p:spPr bwMode="auto">
          <a:xfrm flipV="1">
            <a:off x="6546850" y="4116388"/>
            <a:ext cx="369888" cy="1587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66578" name="AutoShape 1075">
            <a:extLst>
              <a:ext uri="{FF2B5EF4-FFF2-40B4-BE49-F238E27FC236}">
                <a16:creationId xmlns:a16="http://schemas.microsoft.com/office/drawing/2014/main" id="{2784223C-7962-5045-8984-97437BE2BB65}"/>
              </a:ext>
            </a:extLst>
          </p:cNvPr>
          <p:cNvCxnSpPr>
            <a:cxnSpLocks noChangeShapeType="1"/>
            <a:stCxn id="66581" idx="4"/>
            <a:endCxn id="66579" idx="0"/>
          </p:cNvCxnSpPr>
          <p:nvPr/>
        </p:nvCxnSpPr>
        <p:spPr bwMode="auto">
          <a:xfrm>
            <a:off x="6499225" y="4167188"/>
            <a:ext cx="0" cy="379412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66579" name="Oval 1068">
            <a:extLst>
              <a:ext uri="{FF2B5EF4-FFF2-40B4-BE49-F238E27FC236}">
                <a16:creationId xmlns:a16="http://schemas.microsoft.com/office/drawing/2014/main" id="{F9F0F9E5-4B51-814D-A578-8951E57E8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4546600"/>
            <a:ext cx="95250" cy="100013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66580" name="Oval 1069">
            <a:extLst>
              <a:ext uri="{FF2B5EF4-FFF2-40B4-BE49-F238E27FC236}">
                <a16:creationId xmlns:a16="http://schemas.microsoft.com/office/drawing/2014/main" id="{E8BFE87B-F1D3-2C44-A390-15D2EDA54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4548188"/>
            <a:ext cx="95250" cy="100012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66581" name="Oval 1070">
            <a:extLst>
              <a:ext uri="{FF2B5EF4-FFF2-40B4-BE49-F238E27FC236}">
                <a16:creationId xmlns:a16="http://schemas.microsoft.com/office/drawing/2014/main" id="{118AFA75-BC82-9946-8720-D144E25E9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4067175"/>
            <a:ext cx="95250" cy="100013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66582" name="Oval 1071">
            <a:extLst>
              <a:ext uri="{FF2B5EF4-FFF2-40B4-BE49-F238E27FC236}">
                <a16:creationId xmlns:a16="http://schemas.microsoft.com/office/drawing/2014/main" id="{7EF82862-BB0B-AB4A-A654-C0D59A30F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738" y="4065588"/>
            <a:ext cx="95250" cy="100012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cxnSp>
        <p:nvCxnSpPr>
          <p:cNvPr id="66583" name="AutoShape 1081">
            <a:extLst>
              <a:ext uri="{FF2B5EF4-FFF2-40B4-BE49-F238E27FC236}">
                <a16:creationId xmlns:a16="http://schemas.microsoft.com/office/drawing/2014/main" id="{0993625C-AB7A-D343-9223-238B51960AE8}"/>
              </a:ext>
            </a:extLst>
          </p:cNvPr>
          <p:cNvCxnSpPr>
            <a:cxnSpLocks noChangeShapeType="1"/>
            <a:stCxn id="66574" idx="6"/>
            <a:endCxn id="66569" idx="2"/>
          </p:cNvCxnSpPr>
          <p:nvPr/>
        </p:nvCxnSpPr>
        <p:spPr bwMode="auto">
          <a:xfrm>
            <a:off x="7010400" y="5075238"/>
            <a:ext cx="387350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66584" name="AutoShape 1083">
            <a:extLst>
              <a:ext uri="{FF2B5EF4-FFF2-40B4-BE49-F238E27FC236}">
                <a16:creationId xmlns:a16="http://schemas.microsoft.com/office/drawing/2014/main" id="{55A244BF-3264-A446-A552-9C902DD90B22}"/>
              </a:ext>
            </a:extLst>
          </p:cNvPr>
          <p:cNvCxnSpPr>
            <a:cxnSpLocks noChangeShapeType="1"/>
            <a:stCxn id="66580" idx="6"/>
            <a:endCxn id="66563" idx="2"/>
          </p:cNvCxnSpPr>
          <p:nvPr/>
        </p:nvCxnSpPr>
        <p:spPr bwMode="auto">
          <a:xfrm>
            <a:off x="7010400" y="4598988"/>
            <a:ext cx="381000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66585" name="Line 1085">
            <a:extLst>
              <a:ext uri="{FF2B5EF4-FFF2-40B4-BE49-F238E27FC236}">
                <a16:creationId xmlns:a16="http://schemas.microsoft.com/office/drawing/2014/main" id="{9BC82CF5-FFFD-354C-811D-B56172264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2488" y="3962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586" name="AutoShape 1091">
            <a:extLst>
              <a:ext uri="{FF2B5EF4-FFF2-40B4-BE49-F238E27FC236}">
                <a16:creationId xmlns:a16="http://schemas.microsoft.com/office/drawing/2014/main" id="{72E62486-E121-7E48-995F-F23CB07B29E4}"/>
              </a:ext>
            </a:extLst>
          </p:cNvPr>
          <p:cNvCxnSpPr>
            <a:cxnSpLocks noChangeShapeType="1"/>
            <a:stCxn id="66580" idx="6"/>
            <a:endCxn id="66563" idx="2"/>
          </p:cNvCxnSpPr>
          <p:nvPr/>
        </p:nvCxnSpPr>
        <p:spPr bwMode="auto">
          <a:xfrm>
            <a:off x="7010400" y="4598988"/>
            <a:ext cx="381000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66587" name="AutoShape 1094">
            <a:extLst>
              <a:ext uri="{FF2B5EF4-FFF2-40B4-BE49-F238E27FC236}">
                <a16:creationId xmlns:a16="http://schemas.microsoft.com/office/drawing/2014/main" id="{7DC411B4-51C2-4B4F-8033-2A01F54D9A47}"/>
              </a:ext>
            </a:extLst>
          </p:cNvPr>
          <p:cNvCxnSpPr>
            <a:cxnSpLocks noChangeShapeType="1"/>
            <a:stCxn id="66574" idx="6"/>
            <a:endCxn id="66569" idx="2"/>
          </p:cNvCxnSpPr>
          <p:nvPr/>
        </p:nvCxnSpPr>
        <p:spPr bwMode="auto">
          <a:xfrm>
            <a:off x="7010400" y="5075238"/>
            <a:ext cx="387350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66588" name="AutoShape 1097">
            <a:extLst>
              <a:ext uri="{FF2B5EF4-FFF2-40B4-BE49-F238E27FC236}">
                <a16:creationId xmlns:a16="http://schemas.microsoft.com/office/drawing/2014/main" id="{32951F92-AD97-CB41-BB84-E636B7CCCB4D}"/>
              </a:ext>
            </a:extLst>
          </p:cNvPr>
          <p:cNvCxnSpPr>
            <a:cxnSpLocks noChangeShapeType="1"/>
            <a:stCxn id="66579" idx="0"/>
            <a:endCxn id="66581" idx="4"/>
          </p:cNvCxnSpPr>
          <p:nvPr/>
        </p:nvCxnSpPr>
        <p:spPr bwMode="auto">
          <a:xfrm flipV="1">
            <a:off x="6499225" y="4167188"/>
            <a:ext cx="0" cy="379412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66589" name="Text Box 1107">
            <a:extLst>
              <a:ext uri="{FF2B5EF4-FFF2-40B4-BE49-F238E27FC236}">
                <a16:creationId xmlns:a16="http://schemas.microsoft.com/office/drawing/2014/main" id="{0A7E467D-72DF-994F-A4D1-7BCB48DF3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41960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0000</a:t>
            </a:r>
          </a:p>
        </p:txBody>
      </p:sp>
      <p:sp>
        <p:nvSpPr>
          <p:cNvPr id="66590" name="Text Box 1108">
            <a:extLst>
              <a:ext uri="{FF2B5EF4-FFF2-40B4-BE49-F238E27FC236}">
                <a16:creationId xmlns:a16="http://schemas.microsoft.com/office/drawing/2014/main" id="{2965718A-C0FB-DA4D-826E-1C8D46837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88620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0001</a:t>
            </a:r>
          </a:p>
        </p:txBody>
      </p:sp>
      <p:sp>
        <p:nvSpPr>
          <p:cNvPr id="66591" name="Text Box 1109">
            <a:extLst>
              <a:ext uri="{FF2B5EF4-FFF2-40B4-BE49-F238E27FC236}">
                <a16:creationId xmlns:a16="http://schemas.microsoft.com/office/drawing/2014/main" id="{A2F01F5E-9E61-6945-ABB2-8A168198A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26720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0011</a:t>
            </a:r>
          </a:p>
        </p:txBody>
      </p:sp>
      <p:sp>
        <p:nvSpPr>
          <p:cNvPr id="66592" name="Text Box 1110">
            <a:extLst>
              <a:ext uri="{FF2B5EF4-FFF2-40B4-BE49-F238E27FC236}">
                <a16:creationId xmlns:a16="http://schemas.microsoft.com/office/drawing/2014/main" id="{BC46E16A-8D0C-9546-BF30-3595C42E8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10540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1000</a:t>
            </a:r>
          </a:p>
        </p:txBody>
      </p:sp>
      <p:sp>
        <p:nvSpPr>
          <p:cNvPr id="66593" name="Text Box 1117">
            <a:extLst>
              <a:ext uri="{FF2B5EF4-FFF2-40B4-BE49-F238E27FC236}">
                <a16:creationId xmlns:a16="http://schemas.microsoft.com/office/drawing/2014/main" id="{D55C386E-5A24-D046-AAA3-49C24B765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325" y="3744913"/>
            <a:ext cx="322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Q</a:t>
            </a:r>
          </a:p>
        </p:txBody>
      </p:sp>
      <p:sp>
        <p:nvSpPr>
          <p:cNvPr id="66594" name="Text Box 1118">
            <a:extLst>
              <a:ext uri="{FF2B5EF4-FFF2-40B4-BE49-F238E27FC236}">
                <a16:creationId xmlns:a16="http://schemas.microsoft.com/office/drawing/2014/main" id="{E84F5B4E-9855-6046-A682-25B838AD9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800600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</a:t>
            </a:r>
          </a:p>
        </p:txBody>
      </p:sp>
      <p:sp>
        <p:nvSpPr>
          <p:cNvPr id="66595" name="Text Box 1119">
            <a:extLst>
              <a:ext uri="{FF2B5EF4-FFF2-40B4-BE49-F238E27FC236}">
                <a16:creationId xmlns:a16="http://schemas.microsoft.com/office/drawing/2014/main" id="{E46239AF-0114-6940-950C-00CFE2FB3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73380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0010</a:t>
            </a:r>
          </a:p>
        </p:txBody>
      </p:sp>
      <p:sp>
        <p:nvSpPr>
          <p:cNvPr id="66596" name="TextBox 2">
            <a:extLst>
              <a:ext uri="{FF2B5EF4-FFF2-40B4-BE49-F238E27FC236}">
                <a16:creationId xmlns:a16="http://schemas.microsoft.com/office/drawing/2014/main" id="{16ED220D-2BCB-1240-B780-0D40AED33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267200"/>
            <a:ext cx="47244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en-US" sz="1600" b="1"/>
              <a:t>16-QAM (</a:t>
            </a:r>
            <a:r>
              <a:rPr lang="en-US" altLang="en-US" sz="1600" b="1">
                <a:solidFill>
                  <a:srgbClr val="FF0000"/>
                </a:solidFill>
              </a:rPr>
              <a:t>4 bits = 1 symbol</a:t>
            </a:r>
            <a:r>
              <a:rPr lang="en-US" altLang="en-US" sz="1600" b="1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Symbols 0011 and 0001 have the same phase, but different amplitude. 0000 and 1000 have different phase, but same amplitude. used in standard 9600 bit/s modems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66597" name="Title 1">
            <a:extLst>
              <a:ext uri="{FF2B5EF4-FFF2-40B4-BE49-F238E27FC236}">
                <a16:creationId xmlns:a16="http://schemas.microsoft.com/office/drawing/2014/main" id="{F6549D23-A9FF-E044-AF32-AA3C35C7F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Quadrature Amplitude Modulation</a:t>
            </a:r>
          </a:p>
        </p:txBody>
      </p:sp>
      <p:sp>
        <p:nvSpPr>
          <p:cNvPr id="66598" name="Slide Number Placeholder 2">
            <a:extLst>
              <a:ext uri="{FF2B5EF4-FFF2-40B4-BE49-F238E27FC236}">
                <a16:creationId xmlns:a16="http://schemas.microsoft.com/office/drawing/2014/main" id="{07F2C02B-B90F-2B41-AABD-002E4043C1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C1A381-8E1D-E043-804D-DD697F984248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65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4">
            <a:extLst>
              <a:ext uri="{FF2B5EF4-FFF2-40B4-BE49-F238E27FC236}">
                <a16:creationId xmlns:a16="http://schemas.microsoft.com/office/drawing/2014/main" id="{D4A35BDE-F848-CC40-A381-F1F150623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572000"/>
            <a:ext cx="333375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Title 1">
            <a:extLst>
              <a:ext uri="{FF2B5EF4-FFF2-40B4-BE49-F238E27FC236}">
                <a16:creationId xmlns:a16="http://schemas.microsoft.com/office/drawing/2014/main" id="{329865AC-4896-344D-B78E-42BBB1C58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Generation of radio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8DEE9-7A2F-DD46-8764-EC8183124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4419600" cy="5334000"/>
          </a:xfrm>
        </p:spPr>
        <p:txBody>
          <a:bodyPr/>
          <a:lstStyle/>
          <a:p>
            <a:pPr>
              <a:buFont typeface="Helvetica" charset="0"/>
              <a:buChar char="n"/>
              <a:defRPr/>
            </a:pPr>
            <a:r>
              <a:rPr lang="en-US" sz="2000" dirty="0">
                <a:sym typeface="Symbol" charset="0"/>
              </a:rPr>
              <a:t>Radio wave generation can start from variable E-field in a dipole antenna.</a:t>
            </a:r>
          </a:p>
          <a:p>
            <a:pPr>
              <a:buFont typeface="Helvetica" charset="0"/>
              <a:buChar char="n"/>
              <a:defRPr/>
            </a:pPr>
            <a:r>
              <a:rPr lang="en-US" sz="2000" dirty="0">
                <a:sym typeface="Symbol" charset="0"/>
              </a:rPr>
              <a:t>T as signal period</a:t>
            </a:r>
          </a:p>
          <a:p>
            <a:pPr marL="0" indent="0">
              <a:buFont typeface="Helvetica" charset="0"/>
              <a:buNone/>
              <a:defRPr/>
            </a:pPr>
            <a:r>
              <a:rPr lang="en-US" sz="2000" dirty="0">
                <a:sym typeface="Symbol" charset="0"/>
              </a:rPr>
              <a:t>	T=1/f</a:t>
            </a:r>
          </a:p>
          <a:p>
            <a:pPr>
              <a:buFont typeface="Helvetica" charset="0"/>
              <a:buChar char="n"/>
              <a:defRPr/>
            </a:pPr>
            <a:endParaRPr lang="en-US" sz="2000" dirty="0">
              <a:sym typeface="Symbol" charset="0"/>
            </a:endParaRPr>
          </a:p>
          <a:p>
            <a:pPr>
              <a:buFont typeface="Helvetica" charset="0"/>
              <a:buChar char="n"/>
              <a:defRPr/>
            </a:pPr>
            <a:r>
              <a:rPr lang="en-US" sz="2000" dirty="0">
                <a:sym typeface="Symbol" charset="0"/>
              </a:rPr>
              <a:t>t=0, E is at maximum value. Decreasing</a:t>
            </a:r>
          </a:p>
          <a:p>
            <a:pPr>
              <a:buFont typeface="Helvetica" charset="0"/>
              <a:buChar char="n"/>
              <a:defRPr/>
            </a:pPr>
            <a:r>
              <a:rPr lang="en-US" sz="2000" dirty="0">
                <a:sym typeface="Symbol" charset="0"/>
              </a:rPr>
              <a:t>t=T/4, E is at 0.</a:t>
            </a:r>
          </a:p>
          <a:p>
            <a:pPr>
              <a:buFont typeface="Helvetica" charset="0"/>
              <a:buChar char="n"/>
              <a:defRPr/>
            </a:pPr>
            <a:r>
              <a:rPr lang="en-US" sz="2000" dirty="0">
                <a:sym typeface="Symbol" charset="0"/>
              </a:rPr>
              <a:t>t=T/2, E is at negative maximum value.</a:t>
            </a:r>
          </a:p>
          <a:p>
            <a:pPr>
              <a:buFont typeface="Helvetica" charset="0"/>
              <a:buChar char="n"/>
              <a:defRPr/>
            </a:pPr>
            <a:r>
              <a:rPr lang="en-US" sz="2000" dirty="0">
                <a:sym typeface="Symbol" charset="0"/>
              </a:rPr>
              <a:t>t=3T/4, E is at 0.</a:t>
            </a:r>
          </a:p>
          <a:p>
            <a:pPr>
              <a:buFont typeface="Helvetica" charset="0"/>
              <a:buChar char="n"/>
              <a:defRPr/>
            </a:pPr>
            <a:r>
              <a:rPr lang="en-US" sz="2000" dirty="0">
                <a:sym typeface="Symbol" charset="0"/>
              </a:rPr>
              <a:t>t=T, E is at maximum value again.</a:t>
            </a: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9642D59B-B5D8-FE47-92C7-58AD3D6DB8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3D8679-4DCC-6947-8010-F2E230B609E3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pic>
        <p:nvPicPr>
          <p:cNvPr id="21509" name="Picture 3">
            <a:extLst>
              <a:ext uri="{FF2B5EF4-FFF2-40B4-BE49-F238E27FC236}">
                <a16:creationId xmlns:a16="http://schemas.microsoft.com/office/drawing/2014/main" id="{2CEE8E1C-F6D7-3D46-A21F-ADF5E7A24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19200"/>
            <a:ext cx="4286250" cy="366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86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23111F92-6EAB-9349-AE28-294848B84F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Propagation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61F2F027-C2BD-2441-B9E7-0579EE8D4B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3886200" cy="5334000"/>
          </a:xfrm>
        </p:spPr>
        <p:txBody>
          <a:bodyPr/>
          <a:lstStyle/>
          <a:p>
            <a:r>
              <a:rPr lang="en-US" altLang="en-US">
                <a:sym typeface="Symbol" pitchFamily="2" charset="2"/>
              </a:rPr>
              <a:t>The easiest way for radio waves to propagate is line-of-sight.</a:t>
            </a:r>
          </a:p>
          <a:p>
            <a:pPr lvl="1"/>
            <a:r>
              <a:rPr lang="en-US" altLang="en-US" sz="1800">
                <a:sym typeface="Symbol" pitchFamily="2" charset="2"/>
              </a:rPr>
              <a:t>Meaning that sender and receiver can see each other.</a:t>
            </a:r>
          </a:p>
          <a:p>
            <a:pPr lvl="1"/>
            <a:r>
              <a:rPr lang="en-US" altLang="en-US" sz="1800">
                <a:sym typeface="Symbol" pitchFamily="2" charset="2"/>
              </a:rPr>
              <a:t>And no barrier in between.</a:t>
            </a:r>
          </a:p>
          <a:p>
            <a:r>
              <a:rPr lang="en-US" altLang="en-US">
                <a:sym typeface="Symbol" pitchFamily="2" charset="2"/>
              </a:rPr>
              <a:t>Reflection is also possible</a:t>
            </a:r>
          </a:p>
          <a:p>
            <a:pPr lvl="1"/>
            <a:r>
              <a:rPr lang="en-US" altLang="en-US" sz="1800">
                <a:sym typeface="Symbol" pitchFamily="2" charset="2"/>
              </a:rPr>
              <a:t>Similar to light</a:t>
            </a:r>
            <a:endParaRPr lang="en-US" altLang="en-US" sz="2400">
              <a:sym typeface="Symbol" pitchFamily="2" charset="2"/>
            </a:endParaRP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6B2DAB72-CD69-034B-95D0-932B9156BF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0145FE-CA72-CC4E-A8AD-84C3D8A0A85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grpSp>
        <p:nvGrpSpPr>
          <p:cNvPr id="22532" name="Group 3">
            <a:extLst>
              <a:ext uri="{FF2B5EF4-FFF2-40B4-BE49-F238E27FC236}">
                <a16:creationId xmlns:a16="http://schemas.microsoft.com/office/drawing/2014/main" id="{EC5A1C7D-D739-BC40-8447-77B8701F69E9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981200"/>
            <a:ext cx="4114800" cy="4572000"/>
            <a:chOff x="1295400" y="152400"/>
            <a:chExt cx="7696200" cy="8610600"/>
          </a:xfrm>
        </p:grpSpPr>
        <p:sp>
          <p:nvSpPr>
            <p:cNvPr id="22533" name="Oval 7">
              <a:extLst>
                <a:ext uri="{FF2B5EF4-FFF2-40B4-BE49-F238E27FC236}">
                  <a16:creationId xmlns:a16="http://schemas.microsoft.com/office/drawing/2014/main" id="{F0668797-0FB7-C248-8138-220291FF3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1372235"/>
              <a:ext cx="7696200" cy="739076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Helvetica" pitchFamily="2" charset="0"/>
                <a:buChar char="n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2534" name="Rectangle 2">
              <a:extLst>
                <a:ext uri="{FF2B5EF4-FFF2-40B4-BE49-F238E27FC236}">
                  <a16:creationId xmlns:a16="http://schemas.microsoft.com/office/drawing/2014/main" id="{7CC1FDBB-AA58-3C46-8958-0D748D3F4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918" y="152400"/>
              <a:ext cx="6018596" cy="914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Helvetica" pitchFamily="2" charset="0"/>
                <a:buChar char="n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tx2"/>
                  </a:solidFill>
                </a:rPr>
                <a:t>Role of the Ionosphere</a:t>
              </a:r>
            </a:p>
          </p:txBody>
        </p:sp>
        <p:sp>
          <p:nvSpPr>
            <p:cNvPr id="22535" name="Oval 4">
              <a:extLst>
                <a:ext uri="{FF2B5EF4-FFF2-40B4-BE49-F238E27FC236}">
                  <a16:creationId xmlns:a16="http://schemas.microsoft.com/office/drawing/2014/main" id="{9D0737BF-CD4B-5245-9501-3D47BB3CB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59" y="1751939"/>
              <a:ext cx="6858882" cy="655362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Helvetica" pitchFamily="2" charset="0"/>
                <a:buChar char="n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2536" name="Oval 5">
              <a:extLst>
                <a:ext uri="{FF2B5EF4-FFF2-40B4-BE49-F238E27FC236}">
                  <a16:creationId xmlns:a16="http://schemas.microsoft.com/office/drawing/2014/main" id="{D7D6A5B3-7A7F-D944-9C8D-5ADFE836E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718" y="2134633"/>
              <a:ext cx="6095795" cy="579122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Helvetica" pitchFamily="2" charset="0"/>
                <a:buChar char="n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2537" name="Line 10">
              <a:extLst>
                <a:ext uri="{FF2B5EF4-FFF2-40B4-BE49-F238E27FC236}">
                  <a16:creationId xmlns:a16="http://schemas.microsoft.com/office/drawing/2014/main" id="{198EFD22-06CB-2646-ACD7-45745F8EE4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01230" y="1067276"/>
              <a:ext cx="531488" cy="3961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Line 12">
              <a:extLst>
                <a:ext uri="{FF2B5EF4-FFF2-40B4-BE49-F238E27FC236}">
                  <a16:creationId xmlns:a16="http://schemas.microsoft.com/office/drawing/2014/main" id="{527C1337-E964-5241-BEC6-449D5B7F9D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4090" y="2209377"/>
              <a:ext cx="2514922" cy="9148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9" name="Text Box 13">
              <a:extLst>
                <a:ext uri="{FF2B5EF4-FFF2-40B4-BE49-F238E27FC236}">
                  <a16:creationId xmlns:a16="http://schemas.microsoft.com/office/drawing/2014/main" id="{4108FB22-8B83-B147-B2DC-B3E35A620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3245" y="1004492"/>
              <a:ext cx="1689483" cy="580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Helvetica" pitchFamily="2" charset="0"/>
                <a:buChar char="n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/>
                <a:t>100 MHz</a:t>
              </a:r>
            </a:p>
          </p:txBody>
        </p:sp>
        <p:sp>
          <p:nvSpPr>
            <p:cNvPr id="22540" name="Line 15">
              <a:extLst>
                <a:ext uri="{FF2B5EF4-FFF2-40B4-BE49-F238E27FC236}">
                  <a16:creationId xmlns:a16="http://schemas.microsoft.com/office/drawing/2014/main" id="{41C42B1F-27DD-2A4D-885F-9C236AB7B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1289" y="3276733"/>
              <a:ext cx="763087" cy="6099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Text Box 16">
              <a:extLst>
                <a:ext uri="{FF2B5EF4-FFF2-40B4-BE49-F238E27FC236}">
                  <a16:creationId xmlns:a16="http://schemas.microsoft.com/office/drawing/2014/main" id="{F140751F-2F4B-1549-AFB4-9A5CB7CD1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0593" y="3444162"/>
              <a:ext cx="1315362" cy="580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Helvetica" pitchFamily="2" charset="0"/>
                <a:buChar char="n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/>
                <a:t>1 MHz</a:t>
              </a:r>
            </a:p>
          </p:txBody>
        </p:sp>
        <p:sp>
          <p:nvSpPr>
            <p:cNvPr id="22542" name="Text Box 17">
              <a:extLst>
                <a:ext uri="{FF2B5EF4-FFF2-40B4-BE49-F238E27FC236}">
                  <a16:creationId xmlns:a16="http://schemas.microsoft.com/office/drawing/2014/main" id="{0C15C5DF-2AF3-F240-9FBC-9FDCE08D1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785" y="2302061"/>
              <a:ext cx="1502422" cy="580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Helvetica" pitchFamily="2" charset="0"/>
                <a:buChar char="n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/>
                <a:t>10 MHz</a:t>
              </a:r>
            </a:p>
          </p:txBody>
        </p:sp>
        <p:sp>
          <p:nvSpPr>
            <p:cNvPr id="22543" name="Text Box 18">
              <a:extLst>
                <a:ext uri="{FF2B5EF4-FFF2-40B4-BE49-F238E27FC236}">
                  <a16:creationId xmlns:a16="http://schemas.microsoft.com/office/drawing/2014/main" id="{D0323B68-FBB4-F14E-A89F-CF4052CDA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2488" y="4756679"/>
              <a:ext cx="1146116" cy="577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Helvetica" pitchFamily="2" charset="0"/>
                <a:buChar char="n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Helvetica" pitchFamily="2" charset="0"/>
                <a:buChar char="n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/>
                <a:t>Earth</a:t>
              </a:r>
            </a:p>
          </p:txBody>
        </p:sp>
        <p:sp>
          <p:nvSpPr>
            <p:cNvPr id="22544" name="Line 20">
              <a:extLst>
                <a:ext uri="{FF2B5EF4-FFF2-40B4-BE49-F238E27FC236}">
                  <a16:creationId xmlns:a16="http://schemas.microsoft.com/office/drawing/2014/main" id="{1FB509B0-E881-C446-A53D-E6172AE11F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70848" y="837063"/>
              <a:ext cx="228630" cy="6876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129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3">
            <a:extLst>
              <a:ext uri="{FF2B5EF4-FFF2-40B4-BE49-F238E27FC236}">
                <a16:creationId xmlns:a16="http://schemas.microsoft.com/office/drawing/2014/main" id="{1AAF0AEF-DE75-CB4A-B3B5-0E271F3AC2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3581400" cy="4800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/>
              <a:t>Wireless signals propagate in a similar way as water waves</a:t>
            </a:r>
          </a:p>
          <a:p>
            <a:pPr>
              <a:buFont typeface="Wingdings" pitchFamily="2" charset="2"/>
              <a:buChar char="q"/>
            </a:pPr>
            <a:endParaRPr lang="en-US" altLang="en-US"/>
          </a:p>
          <a:p>
            <a:pPr>
              <a:buFont typeface="Wingdings" pitchFamily="2" charset="2"/>
              <a:buChar char="q"/>
            </a:pPr>
            <a:r>
              <a:rPr lang="en-US" altLang="en-US"/>
              <a:t>Starting from center</a:t>
            </a:r>
          </a:p>
          <a:p>
            <a:pPr>
              <a:buFont typeface="Wingdings" pitchFamily="2" charset="2"/>
              <a:buChar char="q"/>
            </a:pPr>
            <a:r>
              <a:rPr lang="en-US" altLang="en-US"/>
              <a:t>Slowly expands</a:t>
            </a:r>
          </a:p>
          <a:p>
            <a:pPr>
              <a:buFont typeface="Wingdings" pitchFamily="2" charset="2"/>
              <a:buChar char="q"/>
            </a:pPr>
            <a:r>
              <a:rPr lang="en-US" altLang="en-US"/>
              <a:t>By-passing larger objects with the help of water (media)</a:t>
            </a:r>
          </a:p>
          <a:p>
            <a:pPr>
              <a:buFont typeface="Wingdings" pitchFamily="2" charset="2"/>
              <a:buChar char="q"/>
            </a:pPr>
            <a:r>
              <a:rPr lang="en-US" altLang="en-US"/>
              <a:t>Reflection, etc.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2974EA0A-148A-E54F-BF29-BA42968F1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Wave propagation</a:t>
            </a:r>
          </a:p>
        </p:txBody>
      </p:sp>
      <p:sp>
        <p:nvSpPr>
          <p:cNvPr id="23555" name="Slide Number Placeholder 1">
            <a:extLst>
              <a:ext uri="{FF2B5EF4-FFF2-40B4-BE49-F238E27FC236}">
                <a16:creationId xmlns:a16="http://schemas.microsoft.com/office/drawing/2014/main" id="{2F7EAC98-E72D-8044-9D11-2560666B31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0D411D-B5AA-FF4E-833E-05D8CB35EDE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pic>
        <p:nvPicPr>
          <p:cNvPr id="23556" name="Picture 1" descr="pondwaves-noleaves.jpg">
            <a:extLst>
              <a:ext uri="{FF2B5EF4-FFF2-40B4-BE49-F238E27FC236}">
                <a16:creationId xmlns:a16="http://schemas.microsoft.com/office/drawing/2014/main" id="{09079D91-79B4-6843-AE80-975A4016C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988" y="2667000"/>
            <a:ext cx="4773612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Box 2">
            <a:extLst>
              <a:ext uri="{FF2B5EF4-FFF2-40B4-BE49-F238E27FC236}">
                <a16:creationId xmlns:a16="http://schemas.microsoft.com/office/drawing/2014/main" id="{BEF49FDC-50D4-FE41-80AB-12ED6903F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477000"/>
            <a:ext cx="21336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/>
              <a:t>Source: http://www.gemini.edu/</a:t>
            </a:r>
          </a:p>
        </p:txBody>
      </p:sp>
    </p:spTree>
    <p:extLst>
      <p:ext uri="{BB962C8B-B14F-4D97-AF65-F5344CB8AC3E}">
        <p14:creationId xmlns:p14="http://schemas.microsoft.com/office/powerpoint/2010/main" val="20262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>
            <a:extLst>
              <a:ext uri="{FF2B5EF4-FFF2-40B4-BE49-F238E27FC236}">
                <a16:creationId xmlns:a16="http://schemas.microsoft.com/office/drawing/2014/main" id="{C52E66F8-411D-EB48-9288-2A3F7743B6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/>
              <a:t>Radiation and reception of electromagnetic waves, coupling of wires to space for radio transmission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/>
              <a:t>Isotropic radiator: equal radiation in all directions (three dimensional) - only a theoretical reference antenna</a:t>
            </a:r>
          </a:p>
          <a:p>
            <a:pPr>
              <a:buFont typeface="Wingdings" pitchFamily="2" charset="2"/>
              <a:buChar char="q"/>
            </a:pPr>
            <a:r>
              <a:rPr lang="en-US" altLang="en-US"/>
              <a:t>Real antennas always have directive effects (vertically and/or horizontally) </a:t>
            </a:r>
          </a:p>
          <a:p>
            <a:pPr>
              <a:buFont typeface="Wingdings" pitchFamily="2" charset="2"/>
              <a:buChar char="q"/>
            </a:pPr>
            <a:r>
              <a:rPr lang="en-US" altLang="en-US"/>
              <a:t>Radiation pattern: measurement of radiation around an antenna</a:t>
            </a:r>
          </a:p>
          <a:p>
            <a:pPr>
              <a:buFont typeface="Wingdings" pitchFamily="2" charset="2"/>
              <a:buChar char="q"/>
            </a:pPr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106E6035-D637-4640-8026-B9039E361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Antennas: isotropic radiator</a:t>
            </a:r>
          </a:p>
        </p:txBody>
      </p:sp>
      <p:sp>
        <p:nvSpPr>
          <p:cNvPr id="24579" name="Line 20">
            <a:extLst>
              <a:ext uri="{FF2B5EF4-FFF2-40B4-BE49-F238E27FC236}">
                <a16:creationId xmlns:a16="http://schemas.microsoft.com/office/drawing/2014/main" id="{A783F6B1-A48A-404B-AC14-124FE002F9F2}"/>
              </a:ext>
            </a:extLst>
          </p:cNvPr>
          <p:cNvSpPr>
            <a:spLocks noChangeShapeType="1"/>
          </p:cNvSpPr>
          <p:nvPr/>
        </p:nvSpPr>
        <p:spPr bwMode="auto">
          <a:xfrm rot="-2554885">
            <a:off x="3276600" y="5451475"/>
            <a:ext cx="1778000" cy="784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Line 21">
            <a:extLst>
              <a:ext uri="{FF2B5EF4-FFF2-40B4-BE49-F238E27FC236}">
                <a16:creationId xmlns:a16="http://schemas.microsoft.com/office/drawing/2014/main" id="{42B759CA-A233-6E4E-8B77-0D8AB4C494CA}"/>
              </a:ext>
            </a:extLst>
          </p:cNvPr>
          <p:cNvSpPr>
            <a:spLocks noChangeShapeType="1"/>
          </p:cNvSpPr>
          <p:nvPr/>
        </p:nvSpPr>
        <p:spPr bwMode="auto">
          <a:xfrm rot="-2554885" flipH="1" flipV="1">
            <a:off x="3962400" y="5222875"/>
            <a:ext cx="393700" cy="129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22">
            <a:extLst>
              <a:ext uri="{FF2B5EF4-FFF2-40B4-BE49-F238E27FC236}">
                <a16:creationId xmlns:a16="http://schemas.microsoft.com/office/drawing/2014/main" id="{332B957F-BBDE-B347-BD0C-128BA724E34E}"/>
              </a:ext>
            </a:extLst>
          </p:cNvPr>
          <p:cNvSpPr>
            <a:spLocks noChangeShapeType="1"/>
          </p:cNvSpPr>
          <p:nvPr/>
        </p:nvSpPr>
        <p:spPr bwMode="auto">
          <a:xfrm rot="19045115" flipV="1">
            <a:off x="3429000" y="5451475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23">
            <a:extLst>
              <a:ext uri="{FF2B5EF4-FFF2-40B4-BE49-F238E27FC236}">
                <a16:creationId xmlns:a16="http://schemas.microsoft.com/office/drawing/2014/main" id="{AE725790-8E3A-0540-9E1E-958343853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5756275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24">
            <a:extLst>
              <a:ext uri="{FF2B5EF4-FFF2-40B4-BE49-F238E27FC236}">
                <a16:creationId xmlns:a16="http://schemas.microsoft.com/office/drawing/2014/main" id="{4A9D1E33-145C-1F4B-BE75-37E59B9903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5222875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25">
            <a:extLst>
              <a:ext uri="{FF2B5EF4-FFF2-40B4-BE49-F238E27FC236}">
                <a16:creationId xmlns:a16="http://schemas.microsoft.com/office/drawing/2014/main" id="{A608AB58-E17B-D244-AFBF-EA23CDF904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5375275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Text Box 26">
            <a:extLst>
              <a:ext uri="{FF2B5EF4-FFF2-40B4-BE49-F238E27FC236}">
                <a16:creationId xmlns:a16="http://schemas.microsoft.com/office/drawing/2014/main" id="{38AE8590-C699-7F4B-9560-19B3C2431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46675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z</a:t>
            </a:r>
          </a:p>
        </p:txBody>
      </p:sp>
      <p:sp>
        <p:nvSpPr>
          <p:cNvPr id="24586" name="Text Box 27">
            <a:extLst>
              <a:ext uri="{FF2B5EF4-FFF2-40B4-BE49-F238E27FC236}">
                <a16:creationId xmlns:a16="http://schemas.microsoft.com/office/drawing/2014/main" id="{278C44A8-4123-6846-A9E1-C64F26947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146675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y</a:t>
            </a:r>
          </a:p>
        </p:txBody>
      </p:sp>
      <p:sp>
        <p:nvSpPr>
          <p:cNvPr id="24587" name="Text Box 28">
            <a:extLst>
              <a:ext uri="{FF2B5EF4-FFF2-40B4-BE49-F238E27FC236}">
                <a16:creationId xmlns:a16="http://schemas.microsoft.com/office/drawing/2014/main" id="{252B7F84-D979-D14A-B081-023143133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756275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24588" name="Oval 29">
            <a:extLst>
              <a:ext uri="{FF2B5EF4-FFF2-40B4-BE49-F238E27FC236}">
                <a16:creationId xmlns:a16="http://schemas.microsoft.com/office/drawing/2014/main" id="{24599861-E8A6-CB4A-95E7-5390C802D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57181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4589" name="Oval 30">
            <a:extLst>
              <a:ext uri="{FF2B5EF4-FFF2-40B4-BE49-F238E27FC236}">
                <a16:creationId xmlns:a16="http://schemas.microsoft.com/office/drawing/2014/main" id="{B1002DCD-2BF7-7447-9752-225E8B047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375275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4590" name="Oval 31">
            <a:extLst>
              <a:ext uri="{FF2B5EF4-FFF2-40B4-BE49-F238E27FC236}">
                <a16:creationId xmlns:a16="http://schemas.microsoft.com/office/drawing/2014/main" id="{F6251CC1-D6A6-584C-9A65-43FD51E1F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913" y="582136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4591" name="Oval 32">
            <a:extLst>
              <a:ext uri="{FF2B5EF4-FFF2-40B4-BE49-F238E27FC236}">
                <a16:creationId xmlns:a16="http://schemas.microsoft.com/office/drawing/2014/main" id="{B6B0F25D-42F1-FA44-B44D-86990163E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313" y="5462588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4592" name="Text Box 33">
            <a:extLst>
              <a:ext uri="{FF2B5EF4-FFF2-40B4-BE49-F238E27FC236}">
                <a16:creationId xmlns:a16="http://schemas.microsoft.com/office/drawing/2014/main" id="{5D5BE288-1042-E741-AE00-88ACCF387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994275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z</a:t>
            </a:r>
          </a:p>
        </p:txBody>
      </p:sp>
      <p:sp>
        <p:nvSpPr>
          <p:cNvPr id="24593" name="Text Box 34">
            <a:extLst>
              <a:ext uri="{FF2B5EF4-FFF2-40B4-BE49-F238E27FC236}">
                <a16:creationId xmlns:a16="http://schemas.microsoft.com/office/drawing/2014/main" id="{65C30117-F426-0649-B7C5-A3CC17B8E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527675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y</a:t>
            </a:r>
          </a:p>
        </p:txBody>
      </p:sp>
      <p:sp>
        <p:nvSpPr>
          <p:cNvPr id="24594" name="Text Box 35">
            <a:extLst>
              <a:ext uri="{FF2B5EF4-FFF2-40B4-BE49-F238E27FC236}">
                <a16:creationId xmlns:a16="http://schemas.microsoft.com/office/drawing/2014/main" id="{052B6500-E636-134F-982A-68FAAC15B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527675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24595" name="Text Box 36">
            <a:extLst>
              <a:ext uri="{FF2B5EF4-FFF2-40B4-BE49-F238E27FC236}">
                <a16:creationId xmlns:a16="http://schemas.microsoft.com/office/drawing/2014/main" id="{0070547A-790B-1D49-91A0-FBC90DCAF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451475"/>
            <a:ext cx="152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ideal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isotropic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radiator</a:t>
            </a:r>
          </a:p>
        </p:txBody>
      </p:sp>
      <p:sp>
        <p:nvSpPr>
          <p:cNvPr id="24596" name="Slide Number Placeholder 1">
            <a:extLst>
              <a:ext uri="{FF2B5EF4-FFF2-40B4-BE49-F238E27FC236}">
                <a16:creationId xmlns:a16="http://schemas.microsoft.com/office/drawing/2014/main" id="{1ACE97B1-A2BD-FD44-8FDC-05B5BC55ED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Helvetica" pitchFamily="2" charset="0"/>
              <a:buChar char="n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Helvetica" pitchFamily="2" charset="0"/>
              <a:buChar char="n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234BC3-CDFC-5547-84E4-D2C3B107CB63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531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endsIIa">
  <a:themeElements>
    <a:clrScheme name="BlendsIIa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IIa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BlendsIIa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IIa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IIa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IIa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IIa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IIa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IIa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2873</Words>
  <Application>Microsoft Macintosh PowerPoint</Application>
  <PresentationFormat>On-screen Show (4:3)</PresentationFormat>
  <Paragraphs>711</Paragraphs>
  <Slides>50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Helvetica</vt:lpstr>
      <vt:lpstr>Wingdings</vt:lpstr>
      <vt:lpstr>Office Theme</vt:lpstr>
      <vt:lpstr>BlendsIIa</vt:lpstr>
      <vt:lpstr>Microsoft Clip Gallery</vt:lpstr>
      <vt:lpstr>Microsoft Equation</vt:lpstr>
      <vt:lpstr>Chapter 2: Wireless Transmission</vt:lpstr>
      <vt:lpstr>Frequencies for communication</vt:lpstr>
      <vt:lpstr>Frequencies in use</vt:lpstr>
      <vt:lpstr>Signal basics</vt:lpstr>
      <vt:lpstr>Radio waves</vt:lpstr>
      <vt:lpstr>Generation of radio waves</vt:lpstr>
      <vt:lpstr>Propagation</vt:lpstr>
      <vt:lpstr>Wave propagation</vt:lpstr>
      <vt:lpstr>Antennas: isotropic radiator</vt:lpstr>
      <vt:lpstr>Antennas: simple dipoles</vt:lpstr>
      <vt:lpstr>Antennas: directed and sectorized</vt:lpstr>
      <vt:lpstr>Antenna: diversity</vt:lpstr>
      <vt:lpstr>Signal propagation ranges</vt:lpstr>
      <vt:lpstr>Signal propagation, details</vt:lpstr>
      <vt:lpstr>Multipath propagation</vt:lpstr>
      <vt:lpstr>Effects of mobility - fading</vt:lpstr>
      <vt:lpstr>Wavelength</vt:lpstr>
      <vt:lpstr>Periodic signals</vt:lpstr>
      <vt:lpstr>Sine wave parameters</vt:lpstr>
      <vt:lpstr>Example of signals</vt:lpstr>
      <vt:lpstr>Frequency-Domain Concepts</vt:lpstr>
      <vt:lpstr>Representing datum in signals</vt:lpstr>
      <vt:lpstr>Data Communication Terms</vt:lpstr>
      <vt:lpstr>Examples of Analog and Digital Data </vt:lpstr>
      <vt:lpstr>Analog Signals</vt:lpstr>
      <vt:lpstr>Digital Signals</vt:lpstr>
      <vt:lpstr>Analog Signaling</vt:lpstr>
      <vt:lpstr>Digital Signaling</vt:lpstr>
      <vt:lpstr>Different combinations</vt:lpstr>
      <vt:lpstr>Analog Transmission</vt:lpstr>
      <vt:lpstr>Digital Transmission</vt:lpstr>
      <vt:lpstr>Chapter outline</vt:lpstr>
      <vt:lpstr>Channel capacity</vt:lpstr>
      <vt:lpstr>Concepts Related to Channel Capacity</vt:lpstr>
      <vt:lpstr>Signal-to-Noise Ratio</vt:lpstr>
      <vt:lpstr>dB, dBW, and dBm</vt:lpstr>
      <vt:lpstr>Shannon Capacity Formula</vt:lpstr>
      <vt:lpstr>Example</vt:lpstr>
      <vt:lpstr>Chapter outline</vt:lpstr>
      <vt:lpstr>Multiplexing</vt:lpstr>
      <vt:lpstr>Frequency multiplex</vt:lpstr>
      <vt:lpstr>Time multiplex</vt:lpstr>
      <vt:lpstr>Time and frequency multiplex</vt:lpstr>
      <vt:lpstr>Code multiplex</vt:lpstr>
      <vt:lpstr>Chapter outline</vt:lpstr>
      <vt:lpstr>Modulation</vt:lpstr>
      <vt:lpstr>Modulation and demodulation</vt:lpstr>
      <vt:lpstr>Digital modulation</vt:lpstr>
      <vt:lpstr>Advanced Phase Shift Keying</vt:lpstr>
      <vt:lpstr>Quadrature Amplitude Modulation</vt:lpstr>
    </vt:vector>
  </TitlesOfParts>
  <Manager/>
  <Company>UNCG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568 Principles of Wireless Networks</dc:title>
  <dc:subject/>
  <dc:creator>Jing Deng</dc:creator>
  <cp:keywords/>
  <dc:description/>
  <cp:lastModifiedBy>Jing Deng</cp:lastModifiedBy>
  <cp:revision>55</cp:revision>
  <cp:lastPrinted>2015-09-22T01:21:02Z</cp:lastPrinted>
  <dcterms:created xsi:type="dcterms:W3CDTF">2015-08-17T14:54:28Z</dcterms:created>
  <dcterms:modified xsi:type="dcterms:W3CDTF">2021-01-26T00:08:18Z</dcterms:modified>
  <cp:category/>
</cp:coreProperties>
</file>