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7"/>
  </p:notesMasterIdLst>
  <p:handoutMasterIdLst>
    <p:handoutMasterId r:id="rId48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10" r:id="rId43"/>
    <p:sldId id="302" r:id="rId44"/>
    <p:sldId id="303" r:id="rId45"/>
    <p:sldId id="311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8"/>
    <p:restoredTop sz="99565" autoAdjust="0"/>
  </p:normalViewPr>
  <p:slideViewPr>
    <p:cSldViewPr snapToGrid="0" snapToObjects="1">
      <p:cViewPr varScale="1">
        <p:scale>
          <a:sx n="120" d="100"/>
          <a:sy n="120" d="100"/>
        </p:scale>
        <p:origin x="10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678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083D9-067E-6E4B-AD98-B5CAAAE6E19F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794A7-4483-B342-84B7-0BBDB8DC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1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7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16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64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C1C1C"/>
              </a:solidFill>
              <a:latin typeface="Helvetica" charset="0"/>
              <a:ea typeface="ＭＳ Ｐゴシック" charset="0"/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C1C1C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20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64AA386-57DB-324A-90C5-1AEB77C873F7}" type="slidenum">
              <a:rPr lang="en-US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18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CA8A022B-CB6A-1448-B689-2E61A0FF6363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319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1044E532-C8C8-FE4C-8A35-BF409C6ED314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525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525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9168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9C15E7CE-BD9D-AE40-8D2A-07C01AC112B0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5387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73AB85FC-3D49-5744-A4D6-AD0FC6242275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6176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AFC3F9E4-28EC-7E45-B351-AB66F3FA79EE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14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CD6E1BD8-829D-4E4F-BFE1-4BF34341CF79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7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54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A8573B0-D9E1-4241-94D2-539CAE99ED55}" type="slidenum">
              <a: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5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4ADD649-2580-4F47-A676-1B5D82F4E9F7}" type="slidenum">
              <a: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9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152400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152400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57613294-F07F-0F49-86F8-995C29968DB9}" type="slidenum">
              <a: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5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2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2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0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/>
          <p:cNvSpPr>
            <a:spLocks noChangeArrowheads="1"/>
          </p:cNvSpPr>
          <p:nvPr userDrawn="1"/>
        </p:nvSpPr>
        <p:spPr bwMode="gray">
          <a:xfrm>
            <a:off x="442913" y="957263"/>
            <a:ext cx="8226425" cy="3175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16" name="Rectangle 2"/>
          <p:cNvSpPr>
            <a:spLocks noChangeArrowheads="1"/>
          </p:cNvSpPr>
          <p:nvPr userDrawn="1"/>
        </p:nvSpPr>
        <p:spPr bwMode="ltGray">
          <a:xfrm>
            <a:off x="417513" y="274638"/>
            <a:ext cx="438150" cy="4746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17" name="Rectangle 3"/>
          <p:cNvSpPr>
            <a:spLocks noChangeArrowheads="1"/>
          </p:cNvSpPr>
          <p:nvPr userDrawn="1"/>
        </p:nvSpPr>
        <p:spPr bwMode="ltGray">
          <a:xfrm>
            <a:off x="800100" y="7397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18" name="Rectangle 4"/>
          <p:cNvSpPr>
            <a:spLocks noChangeArrowheads="1"/>
          </p:cNvSpPr>
          <p:nvPr userDrawn="1"/>
        </p:nvSpPr>
        <p:spPr bwMode="ltGray">
          <a:xfrm>
            <a:off x="541338" y="6969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911225" y="6969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20" name="Rectangle 6"/>
          <p:cNvSpPr>
            <a:spLocks noChangeArrowheads="1"/>
          </p:cNvSpPr>
          <p:nvPr userDrawn="1"/>
        </p:nvSpPr>
        <p:spPr bwMode="ltGray">
          <a:xfrm>
            <a:off x="127000" y="6238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gray">
          <a:xfrm>
            <a:off x="762000" y="1666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2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-173502"/>
            <a:ext cx="7764462" cy="76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5257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31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00009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ltGray">
          <a:xfrm>
            <a:off x="417513" y="2603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ltGray">
          <a:xfrm>
            <a:off x="800100" y="72548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ltGray">
          <a:xfrm>
            <a:off x="911225" y="6826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9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400" name="Rectangle 8"/>
          <p:cNvSpPr>
            <a:spLocks noChangeArrowheads="1"/>
          </p:cNvSpPr>
          <p:nvPr/>
        </p:nvSpPr>
        <p:spPr bwMode="gray">
          <a:xfrm>
            <a:off x="442913" y="9429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40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603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540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5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2000" b="1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n-US" sz="3600" dirty="0"/>
              <a:t>Chapter 4: Ad Hoc Routing</a:t>
            </a:r>
          </a:p>
        </p:txBody>
      </p:sp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6172200" y="6324600"/>
            <a:ext cx="226948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Slides based on materials from </a:t>
            </a:r>
            <a:r>
              <a:rPr lang="en-US" sz="900" dirty="0" err="1">
                <a:solidFill>
                  <a:srgbClr val="000000"/>
                </a:solidFill>
              </a:rPr>
              <a:t>Intel.com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3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78" name="Line 30"/>
          <p:cNvSpPr>
            <a:spLocks noChangeShapeType="1"/>
          </p:cNvSpPr>
          <p:nvPr/>
        </p:nvSpPr>
        <p:spPr bwMode="auto">
          <a:xfrm>
            <a:off x="1905000" y="3352800"/>
            <a:ext cx="1524000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7317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Link-State Algorithms  (3)</a:t>
            </a:r>
          </a:p>
        </p:txBody>
      </p:sp>
      <p:sp>
        <p:nvSpPr>
          <p:cNvPr id="1077318" name="Rectangle 70"/>
          <p:cNvSpPr>
            <a:spLocks noGrp="1" noChangeArrowheads="1"/>
          </p:cNvSpPr>
          <p:nvPr>
            <p:ph type="body" idx="1"/>
          </p:nvPr>
        </p:nvSpPr>
        <p:spPr>
          <a:xfrm>
            <a:off x="3733800" y="4648200"/>
            <a:ext cx="4953000" cy="1524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Nodes A and C propagate the existence of link A-C to their neighbors and, eventually, to the entire network</a:t>
            </a:r>
          </a:p>
        </p:txBody>
      </p:sp>
      <p:sp>
        <p:nvSpPr>
          <p:cNvPr id="1077251" name="Line 3"/>
          <p:cNvSpPr>
            <a:spLocks noChangeShapeType="1"/>
          </p:cNvSpPr>
          <p:nvPr/>
        </p:nvSpPr>
        <p:spPr bwMode="auto">
          <a:xfrm flipV="1">
            <a:off x="2819400" y="3352800"/>
            <a:ext cx="7620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7252" name="Line 4"/>
          <p:cNvSpPr>
            <a:spLocks noChangeShapeType="1"/>
          </p:cNvSpPr>
          <p:nvPr/>
        </p:nvSpPr>
        <p:spPr bwMode="auto">
          <a:xfrm>
            <a:off x="1752600" y="3352800"/>
            <a:ext cx="1066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7253" name="Line 5"/>
          <p:cNvSpPr>
            <a:spLocks noChangeShapeType="1"/>
          </p:cNvSpPr>
          <p:nvPr/>
        </p:nvSpPr>
        <p:spPr bwMode="auto">
          <a:xfrm>
            <a:off x="3657600" y="33528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7254" name="Rectangle 6"/>
          <p:cNvSpPr>
            <a:spLocks noChangeArrowheads="1"/>
          </p:cNvSpPr>
          <p:nvPr/>
        </p:nvSpPr>
        <p:spPr bwMode="auto">
          <a:xfrm>
            <a:off x="1524000" y="3124200"/>
            <a:ext cx="457200" cy="4572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1077255" name="Rectangle 7"/>
          <p:cNvSpPr>
            <a:spLocks noChangeArrowheads="1"/>
          </p:cNvSpPr>
          <p:nvPr/>
        </p:nvSpPr>
        <p:spPr bwMode="auto">
          <a:xfrm>
            <a:off x="2590800" y="4191000"/>
            <a:ext cx="457200" cy="4572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1077256" name="Rectangle 8"/>
          <p:cNvSpPr>
            <a:spLocks noChangeArrowheads="1"/>
          </p:cNvSpPr>
          <p:nvPr/>
        </p:nvSpPr>
        <p:spPr bwMode="auto">
          <a:xfrm>
            <a:off x="3352800" y="3124200"/>
            <a:ext cx="457200" cy="4572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C</a:t>
            </a: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4876800" y="3124200"/>
            <a:ext cx="457200" cy="4572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D</a:t>
            </a:r>
          </a:p>
        </p:txBody>
      </p:sp>
      <p:grpSp>
        <p:nvGrpSpPr>
          <p:cNvPr id="25611" name="Group 40"/>
          <p:cNvGrpSpPr>
            <a:grpSpLocks/>
          </p:cNvGrpSpPr>
          <p:nvPr/>
        </p:nvGrpSpPr>
        <p:grpSpPr bwMode="auto">
          <a:xfrm>
            <a:off x="3200400" y="1447800"/>
            <a:ext cx="762000" cy="1524000"/>
            <a:chOff x="2640" y="960"/>
            <a:chExt cx="480" cy="960"/>
          </a:xfrm>
        </p:grpSpPr>
        <p:sp>
          <p:nvSpPr>
            <p:cNvPr id="1077264" name="Rectangle 16"/>
            <p:cNvSpPr>
              <a:spLocks noChangeArrowheads="1"/>
            </p:cNvSpPr>
            <p:nvPr/>
          </p:nvSpPr>
          <p:spPr bwMode="auto">
            <a:xfrm>
              <a:off x="2640" y="1152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A-B</a:t>
              </a:r>
            </a:p>
          </p:txBody>
        </p:sp>
        <p:sp>
          <p:nvSpPr>
            <p:cNvPr id="1077265" name="Rectangle 17"/>
            <p:cNvSpPr>
              <a:spLocks noChangeArrowheads="1"/>
            </p:cNvSpPr>
            <p:nvPr/>
          </p:nvSpPr>
          <p:spPr bwMode="auto">
            <a:xfrm>
              <a:off x="2640" y="96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Link</a:t>
              </a:r>
            </a:p>
          </p:txBody>
        </p:sp>
        <p:sp>
          <p:nvSpPr>
            <p:cNvPr id="1077266" name="Rectangle 18"/>
            <p:cNvSpPr>
              <a:spLocks noChangeArrowheads="1"/>
            </p:cNvSpPr>
            <p:nvPr/>
          </p:nvSpPr>
          <p:spPr bwMode="auto">
            <a:xfrm>
              <a:off x="2640" y="15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B-C</a:t>
              </a:r>
            </a:p>
          </p:txBody>
        </p:sp>
        <p:sp>
          <p:nvSpPr>
            <p:cNvPr id="1077267" name="Rectangle 19"/>
            <p:cNvSpPr>
              <a:spLocks noChangeArrowheads="1"/>
            </p:cNvSpPr>
            <p:nvPr/>
          </p:nvSpPr>
          <p:spPr bwMode="auto">
            <a:xfrm>
              <a:off x="2640" y="17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C-D</a:t>
              </a:r>
            </a:p>
          </p:txBody>
        </p:sp>
        <p:sp>
          <p:nvSpPr>
            <p:cNvPr id="1077280" name="Rectangle 32"/>
            <p:cNvSpPr>
              <a:spLocks noChangeArrowheads="1"/>
            </p:cNvSpPr>
            <p:nvPr/>
          </p:nvSpPr>
          <p:spPr bwMode="auto">
            <a:xfrm>
              <a:off x="2640" y="13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A-C</a:t>
              </a:r>
            </a:p>
          </p:txBody>
        </p:sp>
      </p:grpSp>
      <p:grpSp>
        <p:nvGrpSpPr>
          <p:cNvPr id="25612" name="Group 41"/>
          <p:cNvGrpSpPr>
            <a:grpSpLocks/>
          </p:cNvGrpSpPr>
          <p:nvPr/>
        </p:nvGrpSpPr>
        <p:grpSpPr bwMode="auto">
          <a:xfrm>
            <a:off x="609600" y="2590800"/>
            <a:ext cx="762000" cy="1524000"/>
            <a:chOff x="2640" y="960"/>
            <a:chExt cx="480" cy="960"/>
          </a:xfrm>
        </p:grpSpPr>
        <p:sp>
          <p:nvSpPr>
            <p:cNvPr id="1077290" name="Rectangle 42"/>
            <p:cNvSpPr>
              <a:spLocks noChangeArrowheads="1"/>
            </p:cNvSpPr>
            <p:nvPr/>
          </p:nvSpPr>
          <p:spPr bwMode="auto">
            <a:xfrm>
              <a:off x="2640" y="1152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A-B</a:t>
              </a:r>
            </a:p>
          </p:txBody>
        </p:sp>
        <p:sp>
          <p:nvSpPr>
            <p:cNvPr id="1077291" name="Rectangle 43"/>
            <p:cNvSpPr>
              <a:spLocks noChangeArrowheads="1"/>
            </p:cNvSpPr>
            <p:nvPr/>
          </p:nvSpPr>
          <p:spPr bwMode="auto">
            <a:xfrm>
              <a:off x="2640" y="96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Link</a:t>
              </a:r>
            </a:p>
          </p:txBody>
        </p:sp>
        <p:sp>
          <p:nvSpPr>
            <p:cNvPr id="1077292" name="Rectangle 44"/>
            <p:cNvSpPr>
              <a:spLocks noChangeArrowheads="1"/>
            </p:cNvSpPr>
            <p:nvPr/>
          </p:nvSpPr>
          <p:spPr bwMode="auto">
            <a:xfrm>
              <a:off x="2640" y="15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B-C</a:t>
              </a:r>
            </a:p>
          </p:txBody>
        </p:sp>
        <p:sp>
          <p:nvSpPr>
            <p:cNvPr id="1077293" name="Rectangle 45"/>
            <p:cNvSpPr>
              <a:spLocks noChangeArrowheads="1"/>
            </p:cNvSpPr>
            <p:nvPr/>
          </p:nvSpPr>
          <p:spPr bwMode="auto">
            <a:xfrm>
              <a:off x="2640" y="17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C-D</a:t>
              </a:r>
            </a:p>
          </p:txBody>
        </p:sp>
        <p:sp>
          <p:nvSpPr>
            <p:cNvPr id="1077294" name="Rectangle 46"/>
            <p:cNvSpPr>
              <a:spLocks noChangeArrowheads="1"/>
            </p:cNvSpPr>
            <p:nvPr/>
          </p:nvSpPr>
          <p:spPr bwMode="auto">
            <a:xfrm>
              <a:off x="2640" y="13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A-C</a:t>
              </a:r>
            </a:p>
          </p:txBody>
        </p:sp>
      </p:grpSp>
      <p:grpSp>
        <p:nvGrpSpPr>
          <p:cNvPr id="25613" name="Group 47"/>
          <p:cNvGrpSpPr>
            <a:grpSpLocks/>
          </p:cNvGrpSpPr>
          <p:nvPr/>
        </p:nvGrpSpPr>
        <p:grpSpPr bwMode="auto">
          <a:xfrm>
            <a:off x="1676400" y="4419600"/>
            <a:ext cx="762000" cy="1524000"/>
            <a:chOff x="2640" y="960"/>
            <a:chExt cx="480" cy="960"/>
          </a:xfrm>
        </p:grpSpPr>
        <p:sp>
          <p:nvSpPr>
            <p:cNvPr id="1077296" name="Rectangle 48"/>
            <p:cNvSpPr>
              <a:spLocks noChangeArrowheads="1"/>
            </p:cNvSpPr>
            <p:nvPr/>
          </p:nvSpPr>
          <p:spPr bwMode="auto">
            <a:xfrm>
              <a:off x="2640" y="1152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A-B</a:t>
              </a:r>
            </a:p>
          </p:txBody>
        </p:sp>
        <p:sp>
          <p:nvSpPr>
            <p:cNvPr id="1077297" name="Rectangle 49"/>
            <p:cNvSpPr>
              <a:spLocks noChangeArrowheads="1"/>
            </p:cNvSpPr>
            <p:nvPr/>
          </p:nvSpPr>
          <p:spPr bwMode="auto">
            <a:xfrm>
              <a:off x="2640" y="96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Link</a:t>
              </a:r>
            </a:p>
          </p:txBody>
        </p:sp>
        <p:sp>
          <p:nvSpPr>
            <p:cNvPr id="1077298" name="Rectangle 50"/>
            <p:cNvSpPr>
              <a:spLocks noChangeArrowheads="1"/>
            </p:cNvSpPr>
            <p:nvPr/>
          </p:nvSpPr>
          <p:spPr bwMode="auto">
            <a:xfrm>
              <a:off x="2640" y="15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B-C</a:t>
              </a:r>
            </a:p>
          </p:txBody>
        </p:sp>
        <p:sp>
          <p:nvSpPr>
            <p:cNvPr id="1077299" name="Rectangle 51"/>
            <p:cNvSpPr>
              <a:spLocks noChangeArrowheads="1"/>
            </p:cNvSpPr>
            <p:nvPr/>
          </p:nvSpPr>
          <p:spPr bwMode="auto">
            <a:xfrm>
              <a:off x="2640" y="17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C-D</a:t>
              </a:r>
            </a:p>
          </p:txBody>
        </p:sp>
        <p:sp>
          <p:nvSpPr>
            <p:cNvPr id="1077300" name="Rectangle 52"/>
            <p:cNvSpPr>
              <a:spLocks noChangeArrowheads="1"/>
            </p:cNvSpPr>
            <p:nvPr/>
          </p:nvSpPr>
          <p:spPr bwMode="auto">
            <a:xfrm>
              <a:off x="2640" y="13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A-C</a:t>
              </a:r>
            </a:p>
          </p:txBody>
        </p:sp>
      </p:grpSp>
      <p:grpSp>
        <p:nvGrpSpPr>
          <p:cNvPr id="25614" name="Group 53"/>
          <p:cNvGrpSpPr>
            <a:grpSpLocks/>
          </p:cNvGrpSpPr>
          <p:nvPr/>
        </p:nvGrpSpPr>
        <p:grpSpPr bwMode="auto">
          <a:xfrm>
            <a:off x="5486400" y="2590800"/>
            <a:ext cx="762000" cy="1524000"/>
            <a:chOff x="2640" y="960"/>
            <a:chExt cx="480" cy="960"/>
          </a:xfrm>
        </p:grpSpPr>
        <p:sp>
          <p:nvSpPr>
            <p:cNvPr id="1077302" name="Rectangle 54"/>
            <p:cNvSpPr>
              <a:spLocks noChangeArrowheads="1"/>
            </p:cNvSpPr>
            <p:nvPr/>
          </p:nvSpPr>
          <p:spPr bwMode="auto">
            <a:xfrm>
              <a:off x="2640" y="1152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A-B</a:t>
              </a:r>
            </a:p>
          </p:txBody>
        </p:sp>
        <p:sp>
          <p:nvSpPr>
            <p:cNvPr id="1077303" name="Rectangle 55"/>
            <p:cNvSpPr>
              <a:spLocks noChangeArrowheads="1"/>
            </p:cNvSpPr>
            <p:nvPr/>
          </p:nvSpPr>
          <p:spPr bwMode="auto">
            <a:xfrm>
              <a:off x="2640" y="96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Link</a:t>
              </a:r>
            </a:p>
          </p:txBody>
        </p:sp>
        <p:sp>
          <p:nvSpPr>
            <p:cNvPr id="1077304" name="Rectangle 56"/>
            <p:cNvSpPr>
              <a:spLocks noChangeArrowheads="1"/>
            </p:cNvSpPr>
            <p:nvPr/>
          </p:nvSpPr>
          <p:spPr bwMode="auto">
            <a:xfrm>
              <a:off x="2640" y="15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B-C</a:t>
              </a:r>
            </a:p>
          </p:txBody>
        </p:sp>
        <p:sp>
          <p:nvSpPr>
            <p:cNvPr id="1077305" name="Rectangle 57"/>
            <p:cNvSpPr>
              <a:spLocks noChangeArrowheads="1"/>
            </p:cNvSpPr>
            <p:nvPr/>
          </p:nvSpPr>
          <p:spPr bwMode="auto">
            <a:xfrm>
              <a:off x="2640" y="17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C-D</a:t>
              </a:r>
            </a:p>
          </p:txBody>
        </p:sp>
        <p:sp>
          <p:nvSpPr>
            <p:cNvPr id="1077306" name="Rectangle 58"/>
            <p:cNvSpPr>
              <a:spLocks noChangeArrowheads="1"/>
            </p:cNvSpPr>
            <p:nvPr/>
          </p:nvSpPr>
          <p:spPr bwMode="auto">
            <a:xfrm>
              <a:off x="2640" y="13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A-C</a:t>
              </a:r>
            </a:p>
          </p:txBody>
        </p:sp>
      </p:grpSp>
      <p:sp>
        <p:nvSpPr>
          <p:cNvPr id="1077307" name="Text Box 59"/>
          <p:cNvSpPr txBox="1">
            <a:spLocks noChangeArrowheads="1"/>
          </p:cNvSpPr>
          <p:nvPr/>
        </p:nvSpPr>
        <p:spPr bwMode="auto">
          <a:xfrm>
            <a:off x="4114800" y="47847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" charset="0"/>
              <a:buChar char="n"/>
              <a:defRPr/>
            </a:pPr>
            <a:endParaRPr lang="en-US" sz="2000">
              <a:solidFill>
                <a:srgbClr val="000000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1077285" name="Text Box 37"/>
          <p:cNvSpPr txBox="1">
            <a:spLocks noChangeArrowheads="1"/>
          </p:cNvSpPr>
          <p:nvPr/>
        </p:nvSpPr>
        <p:spPr bwMode="auto">
          <a:xfrm>
            <a:off x="2362200" y="2590800"/>
            <a:ext cx="595313" cy="369888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A-C</a:t>
            </a:r>
          </a:p>
        </p:txBody>
      </p:sp>
      <p:sp>
        <p:nvSpPr>
          <p:cNvPr id="1077286" name="Text Box 38"/>
          <p:cNvSpPr txBox="1">
            <a:spLocks noChangeArrowheads="1"/>
          </p:cNvSpPr>
          <p:nvPr/>
        </p:nvSpPr>
        <p:spPr bwMode="auto">
          <a:xfrm>
            <a:off x="4114800" y="2590800"/>
            <a:ext cx="595313" cy="369888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A-C</a:t>
            </a:r>
          </a:p>
        </p:txBody>
      </p:sp>
      <p:sp>
        <p:nvSpPr>
          <p:cNvPr id="1077287" name="Text Box 39"/>
          <p:cNvSpPr txBox="1">
            <a:spLocks noChangeArrowheads="1"/>
          </p:cNvSpPr>
          <p:nvPr/>
        </p:nvSpPr>
        <p:spPr bwMode="auto">
          <a:xfrm>
            <a:off x="3581400" y="3962400"/>
            <a:ext cx="595313" cy="369888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A-C</a:t>
            </a:r>
          </a:p>
        </p:txBody>
      </p:sp>
      <p:sp>
        <p:nvSpPr>
          <p:cNvPr id="1077282" name="Line 34"/>
          <p:cNvSpPr>
            <a:spLocks noChangeShapeType="1"/>
          </p:cNvSpPr>
          <p:nvPr/>
        </p:nvSpPr>
        <p:spPr bwMode="auto">
          <a:xfrm flipH="1">
            <a:off x="2286000" y="3200400"/>
            <a:ext cx="990600" cy="0"/>
          </a:xfrm>
          <a:prstGeom prst="line">
            <a:avLst/>
          </a:prstGeom>
          <a:noFill/>
          <a:ln w="57150">
            <a:solidFill>
              <a:srgbClr val="777777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7283" name="Line 35"/>
          <p:cNvSpPr>
            <a:spLocks noChangeShapeType="1"/>
          </p:cNvSpPr>
          <p:nvPr/>
        </p:nvSpPr>
        <p:spPr bwMode="auto">
          <a:xfrm flipH="1">
            <a:off x="3200400" y="3733800"/>
            <a:ext cx="381000" cy="533400"/>
          </a:xfrm>
          <a:prstGeom prst="line">
            <a:avLst/>
          </a:prstGeom>
          <a:noFill/>
          <a:ln w="57150">
            <a:solidFill>
              <a:srgbClr val="777777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7284" name="Line 36"/>
          <p:cNvSpPr>
            <a:spLocks noChangeShapeType="1"/>
          </p:cNvSpPr>
          <p:nvPr/>
        </p:nvSpPr>
        <p:spPr bwMode="auto">
          <a:xfrm flipH="1">
            <a:off x="3886200" y="3200400"/>
            <a:ext cx="838200" cy="0"/>
          </a:xfrm>
          <a:prstGeom prst="line">
            <a:avLst/>
          </a:prstGeom>
          <a:noFill/>
          <a:ln w="57150">
            <a:solidFill>
              <a:srgbClr val="777777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5622" name="Group 62"/>
          <p:cNvGrpSpPr>
            <a:grpSpLocks/>
          </p:cNvGrpSpPr>
          <p:nvPr/>
        </p:nvGrpSpPr>
        <p:grpSpPr bwMode="auto">
          <a:xfrm>
            <a:off x="1905000" y="3505200"/>
            <a:ext cx="1066800" cy="762000"/>
            <a:chOff x="1584" y="2256"/>
            <a:chExt cx="672" cy="480"/>
          </a:xfrm>
        </p:grpSpPr>
        <p:sp>
          <p:nvSpPr>
            <p:cNvPr id="1077308" name="Line 60"/>
            <p:cNvSpPr>
              <a:spLocks noChangeShapeType="1"/>
            </p:cNvSpPr>
            <p:nvPr/>
          </p:nvSpPr>
          <p:spPr bwMode="auto">
            <a:xfrm flipH="1">
              <a:off x="1728" y="2256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7309" name="Line 61"/>
            <p:cNvSpPr>
              <a:spLocks noChangeShapeType="1"/>
            </p:cNvSpPr>
            <p:nvPr/>
          </p:nvSpPr>
          <p:spPr bwMode="auto">
            <a:xfrm flipH="1" flipV="1">
              <a:off x="1584" y="2400"/>
              <a:ext cx="288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5623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9ECB5081-8589-284C-8779-01C830016B56}" type="slidenum">
              <a:rPr lang="en-US" sz="1400">
                <a:solidFill>
                  <a:srgbClr val="000000"/>
                </a:solidFill>
              </a:rPr>
              <a:pPr eaLnBrk="1" hangingPunct="1"/>
              <a:t>10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2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30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MANETs</a:t>
            </a:r>
          </a:p>
        </p:txBody>
      </p:sp>
      <p:sp>
        <p:nvSpPr>
          <p:cNvPr id="1078303" name="Rectangle 3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mobile ad hoc network (MANET) is characterized by…</a:t>
            </a:r>
          </a:p>
          <a:p>
            <a:pPr lvl="1">
              <a:defRPr/>
            </a:pPr>
            <a:r>
              <a:rPr lang="en-US" dirty="0"/>
              <a:t>Often, multi-hop networks are formed (instead of fully-connected ones).</a:t>
            </a:r>
          </a:p>
          <a:p>
            <a:pPr lvl="1">
              <a:defRPr/>
            </a:pPr>
            <a:r>
              <a:rPr lang="en-US" dirty="0"/>
              <a:t>Routing needed.</a:t>
            </a:r>
          </a:p>
          <a:p>
            <a:pPr lvl="1">
              <a:defRPr/>
            </a:pPr>
            <a:r>
              <a:rPr lang="en-US" dirty="0"/>
              <a:t>Unstable wireless links and mobile nodes lead to dynamic topology.</a:t>
            </a:r>
          </a:p>
        </p:txBody>
      </p:sp>
      <p:sp>
        <p:nvSpPr>
          <p:cNvPr id="1078276" name="Oval 4"/>
          <p:cNvSpPr>
            <a:spLocks noChangeArrowheads="1"/>
          </p:cNvSpPr>
          <p:nvPr/>
        </p:nvSpPr>
        <p:spPr bwMode="auto">
          <a:xfrm>
            <a:off x="2209800" y="5105400"/>
            <a:ext cx="304800" cy="304800"/>
          </a:xfrm>
          <a:prstGeom prst="ellipse">
            <a:avLst/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1078278" name="Oval 6"/>
          <p:cNvSpPr>
            <a:spLocks noChangeArrowheads="1"/>
          </p:cNvSpPr>
          <p:nvPr/>
        </p:nvSpPr>
        <p:spPr bwMode="auto">
          <a:xfrm>
            <a:off x="2667000" y="5334000"/>
            <a:ext cx="304800" cy="304800"/>
          </a:xfrm>
          <a:prstGeom prst="ellipse">
            <a:avLst/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8279" name="Oval 7"/>
          <p:cNvSpPr>
            <a:spLocks noChangeArrowheads="1"/>
          </p:cNvSpPr>
          <p:nvPr/>
        </p:nvSpPr>
        <p:spPr bwMode="auto">
          <a:xfrm>
            <a:off x="2590800" y="4648200"/>
            <a:ext cx="304800" cy="304800"/>
          </a:xfrm>
          <a:prstGeom prst="ellipse">
            <a:avLst/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8280" name="Oval 8"/>
          <p:cNvSpPr>
            <a:spLocks noChangeArrowheads="1"/>
          </p:cNvSpPr>
          <p:nvPr/>
        </p:nvSpPr>
        <p:spPr bwMode="auto">
          <a:xfrm>
            <a:off x="3124200" y="5791200"/>
            <a:ext cx="304800" cy="304800"/>
          </a:xfrm>
          <a:prstGeom prst="ellipse">
            <a:avLst/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D</a:t>
            </a:r>
          </a:p>
        </p:txBody>
      </p:sp>
      <p:sp>
        <p:nvSpPr>
          <p:cNvPr id="1078281" name="Oval 9"/>
          <p:cNvSpPr>
            <a:spLocks noChangeArrowheads="1"/>
          </p:cNvSpPr>
          <p:nvPr/>
        </p:nvSpPr>
        <p:spPr bwMode="auto">
          <a:xfrm>
            <a:off x="1600200" y="4495800"/>
            <a:ext cx="1524000" cy="15240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8288" name="Line 16"/>
          <p:cNvSpPr>
            <a:spLocks noChangeShapeType="1"/>
          </p:cNvSpPr>
          <p:nvPr/>
        </p:nvSpPr>
        <p:spPr bwMode="auto">
          <a:xfrm>
            <a:off x="5943600" y="4800600"/>
            <a:ext cx="76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8289" name="Line 17"/>
          <p:cNvSpPr>
            <a:spLocks noChangeShapeType="1"/>
          </p:cNvSpPr>
          <p:nvPr/>
        </p:nvSpPr>
        <p:spPr bwMode="auto">
          <a:xfrm>
            <a:off x="5562600" y="52578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8290" name="Line 18"/>
          <p:cNvSpPr>
            <a:spLocks noChangeShapeType="1"/>
          </p:cNvSpPr>
          <p:nvPr/>
        </p:nvSpPr>
        <p:spPr bwMode="auto">
          <a:xfrm>
            <a:off x="6019800" y="5638800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8291" name="Line 19"/>
          <p:cNvSpPr>
            <a:spLocks noChangeShapeType="1"/>
          </p:cNvSpPr>
          <p:nvPr/>
        </p:nvSpPr>
        <p:spPr bwMode="auto">
          <a:xfrm flipH="1">
            <a:off x="5562600" y="48006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8284" name="Oval 12"/>
          <p:cNvSpPr>
            <a:spLocks noChangeArrowheads="1"/>
          </p:cNvSpPr>
          <p:nvPr/>
        </p:nvSpPr>
        <p:spPr bwMode="auto">
          <a:xfrm>
            <a:off x="5410200" y="5105400"/>
            <a:ext cx="304800" cy="304800"/>
          </a:xfrm>
          <a:prstGeom prst="ellipse">
            <a:avLst/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1078285" name="Oval 13"/>
          <p:cNvSpPr>
            <a:spLocks noChangeArrowheads="1"/>
          </p:cNvSpPr>
          <p:nvPr/>
        </p:nvSpPr>
        <p:spPr bwMode="auto">
          <a:xfrm>
            <a:off x="5867400" y="5486400"/>
            <a:ext cx="304800" cy="304800"/>
          </a:xfrm>
          <a:prstGeom prst="ellipse">
            <a:avLst/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8286" name="Oval 14"/>
          <p:cNvSpPr>
            <a:spLocks noChangeArrowheads="1"/>
          </p:cNvSpPr>
          <p:nvPr/>
        </p:nvSpPr>
        <p:spPr bwMode="auto">
          <a:xfrm>
            <a:off x="5791200" y="4648200"/>
            <a:ext cx="304800" cy="304800"/>
          </a:xfrm>
          <a:prstGeom prst="ellipse">
            <a:avLst/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8287" name="Oval 15"/>
          <p:cNvSpPr>
            <a:spLocks noChangeArrowheads="1"/>
          </p:cNvSpPr>
          <p:nvPr/>
        </p:nvSpPr>
        <p:spPr bwMode="auto">
          <a:xfrm>
            <a:off x="6324600" y="5791200"/>
            <a:ext cx="304800" cy="304800"/>
          </a:xfrm>
          <a:prstGeom prst="ellipse">
            <a:avLst/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D</a:t>
            </a:r>
          </a:p>
        </p:txBody>
      </p:sp>
      <p:sp>
        <p:nvSpPr>
          <p:cNvPr id="1078292" name="AutoShape 20"/>
          <p:cNvSpPr>
            <a:spLocks noChangeArrowheads="1"/>
          </p:cNvSpPr>
          <p:nvPr/>
        </p:nvSpPr>
        <p:spPr bwMode="auto">
          <a:xfrm>
            <a:off x="4114800" y="5029200"/>
            <a:ext cx="914400" cy="533400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8293" name="Text Box 21"/>
          <p:cNvSpPr txBox="1">
            <a:spLocks noChangeArrowheads="1"/>
          </p:cNvSpPr>
          <p:nvPr/>
        </p:nvSpPr>
        <p:spPr bwMode="auto">
          <a:xfrm>
            <a:off x="5337175" y="3810000"/>
            <a:ext cx="12239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Logical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Topology</a:t>
            </a:r>
          </a:p>
        </p:txBody>
      </p:sp>
      <p:sp>
        <p:nvSpPr>
          <p:cNvPr id="1078294" name="Line 22"/>
          <p:cNvSpPr>
            <a:spLocks noChangeShapeType="1"/>
          </p:cNvSpPr>
          <p:nvPr/>
        </p:nvSpPr>
        <p:spPr bwMode="auto">
          <a:xfrm>
            <a:off x="5410200" y="5486400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8295" name="Line 23"/>
          <p:cNvSpPr>
            <a:spLocks noChangeShapeType="1"/>
          </p:cNvSpPr>
          <p:nvPr/>
        </p:nvSpPr>
        <p:spPr bwMode="auto">
          <a:xfrm>
            <a:off x="5943600" y="5867400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8298" name="Oval 26"/>
          <p:cNvSpPr>
            <a:spLocks noChangeArrowheads="1"/>
          </p:cNvSpPr>
          <p:nvPr/>
        </p:nvSpPr>
        <p:spPr bwMode="auto">
          <a:xfrm>
            <a:off x="2057400" y="4724400"/>
            <a:ext cx="1524000" cy="15240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45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6B0EDD5C-3EEE-2C4E-8BB7-1C8724FBD69B}" type="slidenum">
              <a:rPr lang="en-US" sz="1400">
                <a:solidFill>
                  <a:srgbClr val="000000"/>
                </a:solidFill>
              </a:rPr>
              <a:pPr eaLnBrk="1" hangingPunct="1"/>
              <a:t>11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8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MANET vs. Traditional Routing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1295400"/>
          <a:ext cx="7543800" cy="4084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5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Traditional Routing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MANET Routing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66FF"/>
                          </a:solidFill>
                        </a:rPr>
                        <a:t>Node</a:t>
                      </a:r>
                      <a:r>
                        <a:rPr lang="en-US" sz="1600" baseline="0" dirty="0">
                          <a:solidFill>
                            <a:srgbClr val="3366FF"/>
                          </a:solidFill>
                        </a:rPr>
                        <a:t> participation</a:t>
                      </a:r>
                      <a:endParaRPr lang="en-US" sz="1600" dirty="0">
                        <a:solidFill>
                          <a:srgbClr val="3366FF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Most</a:t>
                      </a:r>
                      <a:r>
                        <a:rPr lang="en-US" sz="1600" baseline="0" dirty="0"/>
                        <a:t> nodes are end-points</a:t>
                      </a:r>
                      <a:endParaRPr lang="en-US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Every node is a potential router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66FF"/>
                          </a:solidFill>
                        </a:rPr>
                        <a:t>Topology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Mostly static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Dynamic</a:t>
                      </a:r>
                      <a:r>
                        <a:rPr lang="en-US" sz="1600" baseline="0" dirty="0"/>
                        <a:t> and changes often due to node mobility and link status changes.</a:t>
                      </a:r>
                      <a:endParaRPr lang="en-US" sz="16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9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66FF"/>
                          </a:solidFill>
                        </a:rPr>
                        <a:t>Redundant</a:t>
                      </a:r>
                      <a:r>
                        <a:rPr lang="en-US" sz="1600" baseline="0" dirty="0">
                          <a:solidFill>
                            <a:srgbClr val="3366FF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rgbClr val="3366FF"/>
                          </a:solidFill>
                        </a:rPr>
                        <a:t>Links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Usually none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lot of links are redundant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66FF"/>
                          </a:solidFill>
                        </a:rPr>
                        <a:t>Routing interface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Routers have multiple routing interfaces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Each</a:t>
                      </a:r>
                      <a:r>
                        <a:rPr lang="en-US" sz="1600" baseline="0" dirty="0"/>
                        <a:t> node has only one routing interface</a:t>
                      </a:r>
                      <a:endParaRPr lang="en-US" sz="16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66FF"/>
                          </a:solidFill>
                        </a:rPr>
                        <a:t>Power consumption issue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None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Great concern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68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67A49450-EE4C-064F-A810-90C121FCB0E8}" type="slidenum">
              <a:rPr lang="en-US" sz="1400">
                <a:solidFill>
                  <a:srgbClr val="000000"/>
                </a:solidFill>
              </a:rPr>
              <a:pPr eaLnBrk="1" hangingPunct="1"/>
              <a:t>12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74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MANET Routing</a:t>
            </a:r>
          </a:p>
        </p:txBody>
      </p:sp>
      <p:sp>
        <p:nvSpPr>
          <p:cNvPr id="1079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Difficult to achieve good performance</a:t>
            </a:r>
          </a:p>
          <a:p>
            <a:pPr lvl="1">
              <a:defRPr/>
            </a:pPr>
            <a:r>
              <a:rPr lang="en-US" dirty="0"/>
              <a:t>Routes change over time due to node mobility</a:t>
            </a:r>
          </a:p>
          <a:p>
            <a:pPr lvl="1">
              <a:defRPr/>
            </a:pPr>
            <a:r>
              <a:rPr lang="en-US" dirty="0"/>
              <a:t>Hard to avoid long delays when first sending packets</a:t>
            </a:r>
          </a:p>
          <a:p>
            <a:pPr lvl="1">
              <a:defRPr/>
            </a:pPr>
            <a:r>
              <a:rPr lang="en-US" dirty="0"/>
              <a:t>Hard to reduce overhead of route discovery and maintenance</a:t>
            </a:r>
          </a:p>
          <a:p>
            <a:pPr lvl="1">
              <a:defRPr/>
            </a:pPr>
            <a:r>
              <a:rPr lang="en-US" dirty="0"/>
              <a:t>Node involvement a challenge – to find better paths and reduce likelihood of partitions, with relatively low overhead.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28675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706075FE-CCCB-2D40-B576-FD59E9E3C826}" type="slidenum">
              <a:rPr lang="en-US" sz="1400">
                <a:solidFill>
                  <a:srgbClr val="000000"/>
                </a:solidFill>
              </a:rPr>
              <a:pPr eaLnBrk="1" hangingPunct="1"/>
              <a:t>13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0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Categories</a:t>
            </a:r>
          </a:p>
        </p:txBody>
      </p:sp>
      <p:sp>
        <p:nvSpPr>
          <p:cNvPr id="1082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2057400"/>
          </a:xfrm>
        </p:spPr>
        <p:txBody>
          <a:bodyPr/>
          <a:lstStyle/>
          <a:p>
            <a:pPr>
              <a:defRPr/>
            </a:pPr>
            <a:r>
              <a:rPr lang="en-US" dirty="0"/>
              <a:t>Based on Decision time</a:t>
            </a:r>
          </a:p>
          <a:p>
            <a:pPr lvl="1">
              <a:defRPr/>
            </a:pPr>
            <a:r>
              <a:rPr lang="en-US" dirty="0"/>
              <a:t>Proactive or table-driven – maintain routing tables</a:t>
            </a:r>
          </a:p>
          <a:p>
            <a:pPr lvl="1">
              <a:defRPr/>
            </a:pPr>
            <a:r>
              <a:rPr lang="en-US" dirty="0"/>
              <a:t>Reactive or on-demand – determine routing on an as-needed basis</a:t>
            </a:r>
          </a:p>
          <a:p>
            <a:pPr lvl="1">
              <a:defRPr/>
            </a:pPr>
            <a:r>
              <a:rPr lang="en-US" dirty="0"/>
              <a:t>Hybrid</a:t>
            </a:r>
          </a:p>
          <a:p>
            <a:pPr>
              <a:defRPr/>
            </a:pPr>
            <a:r>
              <a:rPr lang="en-US" dirty="0"/>
              <a:t>Network structure</a:t>
            </a:r>
          </a:p>
          <a:p>
            <a:pPr lvl="1">
              <a:defRPr/>
            </a:pPr>
            <a:r>
              <a:rPr lang="en-US" dirty="0"/>
              <a:t>Hierarchical – impose a hierarchy on a collection of nodes and reflect this hierarchy in the routing algorithm</a:t>
            </a:r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>
            <a:off x="4495800" y="3886200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4495800" y="6248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2209800" y="5105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781800" y="5105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5029200" y="5105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209800" y="5105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495800" y="38862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2743200" y="38862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743200" y="3429000"/>
            <a:ext cx="3505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6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MANET Routing Protocols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657600" y="5791200"/>
            <a:ext cx="1676400" cy="457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6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Hybrid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1600" y="4648200"/>
            <a:ext cx="1676400" cy="457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6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Proactive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943600" y="4648200"/>
            <a:ext cx="1676400" cy="457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6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Reactive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295400" y="5943600"/>
            <a:ext cx="1828800" cy="838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6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u="sng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OLSR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5867400" y="5943600"/>
            <a:ext cx="1828800" cy="838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6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u="sng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AODV</a:t>
            </a:r>
          </a:p>
        </p:txBody>
      </p:sp>
      <p:sp>
        <p:nvSpPr>
          <p:cNvPr id="29713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92664718-2F64-7448-88BA-18E039C3DE0A}" type="slidenum">
              <a:rPr lang="en-US" sz="1400">
                <a:solidFill>
                  <a:srgbClr val="000000"/>
                </a:solidFill>
              </a:rPr>
              <a:pPr eaLnBrk="1" hangingPunct="1"/>
              <a:t>14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8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Common Features</a:t>
            </a:r>
          </a:p>
        </p:txBody>
      </p:sp>
      <p:sp>
        <p:nvSpPr>
          <p:cNvPr id="1093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MANET routing protocols must…</a:t>
            </a:r>
          </a:p>
          <a:p>
            <a:pPr lvl="1">
              <a:defRPr/>
            </a:pPr>
            <a:r>
              <a:rPr lang="en-US" dirty="0"/>
              <a:t>Discover a path from source to destination</a:t>
            </a:r>
          </a:p>
          <a:p>
            <a:pPr lvl="1">
              <a:defRPr/>
            </a:pPr>
            <a:r>
              <a:rPr lang="en-US" dirty="0"/>
              <a:t>Maintain that path (e.g., if an intermediate node moves and breaks the path)</a:t>
            </a:r>
          </a:p>
          <a:p>
            <a:pPr lvl="1">
              <a:defRPr/>
            </a:pPr>
            <a:r>
              <a:rPr lang="en-US" dirty="0"/>
              <a:t>Define mechanisms to exchange routing information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Reactive protocols</a:t>
            </a:r>
          </a:p>
          <a:p>
            <a:pPr lvl="1">
              <a:defRPr/>
            </a:pPr>
            <a:r>
              <a:rPr lang="en-US" dirty="0"/>
              <a:t>Discover a path when a packet needs to be transmitted and no known path exists</a:t>
            </a:r>
          </a:p>
          <a:p>
            <a:pPr lvl="1">
              <a:defRPr/>
            </a:pPr>
            <a:r>
              <a:rPr lang="en-US" dirty="0"/>
              <a:t>Attempt to alter the path when a routing failure occurs</a:t>
            </a:r>
          </a:p>
          <a:p>
            <a:pPr>
              <a:defRPr/>
            </a:pPr>
            <a:r>
              <a:rPr lang="en-US" dirty="0"/>
              <a:t>Proactive protocols</a:t>
            </a:r>
          </a:p>
          <a:p>
            <a:pPr lvl="1">
              <a:defRPr/>
            </a:pPr>
            <a:r>
              <a:rPr lang="en-US" dirty="0"/>
              <a:t>Find paths, in advance, for all </a:t>
            </a:r>
            <a:r>
              <a:rPr lang="en-US"/>
              <a:t>source-destination pairs</a:t>
            </a:r>
            <a:endParaRPr lang="en-US" dirty="0"/>
          </a:p>
          <a:p>
            <a:pPr lvl="1">
              <a:defRPr/>
            </a:pPr>
            <a:r>
              <a:rPr lang="en-US" dirty="0"/>
              <a:t>Periodically exchange routing information to maintain paths</a:t>
            </a:r>
          </a:p>
        </p:txBody>
      </p:sp>
      <p:sp>
        <p:nvSpPr>
          <p:cNvPr id="30723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431E5A3-87D0-164A-881B-8C18FDD42EEF}" type="slidenum">
              <a:rPr lang="en-US" sz="1400">
                <a:solidFill>
                  <a:srgbClr val="000000"/>
                </a:solidFill>
              </a:rPr>
              <a:pPr eaLnBrk="1" hangingPunct="1"/>
              <a:t>15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0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OLSR Concepts  (1)</a:t>
            </a:r>
          </a:p>
        </p:txBody>
      </p:sp>
      <p:sp>
        <p:nvSpPr>
          <p:cNvPr id="1117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Optimized Link State Routing (OLSR) protocol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Proactive (table-driven) routing protocol</a:t>
            </a:r>
          </a:p>
          <a:p>
            <a:pPr lvl="1">
              <a:defRPr/>
            </a:pPr>
            <a:r>
              <a:rPr lang="en-US" dirty="0"/>
              <a:t>A route is available immediately when needed</a:t>
            </a:r>
          </a:p>
          <a:p>
            <a:pPr>
              <a:defRPr/>
            </a:pPr>
            <a:r>
              <a:rPr lang="en-US" dirty="0"/>
              <a:t>Based on the link-state algorithm</a:t>
            </a:r>
          </a:p>
          <a:p>
            <a:pPr lvl="1">
              <a:defRPr/>
            </a:pPr>
            <a:r>
              <a:rPr lang="en-US" dirty="0"/>
              <a:t>Traditionally, all nodes flood neighbor information in a link-state protocol, but not in OLSR</a:t>
            </a:r>
          </a:p>
          <a:p>
            <a:pPr>
              <a:defRPr/>
            </a:pPr>
            <a:r>
              <a:rPr lang="en-US" dirty="0"/>
              <a:t>Nodes advertise information only about links with neighbors who are in its </a:t>
            </a:r>
            <a:r>
              <a:rPr lang="en-US" i="1" dirty="0"/>
              <a:t>multipoint relay selector set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Reduces size of control packets</a:t>
            </a:r>
          </a:p>
          <a:p>
            <a:pPr>
              <a:defRPr/>
            </a:pPr>
            <a:r>
              <a:rPr lang="en-US" dirty="0"/>
              <a:t>Reduces flooding by using only </a:t>
            </a:r>
            <a:r>
              <a:rPr lang="en-US" i="1" dirty="0"/>
              <a:t>multipoint relay</a:t>
            </a:r>
            <a:r>
              <a:rPr lang="en-US" dirty="0"/>
              <a:t> nodes to send information in the network</a:t>
            </a:r>
          </a:p>
          <a:p>
            <a:pPr lvl="1">
              <a:defRPr/>
            </a:pPr>
            <a:r>
              <a:rPr lang="en-US" dirty="0"/>
              <a:t>Reduces number of control packets by reducing duplicate transmissions</a:t>
            </a:r>
          </a:p>
        </p:txBody>
      </p:sp>
      <p:sp>
        <p:nvSpPr>
          <p:cNvPr id="31747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438E9417-325B-F24D-B7D5-DE10C69A411B}" type="slidenum">
              <a:rPr lang="en-US" sz="1400">
                <a:solidFill>
                  <a:srgbClr val="000000"/>
                </a:solidFill>
              </a:rPr>
              <a:pPr eaLnBrk="1" hangingPunct="1"/>
              <a:t>16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9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OLSR Concepts  (2)</a:t>
            </a:r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Does not require reliable transfer, since updates are sent periodically</a:t>
            </a:r>
          </a:p>
          <a:p>
            <a:pPr>
              <a:defRPr/>
            </a:pPr>
            <a:r>
              <a:rPr lang="en-US"/>
              <a:t>Does not need in-order delivery, since sequence numbers are used to prevent out-of-date information from being misinterpreted</a:t>
            </a:r>
          </a:p>
          <a:p>
            <a:pPr>
              <a:defRPr/>
            </a:pPr>
            <a:r>
              <a:rPr lang="en-US"/>
              <a:t>Uses hop-by-hop routing</a:t>
            </a:r>
          </a:p>
          <a:p>
            <a:pPr lvl="1">
              <a:defRPr/>
            </a:pPr>
            <a:r>
              <a:rPr lang="en-US"/>
              <a:t>Routes are based on dynamic table entries maintained at intermediate nodes</a:t>
            </a:r>
          </a:p>
        </p:txBody>
      </p:sp>
      <p:sp>
        <p:nvSpPr>
          <p:cNvPr id="32771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8C501DB0-CCF4-954B-8A6B-F834C15DB87D}" type="slidenum">
              <a:rPr lang="en-US" sz="1400">
                <a:solidFill>
                  <a:srgbClr val="000000"/>
                </a:solidFill>
              </a:rPr>
              <a:pPr eaLnBrk="1" hangingPunct="1"/>
              <a:t>17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42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52" name="Line 2068"/>
          <p:cNvSpPr>
            <a:spLocks noChangeShapeType="1"/>
          </p:cNvSpPr>
          <p:nvPr/>
        </p:nvSpPr>
        <p:spPr bwMode="auto">
          <a:xfrm>
            <a:off x="4343400" y="4648200"/>
            <a:ext cx="1066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923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Multipoint Relays</a:t>
            </a:r>
          </a:p>
        </p:txBody>
      </p:sp>
      <p:sp>
        <p:nvSpPr>
          <p:cNvPr id="111923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2667000"/>
          </a:xfrm>
        </p:spPr>
        <p:txBody>
          <a:bodyPr/>
          <a:lstStyle/>
          <a:p>
            <a:pPr>
              <a:defRPr/>
            </a:pPr>
            <a:r>
              <a:rPr lang="en-US" dirty="0"/>
              <a:t>Each node </a:t>
            </a:r>
            <a:r>
              <a:rPr lang="en-US" i="1" dirty="0"/>
              <a:t>N</a:t>
            </a:r>
            <a:r>
              <a:rPr lang="en-US" dirty="0"/>
              <a:t> in the network selects a set of neighbor nodes as </a:t>
            </a:r>
            <a:r>
              <a:rPr lang="en-US" dirty="0">
                <a:solidFill>
                  <a:srgbClr val="FF0000"/>
                </a:solidFill>
              </a:rPr>
              <a:t>multipoint relays</a:t>
            </a:r>
            <a:r>
              <a:rPr lang="en-US" dirty="0"/>
              <a:t>, </a:t>
            </a:r>
            <a:r>
              <a:rPr lang="en-US" i="1" dirty="0"/>
              <a:t>MPR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), that retransmit control packets from </a:t>
            </a:r>
            <a:r>
              <a:rPr lang="en-US" i="1" dirty="0"/>
              <a:t>N</a:t>
            </a:r>
            <a:endParaRPr lang="en-US" dirty="0"/>
          </a:p>
          <a:p>
            <a:pPr lvl="1">
              <a:defRPr/>
            </a:pPr>
            <a:r>
              <a:rPr lang="en-US" dirty="0"/>
              <a:t>Neighbors not in </a:t>
            </a:r>
            <a:r>
              <a:rPr lang="en-US" i="1" dirty="0"/>
              <a:t>MPR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process control packets from </a:t>
            </a:r>
            <a:r>
              <a:rPr lang="en-US" i="1" dirty="0"/>
              <a:t>N</a:t>
            </a:r>
            <a:r>
              <a:rPr lang="en-US" dirty="0"/>
              <a:t>, but they do not forward the packets</a:t>
            </a:r>
          </a:p>
          <a:p>
            <a:pPr>
              <a:defRPr/>
            </a:pPr>
            <a:r>
              <a:rPr lang="en-US" i="1" dirty="0"/>
              <a:t>MPR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selected such that all </a:t>
            </a:r>
            <a:r>
              <a:rPr lang="en-US" dirty="0">
                <a:solidFill>
                  <a:srgbClr val="FF0000"/>
                </a:solidFill>
              </a:rPr>
              <a:t>two-hop neighbors </a:t>
            </a:r>
            <a:r>
              <a:rPr lang="en-US" dirty="0"/>
              <a:t>of </a:t>
            </a:r>
            <a:r>
              <a:rPr lang="en-US" i="1" dirty="0"/>
              <a:t>N</a:t>
            </a:r>
            <a:r>
              <a:rPr lang="en-US" dirty="0"/>
              <a:t> are covered by (one-hop neighbors) of </a:t>
            </a:r>
            <a:r>
              <a:rPr lang="en-US" i="1" dirty="0"/>
              <a:t>MPR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  <p:sp>
        <p:nvSpPr>
          <p:cNvPr id="1119236" name="Line 2052"/>
          <p:cNvSpPr>
            <a:spLocks noChangeShapeType="1"/>
          </p:cNvSpPr>
          <p:nvPr/>
        </p:nvSpPr>
        <p:spPr bwMode="auto">
          <a:xfrm flipH="1">
            <a:off x="990600" y="4724400"/>
            <a:ext cx="76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9237" name="Line 2053"/>
          <p:cNvSpPr>
            <a:spLocks noChangeShapeType="1"/>
          </p:cNvSpPr>
          <p:nvPr/>
        </p:nvSpPr>
        <p:spPr bwMode="auto">
          <a:xfrm>
            <a:off x="2438400" y="4343400"/>
            <a:ext cx="10668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9238" name="Line 2054"/>
          <p:cNvSpPr>
            <a:spLocks noChangeShapeType="1"/>
          </p:cNvSpPr>
          <p:nvPr/>
        </p:nvSpPr>
        <p:spPr bwMode="auto">
          <a:xfrm flipV="1">
            <a:off x="990600" y="5715000"/>
            <a:ext cx="1143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9239" name="Line 2055"/>
          <p:cNvSpPr>
            <a:spLocks noChangeShapeType="1"/>
          </p:cNvSpPr>
          <p:nvPr/>
        </p:nvSpPr>
        <p:spPr bwMode="auto">
          <a:xfrm flipV="1">
            <a:off x="1066800" y="4343400"/>
            <a:ext cx="1371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9240" name="Line 2056"/>
          <p:cNvSpPr>
            <a:spLocks noChangeShapeType="1"/>
          </p:cNvSpPr>
          <p:nvPr/>
        </p:nvSpPr>
        <p:spPr bwMode="auto">
          <a:xfrm flipH="1">
            <a:off x="2133600" y="4419600"/>
            <a:ext cx="304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9241" name="Line 2057"/>
          <p:cNvSpPr>
            <a:spLocks noChangeShapeType="1"/>
          </p:cNvSpPr>
          <p:nvPr/>
        </p:nvSpPr>
        <p:spPr bwMode="auto">
          <a:xfrm flipV="1">
            <a:off x="2133600" y="55626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9242" name="Line 2058"/>
          <p:cNvSpPr>
            <a:spLocks noChangeShapeType="1"/>
          </p:cNvSpPr>
          <p:nvPr/>
        </p:nvSpPr>
        <p:spPr bwMode="auto">
          <a:xfrm>
            <a:off x="2438400" y="4343400"/>
            <a:ext cx="1905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9244" name="Line 2060"/>
          <p:cNvSpPr>
            <a:spLocks noChangeShapeType="1"/>
          </p:cNvSpPr>
          <p:nvPr/>
        </p:nvSpPr>
        <p:spPr bwMode="auto">
          <a:xfrm flipH="1">
            <a:off x="3505200" y="4648200"/>
            <a:ext cx="838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9245" name="Oval 2061"/>
          <p:cNvSpPr>
            <a:spLocks noChangeArrowheads="1"/>
          </p:cNvSpPr>
          <p:nvPr/>
        </p:nvSpPr>
        <p:spPr bwMode="auto">
          <a:xfrm>
            <a:off x="838200" y="4495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9246" name="Oval 2062"/>
          <p:cNvSpPr>
            <a:spLocks noChangeArrowheads="1"/>
          </p:cNvSpPr>
          <p:nvPr/>
        </p:nvSpPr>
        <p:spPr bwMode="auto">
          <a:xfrm>
            <a:off x="2209800" y="4114800"/>
            <a:ext cx="457200" cy="457200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19247" name="Oval 2063"/>
          <p:cNvSpPr>
            <a:spLocks noChangeArrowheads="1"/>
          </p:cNvSpPr>
          <p:nvPr/>
        </p:nvSpPr>
        <p:spPr bwMode="auto">
          <a:xfrm>
            <a:off x="1828800" y="5486400"/>
            <a:ext cx="457200" cy="457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19248" name="Oval 2064"/>
          <p:cNvSpPr>
            <a:spLocks noChangeArrowheads="1"/>
          </p:cNvSpPr>
          <p:nvPr/>
        </p:nvSpPr>
        <p:spPr bwMode="auto">
          <a:xfrm>
            <a:off x="3276600" y="53340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119249" name="Oval 2065"/>
          <p:cNvSpPr>
            <a:spLocks noChangeArrowheads="1"/>
          </p:cNvSpPr>
          <p:nvPr/>
        </p:nvSpPr>
        <p:spPr bwMode="auto">
          <a:xfrm>
            <a:off x="762000" y="57912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19250" name="Oval 2066"/>
          <p:cNvSpPr>
            <a:spLocks noChangeArrowheads="1"/>
          </p:cNvSpPr>
          <p:nvPr/>
        </p:nvSpPr>
        <p:spPr bwMode="auto">
          <a:xfrm>
            <a:off x="4114800" y="4419600"/>
            <a:ext cx="457200" cy="457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119251" name="Oval 2067"/>
          <p:cNvSpPr>
            <a:spLocks noChangeArrowheads="1"/>
          </p:cNvSpPr>
          <p:nvPr/>
        </p:nvSpPr>
        <p:spPr bwMode="auto">
          <a:xfrm>
            <a:off x="5181600" y="5257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sp>
        <p:nvSpPr>
          <p:cNvPr id="1119253" name="Text Box 2069"/>
          <p:cNvSpPr txBox="1">
            <a:spLocks noChangeArrowheads="1"/>
          </p:cNvSpPr>
          <p:nvPr/>
        </p:nvSpPr>
        <p:spPr bwMode="auto">
          <a:xfrm>
            <a:off x="4857750" y="4222750"/>
            <a:ext cx="2863850" cy="584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One optimal set for Node 4:</a:t>
            </a:r>
            <a:b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MPR(4) = { 3, 6 }</a:t>
            </a:r>
          </a:p>
        </p:txBody>
      </p:sp>
      <p:sp>
        <p:nvSpPr>
          <p:cNvPr id="1119254" name="Text Box 2070"/>
          <p:cNvSpPr txBox="1">
            <a:spLocks noChangeArrowheads="1"/>
          </p:cNvSpPr>
          <p:nvPr/>
        </p:nvSpPr>
        <p:spPr bwMode="auto">
          <a:xfrm>
            <a:off x="6405563" y="5375275"/>
            <a:ext cx="1803400" cy="584200"/>
          </a:xfrm>
          <a:prstGeom prst="rect">
            <a:avLst/>
          </a:prstGeom>
          <a:solidFill>
            <a:srgbClr val="EAEAEA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6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Is there another</a:t>
            </a:r>
            <a:b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optimal MPR(4)?</a:t>
            </a:r>
          </a:p>
        </p:txBody>
      </p:sp>
      <p:sp>
        <p:nvSpPr>
          <p:cNvPr id="33813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0A06CF1F-8547-2044-9A0A-11DAAE7F6FE4}" type="slidenum">
              <a:rPr lang="en-US" sz="1400">
                <a:solidFill>
                  <a:srgbClr val="000000"/>
                </a:solidFill>
              </a:rPr>
              <a:pPr eaLnBrk="1" hangingPunct="1"/>
              <a:t>18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59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Multipoint Relay Selector Set</a:t>
            </a:r>
          </a:p>
        </p:txBody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multipoint relay selector set for Node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MS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), is the set of nodes that choose Node </a:t>
            </a:r>
            <a:r>
              <a:rPr lang="en-US" i="1" dirty="0"/>
              <a:t>N</a:t>
            </a:r>
            <a:r>
              <a:rPr lang="en-US" dirty="0"/>
              <a:t> in their multipoint relay set</a:t>
            </a:r>
          </a:p>
          <a:p>
            <a:pPr lvl="1">
              <a:defRPr/>
            </a:pPr>
            <a:r>
              <a:rPr lang="en-US" dirty="0"/>
              <a:t>Only links </a:t>
            </a:r>
            <a:r>
              <a:rPr lang="en-US" i="1" dirty="0"/>
              <a:t>N-M</a:t>
            </a:r>
            <a:r>
              <a:rPr lang="en-US" dirty="0"/>
              <a:t>, for all </a:t>
            </a:r>
            <a:r>
              <a:rPr lang="en-US" i="1" dirty="0"/>
              <a:t>M</a:t>
            </a:r>
            <a:r>
              <a:rPr lang="en-US" dirty="0"/>
              <a:t> such that </a:t>
            </a:r>
            <a:r>
              <a:rPr lang="en-US" i="1" dirty="0"/>
              <a:t>N</a:t>
            </a:r>
            <a:r>
              <a:rPr lang="en-US" dirty="0">
                <a:sym typeface="Symbol" charset="0"/>
              </a:rPr>
              <a:t></a:t>
            </a:r>
            <a:r>
              <a:rPr lang="en-US" i="1" dirty="0"/>
              <a:t>MS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 will be advertised in control messages</a:t>
            </a:r>
          </a:p>
        </p:txBody>
      </p:sp>
      <p:sp>
        <p:nvSpPr>
          <p:cNvPr id="1120276" name="Text Box 20"/>
          <p:cNvSpPr txBox="1">
            <a:spLocks noChangeArrowheads="1"/>
          </p:cNvSpPr>
          <p:nvPr/>
        </p:nvSpPr>
        <p:spPr bwMode="auto">
          <a:xfrm>
            <a:off x="5638800" y="3632200"/>
            <a:ext cx="2101850" cy="696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MS(3) = {…, 4, …}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MS(6) = {…, 4, …}</a:t>
            </a:r>
          </a:p>
        </p:txBody>
      </p:sp>
      <p:sp>
        <p:nvSpPr>
          <p:cNvPr id="1120277" name="Text Box 21"/>
          <p:cNvSpPr txBox="1">
            <a:spLocks noChangeArrowheads="1"/>
          </p:cNvSpPr>
          <p:nvPr/>
        </p:nvSpPr>
        <p:spPr bwMode="auto">
          <a:xfrm>
            <a:off x="2830513" y="5715000"/>
            <a:ext cx="3479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(Assuming bidirectional links)</a:t>
            </a:r>
          </a:p>
        </p:txBody>
      </p:sp>
      <p:sp>
        <p:nvSpPr>
          <p:cNvPr id="1120278" name="Line 22"/>
          <p:cNvSpPr>
            <a:spLocks noChangeShapeType="1"/>
          </p:cNvSpPr>
          <p:nvPr/>
        </p:nvSpPr>
        <p:spPr bwMode="auto">
          <a:xfrm>
            <a:off x="4876800" y="4191000"/>
            <a:ext cx="1066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0279" name="Line 23"/>
          <p:cNvSpPr>
            <a:spLocks noChangeShapeType="1"/>
          </p:cNvSpPr>
          <p:nvPr/>
        </p:nvSpPr>
        <p:spPr bwMode="auto">
          <a:xfrm flipH="1">
            <a:off x="1524000" y="4267200"/>
            <a:ext cx="76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0280" name="Line 24"/>
          <p:cNvSpPr>
            <a:spLocks noChangeShapeType="1"/>
          </p:cNvSpPr>
          <p:nvPr/>
        </p:nvSpPr>
        <p:spPr bwMode="auto">
          <a:xfrm>
            <a:off x="2971800" y="3886200"/>
            <a:ext cx="10668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0281" name="Line 25"/>
          <p:cNvSpPr>
            <a:spLocks noChangeShapeType="1"/>
          </p:cNvSpPr>
          <p:nvPr/>
        </p:nvSpPr>
        <p:spPr bwMode="auto">
          <a:xfrm flipV="1">
            <a:off x="1524000" y="5257800"/>
            <a:ext cx="1143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0282" name="Line 26"/>
          <p:cNvSpPr>
            <a:spLocks noChangeShapeType="1"/>
          </p:cNvSpPr>
          <p:nvPr/>
        </p:nvSpPr>
        <p:spPr bwMode="auto">
          <a:xfrm flipV="1">
            <a:off x="1600200" y="3886200"/>
            <a:ext cx="1371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0283" name="Line 27"/>
          <p:cNvSpPr>
            <a:spLocks noChangeShapeType="1"/>
          </p:cNvSpPr>
          <p:nvPr/>
        </p:nvSpPr>
        <p:spPr bwMode="auto">
          <a:xfrm flipH="1">
            <a:off x="2667000" y="3962400"/>
            <a:ext cx="304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0284" name="Line 28"/>
          <p:cNvSpPr>
            <a:spLocks noChangeShapeType="1"/>
          </p:cNvSpPr>
          <p:nvPr/>
        </p:nvSpPr>
        <p:spPr bwMode="auto">
          <a:xfrm flipV="1">
            <a:off x="2667000" y="51054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0285" name="Line 29"/>
          <p:cNvSpPr>
            <a:spLocks noChangeShapeType="1"/>
          </p:cNvSpPr>
          <p:nvPr/>
        </p:nvSpPr>
        <p:spPr bwMode="auto">
          <a:xfrm>
            <a:off x="2971800" y="3886200"/>
            <a:ext cx="1905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0286" name="Line 30"/>
          <p:cNvSpPr>
            <a:spLocks noChangeShapeType="1"/>
          </p:cNvSpPr>
          <p:nvPr/>
        </p:nvSpPr>
        <p:spPr bwMode="auto">
          <a:xfrm flipH="1">
            <a:off x="4038600" y="4191000"/>
            <a:ext cx="838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0287" name="Oval 31"/>
          <p:cNvSpPr>
            <a:spLocks noChangeArrowheads="1"/>
          </p:cNvSpPr>
          <p:nvPr/>
        </p:nvSpPr>
        <p:spPr bwMode="auto">
          <a:xfrm>
            <a:off x="1371600" y="40386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20288" name="Oval 32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20289" name="Oval 33"/>
          <p:cNvSpPr>
            <a:spLocks noChangeArrowheads="1"/>
          </p:cNvSpPr>
          <p:nvPr/>
        </p:nvSpPr>
        <p:spPr bwMode="auto">
          <a:xfrm>
            <a:off x="2362200" y="5029200"/>
            <a:ext cx="457200" cy="457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20290" name="Oval 34"/>
          <p:cNvSpPr>
            <a:spLocks noChangeArrowheads="1"/>
          </p:cNvSpPr>
          <p:nvPr/>
        </p:nvSpPr>
        <p:spPr bwMode="auto">
          <a:xfrm>
            <a:off x="3810000" y="4876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120291" name="Oval 35"/>
          <p:cNvSpPr>
            <a:spLocks noChangeArrowheads="1"/>
          </p:cNvSpPr>
          <p:nvPr/>
        </p:nvSpPr>
        <p:spPr bwMode="auto">
          <a:xfrm>
            <a:off x="1295400" y="53340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20292" name="Oval 36"/>
          <p:cNvSpPr>
            <a:spLocks noChangeArrowheads="1"/>
          </p:cNvSpPr>
          <p:nvPr/>
        </p:nvSpPr>
        <p:spPr bwMode="auto">
          <a:xfrm>
            <a:off x="4648200" y="3962400"/>
            <a:ext cx="457200" cy="457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120293" name="Oval 37"/>
          <p:cNvSpPr>
            <a:spLocks noChangeArrowheads="1"/>
          </p:cNvSpPr>
          <p:nvPr/>
        </p:nvSpPr>
        <p:spPr bwMode="auto">
          <a:xfrm>
            <a:off x="5715000" y="48006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sp>
        <p:nvSpPr>
          <p:cNvPr id="34837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72181B1-F7E5-FE4D-AC72-5C6719763A8A}" type="slidenum">
              <a:rPr lang="en-US" sz="1400">
                <a:solidFill>
                  <a:srgbClr val="000000"/>
                </a:solidFill>
              </a:rPr>
              <a:pPr eaLnBrk="1" hangingPunct="1"/>
              <a:t>19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7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 far, we have discussed …</a:t>
            </a:r>
          </a:p>
          <a:p>
            <a:pPr lvl="1">
              <a:defRPr/>
            </a:pPr>
            <a:r>
              <a:rPr lang="en-US" dirty="0"/>
              <a:t>wireless signal representation and propagation (node to node)</a:t>
            </a:r>
          </a:p>
          <a:p>
            <a:pPr lvl="1">
              <a:defRPr/>
            </a:pPr>
            <a:r>
              <a:rPr lang="en-US" dirty="0"/>
              <a:t>Medium Access Control (MAC), multiple nodes to a common receiver</a:t>
            </a:r>
          </a:p>
          <a:p>
            <a:pPr>
              <a:defRPr/>
            </a:pPr>
            <a:r>
              <a:rPr lang="en-US" dirty="0"/>
              <a:t>We will zoom out and look at the information delivery inside the entire network but not just neighborhoods. Suppose node 3 needs to send information toward node 6. Where should it send such information?</a:t>
            </a:r>
          </a:p>
          <a:p>
            <a:pPr lvl="1">
              <a:defRPr/>
            </a:pPr>
            <a:r>
              <a:rPr lang="en-US" dirty="0"/>
              <a:t>Who should 3 send it to?</a:t>
            </a:r>
          </a:p>
          <a:p>
            <a:pPr lvl="1">
              <a:defRPr/>
            </a:pPr>
            <a:r>
              <a:rPr lang="en-US" dirty="0"/>
              <a:t>Who should forward it? To what direction?</a:t>
            </a:r>
          </a:p>
        </p:txBody>
      </p:sp>
      <p:sp>
        <p:nvSpPr>
          <p:cNvPr id="16407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E94BEB0F-7797-FF4A-86F9-7FC2813667D1}" type="slidenum">
              <a:rPr lang="en-US" sz="1400">
                <a:solidFill>
                  <a:srgbClr val="000000"/>
                </a:solidFill>
              </a:rPr>
              <a:pPr eaLnBrk="1" hangingPunct="1"/>
              <a:t>2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Line 2068"/>
          <p:cNvSpPr>
            <a:spLocks noChangeShapeType="1"/>
          </p:cNvSpPr>
          <p:nvPr/>
        </p:nvSpPr>
        <p:spPr bwMode="auto">
          <a:xfrm>
            <a:off x="6529348" y="5075585"/>
            <a:ext cx="1066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Line 2052"/>
          <p:cNvSpPr>
            <a:spLocks noChangeShapeType="1"/>
          </p:cNvSpPr>
          <p:nvPr/>
        </p:nvSpPr>
        <p:spPr bwMode="auto">
          <a:xfrm flipH="1">
            <a:off x="3176548" y="5151785"/>
            <a:ext cx="76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2053"/>
          <p:cNvSpPr>
            <a:spLocks noChangeShapeType="1"/>
          </p:cNvSpPr>
          <p:nvPr/>
        </p:nvSpPr>
        <p:spPr bwMode="auto">
          <a:xfrm>
            <a:off x="4624348" y="4770785"/>
            <a:ext cx="10668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2054"/>
          <p:cNvSpPr>
            <a:spLocks noChangeShapeType="1"/>
          </p:cNvSpPr>
          <p:nvPr/>
        </p:nvSpPr>
        <p:spPr bwMode="auto">
          <a:xfrm flipV="1">
            <a:off x="3176548" y="6142385"/>
            <a:ext cx="1143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Line 2055"/>
          <p:cNvSpPr>
            <a:spLocks noChangeShapeType="1"/>
          </p:cNvSpPr>
          <p:nvPr/>
        </p:nvSpPr>
        <p:spPr bwMode="auto">
          <a:xfrm flipV="1">
            <a:off x="3252748" y="4770785"/>
            <a:ext cx="1371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Line 2056"/>
          <p:cNvSpPr>
            <a:spLocks noChangeShapeType="1"/>
          </p:cNvSpPr>
          <p:nvPr/>
        </p:nvSpPr>
        <p:spPr bwMode="auto">
          <a:xfrm flipH="1">
            <a:off x="4319548" y="4846985"/>
            <a:ext cx="304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Line 2057"/>
          <p:cNvSpPr>
            <a:spLocks noChangeShapeType="1"/>
          </p:cNvSpPr>
          <p:nvPr/>
        </p:nvSpPr>
        <p:spPr bwMode="auto">
          <a:xfrm flipV="1">
            <a:off x="4319548" y="5989985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Line 2058"/>
          <p:cNvSpPr>
            <a:spLocks noChangeShapeType="1"/>
          </p:cNvSpPr>
          <p:nvPr/>
        </p:nvSpPr>
        <p:spPr bwMode="auto">
          <a:xfrm>
            <a:off x="4624348" y="4770785"/>
            <a:ext cx="1905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2060"/>
          <p:cNvSpPr>
            <a:spLocks noChangeShapeType="1"/>
          </p:cNvSpPr>
          <p:nvPr/>
        </p:nvSpPr>
        <p:spPr bwMode="auto">
          <a:xfrm flipH="1">
            <a:off x="5691148" y="5075585"/>
            <a:ext cx="838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Oval 2061"/>
          <p:cNvSpPr>
            <a:spLocks noChangeArrowheads="1"/>
          </p:cNvSpPr>
          <p:nvPr/>
        </p:nvSpPr>
        <p:spPr bwMode="auto">
          <a:xfrm>
            <a:off x="3024148" y="4923185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" name="Oval 2062"/>
          <p:cNvSpPr>
            <a:spLocks noChangeArrowheads="1"/>
          </p:cNvSpPr>
          <p:nvPr/>
        </p:nvSpPr>
        <p:spPr bwMode="auto">
          <a:xfrm>
            <a:off x="4395748" y="4542185"/>
            <a:ext cx="457200" cy="457200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6" name="Oval 2063"/>
          <p:cNvSpPr>
            <a:spLocks noChangeArrowheads="1"/>
          </p:cNvSpPr>
          <p:nvPr/>
        </p:nvSpPr>
        <p:spPr bwMode="auto">
          <a:xfrm>
            <a:off x="4014748" y="5913785"/>
            <a:ext cx="457200" cy="457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7" name="Oval 2064"/>
          <p:cNvSpPr>
            <a:spLocks noChangeArrowheads="1"/>
          </p:cNvSpPr>
          <p:nvPr/>
        </p:nvSpPr>
        <p:spPr bwMode="auto">
          <a:xfrm>
            <a:off x="5462548" y="5761385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8" name="Oval 2065"/>
          <p:cNvSpPr>
            <a:spLocks noChangeArrowheads="1"/>
          </p:cNvSpPr>
          <p:nvPr/>
        </p:nvSpPr>
        <p:spPr bwMode="auto">
          <a:xfrm>
            <a:off x="2947948" y="6218585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9" name="Oval 2066"/>
          <p:cNvSpPr>
            <a:spLocks noChangeArrowheads="1"/>
          </p:cNvSpPr>
          <p:nvPr/>
        </p:nvSpPr>
        <p:spPr bwMode="auto">
          <a:xfrm>
            <a:off x="6300748" y="4846985"/>
            <a:ext cx="457200" cy="457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40" name="Oval 2067"/>
          <p:cNvSpPr>
            <a:spLocks noChangeArrowheads="1"/>
          </p:cNvSpPr>
          <p:nvPr/>
        </p:nvSpPr>
        <p:spPr bwMode="auto">
          <a:xfrm>
            <a:off x="7367548" y="5685185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5251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301" name="Rectangle 10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HELLO Messages</a:t>
            </a:r>
          </a:p>
        </p:txBody>
      </p:sp>
      <p:sp>
        <p:nvSpPr>
          <p:cNvPr id="1121302" name="Rectangle 10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MANET routings, HELLO messages are sent periodically to update/maintain link status.</a:t>
            </a:r>
            <a:endParaRPr lang="en-US" sz="800" dirty="0"/>
          </a:p>
          <a:p>
            <a:pPr>
              <a:defRPr/>
            </a:pPr>
            <a:r>
              <a:rPr lang="en-US" dirty="0"/>
              <a:t>Each node uses HELLO messages to determine its MPR set in OLSR</a:t>
            </a:r>
          </a:p>
          <a:p>
            <a:pPr>
              <a:defRPr/>
            </a:pPr>
            <a:r>
              <a:rPr lang="en-US" dirty="0"/>
              <a:t>All nodes periodically broadcast HELLO messages to their one-hop neighbors (bidirectional links assumed)</a:t>
            </a:r>
          </a:p>
          <a:p>
            <a:pPr>
              <a:defRPr/>
            </a:pPr>
            <a:r>
              <a:rPr lang="en-US" dirty="0"/>
              <a:t>HELLO messages are never forwarded</a:t>
            </a:r>
          </a:p>
        </p:txBody>
      </p:sp>
      <p:sp>
        <p:nvSpPr>
          <p:cNvPr id="1121284" name="Line 1028"/>
          <p:cNvSpPr>
            <a:spLocks noChangeShapeType="1"/>
          </p:cNvSpPr>
          <p:nvPr/>
        </p:nvSpPr>
        <p:spPr bwMode="auto">
          <a:xfrm>
            <a:off x="5486400" y="5105400"/>
            <a:ext cx="1066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1285" name="Line 1029"/>
          <p:cNvSpPr>
            <a:spLocks noChangeShapeType="1"/>
          </p:cNvSpPr>
          <p:nvPr/>
        </p:nvSpPr>
        <p:spPr bwMode="auto">
          <a:xfrm flipH="1">
            <a:off x="2133600" y="5181600"/>
            <a:ext cx="76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1286" name="Line 1030"/>
          <p:cNvSpPr>
            <a:spLocks noChangeShapeType="1"/>
          </p:cNvSpPr>
          <p:nvPr/>
        </p:nvSpPr>
        <p:spPr bwMode="auto">
          <a:xfrm>
            <a:off x="3581400" y="4800600"/>
            <a:ext cx="91440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1287" name="Line 1031"/>
          <p:cNvSpPr>
            <a:spLocks noChangeShapeType="1"/>
          </p:cNvSpPr>
          <p:nvPr/>
        </p:nvSpPr>
        <p:spPr bwMode="auto">
          <a:xfrm flipV="1">
            <a:off x="2133600" y="6172200"/>
            <a:ext cx="1143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1288" name="Line 1032"/>
          <p:cNvSpPr>
            <a:spLocks noChangeShapeType="1"/>
          </p:cNvSpPr>
          <p:nvPr/>
        </p:nvSpPr>
        <p:spPr bwMode="auto">
          <a:xfrm flipV="1">
            <a:off x="2438400" y="4800600"/>
            <a:ext cx="11430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1289" name="Line 1033"/>
          <p:cNvSpPr>
            <a:spLocks noChangeShapeType="1"/>
          </p:cNvSpPr>
          <p:nvPr/>
        </p:nvSpPr>
        <p:spPr bwMode="auto">
          <a:xfrm flipH="1">
            <a:off x="3276600" y="4876800"/>
            <a:ext cx="30480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1290" name="Line 1034"/>
          <p:cNvSpPr>
            <a:spLocks noChangeShapeType="1"/>
          </p:cNvSpPr>
          <p:nvPr/>
        </p:nvSpPr>
        <p:spPr bwMode="auto">
          <a:xfrm flipV="1">
            <a:off x="3276600" y="60198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1291" name="Line 1035"/>
          <p:cNvSpPr>
            <a:spLocks noChangeShapeType="1"/>
          </p:cNvSpPr>
          <p:nvPr/>
        </p:nvSpPr>
        <p:spPr bwMode="auto">
          <a:xfrm>
            <a:off x="3581400" y="4800600"/>
            <a:ext cx="16764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1292" name="Line 1036"/>
          <p:cNvSpPr>
            <a:spLocks noChangeShapeType="1"/>
          </p:cNvSpPr>
          <p:nvPr/>
        </p:nvSpPr>
        <p:spPr bwMode="auto">
          <a:xfrm flipH="1">
            <a:off x="4648200" y="5105400"/>
            <a:ext cx="838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1293" name="Oval 1037"/>
          <p:cNvSpPr>
            <a:spLocks noChangeArrowheads="1"/>
          </p:cNvSpPr>
          <p:nvPr/>
        </p:nvSpPr>
        <p:spPr bwMode="auto">
          <a:xfrm>
            <a:off x="1981200" y="49530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21294" name="Oval 1038"/>
          <p:cNvSpPr>
            <a:spLocks noChangeArrowheads="1"/>
          </p:cNvSpPr>
          <p:nvPr/>
        </p:nvSpPr>
        <p:spPr bwMode="auto">
          <a:xfrm>
            <a:off x="3352800" y="4572000"/>
            <a:ext cx="457200" cy="457200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21295" name="Oval 1039"/>
          <p:cNvSpPr>
            <a:spLocks noChangeArrowheads="1"/>
          </p:cNvSpPr>
          <p:nvPr/>
        </p:nvSpPr>
        <p:spPr bwMode="auto">
          <a:xfrm>
            <a:off x="2971800" y="59436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21296" name="Oval 1040"/>
          <p:cNvSpPr>
            <a:spLocks noChangeArrowheads="1"/>
          </p:cNvSpPr>
          <p:nvPr/>
        </p:nvSpPr>
        <p:spPr bwMode="auto">
          <a:xfrm>
            <a:off x="4419600" y="57912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121297" name="Oval 1041"/>
          <p:cNvSpPr>
            <a:spLocks noChangeArrowheads="1"/>
          </p:cNvSpPr>
          <p:nvPr/>
        </p:nvSpPr>
        <p:spPr bwMode="auto">
          <a:xfrm>
            <a:off x="1905000" y="62484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21298" name="Oval 1042"/>
          <p:cNvSpPr>
            <a:spLocks noChangeArrowheads="1"/>
          </p:cNvSpPr>
          <p:nvPr/>
        </p:nvSpPr>
        <p:spPr bwMode="auto">
          <a:xfrm>
            <a:off x="5257800" y="4876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121299" name="Oval 1043"/>
          <p:cNvSpPr>
            <a:spLocks noChangeArrowheads="1"/>
          </p:cNvSpPr>
          <p:nvPr/>
        </p:nvSpPr>
        <p:spPr bwMode="auto">
          <a:xfrm>
            <a:off x="6324600" y="57150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sp>
        <p:nvSpPr>
          <p:cNvPr id="1121300" name="Text Box 1044"/>
          <p:cNvSpPr txBox="1">
            <a:spLocks noChangeArrowheads="1"/>
          </p:cNvSpPr>
          <p:nvPr/>
        </p:nvSpPr>
        <p:spPr bwMode="auto">
          <a:xfrm>
            <a:off x="4206875" y="4267200"/>
            <a:ext cx="2778125" cy="3381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HELLO:  NBR(4) = {1,3,5,6}</a:t>
            </a:r>
          </a:p>
        </p:txBody>
      </p:sp>
      <p:sp>
        <p:nvSpPr>
          <p:cNvPr id="3586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C9629D75-CD61-1147-831B-B783DDB445F0}" type="slidenum">
              <a:rPr lang="en-US" sz="1400">
                <a:solidFill>
                  <a:srgbClr val="000000"/>
                </a:solidFill>
              </a:rPr>
              <a:pPr eaLnBrk="1" hangingPunct="1"/>
              <a:t>20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216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26" name="Rectangle 10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HELLO Messages  (2)</a:t>
            </a:r>
          </a:p>
        </p:txBody>
      </p:sp>
      <p:sp>
        <p:nvSpPr>
          <p:cNvPr id="1122327" name="Rectangle 104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the neighbor list in received HELLO messages, nodes can determine their two-hop neighborhood and an optimal (or near-optimal) MPR set</a:t>
            </a:r>
          </a:p>
          <a:p>
            <a:pPr>
              <a:defRPr/>
            </a:pPr>
            <a:r>
              <a:rPr lang="en-US" dirty="0"/>
              <a:t>A sequence number is associated with this MPR set</a:t>
            </a:r>
          </a:p>
          <a:p>
            <a:pPr lvl="1">
              <a:defRPr/>
            </a:pPr>
            <a:r>
              <a:rPr lang="en-US" dirty="0"/>
              <a:t>Sequence number is incremented each time a new set is calculated</a:t>
            </a:r>
          </a:p>
        </p:txBody>
      </p:sp>
      <p:sp>
        <p:nvSpPr>
          <p:cNvPr id="1122308" name="Line 1028"/>
          <p:cNvSpPr>
            <a:spLocks noChangeShapeType="1"/>
          </p:cNvSpPr>
          <p:nvPr/>
        </p:nvSpPr>
        <p:spPr bwMode="auto">
          <a:xfrm>
            <a:off x="6629400" y="4800600"/>
            <a:ext cx="1066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2309" name="Line 1029"/>
          <p:cNvSpPr>
            <a:spLocks noChangeShapeType="1"/>
          </p:cNvSpPr>
          <p:nvPr/>
        </p:nvSpPr>
        <p:spPr bwMode="auto">
          <a:xfrm flipH="1">
            <a:off x="3276600" y="4876800"/>
            <a:ext cx="76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2310" name="Line 1030"/>
          <p:cNvSpPr>
            <a:spLocks noChangeShapeType="1"/>
          </p:cNvSpPr>
          <p:nvPr/>
        </p:nvSpPr>
        <p:spPr bwMode="auto">
          <a:xfrm>
            <a:off x="4876800" y="4648200"/>
            <a:ext cx="7620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2311" name="Line 1031"/>
          <p:cNvSpPr>
            <a:spLocks noChangeShapeType="1"/>
          </p:cNvSpPr>
          <p:nvPr/>
        </p:nvSpPr>
        <p:spPr bwMode="auto">
          <a:xfrm flipV="1">
            <a:off x="3276600" y="5867400"/>
            <a:ext cx="1143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2312" name="Line 1032"/>
          <p:cNvSpPr>
            <a:spLocks noChangeShapeType="1"/>
          </p:cNvSpPr>
          <p:nvPr/>
        </p:nvSpPr>
        <p:spPr bwMode="auto">
          <a:xfrm flipV="1">
            <a:off x="3581400" y="4572000"/>
            <a:ext cx="9144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2313" name="Line 1033"/>
          <p:cNvSpPr>
            <a:spLocks noChangeShapeType="1"/>
          </p:cNvSpPr>
          <p:nvPr/>
        </p:nvSpPr>
        <p:spPr bwMode="auto">
          <a:xfrm flipH="1">
            <a:off x="4419600" y="4724400"/>
            <a:ext cx="2286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2314" name="Line 1034"/>
          <p:cNvSpPr>
            <a:spLocks noChangeShapeType="1"/>
          </p:cNvSpPr>
          <p:nvPr/>
        </p:nvSpPr>
        <p:spPr bwMode="auto">
          <a:xfrm flipV="1">
            <a:off x="4419600" y="57150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2315" name="Line 1035"/>
          <p:cNvSpPr>
            <a:spLocks noChangeShapeType="1"/>
          </p:cNvSpPr>
          <p:nvPr/>
        </p:nvSpPr>
        <p:spPr bwMode="auto">
          <a:xfrm>
            <a:off x="4953000" y="4495800"/>
            <a:ext cx="1447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2316" name="Line 1036"/>
          <p:cNvSpPr>
            <a:spLocks noChangeShapeType="1"/>
          </p:cNvSpPr>
          <p:nvPr/>
        </p:nvSpPr>
        <p:spPr bwMode="auto">
          <a:xfrm flipH="1">
            <a:off x="5791200" y="4800600"/>
            <a:ext cx="838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2317" name="Oval 1037"/>
          <p:cNvSpPr>
            <a:spLocks noChangeArrowheads="1"/>
          </p:cNvSpPr>
          <p:nvPr/>
        </p:nvSpPr>
        <p:spPr bwMode="auto">
          <a:xfrm>
            <a:off x="3124200" y="46482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22318" name="Oval 1038"/>
          <p:cNvSpPr>
            <a:spLocks noChangeArrowheads="1"/>
          </p:cNvSpPr>
          <p:nvPr/>
        </p:nvSpPr>
        <p:spPr bwMode="auto">
          <a:xfrm>
            <a:off x="4495800" y="4267200"/>
            <a:ext cx="457200" cy="457200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22319" name="Oval 1039"/>
          <p:cNvSpPr>
            <a:spLocks noChangeArrowheads="1"/>
          </p:cNvSpPr>
          <p:nvPr/>
        </p:nvSpPr>
        <p:spPr bwMode="auto">
          <a:xfrm>
            <a:off x="4114800" y="5638800"/>
            <a:ext cx="457200" cy="457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22320" name="Oval 1040"/>
          <p:cNvSpPr>
            <a:spLocks noChangeArrowheads="1"/>
          </p:cNvSpPr>
          <p:nvPr/>
        </p:nvSpPr>
        <p:spPr bwMode="auto">
          <a:xfrm>
            <a:off x="5562600" y="54864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122321" name="Oval 1041"/>
          <p:cNvSpPr>
            <a:spLocks noChangeArrowheads="1"/>
          </p:cNvSpPr>
          <p:nvPr/>
        </p:nvSpPr>
        <p:spPr bwMode="auto">
          <a:xfrm>
            <a:off x="3048000" y="59436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22322" name="Oval 1042"/>
          <p:cNvSpPr>
            <a:spLocks noChangeArrowheads="1"/>
          </p:cNvSpPr>
          <p:nvPr/>
        </p:nvSpPr>
        <p:spPr bwMode="auto">
          <a:xfrm>
            <a:off x="6400800" y="4572000"/>
            <a:ext cx="457200" cy="457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122323" name="Oval 1043"/>
          <p:cNvSpPr>
            <a:spLocks noChangeArrowheads="1"/>
          </p:cNvSpPr>
          <p:nvPr/>
        </p:nvSpPr>
        <p:spPr bwMode="auto">
          <a:xfrm>
            <a:off x="7467600" y="54102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sp>
        <p:nvSpPr>
          <p:cNvPr id="1122324" name="Text Box 1044"/>
          <p:cNvSpPr txBox="1">
            <a:spLocks noChangeArrowheads="1"/>
          </p:cNvSpPr>
          <p:nvPr/>
        </p:nvSpPr>
        <p:spPr bwMode="auto">
          <a:xfrm>
            <a:off x="971550" y="3994150"/>
            <a:ext cx="1743075" cy="203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u="sng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At Node 4</a:t>
            </a: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NBR(1) = {2}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NBR(3) = {2,5}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NBR(5) = {3,6}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NBR(6) = {5,7}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MPR(4) = {3,6}</a:t>
            </a:r>
          </a:p>
        </p:txBody>
      </p:sp>
      <p:sp>
        <p:nvSpPr>
          <p:cNvPr id="1122325" name="Freeform 1045"/>
          <p:cNvSpPr>
            <a:spLocks/>
          </p:cNvSpPr>
          <p:nvPr/>
        </p:nvSpPr>
        <p:spPr bwMode="auto">
          <a:xfrm>
            <a:off x="2895600" y="3937000"/>
            <a:ext cx="1676400" cy="406400"/>
          </a:xfrm>
          <a:custGeom>
            <a:avLst/>
            <a:gdLst>
              <a:gd name="T0" fmla="*/ 0 w 1056"/>
              <a:gd name="T1" fmla="*/ 160 h 256"/>
              <a:gd name="T2" fmla="*/ 288 w 1056"/>
              <a:gd name="T3" fmla="*/ 16 h 256"/>
              <a:gd name="T4" fmla="*/ 720 w 1056"/>
              <a:gd name="T5" fmla="*/ 64 h 256"/>
              <a:gd name="T6" fmla="*/ 1056 w 1056"/>
              <a:gd name="T7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56">
                <a:moveTo>
                  <a:pt x="0" y="160"/>
                </a:moveTo>
                <a:cubicBezTo>
                  <a:pt x="84" y="96"/>
                  <a:pt x="168" y="32"/>
                  <a:pt x="288" y="16"/>
                </a:cubicBezTo>
                <a:cubicBezTo>
                  <a:pt x="408" y="0"/>
                  <a:pt x="592" y="24"/>
                  <a:pt x="720" y="64"/>
                </a:cubicBezTo>
                <a:cubicBezTo>
                  <a:pt x="848" y="104"/>
                  <a:pt x="952" y="180"/>
                  <a:pt x="1056" y="256"/>
                </a:cubicBezTo>
              </a:path>
            </a:pathLst>
          </a:custGeom>
          <a:noFill/>
          <a:ln w="28575" cap="flat" cmpd="sng">
            <a:solidFill>
              <a:srgbClr val="777777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5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6794325E-8C66-D747-A4FC-21F09F8EB3FC}" type="slidenum">
              <a:rPr lang="en-US" sz="1400">
                <a:solidFill>
                  <a:srgbClr val="000000"/>
                </a:solidFill>
              </a:rPr>
              <a:pPr eaLnBrk="1" hangingPunct="1"/>
              <a:t>21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411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HELLO Messages  (3)</a:t>
            </a:r>
          </a:p>
        </p:txBody>
      </p:sp>
      <p:sp>
        <p:nvSpPr>
          <p:cNvPr id="11264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Subsequent HELLO messages also indicate neighbors that are in the node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MPR set</a:t>
            </a:r>
          </a:p>
          <a:p>
            <a:pPr>
              <a:defRPr/>
            </a:pPr>
            <a:r>
              <a:rPr lang="en-US" dirty="0"/>
              <a:t>MPR set is recalculated when a change in the</a:t>
            </a:r>
            <a:br>
              <a:rPr lang="en-US" dirty="0"/>
            </a:br>
            <a:r>
              <a:rPr lang="en-US" dirty="0"/>
              <a:t>one-hop or two-hop neighborhood is detected</a:t>
            </a:r>
          </a:p>
        </p:txBody>
      </p:sp>
      <p:sp>
        <p:nvSpPr>
          <p:cNvPr id="1126404" name="Line 1028"/>
          <p:cNvSpPr>
            <a:spLocks noChangeShapeType="1"/>
          </p:cNvSpPr>
          <p:nvPr/>
        </p:nvSpPr>
        <p:spPr bwMode="auto">
          <a:xfrm>
            <a:off x="5803900" y="4267200"/>
            <a:ext cx="1066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05" name="Line 1029"/>
          <p:cNvSpPr>
            <a:spLocks noChangeShapeType="1"/>
          </p:cNvSpPr>
          <p:nvPr/>
        </p:nvSpPr>
        <p:spPr bwMode="auto">
          <a:xfrm flipH="1">
            <a:off x="2451100" y="4343400"/>
            <a:ext cx="76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06" name="Line 1030"/>
          <p:cNvSpPr>
            <a:spLocks noChangeShapeType="1"/>
          </p:cNvSpPr>
          <p:nvPr/>
        </p:nvSpPr>
        <p:spPr bwMode="auto">
          <a:xfrm>
            <a:off x="3898900" y="3962400"/>
            <a:ext cx="91440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07" name="Line 1031"/>
          <p:cNvSpPr>
            <a:spLocks noChangeShapeType="1"/>
          </p:cNvSpPr>
          <p:nvPr/>
        </p:nvSpPr>
        <p:spPr bwMode="auto">
          <a:xfrm flipV="1">
            <a:off x="2451100" y="5334000"/>
            <a:ext cx="1143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08" name="Line 1032"/>
          <p:cNvSpPr>
            <a:spLocks noChangeShapeType="1"/>
          </p:cNvSpPr>
          <p:nvPr/>
        </p:nvSpPr>
        <p:spPr bwMode="auto">
          <a:xfrm flipV="1">
            <a:off x="2755900" y="3962400"/>
            <a:ext cx="11430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09" name="Line 1033"/>
          <p:cNvSpPr>
            <a:spLocks noChangeShapeType="1"/>
          </p:cNvSpPr>
          <p:nvPr/>
        </p:nvSpPr>
        <p:spPr bwMode="auto">
          <a:xfrm flipH="1">
            <a:off x="3594100" y="4038600"/>
            <a:ext cx="30480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10" name="Line 1034"/>
          <p:cNvSpPr>
            <a:spLocks noChangeShapeType="1"/>
          </p:cNvSpPr>
          <p:nvPr/>
        </p:nvSpPr>
        <p:spPr bwMode="auto">
          <a:xfrm flipV="1">
            <a:off x="3594100" y="51816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11" name="Line 1035"/>
          <p:cNvSpPr>
            <a:spLocks noChangeShapeType="1"/>
          </p:cNvSpPr>
          <p:nvPr/>
        </p:nvSpPr>
        <p:spPr bwMode="auto">
          <a:xfrm>
            <a:off x="3898900" y="3962400"/>
            <a:ext cx="16764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12" name="Line 1036"/>
          <p:cNvSpPr>
            <a:spLocks noChangeShapeType="1"/>
          </p:cNvSpPr>
          <p:nvPr/>
        </p:nvSpPr>
        <p:spPr bwMode="auto">
          <a:xfrm flipH="1">
            <a:off x="4965700" y="4267200"/>
            <a:ext cx="838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13" name="Oval 1037"/>
          <p:cNvSpPr>
            <a:spLocks noChangeArrowheads="1"/>
          </p:cNvSpPr>
          <p:nvPr/>
        </p:nvSpPr>
        <p:spPr bwMode="auto">
          <a:xfrm>
            <a:off x="2298700" y="4114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26414" name="Oval 1038"/>
          <p:cNvSpPr>
            <a:spLocks noChangeArrowheads="1"/>
          </p:cNvSpPr>
          <p:nvPr/>
        </p:nvSpPr>
        <p:spPr bwMode="auto">
          <a:xfrm>
            <a:off x="3670300" y="3733800"/>
            <a:ext cx="457200" cy="457200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26415" name="Oval 1039"/>
          <p:cNvSpPr>
            <a:spLocks noChangeArrowheads="1"/>
          </p:cNvSpPr>
          <p:nvPr/>
        </p:nvSpPr>
        <p:spPr bwMode="auto">
          <a:xfrm>
            <a:off x="3289300" y="5105400"/>
            <a:ext cx="457200" cy="457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26416" name="Oval 1040"/>
          <p:cNvSpPr>
            <a:spLocks noChangeArrowheads="1"/>
          </p:cNvSpPr>
          <p:nvPr/>
        </p:nvSpPr>
        <p:spPr bwMode="auto">
          <a:xfrm>
            <a:off x="4737100" y="49530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126417" name="Oval 1041"/>
          <p:cNvSpPr>
            <a:spLocks noChangeArrowheads="1"/>
          </p:cNvSpPr>
          <p:nvPr/>
        </p:nvSpPr>
        <p:spPr bwMode="auto">
          <a:xfrm>
            <a:off x="2222500" y="54102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26418" name="Oval 1042"/>
          <p:cNvSpPr>
            <a:spLocks noChangeArrowheads="1"/>
          </p:cNvSpPr>
          <p:nvPr/>
        </p:nvSpPr>
        <p:spPr bwMode="auto">
          <a:xfrm>
            <a:off x="5575300" y="4038600"/>
            <a:ext cx="457200" cy="457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126419" name="Oval 1043"/>
          <p:cNvSpPr>
            <a:spLocks noChangeArrowheads="1"/>
          </p:cNvSpPr>
          <p:nvPr/>
        </p:nvSpPr>
        <p:spPr bwMode="auto">
          <a:xfrm>
            <a:off x="6642100" y="4876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sp>
        <p:nvSpPr>
          <p:cNvPr id="1126420" name="Text Box 1044"/>
          <p:cNvSpPr txBox="1">
            <a:spLocks noChangeArrowheads="1"/>
          </p:cNvSpPr>
          <p:nvPr/>
        </p:nvSpPr>
        <p:spPr bwMode="auto">
          <a:xfrm>
            <a:off x="1535113" y="3200400"/>
            <a:ext cx="4791075" cy="3698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HELLO:  NBR(4) = {1,3,5,6}, MPR(4) = {3,6}</a:t>
            </a:r>
          </a:p>
        </p:txBody>
      </p:sp>
      <p:sp>
        <p:nvSpPr>
          <p:cNvPr id="1126421" name="Text Box 1045"/>
          <p:cNvSpPr txBox="1">
            <a:spLocks noChangeArrowheads="1"/>
          </p:cNvSpPr>
          <p:nvPr/>
        </p:nvSpPr>
        <p:spPr bwMode="auto">
          <a:xfrm>
            <a:off x="6108700" y="3962400"/>
            <a:ext cx="2038350" cy="3698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MS(6) = {…, 4,…}</a:t>
            </a:r>
          </a:p>
        </p:txBody>
      </p:sp>
      <p:sp>
        <p:nvSpPr>
          <p:cNvPr id="1126422" name="Text Box 1046"/>
          <p:cNvSpPr txBox="1">
            <a:spLocks noChangeArrowheads="1"/>
          </p:cNvSpPr>
          <p:nvPr/>
        </p:nvSpPr>
        <p:spPr bwMode="auto">
          <a:xfrm>
            <a:off x="2908300" y="5638800"/>
            <a:ext cx="2038350" cy="3698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MS(3) = {…, 4,…}</a:t>
            </a:r>
          </a:p>
        </p:txBody>
      </p:sp>
      <p:sp>
        <p:nvSpPr>
          <p:cNvPr id="3791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F88911AA-C5B0-6C47-B0C4-4CD2BFAD9F60}" type="slidenum">
              <a:rPr lang="en-US" sz="1400">
                <a:solidFill>
                  <a:srgbClr val="000000"/>
                </a:solidFill>
              </a:rPr>
              <a:pPr eaLnBrk="1" hangingPunct="1"/>
              <a:t>22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17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TC Messages</a:t>
            </a:r>
          </a:p>
        </p:txBody>
      </p:sp>
      <p:sp>
        <p:nvSpPr>
          <p:cNvPr id="1127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Nodes send topology information in Topology Control (TC) messages</a:t>
            </a:r>
          </a:p>
          <a:p>
            <a:pPr lvl="1">
              <a:defRPr/>
            </a:pPr>
            <a:r>
              <a:rPr lang="en-US" dirty="0"/>
              <a:t>List of advertised neighbors (link information)</a:t>
            </a:r>
          </a:p>
          <a:p>
            <a:pPr lvl="1">
              <a:defRPr/>
            </a:pPr>
            <a:r>
              <a:rPr lang="en-US" dirty="0"/>
              <a:t>Sequence number (to prevent use of stale information)</a:t>
            </a:r>
          </a:p>
          <a:p>
            <a:pPr>
              <a:defRPr/>
            </a:pPr>
            <a:r>
              <a:rPr lang="en-US" dirty="0"/>
              <a:t>A node generates TC messages only for those neighbors in its MS set</a:t>
            </a:r>
          </a:p>
          <a:p>
            <a:pPr lvl="1">
              <a:defRPr/>
            </a:pPr>
            <a:r>
              <a:rPr lang="en-US" dirty="0"/>
              <a:t>Only MPR nodes generate TC messages</a:t>
            </a:r>
          </a:p>
          <a:p>
            <a:pPr lvl="1">
              <a:defRPr/>
            </a:pPr>
            <a:r>
              <a:rPr lang="en-US" dirty="0"/>
              <a:t>Not all links are advertised</a:t>
            </a:r>
          </a:p>
          <a:p>
            <a:pPr>
              <a:defRPr/>
            </a:pPr>
            <a:r>
              <a:rPr lang="en-US" dirty="0"/>
              <a:t>A node processes all received TC messages, but only forwards TC messages if the sender is in its MS set</a:t>
            </a:r>
          </a:p>
          <a:p>
            <a:pPr lvl="1">
              <a:defRPr/>
            </a:pPr>
            <a:r>
              <a:rPr lang="en-US" dirty="0"/>
              <a:t>Only MPR nodes propagate TC messages</a:t>
            </a:r>
          </a:p>
          <a:p>
            <a:pPr lvl="1">
              <a:defRPr/>
            </a:pPr>
            <a:r>
              <a:rPr lang="en-US" dirty="0"/>
              <a:t>The purpose is to reduce control messages.</a:t>
            </a:r>
          </a:p>
        </p:txBody>
      </p:sp>
      <p:sp>
        <p:nvSpPr>
          <p:cNvPr id="38915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D1496360-2C15-9843-8430-C746292DD1C3}" type="slidenum">
              <a:rPr lang="en-US" sz="1400">
                <a:solidFill>
                  <a:srgbClr val="000000"/>
                </a:solidFill>
              </a:rPr>
              <a:pPr eaLnBrk="1" hangingPunct="1"/>
              <a:t>23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98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AODV Concepts</a:t>
            </a:r>
          </a:p>
        </p:txBody>
      </p:sp>
      <p:sp>
        <p:nvSpPr>
          <p:cNvPr id="10977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 hoc On-demand Distance Vector routing protocol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Pure on-demand routing protocol</a:t>
            </a:r>
          </a:p>
          <a:p>
            <a:pPr lvl="1">
              <a:defRPr/>
            </a:pPr>
            <a:r>
              <a:rPr lang="en-US" dirty="0"/>
              <a:t>A node does not perform route discovery or maintenance until it needs a route to another node or it offers its services as an intermediate node</a:t>
            </a:r>
          </a:p>
          <a:p>
            <a:pPr lvl="1">
              <a:defRPr/>
            </a:pPr>
            <a:r>
              <a:rPr lang="en-US" dirty="0"/>
              <a:t>Nodes that are not on active paths do not maintain routing information and do not participate in routing table exchanges</a:t>
            </a:r>
          </a:p>
          <a:p>
            <a:pPr>
              <a:defRPr/>
            </a:pPr>
            <a:r>
              <a:rPr lang="en-US" dirty="0"/>
              <a:t>Uses a broadcast route discovery mechanism</a:t>
            </a:r>
          </a:p>
          <a:p>
            <a:pPr>
              <a:defRPr/>
            </a:pPr>
            <a:r>
              <a:rPr lang="en-US" dirty="0"/>
              <a:t>Uses hop-by-hop routing</a:t>
            </a:r>
          </a:p>
          <a:p>
            <a:pPr lvl="1">
              <a:defRPr/>
            </a:pPr>
            <a:r>
              <a:rPr lang="en-US" dirty="0"/>
              <a:t>Routes are based on dynamic table entries maintained at intermediate nodes</a:t>
            </a:r>
          </a:p>
          <a:p>
            <a:pPr lvl="1">
              <a:defRPr/>
            </a:pPr>
            <a:r>
              <a:rPr lang="en-US" dirty="0"/>
              <a:t>Similar to Dynamic Source Routing (DSR), but DSR uses source routing</a:t>
            </a:r>
          </a:p>
        </p:txBody>
      </p:sp>
      <p:sp>
        <p:nvSpPr>
          <p:cNvPr id="45059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034741DA-1253-794C-AC94-EC478E0BD0C6}" type="slidenum">
              <a:rPr lang="en-US" sz="1400">
                <a:solidFill>
                  <a:srgbClr val="000000"/>
                </a:solidFill>
              </a:rPr>
              <a:pPr eaLnBrk="1" hangingPunct="1"/>
              <a:t>24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00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 of HELLO messages</a:t>
            </a:r>
          </a:p>
        </p:txBody>
      </p:sp>
      <p:sp>
        <p:nvSpPr>
          <p:cNvPr id="10987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Local HELLO messages are used to determine local connectivity</a:t>
            </a:r>
          </a:p>
          <a:p>
            <a:pPr lvl="1">
              <a:defRPr/>
            </a:pPr>
            <a:r>
              <a:rPr lang="en-US"/>
              <a:t>Can reduce response time to routing requests</a:t>
            </a:r>
          </a:p>
          <a:p>
            <a:pPr lvl="1">
              <a:defRPr/>
            </a:pPr>
            <a:r>
              <a:rPr lang="en-US"/>
              <a:t>Can trigger updates when necessary</a:t>
            </a:r>
          </a:p>
          <a:p>
            <a:pPr>
              <a:defRPr/>
            </a:pPr>
            <a:r>
              <a:rPr lang="en-US"/>
              <a:t>Sequence numbers are assigned to routes and routing table entries</a:t>
            </a:r>
          </a:p>
          <a:p>
            <a:pPr lvl="1">
              <a:defRPr/>
            </a:pPr>
            <a:r>
              <a:rPr lang="en-US"/>
              <a:t>Used to supersede stale cached routing entries</a:t>
            </a:r>
          </a:p>
          <a:p>
            <a:pPr>
              <a:defRPr/>
            </a:pPr>
            <a:r>
              <a:rPr lang="en-US"/>
              <a:t>Every node maintains two counters</a:t>
            </a:r>
          </a:p>
          <a:p>
            <a:pPr lvl="1">
              <a:defRPr/>
            </a:pPr>
            <a:r>
              <a:rPr lang="en-US"/>
              <a:t>Node sequence number</a:t>
            </a:r>
          </a:p>
          <a:p>
            <a:pPr lvl="1">
              <a:defRPr/>
            </a:pPr>
            <a:r>
              <a:rPr lang="en-US"/>
              <a:t>Broadcast ID</a:t>
            </a:r>
          </a:p>
          <a:p>
            <a:pPr>
              <a:defRPr/>
            </a:pPr>
            <a:endParaRPr lang="en-US"/>
          </a:p>
        </p:txBody>
      </p:sp>
      <p:sp>
        <p:nvSpPr>
          <p:cNvPr id="46083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63257584-8DF2-EB4C-A0A3-73C25353582D}" type="slidenum">
              <a:rPr lang="en-US" sz="1400">
                <a:solidFill>
                  <a:srgbClr val="000000"/>
                </a:solidFill>
              </a:rPr>
              <a:pPr eaLnBrk="1" hangingPunct="1"/>
              <a:t>25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9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AODV Route Request</a:t>
            </a:r>
          </a:p>
        </p:txBody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Initiated when a node wants to communicate with another node, but does not have a route to that node</a:t>
            </a:r>
          </a:p>
          <a:p>
            <a:pPr>
              <a:defRPr/>
            </a:pPr>
            <a:r>
              <a:rPr lang="en-US"/>
              <a:t>Source node broadcasts a route request (RREQ) packet to its neighbors</a:t>
            </a:r>
          </a:p>
        </p:txBody>
      </p:sp>
      <p:grpSp>
        <p:nvGrpSpPr>
          <p:cNvPr id="47107" name="Group 19"/>
          <p:cNvGrpSpPr>
            <a:grpSpLocks/>
          </p:cNvGrpSpPr>
          <p:nvPr/>
        </p:nvGrpSpPr>
        <p:grpSpPr bwMode="auto">
          <a:xfrm>
            <a:off x="4267200" y="4343400"/>
            <a:ext cx="3962400" cy="2286000"/>
            <a:chOff x="1152" y="1776"/>
            <a:chExt cx="2496" cy="1440"/>
          </a:xfrm>
        </p:grpSpPr>
        <p:sp>
          <p:nvSpPr>
            <p:cNvPr id="1096714" name="Rectangle 10"/>
            <p:cNvSpPr>
              <a:spLocks noChangeArrowheads="1"/>
            </p:cNvSpPr>
            <p:nvPr/>
          </p:nvSpPr>
          <p:spPr bwMode="auto">
            <a:xfrm>
              <a:off x="1152" y="2016"/>
              <a:ext cx="249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broadcast_id</a:t>
              </a:r>
            </a:p>
          </p:txBody>
        </p:sp>
        <p:sp>
          <p:nvSpPr>
            <p:cNvPr id="1096715" name="Rectangle 11"/>
            <p:cNvSpPr>
              <a:spLocks noChangeArrowheads="1"/>
            </p:cNvSpPr>
            <p:nvPr/>
          </p:nvSpPr>
          <p:spPr bwMode="auto">
            <a:xfrm>
              <a:off x="1152" y="2256"/>
              <a:ext cx="249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dest_addr</a:t>
              </a:r>
            </a:p>
          </p:txBody>
        </p:sp>
        <p:sp>
          <p:nvSpPr>
            <p:cNvPr id="1096716" name="Rectangle 12"/>
            <p:cNvSpPr>
              <a:spLocks noChangeArrowheads="1"/>
            </p:cNvSpPr>
            <p:nvPr/>
          </p:nvSpPr>
          <p:spPr bwMode="auto">
            <a:xfrm>
              <a:off x="1152" y="1776"/>
              <a:ext cx="624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type</a:t>
              </a:r>
            </a:p>
          </p:txBody>
        </p:sp>
        <p:sp>
          <p:nvSpPr>
            <p:cNvPr id="1096717" name="Rectangle 13"/>
            <p:cNvSpPr>
              <a:spLocks noChangeArrowheads="1"/>
            </p:cNvSpPr>
            <p:nvPr/>
          </p:nvSpPr>
          <p:spPr bwMode="auto">
            <a:xfrm>
              <a:off x="1776" y="1776"/>
              <a:ext cx="432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flags</a:t>
              </a:r>
            </a:p>
          </p:txBody>
        </p:sp>
        <p:sp>
          <p:nvSpPr>
            <p:cNvPr id="1096718" name="Rectangle 14"/>
            <p:cNvSpPr>
              <a:spLocks noChangeArrowheads="1"/>
            </p:cNvSpPr>
            <p:nvPr/>
          </p:nvSpPr>
          <p:spPr bwMode="auto">
            <a:xfrm>
              <a:off x="3024" y="1776"/>
              <a:ext cx="624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hopcnt</a:t>
              </a:r>
            </a:p>
          </p:txBody>
        </p:sp>
        <p:sp>
          <p:nvSpPr>
            <p:cNvPr id="1096719" name="Rectangle 15"/>
            <p:cNvSpPr>
              <a:spLocks noChangeArrowheads="1"/>
            </p:cNvSpPr>
            <p:nvPr/>
          </p:nvSpPr>
          <p:spPr bwMode="auto">
            <a:xfrm>
              <a:off x="2208" y="1776"/>
              <a:ext cx="81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resvd</a:t>
              </a:r>
            </a:p>
          </p:txBody>
        </p:sp>
        <p:sp>
          <p:nvSpPr>
            <p:cNvPr id="1096720" name="Rectangle 16"/>
            <p:cNvSpPr>
              <a:spLocks noChangeArrowheads="1"/>
            </p:cNvSpPr>
            <p:nvPr/>
          </p:nvSpPr>
          <p:spPr bwMode="auto">
            <a:xfrm>
              <a:off x="1152" y="2496"/>
              <a:ext cx="249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dest_sequence_#</a:t>
              </a:r>
            </a:p>
          </p:txBody>
        </p:sp>
        <p:sp>
          <p:nvSpPr>
            <p:cNvPr id="1096721" name="Rectangle 17"/>
            <p:cNvSpPr>
              <a:spLocks noChangeArrowheads="1"/>
            </p:cNvSpPr>
            <p:nvPr/>
          </p:nvSpPr>
          <p:spPr bwMode="auto">
            <a:xfrm>
              <a:off x="1152" y="2736"/>
              <a:ext cx="249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source_addr</a:t>
              </a:r>
            </a:p>
          </p:txBody>
        </p:sp>
        <p:sp>
          <p:nvSpPr>
            <p:cNvPr id="1096722" name="Rectangle 18"/>
            <p:cNvSpPr>
              <a:spLocks noChangeArrowheads="1"/>
            </p:cNvSpPr>
            <p:nvPr/>
          </p:nvSpPr>
          <p:spPr bwMode="auto">
            <a:xfrm>
              <a:off x="1152" y="2976"/>
              <a:ext cx="249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source_sequence_#</a:t>
              </a:r>
            </a:p>
          </p:txBody>
        </p:sp>
      </p:grpSp>
      <p:sp>
        <p:nvSpPr>
          <p:cNvPr id="14" name="Line 3"/>
          <p:cNvSpPr>
            <a:spLocks noChangeShapeType="1"/>
          </p:cNvSpPr>
          <p:nvPr/>
        </p:nvSpPr>
        <p:spPr bwMode="auto">
          <a:xfrm flipH="1">
            <a:off x="533400" y="3276600"/>
            <a:ext cx="76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1981200" y="2895600"/>
            <a:ext cx="10668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533400" y="4267200"/>
            <a:ext cx="1143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609600" y="2895600"/>
            <a:ext cx="1371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H="1">
            <a:off x="1676400" y="2971800"/>
            <a:ext cx="304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 flipV="1">
            <a:off x="1676400" y="41148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1981200" y="2895600"/>
            <a:ext cx="1905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3886200" y="3200400"/>
            <a:ext cx="1066800" cy="8382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 flipH="1">
            <a:off x="3048000" y="3200400"/>
            <a:ext cx="838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381000" y="30480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Oval 13"/>
          <p:cNvSpPr>
            <a:spLocks noChangeArrowheads="1"/>
          </p:cNvSpPr>
          <p:nvPr/>
        </p:nvSpPr>
        <p:spPr bwMode="auto">
          <a:xfrm>
            <a:off x="1752600" y="26670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1371600" y="40386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Oval 15"/>
          <p:cNvSpPr>
            <a:spLocks noChangeArrowheads="1"/>
          </p:cNvSpPr>
          <p:nvPr/>
        </p:nvSpPr>
        <p:spPr bwMode="auto">
          <a:xfrm>
            <a:off x="2819400" y="38862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27" name="Oval 16"/>
          <p:cNvSpPr>
            <a:spLocks noChangeArrowheads="1"/>
          </p:cNvSpPr>
          <p:nvPr/>
        </p:nvSpPr>
        <p:spPr bwMode="auto">
          <a:xfrm>
            <a:off x="304800" y="43434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8" name="Oval 17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29" name="Oval 18"/>
          <p:cNvSpPr>
            <a:spLocks noChangeArrowheads="1"/>
          </p:cNvSpPr>
          <p:nvPr/>
        </p:nvSpPr>
        <p:spPr bwMode="auto">
          <a:xfrm>
            <a:off x="4724400" y="38100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sp>
        <p:nvSpPr>
          <p:cNvPr id="4712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913D97C0-81FE-8944-BEE6-2C5A09C7CA8E}" type="slidenum">
              <a:rPr lang="en-US" sz="1400">
                <a:solidFill>
                  <a:srgbClr val="000000"/>
                </a:solidFill>
              </a:rPr>
              <a:pPr eaLnBrk="1" hangingPunct="1"/>
              <a:t>26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01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AODV Route Request  (2)</a:t>
            </a:r>
          </a:p>
        </p:txBody>
      </p:sp>
      <p:sp>
        <p:nvSpPr>
          <p:cNvPr id="1099788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Sequence numbers</a:t>
            </a:r>
          </a:p>
          <a:p>
            <a:pPr lvl="1">
              <a:defRPr/>
            </a:pPr>
            <a:r>
              <a:rPr lang="en-US" dirty="0"/>
              <a:t>Source sequence indicates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freshness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of reverse route to the source</a:t>
            </a:r>
          </a:p>
          <a:p>
            <a:pPr lvl="1">
              <a:defRPr/>
            </a:pPr>
            <a:r>
              <a:rPr lang="en-US" dirty="0"/>
              <a:t>Destination sequence number indicates freshness of route to the destination</a:t>
            </a:r>
          </a:p>
          <a:p>
            <a:pPr>
              <a:defRPr/>
            </a:pPr>
            <a:r>
              <a:rPr lang="en-US" dirty="0"/>
              <a:t>Every neighbor receives the RREQ either …</a:t>
            </a:r>
          </a:p>
          <a:p>
            <a:pPr lvl="1">
              <a:defRPr/>
            </a:pPr>
            <a:r>
              <a:rPr lang="en-US" dirty="0"/>
              <a:t>Returns a route reply (RREP) packet, or</a:t>
            </a:r>
          </a:p>
          <a:p>
            <a:pPr lvl="1">
              <a:defRPr/>
            </a:pPr>
            <a:r>
              <a:rPr lang="en-US" dirty="0"/>
              <a:t>Forwards the RREQ to its neighbors</a:t>
            </a:r>
          </a:p>
          <a:p>
            <a:pPr>
              <a:defRPr/>
            </a:pPr>
            <a:r>
              <a:rPr lang="en-US" dirty="0"/>
              <a:t>(</a:t>
            </a:r>
            <a:r>
              <a:rPr lang="en-US" dirty="0" err="1"/>
              <a:t>source_addr</a:t>
            </a:r>
            <a:r>
              <a:rPr lang="en-US" dirty="0"/>
              <a:t>, </a:t>
            </a:r>
            <a:r>
              <a:rPr lang="en-US" dirty="0" err="1"/>
              <a:t>broadcast_id</a:t>
            </a:r>
            <a:r>
              <a:rPr lang="en-US" dirty="0"/>
              <a:t>) uniquely identifies the RREQ</a:t>
            </a:r>
          </a:p>
          <a:p>
            <a:pPr lvl="1">
              <a:defRPr/>
            </a:pPr>
            <a:r>
              <a:rPr lang="en-US" dirty="0" err="1"/>
              <a:t>broadcast_id</a:t>
            </a:r>
            <a:r>
              <a:rPr lang="en-US" dirty="0"/>
              <a:t> is incremented for every RREQ packet sent</a:t>
            </a:r>
          </a:p>
          <a:p>
            <a:pPr lvl="1">
              <a:defRPr/>
            </a:pPr>
            <a:r>
              <a:rPr lang="en-US" dirty="0"/>
              <a:t>Receivers can identify and discard duplicate RREQ packets</a:t>
            </a:r>
          </a:p>
        </p:txBody>
      </p:sp>
      <p:sp>
        <p:nvSpPr>
          <p:cNvPr id="48131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CD785FE0-F317-814A-8229-A2158D1BB75A}" type="slidenum">
              <a:rPr lang="en-US" sz="1400">
                <a:solidFill>
                  <a:srgbClr val="000000"/>
                </a:solidFill>
              </a:rPr>
              <a:pPr eaLnBrk="1" hangingPunct="1"/>
              <a:t>27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75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AODV Route Request  (3)</a:t>
            </a:r>
          </a:p>
        </p:txBody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 a node </a:t>
            </a:r>
            <a:r>
              <a:rPr lang="en-US" i="1"/>
              <a:t>cannot</a:t>
            </a:r>
            <a:r>
              <a:rPr lang="en-US"/>
              <a:t> respond to the RREQ</a:t>
            </a:r>
          </a:p>
          <a:p>
            <a:pPr lvl="1">
              <a:defRPr/>
            </a:pPr>
            <a:r>
              <a:rPr lang="en-US"/>
              <a:t>The node increments the hop count</a:t>
            </a:r>
          </a:p>
          <a:p>
            <a:pPr lvl="1">
              <a:defRPr/>
            </a:pPr>
            <a:r>
              <a:rPr lang="en-US"/>
              <a:t>The node saves information to implement a reverse path set up (AODV assumes symmetrical links)</a:t>
            </a:r>
          </a:p>
          <a:p>
            <a:pPr lvl="2">
              <a:defRPr/>
            </a:pPr>
            <a:r>
              <a:rPr lang="en-US"/>
              <a:t>Neighbor that sent this RREQ packet</a:t>
            </a:r>
          </a:p>
          <a:p>
            <a:pPr lvl="2">
              <a:defRPr/>
            </a:pPr>
            <a:r>
              <a:rPr lang="en-US"/>
              <a:t>Destination IP address</a:t>
            </a:r>
          </a:p>
          <a:p>
            <a:pPr lvl="2">
              <a:defRPr/>
            </a:pPr>
            <a:r>
              <a:rPr lang="en-US"/>
              <a:t>Source IP address</a:t>
            </a:r>
          </a:p>
          <a:p>
            <a:pPr lvl="2">
              <a:defRPr/>
            </a:pPr>
            <a:r>
              <a:rPr lang="en-US"/>
              <a:t>Broadcast ID</a:t>
            </a:r>
          </a:p>
          <a:p>
            <a:pPr lvl="2">
              <a:defRPr/>
            </a:pPr>
            <a:r>
              <a:rPr lang="en-US"/>
              <a:t>Source node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sequence number</a:t>
            </a:r>
          </a:p>
          <a:p>
            <a:pPr lvl="2">
              <a:defRPr/>
            </a:pPr>
            <a:r>
              <a:rPr lang="en-US"/>
              <a:t>Expiration time for reverse path entry (to enable garbage collection)</a:t>
            </a:r>
          </a:p>
          <a:p>
            <a:pPr>
              <a:defRPr/>
            </a:pPr>
            <a:endParaRPr lang="en-US"/>
          </a:p>
        </p:txBody>
      </p:sp>
      <p:sp>
        <p:nvSpPr>
          <p:cNvPr id="49155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7E256F76-9C33-964E-A916-573BD63AC432}" type="slidenum">
              <a:rPr lang="en-US" sz="1400">
                <a:solidFill>
                  <a:srgbClr val="000000"/>
                </a:solidFill>
              </a:rPr>
              <a:pPr eaLnBrk="1" hangingPunct="1"/>
              <a:t>28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11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AODV Example  (1)</a:t>
            </a:r>
          </a:p>
        </p:txBody>
      </p:sp>
      <p:sp>
        <p:nvSpPr>
          <p:cNvPr id="1103891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381000" y="3733800"/>
            <a:ext cx="8305800" cy="2438400"/>
          </a:xfrm>
        </p:spPr>
        <p:txBody>
          <a:bodyPr/>
          <a:lstStyle/>
          <a:p>
            <a:pPr>
              <a:defRPr/>
            </a:pPr>
            <a:r>
              <a:rPr lang="en-US" dirty="0"/>
              <a:t>Node 1 needs to send a data packet to Node 7</a:t>
            </a:r>
          </a:p>
          <a:p>
            <a:pPr>
              <a:defRPr/>
            </a:pPr>
            <a:r>
              <a:rPr lang="en-US" dirty="0"/>
              <a:t>Assume that only Node 6 knows a current route to Node 7</a:t>
            </a:r>
          </a:p>
          <a:p>
            <a:pPr>
              <a:defRPr/>
            </a:pPr>
            <a:r>
              <a:rPr lang="en-US" dirty="0"/>
              <a:t>Assume that no other route information exists in the network (related to Node 7)</a:t>
            </a:r>
          </a:p>
        </p:txBody>
      </p:sp>
      <p:sp>
        <p:nvSpPr>
          <p:cNvPr id="1103875" name="Line 3"/>
          <p:cNvSpPr>
            <a:spLocks noChangeShapeType="1"/>
          </p:cNvSpPr>
          <p:nvPr/>
        </p:nvSpPr>
        <p:spPr bwMode="auto">
          <a:xfrm flipH="1">
            <a:off x="2438400" y="2057400"/>
            <a:ext cx="76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3876" name="Line 4"/>
          <p:cNvSpPr>
            <a:spLocks noChangeShapeType="1"/>
          </p:cNvSpPr>
          <p:nvPr/>
        </p:nvSpPr>
        <p:spPr bwMode="auto">
          <a:xfrm>
            <a:off x="3886200" y="1676400"/>
            <a:ext cx="10668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3877" name="Line 5"/>
          <p:cNvSpPr>
            <a:spLocks noChangeShapeType="1"/>
          </p:cNvSpPr>
          <p:nvPr/>
        </p:nvSpPr>
        <p:spPr bwMode="auto">
          <a:xfrm flipV="1">
            <a:off x="2438400" y="3048000"/>
            <a:ext cx="1143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3878" name="Line 6"/>
          <p:cNvSpPr>
            <a:spLocks noChangeShapeType="1"/>
          </p:cNvSpPr>
          <p:nvPr/>
        </p:nvSpPr>
        <p:spPr bwMode="auto">
          <a:xfrm flipV="1">
            <a:off x="2514600" y="1676400"/>
            <a:ext cx="1371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3879" name="Line 7"/>
          <p:cNvSpPr>
            <a:spLocks noChangeShapeType="1"/>
          </p:cNvSpPr>
          <p:nvPr/>
        </p:nvSpPr>
        <p:spPr bwMode="auto">
          <a:xfrm flipH="1">
            <a:off x="3581400" y="1752600"/>
            <a:ext cx="304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3880" name="Line 8"/>
          <p:cNvSpPr>
            <a:spLocks noChangeShapeType="1"/>
          </p:cNvSpPr>
          <p:nvPr/>
        </p:nvSpPr>
        <p:spPr bwMode="auto">
          <a:xfrm flipV="1">
            <a:off x="3581400" y="28956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3881" name="Line 9"/>
          <p:cNvSpPr>
            <a:spLocks noChangeShapeType="1"/>
          </p:cNvSpPr>
          <p:nvPr/>
        </p:nvSpPr>
        <p:spPr bwMode="auto">
          <a:xfrm>
            <a:off x="3886200" y="1676400"/>
            <a:ext cx="1905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3882" name="Line 10"/>
          <p:cNvSpPr>
            <a:spLocks noChangeShapeType="1"/>
          </p:cNvSpPr>
          <p:nvPr/>
        </p:nvSpPr>
        <p:spPr bwMode="auto">
          <a:xfrm>
            <a:off x="5791200" y="1981200"/>
            <a:ext cx="1066800" cy="8382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3883" name="Line 11"/>
          <p:cNvSpPr>
            <a:spLocks noChangeShapeType="1"/>
          </p:cNvSpPr>
          <p:nvPr/>
        </p:nvSpPr>
        <p:spPr bwMode="auto">
          <a:xfrm flipH="1">
            <a:off x="4953000" y="1981200"/>
            <a:ext cx="838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3884" name="Oval 12"/>
          <p:cNvSpPr>
            <a:spLocks noChangeArrowheads="1"/>
          </p:cNvSpPr>
          <p:nvPr/>
        </p:nvSpPr>
        <p:spPr bwMode="auto">
          <a:xfrm>
            <a:off x="2286000" y="1828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3885" name="Oval 13"/>
          <p:cNvSpPr>
            <a:spLocks noChangeArrowheads="1"/>
          </p:cNvSpPr>
          <p:nvPr/>
        </p:nvSpPr>
        <p:spPr bwMode="auto">
          <a:xfrm>
            <a:off x="3657600" y="1447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03886" name="Oval 14"/>
          <p:cNvSpPr>
            <a:spLocks noChangeArrowheads="1"/>
          </p:cNvSpPr>
          <p:nvPr/>
        </p:nvSpPr>
        <p:spPr bwMode="auto">
          <a:xfrm>
            <a:off x="3276600" y="28194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03887" name="Oval 15"/>
          <p:cNvSpPr>
            <a:spLocks noChangeArrowheads="1"/>
          </p:cNvSpPr>
          <p:nvPr/>
        </p:nvSpPr>
        <p:spPr bwMode="auto">
          <a:xfrm>
            <a:off x="4724400" y="26670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103888" name="Oval 16"/>
          <p:cNvSpPr>
            <a:spLocks noChangeArrowheads="1"/>
          </p:cNvSpPr>
          <p:nvPr/>
        </p:nvSpPr>
        <p:spPr bwMode="auto">
          <a:xfrm>
            <a:off x="2209800" y="31242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03889" name="Oval 17"/>
          <p:cNvSpPr>
            <a:spLocks noChangeArrowheads="1"/>
          </p:cNvSpPr>
          <p:nvPr/>
        </p:nvSpPr>
        <p:spPr bwMode="auto">
          <a:xfrm>
            <a:off x="5562600" y="17526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103890" name="Oval 18"/>
          <p:cNvSpPr>
            <a:spLocks noChangeArrowheads="1"/>
          </p:cNvSpPr>
          <p:nvPr/>
        </p:nvSpPr>
        <p:spPr bwMode="auto">
          <a:xfrm>
            <a:off x="6629400" y="2590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sp>
        <p:nvSpPr>
          <p:cNvPr id="50195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092F1D9A-0CF7-9841-B3EF-E7252B9A6CC1}" type="slidenum">
              <a:rPr lang="en-US" sz="1400">
                <a:solidFill>
                  <a:srgbClr val="000000"/>
                </a:solidFill>
              </a:rPr>
              <a:pPr eaLnBrk="1" hangingPunct="1"/>
              <a:t>29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5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Routing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Routing consists of two fundamental steps</a:t>
            </a:r>
          </a:p>
          <a:p>
            <a:pPr lvl="1">
              <a:defRPr/>
            </a:pPr>
            <a:r>
              <a:rPr lang="en-US" dirty="0"/>
              <a:t>Forwarding packets to the next hop (from an input interface to an output interface in a traditional wired network)</a:t>
            </a:r>
          </a:p>
          <a:p>
            <a:pPr lvl="1">
              <a:defRPr/>
            </a:pPr>
            <a:r>
              <a:rPr lang="en-US" dirty="0"/>
              <a:t>Determining how to forward packets (building a routing table or specifying a route)</a:t>
            </a:r>
          </a:p>
          <a:p>
            <a:pPr>
              <a:defRPr/>
            </a:pPr>
            <a:r>
              <a:rPr lang="en-US" dirty="0"/>
              <a:t>Forwarding packets is easy (as long as MAC is in place), but knowing where to forward packets (especially efficiently) is hard.</a:t>
            </a:r>
          </a:p>
          <a:p>
            <a:pPr lvl="1">
              <a:defRPr/>
            </a:pPr>
            <a:r>
              <a:rPr lang="en-US" dirty="0"/>
              <a:t>Reach the destination</a:t>
            </a:r>
          </a:p>
          <a:p>
            <a:pPr lvl="1">
              <a:defRPr/>
            </a:pPr>
            <a:r>
              <a:rPr lang="en-US" dirty="0"/>
              <a:t>Minimize the number of hops (path length)</a:t>
            </a:r>
          </a:p>
          <a:p>
            <a:pPr lvl="1">
              <a:defRPr/>
            </a:pPr>
            <a:r>
              <a:rPr lang="en-US" dirty="0"/>
              <a:t>Minimize delay</a:t>
            </a:r>
          </a:p>
          <a:p>
            <a:pPr lvl="1">
              <a:defRPr/>
            </a:pPr>
            <a:r>
              <a:rPr lang="en-US" dirty="0"/>
              <a:t>Minimize packet loss</a:t>
            </a:r>
          </a:p>
          <a:p>
            <a:pPr lvl="1">
              <a:defRPr/>
            </a:pPr>
            <a:r>
              <a:rPr lang="en-US" dirty="0"/>
              <a:t>Minimize cost (to derive routes)</a:t>
            </a:r>
          </a:p>
        </p:txBody>
      </p:sp>
      <p:sp>
        <p:nvSpPr>
          <p:cNvPr id="17411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EFA59E0A-B63F-1A4B-B438-FDD066D07086}" type="slidenum">
              <a:rPr lang="en-US" sz="1400">
                <a:solidFill>
                  <a:srgbClr val="000000"/>
                </a:solidFill>
              </a:rPr>
              <a:pPr eaLnBrk="1" hangingPunct="1"/>
              <a:t>3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0145" y="5792004"/>
            <a:ext cx="5052431" cy="923330"/>
          </a:xfrm>
          <a:prstGeom prst="rect">
            <a:avLst/>
          </a:prstGeom>
          <a:noFill/>
          <a:ln w="25400">
            <a:solidFill>
              <a:srgbClr val="3366F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Packet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: a self-contained message that includes different information such as source, destination, data, timestamp, correction, etc.</a:t>
            </a:r>
          </a:p>
        </p:txBody>
      </p:sp>
    </p:spTree>
    <p:extLst>
      <p:ext uri="{BB962C8B-B14F-4D97-AF65-F5344CB8AC3E}">
        <p14:creationId xmlns:p14="http://schemas.microsoft.com/office/powerpoint/2010/main" val="2493187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69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AODV Example  (2)</a:t>
            </a:r>
          </a:p>
        </p:txBody>
      </p:sp>
      <p:sp>
        <p:nvSpPr>
          <p:cNvPr id="110287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81000" y="3657600"/>
            <a:ext cx="8305800" cy="2514600"/>
          </a:xfrm>
        </p:spPr>
        <p:txBody>
          <a:bodyPr/>
          <a:lstStyle/>
          <a:p>
            <a:pPr>
              <a:defRPr/>
            </a:pPr>
            <a:r>
              <a:rPr lang="en-US"/>
              <a:t>Node 1 sends a RREQ packet to its neighbors</a:t>
            </a:r>
          </a:p>
          <a:p>
            <a:pPr lvl="1">
              <a:defRPr/>
            </a:pPr>
            <a:r>
              <a:rPr lang="en-US"/>
              <a:t>source_addr = 1</a:t>
            </a:r>
          </a:p>
          <a:p>
            <a:pPr lvl="1">
              <a:defRPr/>
            </a:pPr>
            <a:r>
              <a:rPr lang="en-US"/>
              <a:t>dest_addr = 7</a:t>
            </a:r>
          </a:p>
          <a:p>
            <a:pPr lvl="1">
              <a:defRPr/>
            </a:pPr>
            <a:r>
              <a:rPr lang="en-US"/>
              <a:t>broadcast_id = broadcast_id + 1</a:t>
            </a:r>
          </a:p>
          <a:p>
            <a:pPr lvl="1">
              <a:defRPr/>
            </a:pPr>
            <a:r>
              <a:rPr lang="en-US"/>
              <a:t>source_sequence_# = source_sequence_# + 1</a:t>
            </a:r>
          </a:p>
          <a:p>
            <a:pPr lvl="1">
              <a:defRPr/>
            </a:pPr>
            <a:r>
              <a:rPr lang="en-US"/>
              <a:t>dest_sequence_# = last dest_sequence_# for Node 7</a:t>
            </a:r>
          </a:p>
        </p:txBody>
      </p:sp>
      <p:sp>
        <p:nvSpPr>
          <p:cNvPr id="1102859" name="Line 11"/>
          <p:cNvSpPr>
            <a:spLocks noChangeShapeType="1"/>
          </p:cNvSpPr>
          <p:nvPr/>
        </p:nvSpPr>
        <p:spPr bwMode="auto">
          <a:xfrm flipH="1">
            <a:off x="2438400" y="2057400"/>
            <a:ext cx="7620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2860" name="Line 12"/>
          <p:cNvSpPr>
            <a:spLocks noChangeShapeType="1"/>
          </p:cNvSpPr>
          <p:nvPr/>
        </p:nvSpPr>
        <p:spPr bwMode="auto">
          <a:xfrm>
            <a:off x="3886200" y="1676400"/>
            <a:ext cx="10668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2861" name="Line 13"/>
          <p:cNvSpPr>
            <a:spLocks noChangeShapeType="1"/>
          </p:cNvSpPr>
          <p:nvPr/>
        </p:nvSpPr>
        <p:spPr bwMode="auto">
          <a:xfrm flipV="1">
            <a:off x="2438400" y="3048000"/>
            <a:ext cx="1143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2862" name="Line 14"/>
          <p:cNvSpPr>
            <a:spLocks noChangeShapeType="1"/>
          </p:cNvSpPr>
          <p:nvPr/>
        </p:nvSpPr>
        <p:spPr bwMode="auto">
          <a:xfrm flipV="1">
            <a:off x="2514600" y="1752600"/>
            <a:ext cx="11430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2863" name="Line 15"/>
          <p:cNvSpPr>
            <a:spLocks noChangeShapeType="1"/>
          </p:cNvSpPr>
          <p:nvPr/>
        </p:nvSpPr>
        <p:spPr bwMode="auto">
          <a:xfrm flipH="1">
            <a:off x="3581400" y="1752600"/>
            <a:ext cx="304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2864" name="Line 16"/>
          <p:cNvSpPr>
            <a:spLocks noChangeShapeType="1"/>
          </p:cNvSpPr>
          <p:nvPr/>
        </p:nvSpPr>
        <p:spPr bwMode="auto">
          <a:xfrm flipV="1">
            <a:off x="3581400" y="28956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2865" name="Line 17"/>
          <p:cNvSpPr>
            <a:spLocks noChangeShapeType="1"/>
          </p:cNvSpPr>
          <p:nvPr/>
        </p:nvSpPr>
        <p:spPr bwMode="auto">
          <a:xfrm>
            <a:off x="3886200" y="1676400"/>
            <a:ext cx="1905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2866" name="Line 18"/>
          <p:cNvSpPr>
            <a:spLocks noChangeShapeType="1"/>
          </p:cNvSpPr>
          <p:nvPr/>
        </p:nvSpPr>
        <p:spPr bwMode="auto">
          <a:xfrm>
            <a:off x="5791200" y="1981200"/>
            <a:ext cx="1066800" cy="8382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2867" name="Line 19"/>
          <p:cNvSpPr>
            <a:spLocks noChangeShapeType="1"/>
          </p:cNvSpPr>
          <p:nvPr/>
        </p:nvSpPr>
        <p:spPr bwMode="auto">
          <a:xfrm flipH="1">
            <a:off x="4953000" y="1981200"/>
            <a:ext cx="838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2852" name="Oval 4"/>
          <p:cNvSpPr>
            <a:spLocks noChangeArrowheads="1"/>
          </p:cNvSpPr>
          <p:nvPr/>
        </p:nvSpPr>
        <p:spPr bwMode="auto">
          <a:xfrm>
            <a:off x="2286000" y="1828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2853" name="Oval 5"/>
          <p:cNvSpPr>
            <a:spLocks noChangeArrowheads="1"/>
          </p:cNvSpPr>
          <p:nvPr/>
        </p:nvSpPr>
        <p:spPr bwMode="auto">
          <a:xfrm>
            <a:off x="3657600" y="1447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02854" name="Oval 6"/>
          <p:cNvSpPr>
            <a:spLocks noChangeArrowheads="1"/>
          </p:cNvSpPr>
          <p:nvPr/>
        </p:nvSpPr>
        <p:spPr bwMode="auto">
          <a:xfrm>
            <a:off x="3276600" y="28194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02855" name="Oval 7"/>
          <p:cNvSpPr>
            <a:spLocks noChangeArrowheads="1"/>
          </p:cNvSpPr>
          <p:nvPr/>
        </p:nvSpPr>
        <p:spPr bwMode="auto">
          <a:xfrm>
            <a:off x="4724400" y="26670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102856" name="Oval 8"/>
          <p:cNvSpPr>
            <a:spLocks noChangeArrowheads="1"/>
          </p:cNvSpPr>
          <p:nvPr/>
        </p:nvSpPr>
        <p:spPr bwMode="auto">
          <a:xfrm>
            <a:off x="2209800" y="31242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02857" name="Oval 9"/>
          <p:cNvSpPr>
            <a:spLocks noChangeArrowheads="1"/>
          </p:cNvSpPr>
          <p:nvPr/>
        </p:nvSpPr>
        <p:spPr bwMode="auto">
          <a:xfrm>
            <a:off x="5562600" y="17526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102858" name="Oval 10"/>
          <p:cNvSpPr>
            <a:spLocks noChangeArrowheads="1"/>
          </p:cNvSpPr>
          <p:nvPr/>
        </p:nvSpPr>
        <p:spPr bwMode="auto">
          <a:xfrm>
            <a:off x="6629400" y="2590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sp>
        <p:nvSpPr>
          <p:cNvPr id="51219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C47548B9-8C39-314E-8D74-4E775895EFEF}" type="slidenum">
              <a:rPr lang="en-US" sz="1400">
                <a:solidFill>
                  <a:srgbClr val="000000"/>
                </a:solidFill>
              </a:rPr>
              <a:pPr eaLnBrk="1" hangingPunct="1"/>
              <a:t>30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3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AODV Example  (3)</a:t>
            </a:r>
          </a:p>
        </p:txBody>
      </p:sp>
      <p:sp>
        <p:nvSpPr>
          <p:cNvPr id="1106963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381000" y="3733800"/>
            <a:ext cx="8305800" cy="2438400"/>
          </a:xfrm>
        </p:spPr>
        <p:txBody>
          <a:bodyPr/>
          <a:lstStyle/>
          <a:p>
            <a:pPr>
              <a:defRPr/>
            </a:pPr>
            <a:r>
              <a:rPr lang="en-US"/>
              <a:t>Nodes 2 and 4 verify that this is a new RREQ and that the source_sequence_# is not stale with respect to the reverse route to Node 1</a:t>
            </a:r>
          </a:p>
          <a:p>
            <a:pPr>
              <a:defRPr/>
            </a:pPr>
            <a:r>
              <a:rPr lang="en-US"/>
              <a:t>Nodes 2 and 4 forward the RREQ </a:t>
            </a:r>
          </a:p>
          <a:p>
            <a:pPr lvl="1">
              <a:defRPr/>
            </a:pPr>
            <a:r>
              <a:rPr lang="en-US"/>
              <a:t>Update source_sequence_# for Node 1</a:t>
            </a:r>
          </a:p>
          <a:p>
            <a:pPr lvl="1">
              <a:defRPr/>
            </a:pPr>
            <a:r>
              <a:rPr lang="en-US"/>
              <a:t>Increment hop_cnt in the RREQ packet</a:t>
            </a:r>
          </a:p>
        </p:txBody>
      </p:sp>
      <p:sp>
        <p:nvSpPr>
          <p:cNvPr id="1106947" name="Line 3"/>
          <p:cNvSpPr>
            <a:spLocks noChangeShapeType="1"/>
          </p:cNvSpPr>
          <p:nvPr/>
        </p:nvSpPr>
        <p:spPr bwMode="auto">
          <a:xfrm flipH="1">
            <a:off x="2438400" y="2057400"/>
            <a:ext cx="76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948" name="Line 4"/>
          <p:cNvSpPr>
            <a:spLocks noChangeShapeType="1"/>
          </p:cNvSpPr>
          <p:nvPr/>
        </p:nvSpPr>
        <p:spPr bwMode="auto">
          <a:xfrm>
            <a:off x="3886200" y="1676400"/>
            <a:ext cx="91440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949" name="Line 5"/>
          <p:cNvSpPr>
            <a:spLocks noChangeShapeType="1"/>
          </p:cNvSpPr>
          <p:nvPr/>
        </p:nvSpPr>
        <p:spPr bwMode="auto">
          <a:xfrm flipV="1">
            <a:off x="2438400" y="3124200"/>
            <a:ext cx="8382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950" name="Line 6"/>
          <p:cNvSpPr>
            <a:spLocks noChangeShapeType="1"/>
          </p:cNvSpPr>
          <p:nvPr/>
        </p:nvSpPr>
        <p:spPr bwMode="auto">
          <a:xfrm flipV="1">
            <a:off x="2514600" y="1676400"/>
            <a:ext cx="1371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951" name="Line 7"/>
          <p:cNvSpPr>
            <a:spLocks noChangeShapeType="1"/>
          </p:cNvSpPr>
          <p:nvPr/>
        </p:nvSpPr>
        <p:spPr bwMode="auto">
          <a:xfrm flipH="1">
            <a:off x="3581400" y="1752600"/>
            <a:ext cx="304800" cy="10668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952" name="Line 8"/>
          <p:cNvSpPr>
            <a:spLocks noChangeShapeType="1"/>
          </p:cNvSpPr>
          <p:nvPr/>
        </p:nvSpPr>
        <p:spPr bwMode="auto">
          <a:xfrm flipV="1">
            <a:off x="3581400" y="28956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953" name="Line 9"/>
          <p:cNvSpPr>
            <a:spLocks noChangeShapeType="1"/>
          </p:cNvSpPr>
          <p:nvPr/>
        </p:nvSpPr>
        <p:spPr bwMode="auto">
          <a:xfrm>
            <a:off x="3886200" y="1676400"/>
            <a:ext cx="1676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954" name="Line 10"/>
          <p:cNvSpPr>
            <a:spLocks noChangeShapeType="1"/>
          </p:cNvSpPr>
          <p:nvPr/>
        </p:nvSpPr>
        <p:spPr bwMode="auto">
          <a:xfrm>
            <a:off x="5791200" y="1981200"/>
            <a:ext cx="1066800" cy="8382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955" name="Line 11"/>
          <p:cNvSpPr>
            <a:spLocks noChangeShapeType="1"/>
          </p:cNvSpPr>
          <p:nvPr/>
        </p:nvSpPr>
        <p:spPr bwMode="auto">
          <a:xfrm flipH="1">
            <a:off x="4953000" y="1981200"/>
            <a:ext cx="838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956" name="Oval 12"/>
          <p:cNvSpPr>
            <a:spLocks noChangeArrowheads="1"/>
          </p:cNvSpPr>
          <p:nvPr/>
        </p:nvSpPr>
        <p:spPr bwMode="auto">
          <a:xfrm>
            <a:off x="2286000" y="1828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957" name="Oval 13"/>
          <p:cNvSpPr>
            <a:spLocks noChangeArrowheads="1"/>
          </p:cNvSpPr>
          <p:nvPr/>
        </p:nvSpPr>
        <p:spPr bwMode="auto">
          <a:xfrm>
            <a:off x="3657600" y="1447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06958" name="Oval 14"/>
          <p:cNvSpPr>
            <a:spLocks noChangeArrowheads="1"/>
          </p:cNvSpPr>
          <p:nvPr/>
        </p:nvSpPr>
        <p:spPr bwMode="auto">
          <a:xfrm>
            <a:off x="3276600" y="28194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06959" name="Oval 15"/>
          <p:cNvSpPr>
            <a:spLocks noChangeArrowheads="1"/>
          </p:cNvSpPr>
          <p:nvPr/>
        </p:nvSpPr>
        <p:spPr bwMode="auto">
          <a:xfrm>
            <a:off x="4724400" y="26670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106960" name="Oval 16"/>
          <p:cNvSpPr>
            <a:spLocks noChangeArrowheads="1"/>
          </p:cNvSpPr>
          <p:nvPr/>
        </p:nvSpPr>
        <p:spPr bwMode="auto">
          <a:xfrm>
            <a:off x="2209800" y="31242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06961" name="Oval 17"/>
          <p:cNvSpPr>
            <a:spLocks noChangeArrowheads="1"/>
          </p:cNvSpPr>
          <p:nvPr/>
        </p:nvSpPr>
        <p:spPr bwMode="auto">
          <a:xfrm>
            <a:off x="5562600" y="17526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106962" name="Oval 18"/>
          <p:cNvSpPr>
            <a:spLocks noChangeArrowheads="1"/>
          </p:cNvSpPr>
          <p:nvPr/>
        </p:nvSpPr>
        <p:spPr bwMode="auto">
          <a:xfrm>
            <a:off x="6629400" y="2590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sp>
        <p:nvSpPr>
          <p:cNvPr id="52243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17AAC5B3-A738-CA4B-B3AF-0B9EC8D951F4}" type="slidenum">
              <a:rPr lang="en-US" sz="1400">
                <a:solidFill>
                  <a:srgbClr val="000000"/>
                </a:solidFill>
              </a:rPr>
              <a:pPr eaLnBrk="1" hangingPunct="1"/>
              <a:t>31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90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AODV Example  (4)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733800"/>
            <a:ext cx="8305800" cy="2438400"/>
          </a:xfrm>
        </p:spPr>
        <p:txBody>
          <a:bodyPr/>
          <a:lstStyle/>
          <a:p>
            <a:pPr>
              <a:defRPr/>
            </a:pPr>
            <a:r>
              <a:rPr lang="en-US" dirty="0"/>
              <a:t>RREQ reaches Node 6, which knows a route to 7</a:t>
            </a:r>
          </a:p>
          <a:p>
            <a:pPr lvl="1">
              <a:defRPr/>
            </a:pPr>
            <a:r>
              <a:rPr lang="en-US" dirty="0"/>
              <a:t>Node 6 must verify that the destination sequence number is less than or equal to the destination sequence number it has recorded for Node 7</a:t>
            </a:r>
          </a:p>
          <a:p>
            <a:pPr>
              <a:defRPr/>
            </a:pPr>
            <a:r>
              <a:rPr lang="en-US" dirty="0"/>
              <a:t>Nodes 3 and 5 will forward the RREQ packet, but the receivers recognize the packets as duplicates</a:t>
            </a:r>
          </a:p>
        </p:txBody>
      </p:sp>
      <p:sp>
        <p:nvSpPr>
          <p:cNvPr id="1108996" name="Line 4"/>
          <p:cNvSpPr>
            <a:spLocks noChangeShapeType="1"/>
          </p:cNvSpPr>
          <p:nvPr/>
        </p:nvSpPr>
        <p:spPr bwMode="auto">
          <a:xfrm flipH="1">
            <a:off x="2438400" y="2057400"/>
            <a:ext cx="76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8997" name="Line 5"/>
          <p:cNvSpPr>
            <a:spLocks noChangeShapeType="1"/>
          </p:cNvSpPr>
          <p:nvPr/>
        </p:nvSpPr>
        <p:spPr bwMode="auto">
          <a:xfrm>
            <a:off x="3886200" y="1676400"/>
            <a:ext cx="10668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8998" name="Line 6"/>
          <p:cNvSpPr>
            <a:spLocks noChangeShapeType="1"/>
          </p:cNvSpPr>
          <p:nvPr/>
        </p:nvSpPr>
        <p:spPr bwMode="auto">
          <a:xfrm flipV="1">
            <a:off x="2438400" y="3048000"/>
            <a:ext cx="1143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8999" name="Line 7"/>
          <p:cNvSpPr>
            <a:spLocks noChangeShapeType="1"/>
          </p:cNvSpPr>
          <p:nvPr/>
        </p:nvSpPr>
        <p:spPr bwMode="auto">
          <a:xfrm flipV="1">
            <a:off x="2514600" y="1676400"/>
            <a:ext cx="1371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9000" name="Line 8"/>
          <p:cNvSpPr>
            <a:spLocks noChangeShapeType="1"/>
          </p:cNvSpPr>
          <p:nvPr/>
        </p:nvSpPr>
        <p:spPr bwMode="auto">
          <a:xfrm flipH="1">
            <a:off x="3581400" y="1752600"/>
            <a:ext cx="304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9001" name="Line 9"/>
          <p:cNvSpPr>
            <a:spLocks noChangeShapeType="1"/>
          </p:cNvSpPr>
          <p:nvPr/>
        </p:nvSpPr>
        <p:spPr bwMode="auto">
          <a:xfrm flipV="1">
            <a:off x="3733800" y="2895600"/>
            <a:ext cx="990600" cy="1524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9002" name="Line 10"/>
          <p:cNvSpPr>
            <a:spLocks noChangeShapeType="1"/>
          </p:cNvSpPr>
          <p:nvPr/>
        </p:nvSpPr>
        <p:spPr bwMode="auto">
          <a:xfrm>
            <a:off x="3886200" y="1676400"/>
            <a:ext cx="1905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9003" name="Line 11"/>
          <p:cNvSpPr>
            <a:spLocks noChangeShapeType="1"/>
          </p:cNvSpPr>
          <p:nvPr/>
        </p:nvSpPr>
        <p:spPr bwMode="auto">
          <a:xfrm>
            <a:off x="5791200" y="1981200"/>
            <a:ext cx="990600" cy="8382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9004" name="Line 12"/>
          <p:cNvSpPr>
            <a:spLocks noChangeShapeType="1"/>
          </p:cNvSpPr>
          <p:nvPr/>
        </p:nvSpPr>
        <p:spPr bwMode="auto">
          <a:xfrm flipH="1">
            <a:off x="4953000" y="2133600"/>
            <a:ext cx="685800" cy="7620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9005" name="Oval 13"/>
          <p:cNvSpPr>
            <a:spLocks noChangeArrowheads="1"/>
          </p:cNvSpPr>
          <p:nvPr/>
        </p:nvSpPr>
        <p:spPr bwMode="auto">
          <a:xfrm>
            <a:off x="2286000" y="1828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9006" name="Oval 14"/>
          <p:cNvSpPr>
            <a:spLocks noChangeArrowheads="1"/>
          </p:cNvSpPr>
          <p:nvPr/>
        </p:nvSpPr>
        <p:spPr bwMode="auto">
          <a:xfrm>
            <a:off x="3657600" y="1447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09007" name="Oval 15"/>
          <p:cNvSpPr>
            <a:spLocks noChangeArrowheads="1"/>
          </p:cNvSpPr>
          <p:nvPr/>
        </p:nvSpPr>
        <p:spPr bwMode="auto">
          <a:xfrm>
            <a:off x="3276600" y="28194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09008" name="Oval 16"/>
          <p:cNvSpPr>
            <a:spLocks noChangeArrowheads="1"/>
          </p:cNvSpPr>
          <p:nvPr/>
        </p:nvSpPr>
        <p:spPr bwMode="auto">
          <a:xfrm>
            <a:off x="4724400" y="26670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109009" name="Oval 17"/>
          <p:cNvSpPr>
            <a:spLocks noChangeArrowheads="1"/>
          </p:cNvSpPr>
          <p:nvPr/>
        </p:nvSpPr>
        <p:spPr bwMode="auto">
          <a:xfrm>
            <a:off x="2209800" y="31242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09010" name="Oval 18"/>
          <p:cNvSpPr>
            <a:spLocks noChangeArrowheads="1"/>
          </p:cNvSpPr>
          <p:nvPr/>
        </p:nvSpPr>
        <p:spPr bwMode="auto">
          <a:xfrm>
            <a:off x="5562600" y="17526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109011" name="Oval 19"/>
          <p:cNvSpPr>
            <a:spLocks noChangeArrowheads="1"/>
          </p:cNvSpPr>
          <p:nvPr/>
        </p:nvSpPr>
        <p:spPr bwMode="auto">
          <a:xfrm>
            <a:off x="6629400" y="2590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sp>
        <p:nvSpPr>
          <p:cNvPr id="53267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80C9C5A2-90A0-E445-9FEE-701F9992CC7A}" type="slidenum">
              <a:rPr lang="en-US" sz="1400">
                <a:solidFill>
                  <a:srgbClr val="000000"/>
                </a:solidFill>
              </a:rPr>
              <a:pPr eaLnBrk="1" hangingPunct="1"/>
              <a:t>32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78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AODV Route Reply</a:t>
            </a:r>
          </a:p>
        </p:txBody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 a node receives an RREQ packet and it has a current route to the target destination, then it unicasts a route reply packet (RREP) to the neighbor that sent the RREQ packet</a:t>
            </a:r>
          </a:p>
        </p:txBody>
      </p:sp>
      <p:sp>
        <p:nvSpPr>
          <p:cNvPr id="1110022" name="Rectangle 6"/>
          <p:cNvSpPr>
            <a:spLocks noChangeArrowheads="1"/>
          </p:cNvSpPr>
          <p:nvPr/>
        </p:nvSpPr>
        <p:spPr bwMode="auto">
          <a:xfrm>
            <a:off x="2590800" y="3657600"/>
            <a:ext cx="39624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dest_addr</a:t>
            </a:r>
          </a:p>
        </p:txBody>
      </p:sp>
      <p:sp>
        <p:nvSpPr>
          <p:cNvPr id="1110023" name="Rectangle 7"/>
          <p:cNvSpPr>
            <a:spLocks noChangeArrowheads="1"/>
          </p:cNvSpPr>
          <p:nvPr/>
        </p:nvSpPr>
        <p:spPr bwMode="auto">
          <a:xfrm>
            <a:off x="2590800" y="3276600"/>
            <a:ext cx="990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type</a:t>
            </a:r>
          </a:p>
        </p:txBody>
      </p:sp>
      <p:sp>
        <p:nvSpPr>
          <p:cNvPr id="1110024" name="Rectangle 8"/>
          <p:cNvSpPr>
            <a:spLocks noChangeArrowheads="1"/>
          </p:cNvSpPr>
          <p:nvPr/>
        </p:nvSpPr>
        <p:spPr bwMode="auto">
          <a:xfrm>
            <a:off x="3581400" y="3276600"/>
            <a:ext cx="6858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flags</a:t>
            </a:r>
          </a:p>
        </p:txBody>
      </p:sp>
      <p:sp>
        <p:nvSpPr>
          <p:cNvPr id="1110025" name="Rectangle 9"/>
          <p:cNvSpPr>
            <a:spLocks noChangeArrowheads="1"/>
          </p:cNvSpPr>
          <p:nvPr/>
        </p:nvSpPr>
        <p:spPr bwMode="auto">
          <a:xfrm>
            <a:off x="5562600" y="3276600"/>
            <a:ext cx="990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hopcnt</a:t>
            </a:r>
          </a:p>
        </p:txBody>
      </p:sp>
      <p:sp>
        <p:nvSpPr>
          <p:cNvPr id="1110026" name="Rectangle 10"/>
          <p:cNvSpPr>
            <a:spLocks noChangeArrowheads="1"/>
          </p:cNvSpPr>
          <p:nvPr/>
        </p:nvSpPr>
        <p:spPr bwMode="auto">
          <a:xfrm>
            <a:off x="4267200" y="3276600"/>
            <a:ext cx="6858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rsvd</a:t>
            </a:r>
          </a:p>
        </p:txBody>
      </p:sp>
      <p:sp>
        <p:nvSpPr>
          <p:cNvPr id="1110027" name="Rectangle 11"/>
          <p:cNvSpPr>
            <a:spLocks noChangeArrowheads="1"/>
          </p:cNvSpPr>
          <p:nvPr/>
        </p:nvSpPr>
        <p:spPr bwMode="auto">
          <a:xfrm>
            <a:off x="2590800" y="4038600"/>
            <a:ext cx="39624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dest_sequence_#</a:t>
            </a:r>
          </a:p>
        </p:txBody>
      </p:sp>
      <p:sp>
        <p:nvSpPr>
          <p:cNvPr id="1110028" name="Rectangle 12"/>
          <p:cNvSpPr>
            <a:spLocks noChangeArrowheads="1"/>
          </p:cNvSpPr>
          <p:nvPr/>
        </p:nvSpPr>
        <p:spPr bwMode="auto">
          <a:xfrm>
            <a:off x="2590800" y="4419600"/>
            <a:ext cx="39624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source_addr</a:t>
            </a:r>
          </a:p>
        </p:txBody>
      </p:sp>
      <p:sp>
        <p:nvSpPr>
          <p:cNvPr id="1110029" name="Rectangle 13"/>
          <p:cNvSpPr>
            <a:spLocks noChangeArrowheads="1"/>
          </p:cNvSpPr>
          <p:nvPr/>
        </p:nvSpPr>
        <p:spPr bwMode="auto">
          <a:xfrm>
            <a:off x="2590800" y="4800600"/>
            <a:ext cx="39624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lifetime</a:t>
            </a:r>
          </a:p>
        </p:txBody>
      </p:sp>
      <p:sp>
        <p:nvSpPr>
          <p:cNvPr id="1110031" name="Rectangle 15"/>
          <p:cNvSpPr>
            <a:spLocks noChangeArrowheads="1"/>
          </p:cNvSpPr>
          <p:nvPr/>
        </p:nvSpPr>
        <p:spPr bwMode="auto">
          <a:xfrm>
            <a:off x="4953000" y="3276600"/>
            <a:ext cx="609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prsz</a:t>
            </a:r>
          </a:p>
        </p:txBody>
      </p:sp>
      <p:sp>
        <p:nvSpPr>
          <p:cNvPr id="5428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F2D3C1E6-0745-F940-B4D2-F106832F7563}" type="slidenum">
              <a:rPr lang="en-US" sz="1400">
                <a:solidFill>
                  <a:srgbClr val="000000"/>
                </a:solidFill>
              </a:rPr>
              <a:pPr eaLnBrk="1" hangingPunct="1"/>
              <a:t>33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06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AODV Route Reply  (2)</a:t>
            </a:r>
          </a:p>
        </p:txBody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Intermediate nodes propagate the first RREP for the source towards the source using cached reverse route entries</a:t>
            </a:r>
          </a:p>
          <a:p>
            <a:pPr>
              <a:defRPr/>
            </a:pPr>
            <a:r>
              <a:rPr lang="en-US"/>
              <a:t>Other RREP packets are discarded unless…</a:t>
            </a:r>
          </a:p>
          <a:p>
            <a:pPr lvl="1">
              <a:defRPr/>
            </a:pPr>
            <a:r>
              <a:rPr lang="en-US"/>
              <a:t>dest_sequence_# number is higher than the previous, or</a:t>
            </a:r>
          </a:p>
          <a:p>
            <a:pPr lvl="1">
              <a:defRPr/>
            </a:pPr>
            <a:r>
              <a:rPr lang="en-US"/>
              <a:t>destination_sequence_# is the same, but hop_cnt is smaller (i.e., there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 better path)</a:t>
            </a:r>
          </a:p>
          <a:p>
            <a:pPr>
              <a:defRPr/>
            </a:pPr>
            <a:r>
              <a:rPr lang="en-US"/>
              <a:t>RREP eventually makes it to the source, which can use the neighbor sending the RREP as its next hop for sending to the destination</a:t>
            </a:r>
          </a:p>
          <a:p>
            <a:pPr>
              <a:defRPr/>
            </a:pPr>
            <a:r>
              <a:rPr lang="en-US"/>
              <a:t>Cached reverse routes will timeout in nodes not seeing a RREP packet</a:t>
            </a:r>
          </a:p>
        </p:txBody>
      </p:sp>
      <p:sp>
        <p:nvSpPr>
          <p:cNvPr id="55299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62410F83-C44C-F748-96E7-C01988CCFC10}" type="slidenum">
              <a:rPr lang="en-US" sz="1400">
                <a:solidFill>
                  <a:srgbClr val="000000"/>
                </a:solidFill>
              </a:rPr>
              <a:pPr eaLnBrk="1" hangingPunct="1"/>
              <a:t>34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074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AODV Example  (5)</a:t>
            </a:r>
          </a:p>
        </p:txBody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81400"/>
            <a:ext cx="8305800" cy="2590800"/>
          </a:xfrm>
        </p:spPr>
        <p:txBody>
          <a:bodyPr/>
          <a:lstStyle/>
          <a:p>
            <a:pPr>
              <a:defRPr/>
            </a:pPr>
            <a:r>
              <a:rPr lang="en-US"/>
              <a:t>Node 6 knows a route to Node 7 and sends an RREP to Node 4</a:t>
            </a:r>
          </a:p>
          <a:p>
            <a:pPr lvl="1">
              <a:defRPr/>
            </a:pPr>
            <a:r>
              <a:rPr lang="en-US"/>
              <a:t>source_addr = 1</a:t>
            </a:r>
          </a:p>
          <a:p>
            <a:pPr lvl="1">
              <a:defRPr/>
            </a:pPr>
            <a:r>
              <a:rPr lang="en-US"/>
              <a:t>dest_addr = 7</a:t>
            </a:r>
          </a:p>
          <a:p>
            <a:pPr lvl="1">
              <a:defRPr/>
            </a:pPr>
            <a:r>
              <a:rPr lang="en-US"/>
              <a:t>dest_sequence_# = maximum(own sequence number, dest_sequence_# in RREQ)</a:t>
            </a:r>
          </a:p>
          <a:p>
            <a:pPr lvl="1">
              <a:defRPr/>
            </a:pPr>
            <a:r>
              <a:rPr lang="en-US"/>
              <a:t>hop_cnt = 1</a:t>
            </a:r>
          </a:p>
        </p:txBody>
      </p:sp>
      <p:sp>
        <p:nvSpPr>
          <p:cNvPr id="1111044" name="Line 4"/>
          <p:cNvSpPr>
            <a:spLocks noChangeShapeType="1"/>
          </p:cNvSpPr>
          <p:nvPr/>
        </p:nvSpPr>
        <p:spPr bwMode="auto">
          <a:xfrm flipH="1">
            <a:off x="2438400" y="2057400"/>
            <a:ext cx="76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1045" name="Line 5"/>
          <p:cNvSpPr>
            <a:spLocks noChangeShapeType="1"/>
          </p:cNvSpPr>
          <p:nvPr/>
        </p:nvSpPr>
        <p:spPr bwMode="auto">
          <a:xfrm>
            <a:off x="3886200" y="1676400"/>
            <a:ext cx="10668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1046" name="Line 6"/>
          <p:cNvSpPr>
            <a:spLocks noChangeShapeType="1"/>
          </p:cNvSpPr>
          <p:nvPr/>
        </p:nvSpPr>
        <p:spPr bwMode="auto">
          <a:xfrm flipV="1">
            <a:off x="2438400" y="3048000"/>
            <a:ext cx="1143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1047" name="Line 7"/>
          <p:cNvSpPr>
            <a:spLocks noChangeShapeType="1"/>
          </p:cNvSpPr>
          <p:nvPr/>
        </p:nvSpPr>
        <p:spPr bwMode="auto">
          <a:xfrm flipV="1">
            <a:off x="2514600" y="1676400"/>
            <a:ext cx="1371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1048" name="Line 8"/>
          <p:cNvSpPr>
            <a:spLocks noChangeShapeType="1"/>
          </p:cNvSpPr>
          <p:nvPr/>
        </p:nvSpPr>
        <p:spPr bwMode="auto">
          <a:xfrm flipH="1">
            <a:off x="3581400" y="1752600"/>
            <a:ext cx="304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1049" name="Line 9"/>
          <p:cNvSpPr>
            <a:spLocks noChangeShapeType="1"/>
          </p:cNvSpPr>
          <p:nvPr/>
        </p:nvSpPr>
        <p:spPr bwMode="auto">
          <a:xfrm flipV="1">
            <a:off x="3581400" y="28956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1050" name="Line 10"/>
          <p:cNvSpPr>
            <a:spLocks noChangeShapeType="1"/>
          </p:cNvSpPr>
          <p:nvPr/>
        </p:nvSpPr>
        <p:spPr bwMode="auto">
          <a:xfrm>
            <a:off x="4114800" y="1676400"/>
            <a:ext cx="1676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1051" name="Line 11"/>
          <p:cNvSpPr>
            <a:spLocks noChangeShapeType="1"/>
          </p:cNvSpPr>
          <p:nvPr/>
        </p:nvSpPr>
        <p:spPr bwMode="auto">
          <a:xfrm>
            <a:off x="5791200" y="1981200"/>
            <a:ext cx="1066800" cy="8382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1052" name="Line 12"/>
          <p:cNvSpPr>
            <a:spLocks noChangeShapeType="1"/>
          </p:cNvSpPr>
          <p:nvPr/>
        </p:nvSpPr>
        <p:spPr bwMode="auto">
          <a:xfrm flipH="1">
            <a:off x="4953000" y="1981200"/>
            <a:ext cx="838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1053" name="Oval 13"/>
          <p:cNvSpPr>
            <a:spLocks noChangeArrowheads="1"/>
          </p:cNvSpPr>
          <p:nvPr/>
        </p:nvSpPr>
        <p:spPr bwMode="auto">
          <a:xfrm>
            <a:off x="2286000" y="1828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1054" name="Oval 14"/>
          <p:cNvSpPr>
            <a:spLocks noChangeArrowheads="1"/>
          </p:cNvSpPr>
          <p:nvPr/>
        </p:nvSpPr>
        <p:spPr bwMode="auto">
          <a:xfrm>
            <a:off x="3657600" y="1447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11055" name="Oval 15"/>
          <p:cNvSpPr>
            <a:spLocks noChangeArrowheads="1"/>
          </p:cNvSpPr>
          <p:nvPr/>
        </p:nvSpPr>
        <p:spPr bwMode="auto">
          <a:xfrm>
            <a:off x="3276600" y="28194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11056" name="Oval 16"/>
          <p:cNvSpPr>
            <a:spLocks noChangeArrowheads="1"/>
          </p:cNvSpPr>
          <p:nvPr/>
        </p:nvSpPr>
        <p:spPr bwMode="auto">
          <a:xfrm>
            <a:off x="4724400" y="26670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111057" name="Oval 17"/>
          <p:cNvSpPr>
            <a:spLocks noChangeArrowheads="1"/>
          </p:cNvSpPr>
          <p:nvPr/>
        </p:nvSpPr>
        <p:spPr bwMode="auto">
          <a:xfrm>
            <a:off x="2209800" y="31242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11058" name="Oval 18"/>
          <p:cNvSpPr>
            <a:spLocks noChangeArrowheads="1"/>
          </p:cNvSpPr>
          <p:nvPr/>
        </p:nvSpPr>
        <p:spPr bwMode="auto">
          <a:xfrm>
            <a:off x="5562600" y="17526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111059" name="Oval 19"/>
          <p:cNvSpPr>
            <a:spLocks noChangeArrowheads="1"/>
          </p:cNvSpPr>
          <p:nvPr/>
        </p:nvSpPr>
        <p:spPr bwMode="auto">
          <a:xfrm>
            <a:off x="6629400" y="2590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sp>
        <p:nvSpPr>
          <p:cNvPr id="56339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08B6A99-59E2-B74A-90BE-0ADBA4ACF130}" type="slidenum">
              <a:rPr lang="en-US" sz="1400">
                <a:solidFill>
                  <a:srgbClr val="000000"/>
                </a:solidFill>
              </a:rPr>
              <a:pPr eaLnBrk="1" hangingPunct="1"/>
              <a:t>35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30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AODV Example  (6)</a:t>
            </a:r>
          </a:p>
        </p:txBody>
      </p:sp>
      <p:sp>
        <p:nvSpPr>
          <p:cNvPr id="111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733800"/>
            <a:ext cx="8305800" cy="2438400"/>
          </a:xfrm>
        </p:spPr>
        <p:txBody>
          <a:bodyPr/>
          <a:lstStyle/>
          <a:p>
            <a:pPr>
              <a:defRPr/>
            </a:pPr>
            <a:r>
              <a:rPr lang="en-US"/>
              <a:t>Node 4 verifies that this is a new route reply (the case here) or one that has a lower hop count and, if so, propagates the RREP packet to Node 1</a:t>
            </a:r>
          </a:p>
          <a:p>
            <a:pPr lvl="1">
              <a:defRPr/>
            </a:pPr>
            <a:r>
              <a:rPr lang="en-US"/>
              <a:t>Increments hop_cnt in the RREP packet</a:t>
            </a:r>
          </a:p>
        </p:txBody>
      </p:sp>
      <p:sp>
        <p:nvSpPr>
          <p:cNvPr id="1113092" name="Line 4"/>
          <p:cNvSpPr>
            <a:spLocks noChangeShapeType="1"/>
          </p:cNvSpPr>
          <p:nvPr/>
        </p:nvSpPr>
        <p:spPr bwMode="auto">
          <a:xfrm flipH="1">
            <a:off x="2438400" y="2057400"/>
            <a:ext cx="76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3093" name="Line 5"/>
          <p:cNvSpPr>
            <a:spLocks noChangeShapeType="1"/>
          </p:cNvSpPr>
          <p:nvPr/>
        </p:nvSpPr>
        <p:spPr bwMode="auto">
          <a:xfrm>
            <a:off x="3886200" y="1676400"/>
            <a:ext cx="10668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3094" name="Line 6"/>
          <p:cNvSpPr>
            <a:spLocks noChangeShapeType="1"/>
          </p:cNvSpPr>
          <p:nvPr/>
        </p:nvSpPr>
        <p:spPr bwMode="auto">
          <a:xfrm flipV="1">
            <a:off x="2438400" y="3048000"/>
            <a:ext cx="1143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3095" name="Line 7"/>
          <p:cNvSpPr>
            <a:spLocks noChangeShapeType="1"/>
          </p:cNvSpPr>
          <p:nvPr/>
        </p:nvSpPr>
        <p:spPr bwMode="auto">
          <a:xfrm flipV="1">
            <a:off x="2743200" y="1676400"/>
            <a:ext cx="11430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3096" name="Line 8"/>
          <p:cNvSpPr>
            <a:spLocks noChangeShapeType="1"/>
          </p:cNvSpPr>
          <p:nvPr/>
        </p:nvSpPr>
        <p:spPr bwMode="auto">
          <a:xfrm flipH="1">
            <a:off x="3581400" y="1752600"/>
            <a:ext cx="304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3097" name="Line 9"/>
          <p:cNvSpPr>
            <a:spLocks noChangeShapeType="1"/>
          </p:cNvSpPr>
          <p:nvPr/>
        </p:nvSpPr>
        <p:spPr bwMode="auto">
          <a:xfrm flipV="1">
            <a:off x="3581400" y="28956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3098" name="Line 10"/>
          <p:cNvSpPr>
            <a:spLocks noChangeShapeType="1"/>
          </p:cNvSpPr>
          <p:nvPr/>
        </p:nvSpPr>
        <p:spPr bwMode="auto">
          <a:xfrm>
            <a:off x="3886200" y="1676400"/>
            <a:ext cx="1905000" cy="3048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3099" name="Line 11"/>
          <p:cNvSpPr>
            <a:spLocks noChangeShapeType="1"/>
          </p:cNvSpPr>
          <p:nvPr/>
        </p:nvSpPr>
        <p:spPr bwMode="auto">
          <a:xfrm>
            <a:off x="5791200" y="1981200"/>
            <a:ext cx="1066800" cy="8382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3100" name="Line 12"/>
          <p:cNvSpPr>
            <a:spLocks noChangeShapeType="1"/>
          </p:cNvSpPr>
          <p:nvPr/>
        </p:nvSpPr>
        <p:spPr bwMode="auto">
          <a:xfrm flipH="1">
            <a:off x="4953000" y="1981200"/>
            <a:ext cx="838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3101" name="Oval 13"/>
          <p:cNvSpPr>
            <a:spLocks noChangeArrowheads="1"/>
          </p:cNvSpPr>
          <p:nvPr/>
        </p:nvSpPr>
        <p:spPr bwMode="auto">
          <a:xfrm>
            <a:off x="2286000" y="1828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3102" name="Oval 14"/>
          <p:cNvSpPr>
            <a:spLocks noChangeArrowheads="1"/>
          </p:cNvSpPr>
          <p:nvPr/>
        </p:nvSpPr>
        <p:spPr bwMode="auto">
          <a:xfrm>
            <a:off x="3657600" y="1447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13103" name="Oval 15"/>
          <p:cNvSpPr>
            <a:spLocks noChangeArrowheads="1"/>
          </p:cNvSpPr>
          <p:nvPr/>
        </p:nvSpPr>
        <p:spPr bwMode="auto">
          <a:xfrm>
            <a:off x="3276600" y="28194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13104" name="Oval 16"/>
          <p:cNvSpPr>
            <a:spLocks noChangeArrowheads="1"/>
          </p:cNvSpPr>
          <p:nvPr/>
        </p:nvSpPr>
        <p:spPr bwMode="auto">
          <a:xfrm>
            <a:off x="4724400" y="26670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113105" name="Oval 17"/>
          <p:cNvSpPr>
            <a:spLocks noChangeArrowheads="1"/>
          </p:cNvSpPr>
          <p:nvPr/>
        </p:nvSpPr>
        <p:spPr bwMode="auto">
          <a:xfrm>
            <a:off x="2209800" y="31242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13106" name="Oval 18"/>
          <p:cNvSpPr>
            <a:spLocks noChangeArrowheads="1"/>
          </p:cNvSpPr>
          <p:nvPr/>
        </p:nvSpPr>
        <p:spPr bwMode="auto">
          <a:xfrm>
            <a:off x="5562600" y="17526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113107" name="Oval 19"/>
          <p:cNvSpPr>
            <a:spLocks noChangeArrowheads="1"/>
          </p:cNvSpPr>
          <p:nvPr/>
        </p:nvSpPr>
        <p:spPr bwMode="auto">
          <a:xfrm>
            <a:off x="6629400" y="2590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sp>
        <p:nvSpPr>
          <p:cNvPr id="57363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9053CD13-33D3-F643-AAE8-65D9A9E0FD3B}" type="slidenum">
              <a:rPr lang="en-US" sz="1400">
                <a:solidFill>
                  <a:srgbClr val="000000"/>
                </a:solidFill>
              </a:rPr>
              <a:pPr eaLnBrk="1" hangingPunct="1"/>
              <a:t>36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444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3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AODV Example  (7)</a:t>
            </a:r>
          </a:p>
        </p:txBody>
      </p:sp>
      <p:sp>
        <p:nvSpPr>
          <p:cNvPr id="1114140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8305800" cy="2362200"/>
          </a:xfrm>
        </p:spPr>
        <p:txBody>
          <a:bodyPr/>
          <a:lstStyle/>
          <a:p>
            <a:pPr>
              <a:defRPr/>
            </a:pPr>
            <a:r>
              <a:rPr lang="en-US"/>
              <a:t>Node 1 now has a route to Node 7 in three hops and can use it immediately to send data packets</a:t>
            </a:r>
          </a:p>
          <a:p>
            <a:pPr>
              <a:defRPr/>
            </a:pPr>
            <a:r>
              <a:rPr lang="en-US"/>
              <a:t>Note that the first data packet that prompted path discovery has been delayed until the first RREP was returned</a:t>
            </a:r>
          </a:p>
        </p:txBody>
      </p:sp>
      <p:sp>
        <p:nvSpPr>
          <p:cNvPr id="1114116" name="Line 4"/>
          <p:cNvSpPr>
            <a:spLocks noChangeShapeType="1"/>
          </p:cNvSpPr>
          <p:nvPr/>
        </p:nvSpPr>
        <p:spPr bwMode="auto">
          <a:xfrm flipH="1">
            <a:off x="3505200" y="2057400"/>
            <a:ext cx="76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4117" name="Line 5"/>
          <p:cNvSpPr>
            <a:spLocks noChangeShapeType="1"/>
          </p:cNvSpPr>
          <p:nvPr/>
        </p:nvSpPr>
        <p:spPr bwMode="auto">
          <a:xfrm>
            <a:off x="4953000" y="1676400"/>
            <a:ext cx="10668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4118" name="Line 6"/>
          <p:cNvSpPr>
            <a:spLocks noChangeShapeType="1"/>
          </p:cNvSpPr>
          <p:nvPr/>
        </p:nvSpPr>
        <p:spPr bwMode="auto">
          <a:xfrm flipV="1">
            <a:off x="3505200" y="3048000"/>
            <a:ext cx="1143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4119" name="Line 7"/>
          <p:cNvSpPr>
            <a:spLocks noChangeShapeType="1"/>
          </p:cNvSpPr>
          <p:nvPr/>
        </p:nvSpPr>
        <p:spPr bwMode="auto">
          <a:xfrm flipV="1">
            <a:off x="3657600" y="1676400"/>
            <a:ext cx="1295400" cy="3810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4120" name="Line 8"/>
          <p:cNvSpPr>
            <a:spLocks noChangeShapeType="1"/>
          </p:cNvSpPr>
          <p:nvPr/>
        </p:nvSpPr>
        <p:spPr bwMode="auto">
          <a:xfrm flipH="1">
            <a:off x="4648200" y="1752600"/>
            <a:ext cx="304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4121" name="Line 9"/>
          <p:cNvSpPr>
            <a:spLocks noChangeShapeType="1"/>
          </p:cNvSpPr>
          <p:nvPr/>
        </p:nvSpPr>
        <p:spPr bwMode="auto">
          <a:xfrm flipV="1">
            <a:off x="4648200" y="28956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4122" name="Line 10"/>
          <p:cNvSpPr>
            <a:spLocks noChangeShapeType="1"/>
          </p:cNvSpPr>
          <p:nvPr/>
        </p:nvSpPr>
        <p:spPr bwMode="auto">
          <a:xfrm>
            <a:off x="4953000" y="1676400"/>
            <a:ext cx="1905000" cy="3048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4123" name="Line 11"/>
          <p:cNvSpPr>
            <a:spLocks noChangeShapeType="1"/>
          </p:cNvSpPr>
          <p:nvPr/>
        </p:nvSpPr>
        <p:spPr bwMode="auto">
          <a:xfrm>
            <a:off x="6858000" y="1981200"/>
            <a:ext cx="1066800" cy="8382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4124" name="Line 12"/>
          <p:cNvSpPr>
            <a:spLocks noChangeShapeType="1"/>
          </p:cNvSpPr>
          <p:nvPr/>
        </p:nvSpPr>
        <p:spPr bwMode="auto">
          <a:xfrm flipH="1">
            <a:off x="6019800" y="1981200"/>
            <a:ext cx="838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4125" name="Oval 13"/>
          <p:cNvSpPr>
            <a:spLocks noChangeArrowheads="1"/>
          </p:cNvSpPr>
          <p:nvPr/>
        </p:nvSpPr>
        <p:spPr bwMode="auto">
          <a:xfrm>
            <a:off x="3352800" y="1828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4126" name="Oval 14"/>
          <p:cNvSpPr>
            <a:spLocks noChangeArrowheads="1"/>
          </p:cNvSpPr>
          <p:nvPr/>
        </p:nvSpPr>
        <p:spPr bwMode="auto">
          <a:xfrm>
            <a:off x="4724400" y="1447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14127" name="Oval 15"/>
          <p:cNvSpPr>
            <a:spLocks noChangeArrowheads="1"/>
          </p:cNvSpPr>
          <p:nvPr/>
        </p:nvSpPr>
        <p:spPr bwMode="auto">
          <a:xfrm>
            <a:off x="4343400" y="28194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14128" name="Oval 16"/>
          <p:cNvSpPr>
            <a:spLocks noChangeArrowheads="1"/>
          </p:cNvSpPr>
          <p:nvPr/>
        </p:nvSpPr>
        <p:spPr bwMode="auto">
          <a:xfrm>
            <a:off x="5791200" y="26670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114129" name="Oval 17"/>
          <p:cNvSpPr>
            <a:spLocks noChangeArrowheads="1"/>
          </p:cNvSpPr>
          <p:nvPr/>
        </p:nvSpPr>
        <p:spPr bwMode="auto">
          <a:xfrm>
            <a:off x="3276600" y="31242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14130" name="Oval 18"/>
          <p:cNvSpPr>
            <a:spLocks noChangeArrowheads="1"/>
          </p:cNvSpPr>
          <p:nvPr/>
        </p:nvSpPr>
        <p:spPr bwMode="auto">
          <a:xfrm>
            <a:off x="6629400" y="17526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114131" name="Oval 19"/>
          <p:cNvSpPr>
            <a:spLocks noChangeArrowheads="1"/>
          </p:cNvSpPr>
          <p:nvPr/>
        </p:nvSpPr>
        <p:spPr bwMode="auto">
          <a:xfrm>
            <a:off x="7696200" y="2590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grpSp>
        <p:nvGrpSpPr>
          <p:cNvPr id="58387" name="Group 26"/>
          <p:cNvGrpSpPr>
            <a:grpSpLocks/>
          </p:cNvGrpSpPr>
          <p:nvPr/>
        </p:nvGrpSpPr>
        <p:grpSpPr bwMode="auto">
          <a:xfrm>
            <a:off x="762000" y="1600200"/>
            <a:ext cx="2286000" cy="762000"/>
            <a:chOff x="240" y="2448"/>
            <a:chExt cx="1440" cy="480"/>
          </a:xfrm>
        </p:grpSpPr>
        <p:sp>
          <p:nvSpPr>
            <p:cNvPr id="1114132" name="Rectangle 20"/>
            <p:cNvSpPr>
              <a:spLocks noChangeArrowheads="1"/>
            </p:cNvSpPr>
            <p:nvPr/>
          </p:nvSpPr>
          <p:spPr bwMode="auto">
            <a:xfrm>
              <a:off x="240" y="2448"/>
              <a:ext cx="480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Dest</a:t>
              </a:r>
            </a:p>
          </p:txBody>
        </p:sp>
        <p:sp>
          <p:nvSpPr>
            <p:cNvPr id="1114133" name="Rectangle 21"/>
            <p:cNvSpPr>
              <a:spLocks noChangeArrowheads="1"/>
            </p:cNvSpPr>
            <p:nvPr/>
          </p:nvSpPr>
          <p:spPr bwMode="auto">
            <a:xfrm>
              <a:off x="720" y="2448"/>
              <a:ext cx="480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Next</a:t>
              </a:r>
            </a:p>
          </p:txBody>
        </p:sp>
        <p:sp>
          <p:nvSpPr>
            <p:cNvPr id="1114134" name="Rectangle 22"/>
            <p:cNvSpPr>
              <a:spLocks noChangeArrowheads="1"/>
            </p:cNvSpPr>
            <p:nvPr/>
          </p:nvSpPr>
          <p:spPr bwMode="auto">
            <a:xfrm>
              <a:off x="1200" y="2448"/>
              <a:ext cx="480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Hops</a:t>
              </a:r>
            </a:p>
          </p:txBody>
        </p:sp>
        <p:sp>
          <p:nvSpPr>
            <p:cNvPr id="1114135" name="Rectangle 23"/>
            <p:cNvSpPr>
              <a:spLocks noChangeArrowheads="1"/>
            </p:cNvSpPr>
            <p:nvPr/>
          </p:nvSpPr>
          <p:spPr bwMode="auto">
            <a:xfrm>
              <a:off x="240" y="2688"/>
              <a:ext cx="480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sp>
          <p:nvSpPr>
            <p:cNvPr id="1114136" name="Rectangle 24"/>
            <p:cNvSpPr>
              <a:spLocks noChangeArrowheads="1"/>
            </p:cNvSpPr>
            <p:nvPr/>
          </p:nvSpPr>
          <p:spPr bwMode="auto">
            <a:xfrm>
              <a:off x="720" y="2688"/>
              <a:ext cx="480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1114137" name="Rectangle 25"/>
            <p:cNvSpPr>
              <a:spLocks noChangeArrowheads="1"/>
            </p:cNvSpPr>
            <p:nvPr/>
          </p:nvSpPr>
          <p:spPr bwMode="auto">
            <a:xfrm>
              <a:off x="1200" y="2688"/>
              <a:ext cx="480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</p:grpSp>
      <p:sp>
        <p:nvSpPr>
          <p:cNvPr id="5838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5F53D89B-F7E2-904B-A45F-C0DC536810E0}" type="slidenum">
              <a:rPr lang="en-US" sz="1400">
                <a:solidFill>
                  <a:srgbClr val="000000"/>
                </a:solidFill>
              </a:rPr>
              <a:pPr eaLnBrk="1" hangingPunct="1"/>
              <a:t>37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92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AODV Route Maintenance</a:t>
            </a:r>
          </a:p>
        </p:txBody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Route changes can be detected by…</a:t>
            </a:r>
          </a:p>
          <a:p>
            <a:pPr lvl="1">
              <a:defRPr/>
            </a:pPr>
            <a:r>
              <a:rPr lang="en-US"/>
              <a:t>Failure of periodic HELLO packets</a:t>
            </a:r>
          </a:p>
          <a:p>
            <a:pPr lvl="1">
              <a:defRPr/>
            </a:pPr>
            <a:r>
              <a:rPr lang="en-US"/>
              <a:t>Failure or disconnect indication from the link level</a:t>
            </a:r>
          </a:p>
          <a:p>
            <a:pPr lvl="1">
              <a:defRPr/>
            </a:pPr>
            <a:r>
              <a:rPr lang="en-US"/>
              <a:t>Failure of transmission of a packet to the next hop (can detect by listening for the retransmission if it is not the final destination)</a:t>
            </a:r>
          </a:p>
          <a:p>
            <a:pPr>
              <a:defRPr/>
            </a:pPr>
            <a:r>
              <a:rPr lang="en-US"/>
              <a:t>The upstream (toward the source) node detecting a failure propagates an route error (RERR) packet with a new destination sequence number and a hop count of infinity (unreachable)</a:t>
            </a:r>
          </a:p>
          <a:p>
            <a:pPr>
              <a:defRPr/>
            </a:pPr>
            <a:r>
              <a:rPr lang="en-US"/>
              <a:t>The source (or another node on the path) can rebuild a path by sending a RREQ packet</a:t>
            </a:r>
          </a:p>
        </p:txBody>
      </p:sp>
      <p:sp>
        <p:nvSpPr>
          <p:cNvPr id="59395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2E261417-4617-DB44-8D21-5C06AF60DBBB}" type="slidenum">
              <a:rPr lang="en-US" sz="1400">
                <a:solidFill>
                  <a:srgbClr val="000000"/>
                </a:solidFill>
              </a:rPr>
              <a:pPr eaLnBrk="1" hangingPunct="1"/>
              <a:t>38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92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1" name="Line 21"/>
          <p:cNvSpPr>
            <a:spLocks noChangeShapeType="1"/>
          </p:cNvSpPr>
          <p:nvPr/>
        </p:nvSpPr>
        <p:spPr bwMode="auto">
          <a:xfrm>
            <a:off x="5181600" y="2819400"/>
            <a:ext cx="762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AODV Example  (8)</a:t>
            </a:r>
          </a:p>
        </p:txBody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8305800" cy="2362200"/>
          </a:xfrm>
        </p:spPr>
        <p:txBody>
          <a:bodyPr/>
          <a:lstStyle/>
          <a:p>
            <a:pPr>
              <a:defRPr/>
            </a:pPr>
            <a:r>
              <a:rPr lang="en-US"/>
              <a:t>Assume that Node 7 moves and link 6-7 breaks</a:t>
            </a:r>
          </a:p>
          <a:p>
            <a:pPr>
              <a:defRPr/>
            </a:pPr>
            <a:r>
              <a:rPr lang="en-US"/>
              <a:t>Node 6 issues an RERR packet indicating the broken path</a:t>
            </a:r>
          </a:p>
          <a:p>
            <a:pPr>
              <a:defRPr/>
            </a:pPr>
            <a:r>
              <a:rPr lang="en-US"/>
              <a:t>The RERR propagates back to Node 1</a:t>
            </a:r>
          </a:p>
          <a:p>
            <a:pPr>
              <a:defRPr/>
            </a:pPr>
            <a:r>
              <a:rPr lang="en-US"/>
              <a:t>Node 1 can discover a new route</a:t>
            </a:r>
          </a:p>
        </p:txBody>
      </p:sp>
      <p:sp>
        <p:nvSpPr>
          <p:cNvPr id="1116164" name="Line 4"/>
          <p:cNvSpPr>
            <a:spLocks noChangeShapeType="1"/>
          </p:cNvSpPr>
          <p:nvPr/>
        </p:nvSpPr>
        <p:spPr bwMode="auto">
          <a:xfrm flipH="1">
            <a:off x="2590800" y="1981200"/>
            <a:ext cx="76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165" name="Line 5"/>
          <p:cNvSpPr>
            <a:spLocks noChangeShapeType="1"/>
          </p:cNvSpPr>
          <p:nvPr/>
        </p:nvSpPr>
        <p:spPr bwMode="auto">
          <a:xfrm>
            <a:off x="4038600" y="1600200"/>
            <a:ext cx="10668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166" name="Line 6"/>
          <p:cNvSpPr>
            <a:spLocks noChangeShapeType="1"/>
          </p:cNvSpPr>
          <p:nvPr/>
        </p:nvSpPr>
        <p:spPr bwMode="auto">
          <a:xfrm flipV="1">
            <a:off x="2590800" y="2971800"/>
            <a:ext cx="1143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167" name="Line 7"/>
          <p:cNvSpPr>
            <a:spLocks noChangeShapeType="1"/>
          </p:cNvSpPr>
          <p:nvPr/>
        </p:nvSpPr>
        <p:spPr bwMode="auto">
          <a:xfrm flipV="1">
            <a:off x="2895600" y="1600200"/>
            <a:ext cx="11430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 flipH="1">
            <a:off x="3733800" y="1676400"/>
            <a:ext cx="304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169" name="Line 9"/>
          <p:cNvSpPr>
            <a:spLocks noChangeShapeType="1"/>
          </p:cNvSpPr>
          <p:nvPr/>
        </p:nvSpPr>
        <p:spPr bwMode="auto">
          <a:xfrm flipV="1">
            <a:off x="3733800" y="28194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170" name="Line 10"/>
          <p:cNvSpPr>
            <a:spLocks noChangeShapeType="1"/>
          </p:cNvSpPr>
          <p:nvPr/>
        </p:nvSpPr>
        <p:spPr bwMode="auto">
          <a:xfrm>
            <a:off x="4267200" y="1676400"/>
            <a:ext cx="16764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171" name="Line 11"/>
          <p:cNvSpPr>
            <a:spLocks noChangeShapeType="1"/>
          </p:cNvSpPr>
          <p:nvPr/>
        </p:nvSpPr>
        <p:spPr bwMode="auto">
          <a:xfrm>
            <a:off x="5943600" y="1905000"/>
            <a:ext cx="1066800" cy="8382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172" name="Line 12"/>
          <p:cNvSpPr>
            <a:spLocks noChangeShapeType="1"/>
          </p:cNvSpPr>
          <p:nvPr/>
        </p:nvSpPr>
        <p:spPr bwMode="auto">
          <a:xfrm flipH="1">
            <a:off x="5105400" y="1905000"/>
            <a:ext cx="838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173" name="Oval 13"/>
          <p:cNvSpPr>
            <a:spLocks noChangeArrowheads="1"/>
          </p:cNvSpPr>
          <p:nvPr/>
        </p:nvSpPr>
        <p:spPr bwMode="auto">
          <a:xfrm>
            <a:off x="2438400" y="17526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174" name="Oval 14"/>
          <p:cNvSpPr>
            <a:spLocks noChangeArrowheads="1"/>
          </p:cNvSpPr>
          <p:nvPr/>
        </p:nvSpPr>
        <p:spPr bwMode="auto">
          <a:xfrm>
            <a:off x="3810000" y="13716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16175" name="Oval 15"/>
          <p:cNvSpPr>
            <a:spLocks noChangeArrowheads="1"/>
          </p:cNvSpPr>
          <p:nvPr/>
        </p:nvSpPr>
        <p:spPr bwMode="auto">
          <a:xfrm>
            <a:off x="3429000" y="27432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16176" name="Oval 16"/>
          <p:cNvSpPr>
            <a:spLocks noChangeArrowheads="1"/>
          </p:cNvSpPr>
          <p:nvPr/>
        </p:nvSpPr>
        <p:spPr bwMode="auto">
          <a:xfrm>
            <a:off x="4876800" y="25908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116177" name="Oval 17"/>
          <p:cNvSpPr>
            <a:spLocks noChangeArrowheads="1"/>
          </p:cNvSpPr>
          <p:nvPr/>
        </p:nvSpPr>
        <p:spPr bwMode="auto">
          <a:xfrm>
            <a:off x="2362200" y="30480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16178" name="Oval 18"/>
          <p:cNvSpPr>
            <a:spLocks noChangeArrowheads="1"/>
          </p:cNvSpPr>
          <p:nvPr/>
        </p:nvSpPr>
        <p:spPr bwMode="auto">
          <a:xfrm>
            <a:off x="5715000" y="16764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116179" name="Oval 19"/>
          <p:cNvSpPr>
            <a:spLocks noChangeArrowheads="1"/>
          </p:cNvSpPr>
          <p:nvPr/>
        </p:nvSpPr>
        <p:spPr bwMode="auto">
          <a:xfrm>
            <a:off x="6781800" y="25146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66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sp>
        <p:nvSpPr>
          <p:cNvPr id="1116180" name="Oval 20"/>
          <p:cNvSpPr>
            <a:spLocks noChangeArrowheads="1"/>
          </p:cNvSpPr>
          <p:nvPr/>
        </p:nvSpPr>
        <p:spPr bwMode="auto">
          <a:xfrm>
            <a:off x="5715000" y="3124200"/>
            <a:ext cx="457200" cy="4572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 flipH="1">
            <a:off x="6248400" y="2895600"/>
            <a:ext cx="4572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6F301013-B329-EC49-B26D-EB763C2A447C}" type="slidenum">
              <a:rPr lang="en-US" sz="1400">
                <a:solidFill>
                  <a:srgbClr val="000000"/>
                </a:solidFill>
              </a:rPr>
              <a:pPr eaLnBrk="1" hangingPunct="1"/>
              <a:t>39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7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Routing Decision Point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05800" cy="4267200"/>
          </a:xfrm>
        </p:spPr>
        <p:txBody>
          <a:bodyPr/>
          <a:lstStyle/>
          <a:p>
            <a:pPr>
              <a:defRPr/>
            </a:pPr>
            <a:r>
              <a:rPr lang="en-US" dirty="0"/>
              <a:t>Source routing</a:t>
            </a:r>
          </a:p>
          <a:p>
            <a:pPr lvl="1">
              <a:defRPr/>
            </a:pPr>
            <a:r>
              <a:rPr lang="en-US" dirty="0"/>
              <a:t>Sender determines a route and specifies it in the packet header. All intermediate nodes follow the info on packet.</a:t>
            </a:r>
          </a:p>
          <a:p>
            <a:pPr lvl="1">
              <a:defRPr/>
            </a:pPr>
            <a:r>
              <a:rPr lang="en-US" dirty="0"/>
              <a:t>Supported in IP, although not the typical routing scheme</a:t>
            </a:r>
          </a:p>
          <a:p>
            <a:pPr>
              <a:defRPr/>
            </a:pPr>
            <a:r>
              <a:rPr lang="en-US" dirty="0"/>
              <a:t>Hop-by-hop (datagram) routing</a:t>
            </a:r>
          </a:p>
          <a:p>
            <a:pPr lvl="1">
              <a:defRPr/>
            </a:pPr>
            <a:r>
              <a:rPr lang="en-US" dirty="0"/>
              <a:t>A routing decision is made at each forwarding point (at each router)</a:t>
            </a:r>
          </a:p>
          <a:p>
            <a:pPr lvl="1">
              <a:defRPr/>
            </a:pPr>
            <a:r>
              <a:rPr lang="en-US" dirty="0"/>
              <a:t>Standard routing scheme for IP</a:t>
            </a:r>
          </a:p>
          <a:p>
            <a:pPr>
              <a:defRPr/>
            </a:pPr>
            <a:r>
              <a:rPr lang="en-US" dirty="0"/>
              <a:t>Virtual circuit routing</a:t>
            </a:r>
          </a:p>
          <a:p>
            <a:pPr lvl="1">
              <a:defRPr/>
            </a:pPr>
            <a:r>
              <a:rPr lang="en-US" dirty="0"/>
              <a:t>Determine and configure a path prior to sending first packet</a:t>
            </a:r>
          </a:p>
          <a:p>
            <a:pPr lvl="1">
              <a:defRPr/>
            </a:pPr>
            <a:r>
              <a:rPr lang="en-US" dirty="0"/>
              <a:t>Used in ATM (and analogous to voice telephone system)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6400" y="1524000"/>
            <a:ext cx="3200400" cy="646113"/>
          </a:xfrm>
          <a:prstGeom prst="rect">
            <a:avLst/>
          </a:prstGeom>
          <a:noFill/>
          <a:ln w="25400">
            <a:solidFill>
              <a:srgbClr val="3366F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Which node decides where to route the packet forward</a:t>
            </a:r>
          </a:p>
        </p:txBody>
      </p:sp>
      <p:sp>
        <p:nvSpPr>
          <p:cNvPr id="18436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A3453A15-51D9-D145-A6E2-20624A22DD45}" type="slidenum">
              <a:rPr lang="en-US" sz="1400">
                <a:solidFill>
                  <a:srgbClr val="000000"/>
                </a:solidFill>
              </a:rPr>
              <a:pPr eaLnBrk="1" hangingPunct="1"/>
              <a:t>4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5754687"/>
            <a:ext cx="3200400" cy="646331"/>
          </a:xfrm>
          <a:prstGeom prst="rect">
            <a:avLst/>
          </a:prstGeom>
          <a:noFill/>
          <a:ln w="25400">
            <a:solidFill>
              <a:srgbClr val="3366F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Distance vector and link state algorithms are two examples.</a:t>
            </a:r>
          </a:p>
        </p:txBody>
      </p:sp>
    </p:spTree>
    <p:extLst>
      <p:ext uri="{BB962C8B-B14F-4D97-AF65-F5344CB8AC3E}">
        <p14:creationId xmlns:p14="http://schemas.microsoft.com/office/powerpoint/2010/main" val="1840834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DSR	</a:t>
            </a:r>
          </a:p>
        </p:txBody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Dynamic Source Routing</a:t>
            </a:r>
          </a:p>
          <a:p>
            <a:pPr lvl="1">
              <a:defRPr/>
            </a:pPr>
            <a:r>
              <a:rPr lang="en-US" dirty="0"/>
              <a:t>Another well-known reactive routing, which tries to find routes toward destination on-the-fly.</a:t>
            </a:r>
          </a:p>
          <a:p>
            <a:pPr>
              <a:defRPr/>
            </a:pPr>
            <a:r>
              <a:rPr lang="en-US" dirty="0"/>
              <a:t>Makes use of RREQ, RREP, and RERR messages similar to AODV, but</a:t>
            </a:r>
          </a:p>
          <a:p>
            <a:pPr lvl="1">
              <a:defRPr/>
            </a:pPr>
            <a:r>
              <a:rPr lang="en-US" dirty="0"/>
              <a:t>Source decides the entire route and specifies it in the packet:</a:t>
            </a:r>
          </a:p>
          <a:p>
            <a:pPr lvl="1">
              <a:defRPr/>
            </a:pPr>
            <a:r>
              <a:rPr lang="en-US" dirty="0"/>
              <a:t>“Here is a packet from S to D and I want to send it through S-A-B-C-D”</a:t>
            </a:r>
          </a:p>
          <a:p>
            <a:pPr lvl="1">
              <a:defRPr/>
            </a:pPr>
            <a:r>
              <a:rPr lang="en-US" dirty="0"/>
              <a:t>Intermediate nodes usually do not make changes to the specified path.</a:t>
            </a:r>
          </a:p>
        </p:txBody>
      </p:sp>
      <p:sp>
        <p:nvSpPr>
          <p:cNvPr id="61443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46863475-EA91-2C4F-8934-B3733A7485C1}" type="slidenum">
              <a:rPr lang="en-US" sz="1400">
                <a:solidFill>
                  <a:srgbClr val="000000"/>
                </a:solidFill>
              </a:rPr>
              <a:pPr eaLnBrk="1" hangingPunct="1"/>
              <a:t>40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09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Hierarchical Algorithms</a:t>
            </a:r>
          </a:p>
        </p:txBody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Scalability </a:t>
            </a:r>
            <a:r>
              <a:rPr lang="en-US">
                <a:cs typeface="Arial" charset="0"/>
              </a:rPr>
              <a:t>–</a:t>
            </a:r>
            <a:r>
              <a:rPr lang="en-US"/>
              <a:t> MANET protocols often do not perform well for large networks (especially if not dense)</a:t>
            </a:r>
          </a:p>
          <a:p>
            <a:pPr lvl="1">
              <a:defRPr/>
            </a:pPr>
            <a:r>
              <a:rPr lang="en-US"/>
              <a:t>Global topology is based on the connectivity of each mobile node</a:t>
            </a:r>
          </a:p>
          <a:p>
            <a:pPr>
              <a:defRPr/>
            </a:pPr>
            <a:r>
              <a:rPr lang="en-US"/>
              <a:t>Clusters can be used to provide scalability</a:t>
            </a:r>
          </a:p>
          <a:p>
            <a:pPr lvl="1">
              <a:defRPr/>
            </a:pPr>
            <a:r>
              <a:rPr lang="en-US"/>
              <a:t>Clusters are formed (dynamically, of course) to provide hierarchy</a:t>
            </a:r>
          </a:p>
          <a:p>
            <a:pPr lvl="1">
              <a:defRPr/>
            </a:pPr>
            <a:r>
              <a:rPr lang="en-US"/>
              <a:t>Global routing is done to clusters </a:t>
            </a:r>
          </a:p>
          <a:p>
            <a:pPr lvl="1">
              <a:defRPr/>
            </a:pPr>
            <a:r>
              <a:rPr lang="en-US"/>
              <a:t>Local routing is done to nodes within a cluster</a:t>
            </a:r>
          </a:p>
          <a:p>
            <a:pPr lvl="1">
              <a:defRPr/>
            </a:pPr>
            <a:r>
              <a:rPr lang="en-US"/>
              <a:t>Clusters of clusters (super-clusters) can be formed to extend hierarchy</a:t>
            </a:r>
          </a:p>
          <a:p>
            <a:pPr lvl="1">
              <a:defRPr/>
            </a:pPr>
            <a:r>
              <a:rPr lang="en-US"/>
              <a:t>Similar in principle to IP subnets</a:t>
            </a:r>
          </a:p>
          <a:p>
            <a:pPr>
              <a:defRPr/>
            </a:pPr>
            <a:endParaRPr lang="en-US"/>
          </a:p>
        </p:txBody>
      </p:sp>
      <p:sp>
        <p:nvSpPr>
          <p:cNvPr id="61443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46863475-EA91-2C4F-8934-B3733A7485C1}" type="slidenum">
              <a:rPr lang="en-US" sz="1400">
                <a:solidFill>
                  <a:srgbClr val="000000"/>
                </a:solidFill>
              </a:rPr>
              <a:pPr eaLnBrk="1" hangingPunct="1"/>
              <a:t>41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76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Quality of Service (</a:t>
            </a:r>
            <a:r>
              <a:rPr lang="en-US" altLang="zh-CN" dirty="0" err="1">
                <a:ea typeface="宋体" charset="0"/>
                <a:cs typeface="宋体" charset="0"/>
              </a:rPr>
              <a:t>QoS</a:t>
            </a:r>
            <a:r>
              <a:rPr lang="en-US" altLang="zh-CN" dirty="0">
                <a:ea typeface="宋体" charset="0"/>
                <a:cs typeface="宋体" charset="0"/>
              </a:rPr>
              <a:t>) Routing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More complex than regular routing</a:t>
            </a:r>
          </a:p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Goal is to find a feasible path between source and destination, which 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  <a:cs typeface="宋体" charset="0"/>
              </a:rPr>
              <a:t>satisfies the </a:t>
            </a:r>
            <a:r>
              <a:rPr lang="en-US" altLang="zh-CN" dirty="0" err="1">
                <a:ea typeface="宋体" charset="0"/>
                <a:cs typeface="宋体" charset="0"/>
              </a:rPr>
              <a:t>QoS</a:t>
            </a:r>
            <a:r>
              <a:rPr lang="en-US" altLang="zh-CN" dirty="0">
                <a:ea typeface="宋体" charset="0"/>
                <a:cs typeface="宋体" charset="0"/>
              </a:rPr>
              <a:t> requirements for each admitted connection and 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  <a:cs typeface="宋体" charset="0"/>
              </a:rPr>
              <a:t>Optimizes the use of network resources</a:t>
            </a:r>
          </a:p>
          <a:p>
            <a:pPr>
              <a:defRPr/>
            </a:pPr>
            <a:endParaRPr lang="zh-CN" altLang="en-US" dirty="0">
              <a:ea typeface="宋体" charset="0"/>
              <a:cs typeface="宋体" charset="0"/>
            </a:endParaRPr>
          </a:p>
        </p:txBody>
      </p:sp>
      <p:sp>
        <p:nvSpPr>
          <p:cNvPr id="76804" name="Oval 4"/>
          <p:cNvSpPr>
            <a:spLocks noChangeArrowheads="1"/>
          </p:cNvSpPr>
          <p:nvPr/>
        </p:nvSpPr>
        <p:spPr bwMode="auto">
          <a:xfrm>
            <a:off x="1187450" y="3786188"/>
            <a:ext cx="431800" cy="433387"/>
          </a:xfrm>
          <a:prstGeom prst="ellipse">
            <a:avLst/>
          </a:prstGeom>
          <a:solidFill>
            <a:srgbClr val="C0C81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000000"/>
                </a:solidFill>
                <a:latin typeface="Helvetica" charset="0"/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3059113" y="3354388"/>
            <a:ext cx="431800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000000"/>
                </a:solidFill>
                <a:latin typeface="Helvetica" charset="0"/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4859338" y="3352800"/>
            <a:ext cx="431800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000000"/>
                </a:solidFill>
                <a:latin typeface="Helvetica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1908175" y="5010150"/>
            <a:ext cx="431800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000000"/>
                </a:solidFill>
                <a:latin typeface="Helvetica" charset="0"/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3059113" y="4506913"/>
            <a:ext cx="431800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000000"/>
                </a:solidFill>
                <a:latin typeface="Helvetica" charset="0"/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76809" name="Oval 9"/>
          <p:cNvSpPr>
            <a:spLocks noChangeArrowheads="1"/>
          </p:cNvSpPr>
          <p:nvPr/>
        </p:nvSpPr>
        <p:spPr bwMode="auto">
          <a:xfrm>
            <a:off x="4427538" y="4506913"/>
            <a:ext cx="431800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000000"/>
                </a:solidFill>
                <a:latin typeface="Helvetica" charset="0"/>
                <a:ea typeface="宋体" charset="0"/>
                <a:cs typeface="宋体" charset="0"/>
              </a:rPr>
              <a:t>F</a:t>
            </a:r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 flipV="1">
            <a:off x="1619250" y="3570288"/>
            <a:ext cx="14398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3490913" y="357028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12" name="Oval 12"/>
          <p:cNvSpPr>
            <a:spLocks noChangeArrowheads="1"/>
          </p:cNvSpPr>
          <p:nvPr/>
        </p:nvSpPr>
        <p:spPr bwMode="auto">
          <a:xfrm>
            <a:off x="3779838" y="5443538"/>
            <a:ext cx="431800" cy="433387"/>
          </a:xfrm>
          <a:prstGeom prst="ellipse">
            <a:avLst/>
          </a:prstGeom>
          <a:solidFill>
            <a:srgbClr val="C0C81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000000"/>
                </a:solidFill>
                <a:latin typeface="Helvetica" charset="0"/>
                <a:ea typeface="宋体" charset="0"/>
                <a:cs typeface="宋体" charset="0"/>
              </a:rPr>
              <a:t>G</a:t>
            </a:r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1547813" y="4219575"/>
            <a:ext cx="431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 flipV="1">
            <a:off x="2339975" y="4867275"/>
            <a:ext cx="7921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3275013" y="378618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16" name="Line 16"/>
          <p:cNvSpPr>
            <a:spLocks noChangeShapeType="1"/>
          </p:cNvSpPr>
          <p:nvPr/>
        </p:nvSpPr>
        <p:spPr bwMode="auto">
          <a:xfrm>
            <a:off x="3490913" y="472281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 flipH="1">
            <a:off x="4716463" y="3786188"/>
            <a:ext cx="35877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>
            <a:off x="3348038" y="4938713"/>
            <a:ext cx="4318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 flipH="1">
            <a:off x="4211638" y="4938713"/>
            <a:ext cx="3603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1619250" y="4291013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&lt;2,4&gt;</a:t>
            </a:r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2268538" y="4722813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&lt;3,3&gt;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1763713" y="32829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&lt;4,5&gt;</a:t>
            </a: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3421063" y="5033963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&lt;2,2&gt;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3779838" y="3090863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&lt;5,4&gt;</a:t>
            </a: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4427538" y="5106988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&lt;4,4&gt;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5005388" y="39560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&lt;5,3&gt;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2628900" y="393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&lt;4,2&gt;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3563938" y="43624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&lt;3,4&gt;</a:t>
            </a:r>
          </a:p>
        </p:txBody>
      </p:sp>
      <p:sp>
        <p:nvSpPr>
          <p:cNvPr id="76830" name="Line 30"/>
          <p:cNvSpPr>
            <a:spLocks noChangeShapeType="1"/>
          </p:cNvSpPr>
          <p:nvPr/>
        </p:nvSpPr>
        <p:spPr bwMode="auto">
          <a:xfrm>
            <a:off x="1331913" y="4435475"/>
            <a:ext cx="431800" cy="8651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31" name="Line 31"/>
          <p:cNvSpPr>
            <a:spLocks noChangeShapeType="1"/>
          </p:cNvSpPr>
          <p:nvPr/>
        </p:nvSpPr>
        <p:spPr bwMode="auto">
          <a:xfrm flipV="1">
            <a:off x="2411413" y="5010150"/>
            <a:ext cx="863600" cy="360363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32" name="Line 32"/>
          <p:cNvSpPr>
            <a:spLocks noChangeShapeType="1"/>
          </p:cNvSpPr>
          <p:nvPr/>
        </p:nvSpPr>
        <p:spPr bwMode="auto">
          <a:xfrm>
            <a:off x="3275013" y="5083175"/>
            <a:ext cx="360362" cy="50482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33" name="Line 33"/>
          <p:cNvSpPr>
            <a:spLocks noChangeShapeType="1"/>
          </p:cNvSpPr>
          <p:nvPr/>
        </p:nvSpPr>
        <p:spPr bwMode="auto">
          <a:xfrm>
            <a:off x="6011863" y="5373688"/>
            <a:ext cx="360362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34" name="Text Box 34"/>
          <p:cNvSpPr txBox="1">
            <a:spLocks noChangeArrowheads="1"/>
          </p:cNvSpPr>
          <p:nvPr/>
        </p:nvSpPr>
        <p:spPr bwMode="auto">
          <a:xfrm>
            <a:off x="6372225" y="5157788"/>
            <a:ext cx="2160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Shortest path</a:t>
            </a:r>
          </a:p>
        </p:txBody>
      </p:sp>
      <p:sp>
        <p:nvSpPr>
          <p:cNvPr id="76835" name="Line 35"/>
          <p:cNvSpPr>
            <a:spLocks noChangeShapeType="1"/>
          </p:cNvSpPr>
          <p:nvPr/>
        </p:nvSpPr>
        <p:spPr bwMode="auto">
          <a:xfrm flipV="1">
            <a:off x="1619250" y="3427413"/>
            <a:ext cx="1368425" cy="360362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37" name="Line 37"/>
          <p:cNvSpPr>
            <a:spLocks noChangeShapeType="1"/>
          </p:cNvSpPr>
          <p:nvPr/>
        </p:nvSpPr>
        <p:spPr bwMode="auto">
          <a:xfrm>
            <a:off x="3635375" y="3427413"/>
            <a:ext cx="1152525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38" name="Line 38"/>
          <p:cNvSpPr>
            <a:spLocks noChangeShapeType="1"/>
          </p:cNvSpPr>
          <p:nvPr/>
        </p:nvSpPr>
        <p:spPr bwMode="auto">
          <a:xfrm flipH="1">
            <a:off x="4859338" y="3859213"/>
            <a:ext cx="287337" cy="576262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39" name="Line 39"/>
          <p:cNvSpPr>
            <a:spLocks noChangeShapeType="1"/>
          </p:cNvSpPr>
          <p:nvPr/>
        </p:nvSpPr>
        <p:spPr bwMode="auto">
          <a:xfrm flipH="1">
            <a:off x="4354513" y="5010150"/>
            <a:ext cx="288925" cy="504825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40" name="Line 40"/>
          <p:cNvSpPr>
            <a:spLocks noChangeShapeType="1"/>
          </p:cNvSpPr>
          <p:nvPr/>
        </p:nvSpPr>
        <p:spPr bwMode="auto">
          <a:xfrm>
            <a:off x="6011863" y="5662613"/>
            <a:ext cx="360362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41" name="Rectangle 41"/>
          <p:cNvSpPr>
            <a:spLocks noChangeArrowheads="1"/>
          </p:cNvSpPr>
          <p:nvPr/>
        </p:nvSpPr>
        <p:spPr bwMode="auto">
          <a:xfrm>
            <a:off x="6372225" y="5518150"/>
            <a:ext cx="2116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QoS Satisfying path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48400" y="2971800"/>
            <a:ext cx="2743200" cy="1816100"/>
          </a:xfrm>
          <a:prstGeom prst="rect">
            <a:avLst/>
          </a:prstGeom>
          <a:noFill/>
          <a:ln w="25400">
            <a:solidFill>
              <a:srgbClr val="3366F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Tuple: &lt;BW,D&gt;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BW: bandwidth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D: delay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altLang="zh-CN" sz="1600" b="1" dirty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1" dirty="0" err="1">
                <a:solidFill>
                  <a:srgbClr val="FF5050"/>
                </a:solidFill>
                <a:latin typeface="Arial" charset="0"/>
                <a:ea typeface="宋体" charset="0"/>
                <a:cs typeface="宋体" charset="0"/>
              </a:rPr>
              <a:t>QoS</a:t>
            </a:r>
            <a:r>
              <a:rPr lang="en-US" altLang="zh-CN" sz="1600" b="1" dirty="0">
                <a:solidFill>
                  <a:srgbClr val="FF5050"/>
                </a:solidFill>
                <a:latin typeface="Arial" charset="0"/>
                <a:ea typeface="宋体" charset="0"/>
                <a:cs typeface="宋体" charset="0"/>
              </a:rPr>
              <a:t> requirement: BW</a:t>
            </a:r>
            <a:r>
              <a:rPr lang="en-US" altLang="zh-CN" sz="1600" b="1" dirty="0">
                <a:solidFill>
                  <a:srgbClr val="FF5050"/>
                </a:solidFill>
                <a:latin typeface="Arial" charset="0"/>
                <a:ea typeface="宋体" charset="0"/>
                <a:cs typeface="Arial" charset="0"/>
              </a:rPr>
              <a:t>≥</a:t>
            </a:r>
            <a:r>
              <a:rPr lang="en-US" altLang="zh-CN" sz="1600" b="1" dirty="0">
                <a:solidFill>
                  <a:srgbClr val="FF5050"/>
                </a:solidFill>
                <a:latin typeface="Arial" charset="0"/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6250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01BF5462-8FE8-2945-8584-3DB7A2E31544}" type="slidenum">
              <a:rPr lang="en-US" sz="1400">
                <a:solidFill>
                  <a:srgbClr val="000000"/>
                </a:solidFill>
              </a:rPr>
              <a:pPr eaLnBrk="1" hangingPunct="1"/>
              <a:t>42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57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669213" cy="57626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Challenges of </a:t>
            </a:r>
            <a:r>
              <a:rPr lang="en-US" altLang="zh-CN" dirty="0" err="1">
                <a:ea typeface="宋体" charset="0"/>
                <a:cs typeface="宋体" charset="0"/>
              </a:rPr>
              <a:t>QoS</a:t>
            </a:r>
            <a:r>
              <a:rPr lang="en-US" altLang="zh-CN" dirty="0">
                <a:ea typeface="宋体" charset="0"/>
                <a:cs typeface="宋体" charset="0"/>
              </a:rPr>
              <a:t> Routing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Dynamic varying network topology</a:t>
            </a:r>
          </a:p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Imprecise state information</a:t>
            </a:r>
          </a:p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Scare resources</a:t>
            </a:r>
          </a:p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Absence of communication infrastructure</a:t>
            </a:r>
          </a:p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Lack of centralized control</a:t>
            </a:r>
          </a:p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Power limitations</a:t>
            </a:r>
          </a:p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Heterogeneous nodes and networks</a:t>
            </a:r>
          </a:p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Error-prone shared radio channel</a:t>
            </a:r>
          </a:p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Hidden terminal problem</a:t>
            </a:r>
          </a:p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Insecure medium</a:t>
            </a:r>
          </a:p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Other layers</a:t>
            </a:r>
          </a:p>
          <a:p>
            <a:pPr>
              <a:defRPr/>
            </a:pPr>
            <a:endParaRPr lang="en-US" altLang="zh-CN" dirty="0">
              <a:ea typeface="宋体" charset="0"/>
              <a:cs typeface="宋体" charset="0"/>
            </a:endParaRPr>
          </a:p>
        </p:txBody>
      </p:sp>
      <p:sp>
        <p:nvSpPr>
          <p:cNvPr id="63491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C8FB442E-A757-E947-B85D-67EA631FF42F}" type="slidenum">
              <a:rPr lang="en-US" sz="1400">
                <a:solidFill>
                  <a:srgbClr val="000000"/>
                </a:solidFill>
              </a:rPr>
              <a:pPr eaLnBrk="1" hangingPunct="1"/>
              <a:t>43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8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669213" cy="57626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Location-based Routing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With the help of node locations (e.g., GPS-assisted), routing can be made easier and more efficient.</a:t>
            </a:r>
          </a:p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Assumptions: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  <a:cs typeface="宋体" charset="0"/>
              </a:rPr>
              <a:t>Source location, destination location, current location all known.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  <a:cs typeface="宋体" charset="0"/>
              </a:rPr>
              <a:t>Potential forwarding nodes know their relative locations as well.</a:t>
            </a:r>
          </a:p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Intuition: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  <a:cs typeface="宋体" charset="0"/>
              </a:rPr>
              <a:t>It is beneficial to forward packets toward the direction of the destination node.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  <a:cs typeface="宋体" charset="0"/>
              </a:rPr>
              <a:t>Making progress every time</a:t>
            </a:r>
          </a:p>
          <a:p>
            <a:pPr>
              <a:defRPr/>
            </a:pPr>
            <a:endParaRPr lang="en-US" altLang="zh-CN" dirty="0">
              <a:ea typeface="宋体" charset="0"/>
              <a:cs typeface="宋体" charset="0"/>
            </a:endParaRPr>
          </a:p>
          <a:p>
            <a:pPr>
              <a:defRPr/>
            </a:pPr>
            <a:r>
              <a:rPr lang="en-US" altLang="zh-CN" dirty="0">
                <a:ea typeface="宋体" charset="0"/>
                <a:cs typeface="宋体" charset="0"/>
              </a:rPr>
              <a:t>Issue of local optimal and </a:t>
            </a:r>
          </a:p>
          <a:p>
            <a:pPr marL="0" indent="0">
              <a:buNone/>
              <a:defRPr/>
            </a:pPr>
            <a:r>
              <a:rPr lang="en-US" altLang="zh-CN" dirty="0">
                <a:ea typeface="宋体" charset="0"/>
                <a:cs typeface="宋体" charset="0"/>
              </a:rPr>
              <a:t>global optimal</a:t>
            </a:r>
          </a:p>
        </p:txBody>
      </p:sp>
      <p:sp>
        <p:nvSpPr>
          <p:cNvPr id="63491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C8FB442E-A757-E947-B85D-67EA631FF42F}" type="slidenum">
              <a:rPr lang="en-US" sz="1400">
                <a:solidFill>
                  <a:srgbClr val="000000"/>
                </a:solidFill>
              </a:rPr>
              <a:pPr eaLnBrk="1" hangingPunct="1"/>
              <a:t>44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" name="Picture 1" descr="Screen Shot 2015-09-21 at 21.12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08" y="3705261"/>
            <a:ext cx="3688744" cy="31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6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Distance Vector Algorithms  (1)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Distance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of each link in the network is a metric that is to be minimized</a:t>
            </a:r>
          </a:p>
          <a:p>
            <a:pPr lvl="1">
              <a:defRPr/>
            </a:pPr>
            <a:r>
              <a:rPr lang="en-US" dirty="0"/>
              <a:t>Each link may have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distance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1 to minimize hop count</a:t>
            </a:r>
          </a:p>
          <a:p>
            <a:pPr lvl="1">
              <a:defRPr/>
            </a:pPr>
            <a:r>
              <a:rPr lang="en-US" dirty="0"/>
              <a:t>Algorithm attempts to minimize distance</a:t>
            </a:r>
          </a:p>
          <a:p>
            <a:pPr>
              <a:defRPr/>
            </a:pPr>
            <a:r>
              <a:rPr lang="en-US" dirty="0"/>
              <a:t>The routing table at each node…</a:t>
            </a:r>
          </a:p>
          <a:p>
            <a:pPr lvl="1">
              <a:defRPr/>
            </a:pPr>
            <a:r>
              <a:rPr lang="en-US" dirty="0"/>
              <a:t>Specifies the next hop for each destination</a:t>
            </a:r>
          </a:p>
          <a:p>
            <a:pPr lvl="1">
              <a:defRPr/>
            </a:pPr>
            <a:r>
              <a:rPr lang="en-US" dirty="0"/>
              <a:t>Specifies the distance to that destination</a:t>
            </a:r>
          </a:p>
          <a:p>
            <a:pPr>
              <a:defRPr/>
            </a:pPr>
            <a:r>
              <a:rPr lang="en-US" dirty="0"/>
              <a:t>Neighbors can exchange routing table information to find a route (or a better route) to a destination</a:t>
            </a:r>
          </a:p>
        </p:txBody>
      </p:sp>
      <p:sp>
        <p:nvSpPr>
          <p:cNvPr id="20483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BDFFE465-7A22-AB40-9BF6-2BB6739EDF6D}" type="slidenum">
              <a:rPr lang="en-US" sz="1400">
                <a:solidFill>
                  <a:srgbClr val="000000"/>
                </a:solidFill>
              </a:rPr>
              <a:pPr eaLnBrk="1" hangingPunct="1"/>
              <a:t>5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0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61" name="Line 9"/>
          <p:cNvSpPr>
            <a:spLocks noChangeShapeType="1"/>
          </p:cNvSpPr>
          <p:nvPr/>
        </p:nvSpPr>
        <p:spPr bwMode="auto">
          <a:xfrm flipV="1">
            <a:off x="3810000" y="3200400"/>
            <a:ext cx="762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3162" name="Line 10"/>
          <p:cNvSpPr>
            <a:spLocks noChangeShapeType="1"/>
          </p:cNvSpPr>
          <p:nvPr/>
        </p:nvSpPr>
        <p:spPr bwMode="auto">
          <a:xfrm>
            <a:off x="2743200" y="3200400"/>
            <a:ext cx="10668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3163" name="Line 11"/>
          <p:cNvSpPr>
            <a:spLocks noChangeShapeType="1"/>
          </p:cNvSpPr>
          <p:nvPr/>
        </p:nvSpPr>
        <p:spPr bwMode="auto">
          <a:xfrm>
            <a:off x="4648200" y="32004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Distance Vector Algorithms  (2)</a:t>
            </a:r>
          </a:p>
        </p:txBody>
      </p:sp>
      <p:sp>
        <p:nvSpPr>
          <p:cNvPr id="1073155" name="Rectangle 3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1073157" name="Rectangle 5"/>
          <p:cNvSpPr>
            <a:spLocks noChangeArrowheads="1"/>
          </p:cNvSpPr>
          <p:nvPr/>
        </p:nvSpPr>
        <p:spPr bwMode="auto">
          <a:xfrm>
            <a:off x="3581400" y="4038600"/>
            <a:ext cx="457200" cy="4572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1073158" name="Rectangle 6"/>
          <p:cNvSpPr>
            <a:spLocks noChangeArrowheads="1"/>
          </p:cNvSpPr>
          <p:nvPr/>
        </p:nvSpPr>
        <p:spPr bwMode="auto">
          <a:xfrm>
            <a:off x="4343400" y="2971800"/>
            <a:ext cx="457200" cy="4572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C</a:t>
            </a:r>
          </a:p>
        </p:txBody>
      </p:sp>
      <p:sp>
        <p:nvSpPr>
          <p:cNvPr id="1073159" name="Rectangle 7"/>
          <p:cNvSpPr>
            <a:spLocks noChangeArrowheads="1"/>
          </p:cNvSpPr>
          <p:nvPr/>
        </p:nvSpPr>
        <p:spPr bwMode="auto">
          <a:xfrm>
            <a:off x="5867400" y="2971800"/>
            <a:ext cx="457200" cy="4572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D</a:t>
            </a:r>
          </a:p>
        </p:txBody>
      </p:sp>
      <p:grpSp>
        <p:nvGrpSpPr>
          <p:cNvPr id="21513" name="Group 28"/>
          <p:cNvGrpSpPr>
            <a:grpSpLocks/>
          </p:cNvGrpSpPr>
          <p:nvPr/>
        </p:nvGrpSpPr>
        <p:grpSpPr bwMode="auto">
          <a:xfrm>
            <a:off x="609600" y="3581400"/>
            <a:ext cx="2286000" cy="1219200"/>
            <a:chOff x="3024" y="2544"/>
            <a:chExt cx="1440" cy="768"/>
          </a:xfrm>
        </p:grpSpPr>
        <p:sp>
          <p:nvSpPr>
            <p:cNvPr id="1073165" name="Rectangle 13"/>
            <p:cNvSpPr>
              <a:spLocks noChangeArrowheads="1"/>
            </p:cNvSpPr>
            <p:nvPr/>
          </p:nvSpPr>
          <p:spPr bwMode="auto">
            <a:xfrm>
              <a:off x="3024" y="27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1073166" name="Rectangle 14"/>
            <p:cNvSpPr>
              <a:spLocks noChangeArrowheads="1"/>
            </p:cNvSpPr>
            <p:nvPr/>
          </p:nvSpPr>
          <p:spPr bwMode="auto">
            <a:xfrm>
              <a:off x="3024" y="25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Dest</a:t>
              </a:r>
            </a:p>
          </p:txBody>
        </p:sp>
        <p:sp>
          <p:nvSpPr>
            <p:cNvPr id="1073167" name="Rectangle 15"/>
            <p:cNvSpPr>
              <a:spLocks noChangeArrowheads="1"/>
            </p:cNvSpPr>
            <p:nvPr/>
          </p:nvSpPr>
          <p:spPr bwMode="auto">
            <a:xfrm>
              <a:off x="3504" y="25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Next</a:t>
              </a:r>
            </a:p>
          </p:txBody>
        </p:sp>
        <p:sp>
          <p:nvSpPr>
            <p:cNvPr id="1073168" name="Rectangle 16"/>
            <p:cNvSpPr>
              <a:spLocks noChangeArrowheads="1"/>
            </p:cNvSpPr>
            <p:nvPr/>
          </p:nvSpPr>
          <p:spPr bwMode="auto">
            <a:xfrm>
              <a:off x="3984" y="25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Metric</a:t>
              </a:r>
            </a:p>
          </p:txBody>
        </p:sp>
        <p:sp>
          <p:nvSpPr>
            <p:cNvPr id="1073169" name="Rectangle 17"/>
            <p:cNvSpPr>
              <a:spLocks noChangeArrowheads="1"/>
            </p:cNvSpPr>
            <p:nvPr/>
          </p:nvSpPr>
          <p:spPr bwMode="auto">
            <a:xfrm>
              <a:off x="3504" y="27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1073170" name="Rectangle 18"/>
            <p:cNvSpPr>
              <a:spLocks noChangeArrowheads="1"/>
            </p:cNvSpPr>
            <p:nvPr/>
          </p:nvSpPr>
          <p:spPr bwMode="auto">
            <a:xfrm>
              <a:off x="3984" y="27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073174" name="Rectangle 22"/>
            <p:cNvSpPr>
              <a:spLocks noChangeArrowheads="1"/>
            </p:cNvSpPr>
            <p:nvPr/>
          </p:nvSpPr>
          <p:spPr bwMode="auto">
            <a:xfrm>
              <a:off x="3024" y="29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1073175" name="Rectangle 23"/>
            <p:cNvSpPr>
              <a:spLocks noChangeArrowheads="1"/>
            </p:cNvSpPr>
            <p:nvPr/>
          </p:nvSpPr>
          <p:spPr bwMode="auto">
            <a:xfrm>
              <a:off x="3504" y="29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1073176" name="Rectangle 24"/>
            <p:cNvSpPr>
              <a:spLocks noChangeArrowheads="1"/>
            </p:cNvSpPr>
            <p:nvPr/>
          </p:nvSpPr>
          <p:spPr bwMode="auto">
            <a:xfrm>
              <a:off x="3984" y="29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1073177" name="Rectangle 25"/>
            <p:cNvSpPr>
              <a:spLocks noChangeArrowheads="1"/>
            </p:cNvSpPr>
            <p:nvPr/>
          </p:nvSpPr>
          <p:spPr bwMode="auto">
            <a:xfrm>
              <a:off x="3024" y="312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1073178" name="Rectangle 26"/>
            <p:cNvSpPr>
              <a:spLocks noChangeArrowheads="1"/>
            </p:cNvSpPr>
            <p:nvPr/>
          </p:nvSpPr>
          <p:spPr bwMode="auto">
            <a:xfrm>
              <a:off x="3504" y="312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1073179" name="Rectangle 27"/>
            <p:cNvSpPr>
              <a:spLocks noChangeArrowheads="1"/>
            </p:cNvSpPr>
            <p:nvPr/>
          </p:nvSpPr>
          <p:spPr bwMode="auto">
            <a:xfrm>
              <a:off x="3984" y="312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</p:grpSp>
      <p:grpSp>
        <p:nvGrpSpPr>
          <p:cNvPr id="21514" name="Group 29"/>
          <p:cNvGrpSpPr>
            <a:grpSpLocks/>
          </p:cNvGrpSpPr>
          <p:nvPr/>
        </p:nvGrpSpPr>
        <p:grpSpPr bwMode="auto">
          <a:xfrm>
            <a:off x="3200400" y="4648200"/>
            <a:ext cx="2286000" cy="1219200"/>
            <a:chOff x="3024" y="2544"/>
            <a:chExt cx="1440" cy="768"/>
          </a:xfrm>
        </p:grpSpPr>
        <p:sp>
          <p:nvSpPr>
            <p:cNvPr id="1073182" name="Rectangle 30"/>
            <p:cNvSpPr>
              <a:spLocks noChangeArrowheads="1"/>
            </p:cNvSpPr>
            <p:nvPr/>
          </p:nvSpPr>
          <p:spPr bwMode="auto">
            <a:xfrm>
              <a:off x="3024" y="27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1073183" name="Rectangle 31"/>
            <p:cNvSpPr>
              <a:spLocks noChangeArrowheads="1"/>
            </p:cNvSpPr>
            <p:nvPr/>
          </p:nvSpPr>
          <p:spPr bwMode="auto">
            <a:xfrm>
              <a:off x="3024" y="25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Dest</a:t>
              </a:r>
            </a:p>
          </p:txBody>
        </p:sp>
        <p:sp>
          <p:nvSpPr>
            <p:cNvPr id="1073184" name="Rectangle 32"/>
            <p:cNvSpPr>
              <a:spLocks noChangeArrowheads="1"/>
            </p:cNvSpPr>
            <p:nvPr/>
          </p:nvSpPr>
          <p:spPr bwMode="auto">
            <a:xfrm>
              <a:off x="3504" y="25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Next</a:t>
              </a:r>
            </a:p>
          </p:txBody>
        </p:sp>
        <p:sp>
          <p:nvSpPr>
            <p:cNvPr id="1073185" name="Rectangle 33"/>
            <p:cNvSpPr>
              <a:spLocks noChangeArrowheads="1"/>
            </p:cNvSpPr>
            <p:nvPr/>
          </p:nvSpPr>
          <p:spPr bwMode="auto">
            <a:xfrm>
              <a:off x="3984" y="25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Metric</a:t>
              </a:r>
            </a:p>
          </p:txBody>
        </p:sp>
        <p:sp>
          <p:nvSpPr>
            <p:cNvPr id="1073186" name="Rectangle 34"/>
            <p:cNvSpPr>
              <a:spLocks noChangeArrowheads="1"/>
            </p:cNvSpPr>
            <p:nvPr/>
          </p:nvSpPr>
          <p:spPr bwMode="auto">
            <a:xfrm>
              <a:off x="3504" y="27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1073187" name="Rectangle 35"/>
            <p:cNvSpPr>
              <a:spLocks noChangeArrowheads="1"/>
            </p:cNvSpPr>
            <p:nvPr/>
          </p:nvSpPr>
          <p:spPr bwMode="auto">
            <a:xfrm>
              <a:off x="3984" y="27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073188" name="Rectangle 36"/>
            <p:cNvSpPr>
              <a:spLocks noChangeArrowheads="1"/>
            </p:cNvSpPr>
            <p:nvPr/>
          </p:nvSpPr>
          <p:spPr bwMode="auto">
            <a:xfrm>
              <a:off x="3024" y="29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1073189" name="Rectangle 37"/>
            <p:cNvSpPr>
              <a:spLocks noChangeArrowheads="1"/>
            </p:cNvSpPr>
            <p:nvPr/>
          </p:nvSpPr>
          <p:spPr bwMode="auto">
            <a:xfrm>
              <a:off x="3504" y="29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1073190" name="Rectangle 38"/>
            <p:cNvSpPr>
              <a:spLocks noChangeArrowheads="1"/>
            </p:cNvSpPr>
            <p:nvPr/>
          </p:nvSpPr>
          <p:spPr bwMode="auto">
            <a:xfrm>
              <a:off x="3984" y="29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073191" name="Rectangle 39"/>
            <p:cNvSpPr>
              <a:spLocks noChangeArrowheads="1"/>
            </p:cNvSpPr>
            <p:nvPr/>
          </p:nvSpPr>
          <p:spPr bwMode="auto">
            <a:xfrm>
              <a:off x="3024" y="312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1073192" name="Rectangle 40"/>
            <p:cNvSpPr>
              <a:spLocks noChangeArrowheads="1"/>
            </p:cNvSpPr>
            <p:nvPr/>
          </p:nvSpPr>
          <p:spPr bwMode="auto">
            <a:xfrm>
              <a:off x="3504" y="312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1073193" name="Rectangle 41"/>
            <p:cNvSpPr>
              <a:spLocks noChangeArrowheads="1"/>
            </p:cNvSpPr>
            <p:nvPr/>
          </p:nvSpPr>
          <p:spPr bwMode="auto">
            <a:xfrm>
              <a:off x="3984" y="312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</p:grpSp>
      <p:grpSp>
        <p:nvGrpSpPr>
          <p:cNvPr id="21515" name="Group 42"/>
          <p:cNvGrpSpPr>
            <a:grpSpLocks/>
          </p:cNvGrpSpPr>
          <p:nvPr/>
        </p:nvGrpSpPr>
        <p:grpSpPr bwMode="auto">
          <a:xfrm>
            <a:off x="3505200" y="1600200"/>
            <a:ext cx="2286000" cy="1219200"/>
            <a:chOff x="3024" y="2544"/>
            <a:chExt cx="1440" cy="768"/>
          </a:xfrm>
        </p:grpSpPr>
        <p:sp>
          <p:nvSpPr>
            <p:cNvPr id="1073195" name="Rectangle 43"/>
            <p:cNvSpPr>
              <a:spLocks noChangeArrowheads="1"/>
            </p:cNvSpPr>
            <p:nvPr/>
          </p:nvSpPr>
          <p:spPr bwMode="auto">
            <a:xfrm>
              <a:off x="3024" y="27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1073196" name="Rectangle 44"/>
            <p:cNvSpPr>
              <a:spLocks noChangeArrowheads="1"/>
            </p:cNvSpPr>
            <p:nvPr/>
          </p:nvSpPr>
          <p:spPr bwMode="auto">
            <a:xfrm>
              <a:off x="3024" y="25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Dest</a:t>
              </a:r>
            </a:p>
          </p:txBody>
        </p:sp>
        <p:sp>
          <p:nvSpPr>
            <p:cNvPr id="1073197" name="Rectangle 45"/>
            <p:cNvSpPr>
              <a:spLocks noChangeArrowheads="1"/>
            </p:cNvSpPr>
            <p:nvPr/>
          </p:nvSpPr>
          <p:spPr bwMode="auto">
            <a:xfrm>
              <a:off x="3504" y="25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Next</a:t>
              </a:r>
            </a:p>
          </p:txBody>
        </p:sp>
        <p:sp>
          <p:nvSpPr>
            <p:cNvPr id="1073198" name="Rectangle 46"/>
            <p:cNvSpPr>
              <a:spLocks noChangeArrowheads="1"/>
            </p:cNvSpPr>
            <p:nvPr/>
          </p:nvSpPr>
          <p:spPr bwMode="auto">
            <a:xfrm>
              <a:off x="3984" y="25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Metric</a:t>
              </a:r>
            </a:p>
          </p:txBody>
        </p:sp>
        <p:sp>
          <p:nvSpPr>
            <p:cNvPr id="1073199" name="Rectangle 47"/>
            <p:cNvSpPr>
              <a:spLocks noChangeArrowheads="1"/>
            </p:cNvSpPr>
            <p:nvPr/>
          </p:nvSpPr>
          <p:spPr bwMode="auto">
            <a:xfrm>
              <a:off x="3504" y="27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1073200" name="Rectangle 48"/>
            <p:cNvSpPr>
              <a:spLocks noChangeArrowheads="1"/>
            </p:cNvSpPr>
            <p:nvPr/>
          </p:nvSpPr>
          <p:spPr bwMode="auto">
            <a:xfrm>
              <a:off x="3984" y="27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1073201" name="Rectangle 49"/>
            <p:cNvSpPr>
              <a:spLocks noChangeArrowheads="1"/>
            </p:cNvSpPr>
            <p:nvPr/>
          </p:nvSpPr>
          <p:spPr bwMode="auto">
            <a:xfrm>
              <a:off x="3024" y="29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1073202" name="Rectangle 50"/>
            <p:cNvSpPr>
              <a:spLocks noChangeArrowheads="1"/>
            </p:cNvSpPr>
            <p:nvPr/>
          </p:nvSpPr>
          <p:spPr bwMode="auto">
            <a:xfrm>
              <a:off x="3504" y="29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1073203" name="Rectangle 51"/>
            <p:cNvSpPr>
              <a:spLocks noChangeArrowheads="1"/>
            </p:cNvSpPr>
            <p:nvPr/>
          </p:nvSpPr>
          <p:spPr bwMode="auto">
            <a:xfrm>
              <a:off x="3984" y="29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073204" name="Rectangle 52"/>
            <p:cNvSpPr>
              <a:spLocks noChangeArrowheads="1"/>
            </p:cNvSpPr>
            <p:nvPr/>
          </p:nvSpPr>
          <p:spPr bwMode="auto">
            <a:xfrm>
              <a:off x="3024" y="312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1073205" name="Rectangle 53"/>
            <p:cNvSpPr>
              <a:spLocks noChangeArrowheads="1"/>
            </p:cNvSpPr>
            <p:nvPr/>
          </p:nvSpPr>
          <p:spPr bwMode="auto">
            <a:xfrm>
              <a:off x="3504" y="312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1073206" name="Rectangle 54"/>
            <p:cNvSpPr>
              <a:spLocks noChangeArrowheads="1"/>
            </p:cNvSpPr>
            <p:nvPr/>
          </p:nvSpPr>
          <p:spPr bwMode="auto">
            <a:xfrm>
              <a:off x="3984" y="312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</p:grpSp>
      <p:grpSp>
        <p:nvGrpSpPr>
          <p:cNvPr id="21516" name="Group 55"/>
          <p:cNvGrpSpPr>
            <a:grpSpLocks/>
          </p:cNvGrpSpPr>
          <p:nvPr/>
        </p:nvGrpSpPr>
        <p:grpSpPr bwMode="auto">
          <a:xfrm>
            <a:off x="5791200" y="3581400"/>
            <a:ext cx="2286000" cy="1219200"/>
            <a:chOff x="3024" y="2544"/>
            <a:chExt cx="1440" cy="768"/>
          </a:xfrm>
        </p:grpSpPr>
        <p:sp>
          <p:nvSpPr>
            <p:cNvPr id="1073208" name="Rectangle 56"/>
            <p:cNvSpPr>
              <a:spLocks noChangeArrowheads="1"/>
            </p:cNvSpPr>
            <p:nvPr/>
          </p:nvSpPr>
          <p:spPr bwMode="auto">
            <a:xfrm>
              <a:off x="3024" y="27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1073209" name="Rectangle 57"/>
            <p:cNvSpPr>
              <a:spLocks noChangeArrowheads="1"/>
            </p:cNvSpPr>
            <p:nvPr/>
          </p:nvSpPr>
          <p:spPr bwMode="auto">
            <a:xfrm>
              <a:off x="3024" y="25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Dest</a:t>
              </a:r>
            </a:p>
          </p:txBody>
        </p:sp>
        <p:sp>
          <p:nvSpPr>
            <p:cNvPr id="1073210" name="Rectangle 58"/>
            <p:cNvSpPr>
              <a:spLocks noChangeArrowheads="1"/>
            </p:cNvSpPr>
            <p:nvPr/>
          </p:nvSpPr>
          <p:spPr bwMode="auto">
            <a:xfrm>
              <a:off x="3504" y="25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Next</a:t>
              </a:r>
            </a:p>
          </p:txBody>
        </p:sp>
        <p:sp>
          <p:nvSpPr>
            <p:cNvPr id="1073211" name="Rectangle 59"/>
            <p:cNvSpPr>
              <a:spLocks noChangeArrowheads="1"/>
            </p:cNvSpPr>
            <p:nvPr/>
          </p:nvSpPr>
          <p:spPr bwMode="auto">
            <a:xfrm>
              <a:off x="3984" y="25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Metric</a:t>
              </a:r>
            </a:p>
          </p:txBody>
        </p:sp>
        <p:sp>
          <p:nvSpPr>
            <p:cNvPr id="1073212" name="Rectangle 60"/>
            <p:cNvSpPr>
              <a:spLocks noChangeArrowheads="1"/>
            </p:cNvSpPr>
            <p:nvPr/>
          </p:nvSpPr>
          <p:spPr bwMode="auto">
            <a:xfrm>
              <a:off x="3504" y="27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1073213" name="Rectangle 61"/>
            <p:cNvSpPr>
              <a:spLocks noChangeArrowheads="1"/>
            </p:cNvSpPr>
            <p:nvPr/>
          </p:nvSpPr>
          <p:spPr bwMode="auto">
            <a:xfrm>
              <a:off x="3984" y="27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1073214" name="Rectangle 62"/>
            <p:cNvSpPr>
              <a:spLocks noChangeArrowheads="1"/>
            </p:cNvSpPr>
            <p:nvPr/>
          </p:nvSpPr>
          <p:spPr bwMode="auto">
            <a:xfrm>
              <a:off x="3024" y="29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1073215" name="Rectangle 63"/>
            <p:cNvSpPr>
              <a:spLocks noChangeArrowheads="1"/>
            </p:cNvSpPr>
            <p:nvPr/>
          </p:nvSpPr>
          <p:spPr bwMode="auto">
            <a:xfrm>
              <a:off x="3504" y="29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1073216" name="Rectangle 64"/>
            <p:cNvSpPr>
              <a:spLocks noChangeArrowheads="1"/>
            </p:cNvSpPr>
            <p:nvPr/>
          </p:nvSpPr>
          <p:spPr bwMode="auto">
            <a:xfrm>
              <a:off x="3984" y="29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1073217" name="Rectangle 65"/>
            <p:cNvSpPr>
              <a:spLocks noChangeArrowheads="1"/>
            </p:cNvSpPr>
            <p:nvPr/>
          </p:nvSpPr>
          <p:spPr bwMode="auto">
            <a:xfrm>
              <a:off x="3024" y="312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1073218" name="Rectangle 66"/>
            <p:cNvSpPr>
              <a:spLocks noChangeArrowheads="1"/>
            </p:cNvSpPr>
            <p:nvPr/>
          </p:nvSpPr>
          <p:spPr bwMode="auto">
            <a:xfrm>
              <a:off x="3504" y="312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1073219" name="Rectangle 67"/>
            <p:cNvSpPr>
              <a:spLocks noChangeArrowheads="1"/>
            </p:cNvSpPr>
            <p:nvPr/>
          </p:nvSpPr>
          <p:spPr bwMode="auto">
            <a:xfrm>
              <a:off x="3984" y="312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43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241" name="Line 65"/>
          <p:cNvSpPr>
            <a:spLocks noChangeShapeType="1"/>
          </p:cNvSpPr>
          <p:nvPr/>
        </p:nvSpPr>
        <p:spPr bwMode="auto">
          <a:xfrm>
            <a:off x="4267200" y="3733800"/>
            <a:ext cx="1524000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4246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Distance Vector Algorithms  (3)</a:t>
            </a:r>
          </a:p>
        </p:txBody>
      </p:sp>
      <p:sp>
        <p:nvSpPr>
          <p:cNvPr id="1074247" name="Rectangle 71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038600" cy="18288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New connection A-C</a:t>
            </a:r>
          </a:p>
          <a:p>
            <a:pPr>
              <a:defRPr/>
            </a:pPr>
            <a:r>
              <a:rPr lang="en-US" dirty="0"/>
              <a:t>Node A will learn of Node C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shorter path to Node D and update its routing table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74179" name="Line 3"/>
          <p:cNvSpPr>
            <a:spLocks noChangeShapeType="1"/>
          </p:cNvSpPr>
          <p:nvPr/>
        </p:nvSpPr>
        <p:spPr bwMode="auto">
          <a:xfrm flipV="1">
            <a:off x="5181600" y="3733800"/>
            <a:ext cx="7620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4180" name="Line 4"/>
          <p:cNvSpPr>
            <a:spLocks noChangeShapeType="1"/>
          </p:cNvSpPr>
          <p:nvPr/>
        </p:nvSpPr>
        <p:spPr bwMode="auto">
          <a:xfrm>
            <a:off x="4114800" y="3733800"/>
            <a:ext cx="1066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4181" name="Line 5"/>
          <p:cNvSpPr>
            <a:spLocks noChangeShapeType="1"/>
          </p:cNvSpPr>
          <p:nvPr/>
        </p:nvSpPr>
        <p:spPr bwMode="auto">
          <a:xfrm>
            <a:off x="5943600" y="3733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4182" name="Rectangle 6"/>
          <p:cNvSpPr>
            <a:spLocks noChangeArrowheads="1"/>
          </p:cNvSpPr>
          <p:nvPr/>
        </p:nvSpPr>
        <p:spPr bwMode="auto">
          <a:xfrm>
            <a:off x="3886200" y="3505200"/>
            <a:ext cx="457200" cy="4572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1074183" name="Rectangle 7"/>
          <p:cNvSpPr>
            <a:spLocks noChangeArrowheads="1"/>
          </p:cNvSpPr>
          <p:nvPr/>
        </p:nvSpPr>
        <p:spPr bwMode="auto">
          <a:xfrm>
            <a:off x="4953000" y="4572000"/>
            <a:ext cx="457200" cy="4572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1074184" name="Rectangle 8"/>
          <p:cNvSpPr>
            <a:spLocks noChangeArrowheads="1"/>
          </p:cNvSpPr>
          <p:nvPr/>
        </p:nvSpPr>
        <p:spPr bwMode="auto">
          <a:xfrm>
            <a:off x="5715000" y="3505200"/>
            <a:ext cx="457200" cy="4572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C</a:t>
            </a:r>
          </a:p>
        </p:txBody>
      </p:sp>
      <p:sp>
        <p:nvSpPr>
          <p:cNvPr id="1074185" name="Rectangle 9"/>
          <p:cNvSpPr>
            <a:spLocks noChangeArrowheads="1"/>
          </p:cNvSpPr>
          <p:nvPr/>
        </p:nvSpPr>
        <p:spPr bwMode="auto">
          <a:xfrm>
            <a:off x="7239000" y="3505200"/>
            <a:ext cx="457200" cy="4572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D</a:t>
            </a:r>
          </a:p>
        </p:txBody>
      </p:sp>
      <p:grpSp>
        <p:nvGrpSpPr>
          <p:cNvPr id="22539" name="Group 10"/>
          <p:cNvGrpSpPr>
            <a:grpSpLocks/>
          </p:cNvGrpSpPr>
          <p:nvPr/>
        </p:nvGrpSpPr>
        <p:grpSpPr bwMode="auto">
          <a:xfrm>
            <a:off x="1981200" y="4114800"/>
            <a:ext cx="2286000" cy="1219200"/>
            <a:chOff x="3024" y="2544"/>
            <a:chExt cx="1440" cy="768"/>
          </a:xfrm>
        </p:grpSpPr>
        <p:sp>
          <p:nvSpPr>
            <p:cNvPr id="1074187" name="Rectangle 11"/>
            <p:cNvSpPr>
              <a:spLocks noChangeArrowheads="1"/>
            </p:cNvSpPr>
            <p:nvPr/>
          </p:nvSpPr>
          <p:spPr bwMode="auto">
            <a:xfrm>
              <a:off x="3024" y="27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1074188" name="Rectangle 12"/>
            <p:cNvSpPr>
              <a:spLocks noChangeArrowheads="1"/>
            </p:cNvSpPr>
            <p:nvPr/>
          </p:nvSpPr>
          <p:spPr bwMode="auto">
            <a:xfrm>
              <a:off x="3024" y="25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Dest</a:t>
              </a:r>
            </a:p>
          </p:txBody>
        </p:sp>
        <p:sp>
          <p:nvSpPr>
            <p:cNvPr id="1074189" name="Rectangle 13"/>
            <p:cNvSpPr>
              <a:spLocks noChangeArrowheads="1"/>
            </p:cNvSpPr>
            <p:nvPr/>
          </p:nvSpPr>
          <p:spPr bwMode="auto">
            <a:xfrm>
              <a:off x="3504" y="25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Next</a:t>
              </a:r>
            </a:p>
          </p:txBody>
        </p:sp>
        <p:sp>
          <p:nvSpPr>
            <p:cNvPr id="1074190" name="Rectangle 14"/>
            <p:cNvSpPr>
              <a:spLocks noChangeArrowheads="1"/>
            </p:cNvSpPr>
            <p:nvPr/>
          </p:nvSpPr>
          <p:spPr bwMode="auto">
            <a:xfrm>
              <a:off x="3984" y="25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Metric</a:t>
              </a:r>
            </a:p>
          </p:txBody>
        </p:sp>
        <p:sp>
          <p:nvSpPr>
            <p:cNvPr id="1074191" name="Rectangle 15"/>
            <p:cNvSpPr>
              <a:spLocks noChangeArrowheads="1"/>
            </p:cNvSpPr>
            <p:nvPr/>
          </p:nvSpPr>
          <p:spPr bwMode="auto">
            <a:xfrm>
              <a:off x="3504" y="27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1074192" name="Rectangle 16"/>
            <p:cNvSpPr>
              <a:spLocks noChangeArrowheads="1"/>
            </p:cNvSpPr>
            <p:nvPr/>
          </p:nvSpPr>
          <p:spPr bwMode="auto">
            <a:xfrm>
              <a:off x="3984" y="27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074193" name="Rectangle 17"/>
            <p:cNvSpPr>
              <a:spLocks noChangeArrowheads="1"/>
            </p:cNvSpPr>
            <p:nvPr/>
          </p:nvSpPr>
          <p:spPr bwMode="auto">
            <a:xfrm>
              <a:off x="3024" y="29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1074194" name="Rectangle 18"/>
            <p:cNvSpPr>
              <a:spLocks noChangeArrowheads="1"/>
            </p:cNvSpPr>
            <p:nvPr/>
          </p:nvSpPr>
          <p:spPr bwMode="auto">
            <a:xfrm>
              <a:off x="3504" y="29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1074195" name="Rectangle 19"/>
            <p:cNvSpPr>
              <a:spLocks noChangeArrowheads="1"/>
            </p:cNvSpPr>
            <p:nvPr/>
          </p:nvSpPr>
          <p:spPr bwMode="auto">
            <a:xfrm>
              <a:off x="3984" y="29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074196" name="Rectangle 20"/>
            <p:cNvSpPr>
              <a:spLocks noChangeArrowheads="1"/>
            </p:cNvSpPr>
            <p:nvPr/>
          </p:nvSpPr>
          <p:spPr bwMode="auto">
            <a:xfrm>
              <a:off x="3024" y="312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1074197" name="Rectangle 21"/>
            <p:cNvSpPr>
              <a:spLocks noChangeArrowheads="1"/>
            </p:cNvSpPr>
            <p:nvPr/>
          </p:nvSpPr>
          <p:spPr bwMode="auto">
            <a:xfrm>
              <a:off x="3504" y="312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1074198" name="Rectangle 22"/>
            <p:cNvSpPr>
              <a:spLocks noChangeArrowheads="1"/>
            </p:cNvSpPr>
            <p:nvPr/>
          </p:nvSpPr>
          <p:spPr bwMode="auto">
            <a:xfrm>
              <a:off x="3984" y="312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</p:grpSp>
      <p:grpSp>
        <p:nvGrpSpPr>
          <p:cNvPr id="22540" name="Group 36"/>
          <p:cNvGrpSpPr>
            <a:grpSpLocks/>
          </p:cNvGrpSpPr>
          <p:nvPr/>
        </p:nvGrpSpPr>
        <p:grpSpPr bwMode="auto">
          <a:xfrm>
            <a:off x="4876800" y="2133600"/>
            <a:ext cx="2286000" cy="1219200"/>
            <a:chOff x="3024" y="2544"/>
            <a:chExt cx="1440" cy="768"/>
          </a:xfrm>
        </p:grpSpPr>
        <p:sp>
          <p:nvSpPr>
            <p:cNvPr id="1074213" name="Rectangle 37"/>
            <p:cNvSpPr>
              <a:spLocks noChangeArrowheads="1"/>
            </p:cNvSpPr>
            <p:nvPr/>
          </p:nvSpPr>
          <p:spPr bwMode="auto">
            <a:xfrm>
              <a:off x="3024" y="27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1074214" name="Rectangle 38"/>
            <p:cNvSpPr>
              <a:spLocks noChangeArrowheads="1"/>
            </p:cNvSpPr>
            <p:nvPr/>
          </p:nvSpPr>
          <p:spPr bwMode="auto">
            <a:xfrm>
              <a:off x="3024" y="25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Dest</a:t>
              </a:r>
            </a:p>
          </p:txBody>
        </p:sp>
        <p:sp>
          <p:nvSpPr>
            <p:cNvPr id="1074215" name="Rectangle 39"/>
            <p:cNvSpPr>
              <a:spLocks noChangeArrowheads="1"/>
            </p:cNvSpPr>
            <p:nvPr/>
          </p:nvSpPr>
          <p:spPr bwMode="auto">
            <a:xfrm>
              <a:off x="3504" y="25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Next</a:t>
              </a:r>
            </a:p>
          </p:txBody>
        </p:sp>
        <p:sp>
          <p:nvSpPr>
            <p:cNvPr id="1074216" name="Rectangle 40"/>
            <p:cNvSpPr>
              <a:spLocks noChangeArrowheads="1"/>
            </p:cNvSpPr>
            <p:nvPr/>
          </p:nvSpPr>
          <p:spPr bwMode="auto">
            <a:xfrm>
              <a:off x="3984" y="2544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Metric</a:t>
              </a:r>
            </a:p>
          </p:txBody>
        </p:sp>
        <p:sp>
          <p:nvSpPr>
            <p:cNvPr id="1074217" name="Rectangle 41"/>
            <p:cNvSpPr>
              <a:spLocks noChangeArrowheads="1"/>
            </p:cNvSpPr>
            <p:nvPr/>
          </p:nvSpPr>
          <p:spPr bwMode="auto">
            <a:xfrm>
              <a:off x="3504" y="27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107421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074219" name="Rectangle 43"/>
            <p:cNvSpPr>
              <a:spLocks noChangeArrowheads="1"/>
            </p:cNvSpPr>
            <p:nvPr/>
          </p:nvSpPr>
          <p:spPr bwMode="auto">
            <a:xfrm>
              <a:off x="3024" y="29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1074220" name="Rectangle 44"/>
            <p:cNvSpPr>
              <a:spLocks noChangeArrowheads="1"/>
            </p:cNvSpPr>
            <p:nvPr/>
          </p:nvSpPr>
          <p:spPr bwMode="auto">
            <a:xfrm>
              <a:off x="3504" y="29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1074221" name="Rectangle 45"/>
            <p:cNvSpPr>
              <a:spLocks noChangeArrowheads="1"/>
            </p:cNvSpPr>
            <p:nvPr/>
          </p:nvSpPr>
          <p:spPr bwMode="auto">
            <a:xfrm>
              <a:off x="3984" y="292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074222" name="Rectangle 46"/>
            <p:cNvSpPr>
              <a:spLocks noChangeArrowheads="1"/>
            </p:cNvSpPr>
            <p:nvPr/>
          </p:nvSpPr>
          <p:spPr bwMode="auto">
            <a:xfrm>
              <a:off x="3024" y="312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1074223" name="Rectangle 47"/>
            <p:cNvSpPr>
              <a:spLocks noChangeArrowheads="1"/>
            </p:cNvSpPr>
            <p:nvPr/>
          </p:nvSpPr>
          <p:spPr bwMode="auto">
            <a:xfrm>
              <a:off x="3504" y="312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1074224" name="Rectangle 48"/>
            <p:cNvSpPr>
              <a:spLocks noChangeArrowheads="1"/>
            </p:cNvSpPr>
            <p:nvPr/>
          </p:nvSpPr>
          <p:spPr bwMode="auto">
            <a:xfrm>
              <a:off x="3984" y="312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</p:grpSp>
      <p:grpSp>
        <p:nvGrpSpPr>
          <p:cNvPr id="22541" name="Group 66"/>
          <p:cNvGrpSpPr>
            <a:grpSpLocks/>
          </p:cNvGrpSpPr>
          <p:nvPr/>
        </p:nvGrpSpPr>
        <p:grpSpPr bwMode="auto">
          <a:xfrm>
            <a:off x="4495800" y="3505200"/>
            <a:ext cx="2590800" cy="1219200"/>
            <a:chOff x="1968" y="1872"/>
            <a:chExt cx="1632" cy="768"/>
          </a:xfrm>
        </p:grpSpPr>
        <p:sp>
          <p:nvSpPr>
            <p:cNvPr id="1074238" name="Line 62"/>
            <p:cNvSpPr>
              <a:spLocks noChangeShapeType="1"/>
            </p:cNvSpPr>
            <p:nvPr/>
          </p:nvSpPr>
          <p:spPr bwMode="auto">
            <a:xfrm flipH="1">
              <a:off x="1968" y="1872"/>
              <a:ext cx="624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4239" name="Line 63"/>
            <p:cNvSpPr>
              <a:spLocks noChangeShapeType="1"/>
            </p:cNvSpPr>
            <p:nvPr/>
          </p:nvSpPr>
          <p:spPr bwMode="auto">
            <a:xfrm flipH="1">
              <a:off x="2640" y="2256"/>
              <a:ext cx="240" cy="384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4240" name="Line 64"/>
            <p:cNvSpPr>
              <a:spLocks noChangeShapeType="1"/>
            </p:cNvSpPr>
            <p:nvPr/>
          </p:nvSpPr>
          <p:spPr bwMode="auto">
            <a:xfrm>
              <a:off x="3120" y="1872"/>
              <a:ext cx="480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254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125388AE-542F-7E4B-95A8-E1A9CBA722CA}" type="slidenum">
              <a:rPr lang="en-US" sz="1400">
                <a:solidFill>
                  <a:srgbClr val="000000"/>
                </a:solidFill>
              </a:rPr>
              <a:pPr eaLnBrk="1" hangingPunct="1"/>
              <a:t>7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17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Link-State Algorithms  (1)</a:t>
            </a:r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Each node shares its link information so that all nodes can build a map of the full network topology</a:t>
            </a:r>
          </a:p>
          <a:p>
            <a:pPr>
              <a:defRPr/>
            </a:pPr>
            <a:r>
              <a:rPr lang="en-US" dirty="0"/>
              <a:t>Link information is updated when a link changes state (goes up or down)</a:t>
            </a:r>
          </a:p>
          <a:p>
            <a:pPr lvl="1">
              <a:defRPr/>
            </a:pPr>
            <a:r>
              <a:rPr lang="en-US" dirty="0"/>
              <a:t>Link state determined by sending small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hello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packets to neighbors</a:t>
            </a:r>
          </a:p>
          <a:p>
            <a:pPr>
              <a:defRPr/>
            </a:pPr>
            <a:r>
              <a:rPr lang="en-US" dirty="0"/>
              <a:t>Given full topology information, a node can determine the next best hop or a route from the source</a:t>
            </a:r>
          </a:p>
        </p:txBody>
      </p:sp>
      <p:sp>
        <p:nvSpPr>
          <p:cNvPr id="23555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E641A156-AA47-9646-B5D9-2A7570100868}" type="slidenum">
              <a:rPr lang="en-US" sz="1400">
                <a:solidFill>
                  <a:srgbClr val="000000"/>
                </a:solidFill>
              </a:rPr>
              <a:pPr eaLnBrk="1" hangingPunct="1"/>
              <a:t>8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5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65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Link-State Algorithms  (2)</a:t>
            </a:r>
          </a:p>
        </p:txBody>
      </p:sp>
      <p:sp>
        <p:nvSpPr>
          <p:cNvPr id="1076266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4114800" y="4191000"/>
            <a:ext cx="4572000" cy="19812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Assuming the topology is stable for a sufficiently long period, all nodes will have the same topology information</a:t>
            </a:r>
          </a:p>
          <a:p>
            <a:pPr>
              <a:defRPr/>
            </a:pPr>
            <a:r>
              <a:rPr lang="en-US" sz="1800" dirty="0"/>
              <a:t>But this is a strong assumption because links may change and such updates take time to propagate.</a:t>
            </a:r>
          </a:p>
        </p:txBody>
      </p:sp>
      <p:sp>
        <p:nvSpPr>
          <p:cNvPr id="1076227" name="Line 3"/>
          <p:cNvSpPr>
            <a:spLocks noChangeShapeType="1"/>
          </p:cNvSpPr>
          <p:nvPr/>
        </p:nvSpPr>
        <p:spPr bwMode="auto">
          <a:xfrm flipV="1">
            <a:off x="3200400" y="3200400"/>
            <a:ext cx="762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6228" name="Line 4"/>
          <p:cNvSpPr>
            <a:spLocks noChangeShapeType="1"/>
          </p:cNvSpPr>
          <p:nvPr/>
        </p:nvSpPr>
        <p:spPr bwMode="auto">
          <a:xfrm>
            <a:off x="2133600" y="3200400"/>
            <a:ext cx="10668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6229" name="Line 5"/>
          <p:cNvSpPr>
            <a:spLocks noChangeShapeType="1"/>
          </p:cNvSpPr>
          <p:nvPr/>
        </p:nvSpPr>
        <p:spPr bwMode="auto">
          <a:xfrm>
            <a:off x="4038600" y="32004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6230" name="Rectangle 6"/>
          <p:cNvSpPr>
            <a:spLocks noChangeArrowheads="1"/>
          </p:cNvSpPr>
          <p:nvPr/>
        </p:nvSpPr>
        <p:spPr bwMode="auto">
          <a:xfrm>
            <a:off x="1905000" y="2971800"/>
            <a:ext cx="457200" cy="4572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1076231" name="Rectangle 7"/>
          <p:cNvSpPr>
            <a:spLocks noChangeArrowheads="1"/>
          </p:cNvSpPr>
          <p:nvPr/>
        </p:nvSpPr>
        <p:spPr bwMode="auto">
          <a:xfrm>
            <a:off x="2971800" y="4038600"/>
            <a:ext cx="457200" cy="4572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1076232" name="Rectangle 8"/>
          <p:cNvSpPr>
            <a:spLocks noChangeArrowheads="1"/>
          </p:cNvSpPr>
          <p:nvPr/>
        </p:nvSpPr>
        <p:spPr bwMode="auto">
          <a:xfrm>
            <a:off x="3733800" y="2971800"/>
            <a:ext cx="457200" cy="4572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C</a:t>
            </a:r>
          </a:p>
        </p:txBody>
      </p:sp>
      <p:sp>
        <p:nvSpPr>
          <p:cNvPr id="1076233" name="Rectangle 9"/>
          <p:cNvSpPr>
            <a:spLocks noChangeArrowheads="1"/>
          </p:cNvSpPr>
          <p:nvPr/>
        </p:nvSpPr>
        <p:spPr bwMode="auto">
          <a:xfrm>
            <a:off x="5257800" y="2971800"/>
            <a:ext cx="457200" cy="4572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D</a:t>
            </a:r>
          </a:p>
        </p:txBody>
      </p:sp>
      <p:grpSp>
        <p:nvGrpSpPr>
          <p:cNvPr id="24586" name="Group 23"/>
          <p:cNvGrpSpPr>
            <a:grpSpLocks/>
          </p:cNvGrpSpPr>
          <p:nvPr/>
        </p:nvGrpSpPr>
        <p:grpSpPr bwMode="auto">
          <a:xfrm>
            <a:off x="990600" y="2590800"/>
            <a:ext cx="762000" cy="1219200"/>
            <a:chOff x="1248" y="2256"/>
            <a:chExt cx="480" cy="768"/>
          </a:xfrm>
        </p:grpSpPr>
        <p:sp>
          <p:nvSpPr>
            <p:cNvPr id="1076235" name="Rectangle 11"/>
            <p:cNvSpPr>
              <a:spLocks noChangeArrowheads="1"/>
            </p:cNvSpPr>
            <p:nvPr/>
          </p:nvSpPr>
          <p:spPr bwMode="auto">
            <a:xfrm>
              <a:off x="1248" y="244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A-B</a:t>
              </a:r>
            </a:p>
          </p:txBody>
        </p:sp>
        <p:sp>
          <p:nvSpPr>
            <p:cNvPr id="1076236" name="Rectangle 12"/>
            <p:cNvSpPr>
              <a:spLocks noChangeArrowheads="1"/>
            </p:cNvSpPr>
            <p:nvPr/>
          </p:nvSpPr>
          <p:spPr bwMode="auto">
            <a:xfrm>
              <a:off x="1248" y="225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Link</a:t>
              </a:r>
            </a:p>
          </p:txBody>
        </p:sp>
        <p:sp>
          <p:nvSpPr>
            <p:cNvPr id="1076241" name="Rectangle 17"/>
            <p:cNvSpPr>
              <a:spLocks noChangeArrowheads="1"/>
            </p:cNvSpPr>
            <p:nvPr/>
          </p:nvSpPr>
          <p:spPr bwMode="auto">
            <a:xfrm>
              <a:off x="1248" y="264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B-C</a:t>
              </a:r>
            </a:p>
          </p:txBody>
        </p:sp>
        <p:sp>
          <p:nvSpPr>
            <p:cNvPr id="1076244" name="Rectangle 20"/>
            <p:cNvSpPr>
              <a:spLocks noChangeArrowheads="1"/>
            </p:cNvSpPr>
            <p:nvPr/>
          </p:nvSpPr>
          <p:spPr bwMode="auto">
            <a:xfrm>
              <a:off x="1248" y="2832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C-D</a:t>
              </a:r>
            </a:p>
          </p:txBody>
        </p:sp>
      </p:grpSp>
      <p:grpSp>
        <p:nvGrpSpPr>
          <p:cNvPr id="24587" name="Group 24"/>
          <p:cNvGrpSpPr>
            <a:grpSpLocks/>
          </p:cNvGrpSpPr>
          <p:nvPr/>
        </p:nvGrpSpPr>
        <p:grpSpPr bwMode="auto">
          <a:xfrm>
            <a:off x="3581400" y="1600200"/>
            <a:ext cx="762000" cy="1219200"/>
            <a:chOff x="1248" y="2256"/>
            <a:chExt cx="480" cy="768"/>
          </a:xfrm>
        </p:grpSpPr>
        <p:sp>
          <p:nvSpPr>
            <p:cNvPr id="1076249" name="Rectangle 25"/>
            <p:cNvSpPr>
              <a:spLocks noChangeArrowheads="1"/>
            </p:cNvSpPr>
            <p:nvPr/>
          </p:nvSpPr>
          <p:spPr bwMode="auto">
            <a:xfrm>
              <a:off x="1248" y="244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A-B</a:t>
              </a:r>
            </a:p>
          </p:txBody>
        </p:sp>
        <p:sp>
          <p:nvSpPr>
            <p:cNvPr id="1076250" name="Rectangle 26"/>
            <p:cNvSpPr>
              <a:spLocks noChangeArrowheads="1"/>
            </p:cNvSpPr>
            <p:nvPr/>
          </p:nvSpPr>
          <p:spPr bwMode="auto">
            <a:xfrm>
              <a:off x="1248" y="225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Link</a:t>
              </a:r>
            </a:p>
          </p:txBody>
        </p:sp>
        <p:sp>
          <p:nvSpPr>
            <p:cNvPr id="1076251" name="Rectangle 27"/>
            <p:cNvSpPr>
              <a:spLocks noChangeArrowheads="1"/>
            </p:cNvSpPr>
            <p:nvPr/>
          </p:nvSpPr>
          <p:spPr bwMode="auto">
            <a:xfrm>
              <a:off x="1248" y="264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B-C</a:t>
              </a:r>
            </a:p>
          </p:txBody>
        </p:sp>
        <p:sp>
          <p:nvSpPr>
            <p:cNvPr id="1076252" name="Rectangle 28"/>
            <p:cNvSpPr>
              <a:spLocks noChangeArrowheads="1"/>
            </p:cNvSpPr>
            <p:nvPr/>
          </p:nvSpPr>
          <p:spPr bwMode="auto">
            <a:xfrm>
              <a:off x="1248" y="2832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C-D</a:t>
              </a:r>
            </a:p>
          </p:txBody>
        </p:sp>
      </p:grpSp>
      <p:grpSp>
        <p:nvGrpSpPr>
          <p:cNvPr id="24588" name="Group 29"/>
          <p:cNvGrpSpPr>
            <a:grpSpLocks/>
          </p:cNvGrpSpPr>
          <p:nvPr/>
        </p:nvGrpSpPr>
        <p:grpSpPr bwMode="auto">
          <a:xfrm>
            <a:off x="5105400" y="1600200"/>
            <a:ext cx="762000" cy="1219200"/>
            <a:chOff x="1248" y="2256"/>
            <a:chExt cx="480" cy="768"/>
          </a:xfrm>
        </p:grpSpPr>
        <p:sp>
          <p:nvSpPr>
            <p:cNvPr id="1076254" name="Rectangle 30"/>
            <p:cNvSpPr>
              <a:spLocks noChangeArrowheads="1"/>
            </p:cNvSpPr>
            <p:nvPr/>
          </p:nvSpPr>
          <p:spPr bwMode="auto">
            <a:xfrm>
              <a:off x="1248" y="244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A-B</a:t>
              </a:r>
            </a:p>
          </p:txBody>
        </p:sp>
        <p:sp>
          <p:nvSpPr>
            <p:cNvPr id="1076255" name="Rectangle 31"/>
            <p:cNvSpPr>
              <a:spLocks noChangeArrowheads="1"/>
            </p:cNvSpPr>
            <p:nvPr/>
          </p:nvSpPr>
          <p:spPr bwMode="auto">
            <a:xfrm>
              <a:off x="1248" y="225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Link</a:t>
              </a:r>
            </a:p>
          </p:txBody>
        </p:sp>
        <p:sp>
          <p:nvSpPr>
            <p:cNvPr id="1076256" name="Rectangle 32"/>
            <p:cNvSpPr>
              <a:spLocks noChangeArrowheads="1"/>
            </p:cNvSpPr>
            <p:nvPr/>
          </p:nvSpPr>
          <p:spPr bwMode="auto">
            <a:xfrm>
              <a:off x="1248" y="264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B-C</a:t>
              </a:r>
            </a:p>
          </p:txBody>
        </p:sp>
        <p:sp>
          <p:nvSpPr>
            <p:cNvPr id="1076257" name="Rectangle 33"/>
            <p:cNvSpPr>
              <a:spLocks noChangeArrowheads="1"/>
            </p:cNvSpPr>
            <p:nvPr/>
          </p:nvSpPr>
          <p:spPr bwMode="auto">
            <a:xfrm>
              <a:off x="1248" y="2832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C-D</a:t>
              </a:r>
            </a:p>
          </p:txBody>
        </p:sp>
      </p:grpSp>
      <p:grpSp>
        <p:nvGrpSpPr>
          <p:cNvPr id="24589" name="Group 34"/>
          <p:cNvGrpSpPr>
            <a:grpSpLocks/>
          </p:cNvGrpSpPr>
          <p:nvPr/>
        </p:nvGrpSpPr>
        <p:grpSpPr bwMode="auto">
          <a:xfrm>
            <a:off x="2819400" y="4648200"/>
            <a:ext cx="762000" cy="1219200"/>
            <a:chOff x="1248" y="2256"/>
            <a:chExt cx="480" cy="768"/>
          </a:xfrm>
        </p:grpSpPr>
        <p:sp>
          <p:nvSpPr>
            <p:cNvPr id="1076259" name="Rectangle 35"/>
            <p:cNvSpPr>
              <a:spLocks noChangeArrowheads="1"/>
            </p:cNvSpPr>
            <p:nvPr/>
          </p:nvSpPr>
          <p:spPr bwMode="auto">
            <a:xfrm>
              <a:off x="1248" y="2448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A-B</a:t>
              </a:r>
            </a:p>
          </p:txBody>
        </p:sp>
        <p:sp>
          <p:nvSpPr>
            <p:cNvPr id="1076260" name="Rectangle 36"/>
            <p:cNvSpPr>
              <a:spLocks noChangeArrowheads="1"/>
            </p:cNvSpPr>
            <p:nvPr/>
          </p:nvSpPr>
          <p:spPr bwMode="auto">
            <a:xfrm>
              <a:off x="1248" y="2256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Link</a:t>
              </a:r>
            </a:p>
          </p:txBody>
        </p:sp>
        <p:sp>
          <p:nvSpPr>
            <p:cNvPr id="1076261" name="Rectangle 37"/>
            <p:cNvSpPr>
              <a:spLocks noChangeArrowheads="1"/>
            </p:cNvSpPr>
            <p:nvPr/>
          </p:nvSpPr>
          <p:spPr bwMode="auto">
            <a:xfrm>
              <a:off x="1248" y="2640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B-C</a:t>
              </a:r>
            </a:p>
          </p:txBody>
        </p:sp>
        <p:sp>
          <p:nvSpPr>
            <p:cNvPr id="1076262" name="Rectangle 38"/>
            <p:cNvSpPr>
              <a:spLocks noChangeArrowheads="1"/>
            </p:cNvSpPr>
            <p:nvPr/>
          </p:nvSpPr>
          <p:spPr bwMode="auto">
            <a:xfrm>
              <a:off x="1248" y="2832"/>
              <a:ext cx="48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C-D</a:t>
              </a:r>
            </a:p>
          </p:txBody>
        </p:sp>
      </p:grpSp>
      <p:sp>
        <p:nvSpPr>
          <p:cNvPr id="2459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273C3BEA-D0C2-564E-BB43-4CD681E6A890}" type="slidenum">
              <a:rPr lang="en-US" sz="1400">
                <a:solidFill>
                  <a:srgbClr val="000000"/>
                </a:solidFill>
              </a:rPr>
              <a:pPr eaLnBrk="1" hangingPunct="1"/>
              <a:t>9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3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endsIIa">
  <a:themeElements>
    <a:clrScheme name="BlendsIIa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IIa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BlendsIIa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IIa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IIa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3162</Words>
  <Application>Microsoft Macintosh PowerPoint</Application>
  <PresentationFormat>On-screen Show (4:3)</PresentationFormat>
  <Paragraphs>638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Helvetica</vt:lpstr>
      <vt:lpstr>Wingdings</vt:lpstr>
      <vt:lpstr>Office Theme</vt:lpstr>
      <vt:lpstr>BlendsIIa</vt:lpstr>
      <vt:lpstr>Chapter 4: Ad Hoc Routing</vt:lpstr>
      <vt:lpstr>Introduction</vt:lpstr>
      <vt:lpstr>Routing</vt:lpstr>
      <vt:lpstr>Routing Decision Point</vt:lpstr>
      <vt:lpstr>Distance Vector Algorithms  (1)</vt:lpstr>
      <vt:lpstr>Distance Vector Algorithms  (2)</vt:lpstr>
      <vt:lpstr>Distance Vector Algorithms  (3)</vt:lpstr>
      <vt:lpstr>Link-State Algorithms  (1)</vt:lpstr>
      <vt:lpstr>Link-State Algorithms  (2)</vt:lpstr>
      <vt:lpstr>Link-State Algorithms  (3)</vt:lpstr>
      <vt:lpstr>MANETs</vt:lpstr>
      <vt:lpstr>MANET vs. Traditional Routing</vt:lpstr>
      <vt:lpstr>MANET Routing</vt:lpstr>
      <vt:lpstr>Categories</vt:lpstr>
      <vt:lpstr>Common Features</vt:lpstr>
      <vt:lpstr>OLSR Concepts  (1)</vt:lpstr>
      <vt:lpstr>OLSR Concepts  (2)</vt:lpstr>
      <vt:lpstr>Multipoint Relays</vt:lpstr>
      <vt:lpstr>Multipoint Relay Selector Set</vt:lpstr>
      <vt:lpstr>HELLO Messages</vt:lpstr>
      <vt:lpstr>HELLO Messages  (2)</vt:lpstr>
      <vt:lpstr>HELLO Messages  (3)</vt:lpstr>
      <vt:lpstr>TC Messages</vt:lpstr>
      <vt:lpstr>AODV Concepts</vt:lpstr>
      <vt:lpstr>Use of HELLO messages</vt:lpstr>
      <vt:lpstr>AODV Route Request</vt:lpstr>
      <vt:lpstr>AODV Route Request  (2)</vt:lpstr>
      <vt:lpstr>AODV Route Request  (3)</vt:lpstr>
      <vt:lpstr>AODV Example  (1)</vt:lpstr>
      <vt:lpstr>AODV Example  (2)</vt:lpstr>
      <vt:lpstr>AODV Example  (3)</vt:lpstr>
      <vt:lpstr>AODV Example  (4)</vt:lpstr>
      <vt:lpstr>AODV Route Reply</vt:lpstr>
      <vt:lpstr>AODV Route Reply  (2)</vt:lpstr>
      <vt:lpstr>AODV Example  (5)</vt:lpstr>
      <vt:lpstr>AODV Example  (6)</vt:lpstr>
      <vt:lpstr>AODV Example  (7)</vt:lpstr>
      <vt:lpstr>AODV Route Maintenance</vt:lpstr>
      <vt:lpstr>AODV Example  (8)</vt:lpstr>
      <vt:lpstr>DSR </vt:lpstr>
      <vt:lpstr>Hierarchical Algorithms</vt:lpstr>
      <vt:lpstr>Quality of Service (QoS) Routing</vt:lpstr>
      <vt:lpstr>Challenges of QoS Routing</vt:lpstr>
      <vt:lpstr>Location-based Routing</vt:lpstr>
    </vt:vector>
  </TitlesOfParts>
  <Manager/>
  <Company>UNCG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568 Principles of Wireless Networks</dc:title>
  <dc:subject/>
  <dc:creator>Jing Deng</dc:creator>
  <cp:keywords/>
  <dc:description/>
  <cp:lastModifiedBy>Jing Deng</cp:lastModifiedBy>
  <cp:revision>71</cp:revision>
  <cp:lastPrinted>2015-09-22T01:21:02Z</cp:lastPrinted>
  <dcterms:created xsi:type="dcterms:W3CDTF">2015-08-17T14:54:28Z</dcterms:created>
  <dcterms:modified xsi:type="dcterms:W3CDTF">2021-03-03T18:54:18Z</dcterms:modified>
  <cp:category/>
</cp:coreProperties>
</file>