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5"/>
  </p:notesMasterIdLst>
  <p:handoutMasterIdLst>
    <p:handoutMasterId r:id="rId76"/>
  </p:handoutMasterIdLst>
  <p:sldIdLst>
    <p:sldId id="312" r:id="rId3"/>
    <p:sldId id="313" r:id="rId4"/>
    <p:sldId id="315" r:id="rId5"/>
    <p:sldId id="316" r:id="rId6"/>
    <p:sldId id="317" r:id="rId7"/>
    <p:sldId id="318" r:id="rId8"/>
    <p:sldId id="305" r:id="rId9"/>
    <p:sldId id="304" r:id="rId10"/>
    <p:sldId id="306" r:id="rId11"/>
    <p:sldId id="319" r:id="rId12"/>
    <p:sldId id="307" r:id="rId13"/>
    <p:sldId id="309" r:id="rId14"/>
    <p:sldId id="320" r:id="rId15"/>
    <p:sldId id="321" r:id="rId16"/>
    <p:sldId id="314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84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260" r:id="rId69"/>
    <p:sldId id="308" r:id="rId70"/>
    <p:sldId id="372" r:id="rId71"/>
    <p:sldId id="373" r:id="rId72"/>
    <p:sldId id="374" r:id="rId73"/>
    <p:sldId id="375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721"/>
    <p:restoredTop sz="99565" autoAdjust="0"/>
  </p:normalViewPr>
  <p:slideViewPr>
    <p:cSldViewPr snapToGrid="0" snapToObjects="1">
      <p:cViewPr varScale="1">
        <p:scale>
          <a:sx n="124" d="100"/>
          <a:sy n="124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7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83D9-067E-6E4B-AD98-B5CAAAE6E19F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94A7-4483-B342-84B7-0BBDB8D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8A362-617F-7140-B1B3-230FDF427FD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6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9E1F1-F1FC-B943-85E2-C679E5D3D2C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5EA52-9C9D-454B-AA00-A3DC60AF2BB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264C8-74A1-D342-B341-A238C0409CE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6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98111-C707-104B-AAAB-520C7C4CCD7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A320B-8BCE-8E43-8617-4DE24EB74CA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4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A17AC-680D-8B40-98C4-93D0EBFC71B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EA7F7-BB20-684B-9E6B-DB64439477D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5DBEF-FF10-6443-B433-88BFE26EBF5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8636D-5C68-1C4A-AABB-EDA7F9D01AD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337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3A002-1212-CD49-AD3F-869C5656FA7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747-3E32-2441-A2A0-DE87C376A43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4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BD3B6-8304-0D4D-9430-8127B13B659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4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44AE8-21B1-EB44-B5F2-289FDFA7167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1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436A0-5D85-704A-AD12-2082FB423C3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F9203-991C-904D-8D16-A048AFC8C0E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2DF97-7DEB-134B-A047-DB393AB989C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3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34369-4CDB-E449-9939-76FC6290114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9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74AFC-4D0F-CE41-8B44-BE5318FA4D5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A1992-384D-A14B-A6E9-E14EB91B750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0CFAA-0239-D74C-9158-5C078F66A1C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1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270C3-3271-AB4D-8345-5BFC49C4E75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9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2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7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3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3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1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9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3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65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152AD-FAD5-0A42-8B87-3598ECC4426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1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5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2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7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9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2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87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51EC8-0E78-1E46-9399-0E8A078436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6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7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9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3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32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41268-2D9B-FB47-8F3B-879D26C7C0D5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20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DFDF2-0194-084A-A734-200FB55A8F1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5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4BC74-3433-2840-8B6F-048124F5D5E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9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A0258-1E38-D54A-AA63-BD0CA0E3D246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60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26AB5-E098-A943-A92B-E3CE2C825B0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1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295E-8173-AE44-A56B-E6503D0DBE3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8D379-DB14-9248-AC6D-BF009DE65D4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4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F17BD-5182-4C44-95C1-166A8BE34428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38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DDB36-A30F-9B47-AD0F-4DB353681C0A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76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CBDB3-9795-ED44-BDFF-C77C80F0BE7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0555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A2D2-A2F9-8449-AD63-22C927DAE7C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6931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6416D-8035-9440-99FA-8A374CC36030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D76BA-FE78-854E-8C68-0E332064A08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E74FC-BF4A-E34E-9E82-7C1EF5C128D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25A55-12DD-1F41-8613-E7FE2A085B8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6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4AA386-57DB-324A-90C5-1AEB77C873F7}" type="slidenum">
              <a: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A8A022B-CB6A-1448-B689-2E61A0FF6363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1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1044E532-C8C8-FE4C-8A35-BF409C6ED314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1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9C15E7CE-BD9D-AE40-8D2A-07C01AC112B0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38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73AB85FC-3D49-5744-A4D6-AD0FC6242275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17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AFC3F9E4-28EC-7E45-B351-AB66F3FA79EE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14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D6E1BD8-829D-4E4F-BFE1-4BF34341CF79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A8573B0-D9E1-4241-94D2-539CAE99ED55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4ADD649-2580-4F47-A676-1B5D82F4E9F7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7613294-F07F-0F49-86F8-995C29968DB9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50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F331F0-4EAA-0E43-AD50-1D5C32F373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499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9723B7-8F35-744E-9251-73DFA8CF88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979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F2974A-BFD6-DD43-903A-9C571E36D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2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ltGray">
          <a:xfrm>
            <a:off x="800100" y="739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173502"/>
            <a:ext cx="77644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ltGray">
          <a:xfrm>
            <a:off x="417513" y="2603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ltGray">
          <a:xfrm>
            <a:off x="800100" y="7254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ltGray">
          <a:xfrm>
            <a:off x="911225" y="6826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gray">
          <a:xfrm>
            <a:off x="442913" y="942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5. Wireless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19930274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94113"/>
          </a:xfrm>
        </p:spPr>
        <p:txBody>
          <a:bodyPr/>
          <a:lstStyle/>
          <a:p>
            <a:r>
              <a:rPr lang="en-US" altLang="zh-CN"/>
              <a:t>Sensor Hardware</a:t>
            </a:r>
          </a:p>
          <a:p>
            <a:r>
              <a:rPr lang="en-US" altLang="zh-CN" u="sng">
                <a:solidFill>
                  <a:schemeClr val="hlink"/>
                </a:solidFill>
              </a:rPr>
              <a:t>Constraints</a:t>
            </a:r>
          </a:p>
          <a:p>
            <a:r>
              <a:rPr lang="en-US" altLang="zh-CN"/>
              <a:t>Design Factors</a:t>
            </a:r>
          </a:p>
          <a:p>
            <a:r>
              <a:rPr lang="en-US" altLang="zh-CN"/>
              <a:t>Protocol Stacks</a:t>
            </a:r>
          </a:p>
          <a:p>
            <a:r>
              <a:rPr lang="en-US" altLang="zh-CN"/>
              <a:t>Applications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45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Constraints of Sensors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Un-tethered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No tethered power, wireless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Cost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Large-scale, dense deployment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Cheaper manufacturing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Physical size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Fit into almost everywhere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Lifetime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Change of battery un-economic</a:t>
            </a:r>
          </a:p>
        </p:txBody>
      </p:sp>
    </p:spTree>
    <p:extLst>
      <p:ext uri="{BB962C8B-B14F-4D97-AF65-F5344CB8AC3E}">
        <p14:creationId xmlns:p14="http://schemas.microsoft.com/office/powerpoint/2010/main" val="310245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Constraints (cont</a:t>
            </a:r>
            <a:r>
              <a:rPr lang="en-US" altLang="zh-CN" sz="3600" dirty="0">
                <a:latin typeface="Arial"/>
              </a:rPr>
              <a:t>’</a:t>
            </a:r>
            <a:r>
              <a:rPr lang="en-US" altLang="zh-CN" sz="3600" dirty="0"/>
              <a:t>d)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altLang="zh-CN" sz="2800" i="1"/>
              <a:t>Which of the following constraints may really matter in 5-10 years from now?</a:t>
            </a:r>
          </a:p>
          <a:p>
            <a:r>
              <a:rPr lang="en-US" altLang="zh-CN" sz="2800"/>
              <a:t>Energy limitations</a:t>
            </a:r>
          </a:p>
          <a:p>
            <a:r>
              <a:rPr lang="en-US" altLang="zh-CN" sz="2800"/>
              <a:t>Design/deployment for dense networks</a:t>
            </a:r>
          </a:p>
          <a:p>
            <a:r>
              <a:rPr lang="en-US" altLang="zh-CN" sz="2800"/>
              <a:t>Dynamic radio communication environment</a:t>
            </a:r>
          </a:p>
          <a:p>
            <a:r>
              <a:rPr lang="en-US" altLang="zh-CN" sz="2800"/>
              <a:t>Large multi-hop networks</a:t>
            </a:r>
          </a:p>
          <a:p>
            <a:r>
              <a:rPr lang="en-US" altLang="zh-CN" sz="2800"/>
              <a:t>Processor speed</a:t>
            </a:r>
          </a:p>
          <a:p>
            <a:r>
              <a:rPr lang="en-US" altLang="zh-CN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5212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3C7-6C1A-524D-A75F-BECE58A731B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Energy Sources</a:t>
            </a:r>
          </a:p>
        </p:txBody>
      </p:sp>
      <p:graphicFrame>
        <p:nvGraphicFramePr>
          <p:cNvPr id="140344" name="Group 56"/>
          <p:cNvGraphicFramePr>
            <a:graphicFrameLocks noGrp="1"/>
          </p:cNvGraphicFramePr>
          <p:nvPr>
            <p:ph sz="half" idx="2"/>
          </p:nvPr>
        </p:nvGraphicFramePr>
        <p:xfrm>
          <a:off x="1371600" y="2362200"/>
          <a:ext cx="7010400" cy="4024948"/>
        </p:xfrm>
        <a:graphic>
          <a:graphicData uri="http://schemas.openxmlformats.org/drawingml/2006/table">
            <a:tbl>
              <a:tblPr/>
              <a:tblGrid>
                <a:gridCol w="350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Available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Battery (Zinc-Air)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1050-1560 mWh/cm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Battery (Lithium 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300 mWh/cm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Solar (outdoors)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0.15-15 mW/cm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Solar (indoors)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.006 mW/cm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Vibrations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0.001-0.1 mW/cm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Acoustic Noise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3 pWh/cm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at 75dB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Passive Human Powered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1.8 mW (shoe inserts)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Thermal conversion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0.002 mW ~ 5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Tahoma" charset="0"/>
                        </a:rPr>
                        <a:t> degrees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Fuel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500 mWh/cm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6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6344-6A98-DE4E-8974-FDFA9C487A7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Communication vs. </a:t>
            </a:r>
            <a:br>
              <a:rPr lang="en-US" altLang="zh-CN" sz="3600"/>
            </a:br>
            <a:r>
              <a:rPr lang="en-US" altLang="zh-CN" sz="3600"/>
              <a:t>Computation costs</a:t>
            </a:r>
          </a:p>
        </p:txBody>
      </p:sp>
      <p:graphicFrame>
        <p:nvGraphicFramePr>
          <p:cNvPr id="143441" name="Group 81"/>
          <p:cNvGraphicFramePr>
            <a:graphicFrameLocks noGrp="1"/>
          </p:cNvGraphicFramePr>
          <p:nvPr>
            <p:ph idx="1"/>
          </p:nvPr>
        </p:nvGraphicFramePr>
        <p:xfrm>
          <a:off x="1143000" y="2017713"/>
          <a:ext cx="7812088" cy="2146300"/>
        </p:xfrm>
        <a:graphic>
          <a:graphicData uri="http://schemas.openxmlformats.org/drawingml/2006/table">
            <a:tbl>
              <a:tblPr/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1999 (Bluetooth)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Communication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150 nJ/bit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1.5 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5 nJ/bit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0.05 nW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Computation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100 GOPS/W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10 pJ/OP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442" name="Rectangle 82"/>
          <p:cNvSpPr>
            <a:spLocks noChangeArrowheads="1"/>
          </p:cNvSpPr>
          <p:nvPr/>
        </p:nvSpPr>
        <p:spPr bwMode="auto">
          <a:xfrm>
            <a:off x="1182688" y="4267200"/>
            <a:ext cx="77724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u="none"/>
              <a:t>10 kbps, 10-meter radio range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u="none"/>
              <a:t>Cost of communication is un-proportionally larger than cost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373958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WSNs vs. Traditional Distributed Systems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Energy as major constraint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Turning off unused devices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Other constraints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Memory, computation, bandwidth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Self-organized, autonomous systems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Address-free, no global names</a:t>
            </a:r>
          </a:p>
          <a:p>
            <a:pPr>
              <a:lnSpc>
                <a:spcPct val="90000"/>
              </a:lnSpc>
            </a:pPr>
            <a:r>
              <a:rPr lang="en-US" sz="2800"/>
              <a:t>Correlated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Unique correlation of local data in WSNs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In-network processing possible</a:t>
            </a:r>
          </a:p>
          <a:p>
            <a:pPr>
              <a:lnSpc>
                <a:spcPct val="90000"/>
              </a:lnSpc>
            </a:pPr>
            <a:r>
              <a:rPr lang="en-US" sz="2800"/>
              <a:t>Single destination</a:t>
            </a:r>
          </a:p>
        </p:txBody>
      </p:sp>
    </p:spTree>
    <p:extLst>
      <p:ext uri="{BB962C8B-B14F-4D97-AF65-F5344CB8AC3E}">
        <p14:creationId xmlns:p14="http://schemas.microsoft.com/office/powerpoint/2010/main" val="257169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WSNs vs. Ad hoc Networks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7772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More nodes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several orders of magnitude higher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Sensor nodes are densely deployed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Sensor nodes are prone to failures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Some WSNs</a:t>
            </a:r>
            <a:r>
              <a:rPr lang="zh-CN" altLang="en-US" sz="2400">
                <a:latin typeface="Arial"/>
              </a:rPr>
              <a:t>’</a:t>
            </a:r>
            <a:r>
              <a:rPr lang="en-US" altLang="zh-CN" sz="2400"/>
              <a:t> topology may change frequently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Communication mechanisms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Broadcast vs. peer-2-peer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Sensor nodes are limited in power, computational capacities and memory.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Sensor nodes may not have global ID.</a:t>
            </a:r>
          </a:p>
        </p:txBody>
      </p:sp>
    </p:spTree>
    <p:extLst>
      <p:ext uri="{BB962C8B-B14F-4D97-AF65-F5344CB8AC3E}">
        <p14:creationId xmlns:p14="http://schemas.microsoft.com/office/powerpoint/2010/main" val="205193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94113"/>
          </a:xfrm>
        </p:spPr>
        <p:txBody>
          <a:bodyPr/>
          <a:lstStyle/>
          <a:p>
            <a:r>
              <a:rPr lang="en-US" altLang="zh-CN"/>
              <a:t>Sensor Hardware</a:t>
            </a:r>
          </a:p>
          <a:p>
            <a:r>
              <a:rPr lang="en-US" altLang="zh-CN"/>
              <a:t>Constraints</a:t>
            </a:r>
          </a:p>
          <a:p>
            <a:r>
              <a:rPr lang="en-US" altLang="zh-CN" u="sng">
                <a:solidFill>
                  <a:schemeClr val="hlink"/>
                </a:solidFill>
              </a:rPr>
              <a:t>Design Factors</a:t>
            </a:r>
          </a:p>
          <a:p>
            <a:r>
              <a:rPr lang="en-US" altLang="zh-CN"/>
              <a:t>Protocol Stacks</a:t>
            </a:r>
          </a:p>
          <a:p>
            <a:r>
              <a:rPr lang="en-US" altLang="zh-CN"/>
              <a:t>Applications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1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System Design Themes</a:t>
            </a:r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Long-lived systems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Un-tethered, un-attended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Communication as major consumer of scarce energy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Autonomy requires robust, adaptive, self-configuring systems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Leverage data processing inside WSNs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Exploit computations near data, achieving scalability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Collaborative signal processing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Achieve desired global behavior with localized algorithms </a:t>
            </a:r>
            <a:r>
              <a:rPr lang="en-US" altLang="zh-CN" sz="2000">
                <a:latin typeface="Arial"/>
              </a:rPr>
              <a:t>–</a:t>
            </a:r>
            <a:r>
              <a:rPr lang="en-US" altLang="zh-CN" sz="2000"/>
              <a:t> distributed control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Arial"/>
              </a:rPr>
              <a:t>“</a:t>
            </a:r>
            <a:r>
              <a:rPr lang="en-US" altLang="zh-CN" sz="2400"/>
              <a:t>The Network is the sensor</a:t>
            </a:r>
            <a:r>
              <a:rPr lang="zh-CN" altLang="en-US" sz="2400">
                <a:latin typeface="Arial"/>
              </a:rPr>
              <a:t>”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580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Design factors: </a:t>
            </a:r>
            <a:br>
              <a:rPr lang="en-US" altLang="zh-CN" sz="3600"/>
            </a:br>
            <a:r>
              <a:rPr lang="en-US" altLang="zh-CN" sz="3600"/>
              <a:t>fault tolerance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45488" cy="3922713"/>
          </a:xfrm>
        </p:spPr>
        <p:txBody>
          <a:bodyPr/>
          <a:lstStyle/>
          <a:p>
            <a:pPr marL="609600" indent="-609600"/>
            <a:r>
              <a:rPr lang="en-US" altLang="zh-CN" sz="2800"/>
              <a:t>Fault tolerance is the ability to sustain sensor network functionalities without any interruption due to sensor node failures. </a:t>
            </a:r>
          </a:p>
          <a:p>
            <a:pPr marL="609600" indent="-609600"/>
            <a:r>
              <a:rPr lang="en-US" altLang="zh-CN" sz="2800"/>
              <a:t>The fault tolerance level depends on the application of the sensor networks.</a:t>
            </a:r>
          </a:p>
          <a:p>
            <a:pPr marL="609600" indent="-609600"/>
            <a:r>
              <a:rPr lang="en-US" altLang="zh-CN" sz="2800"/>
              <a:t>Probability of no failures: R</a:t>
            </a:r>
            <a:r>
              <a:rPr lang="en-US" altLang="zh-CN" sz="2800" baseline="-25000"/>
              <a:t>k</a:t>
            </a:r>
            <a:r>
              <a:rPr lang="en-US" altLang="zh-CN" sz="2800"/>
              <a:t>(t)=e-</a:t>
            </a:r>
            <a:r>
              <a:rPr lang="en-US" altLang="zh-CN" sz="2800" baseline="30000">
                <a:sym typeface="Symbol" charset="0"/>
              </a:rPr>
              <a:t></a:t>
            </a:r>
            <a:r>
              <a:rPr lang="en-US" altLang="zh-CN" sz="2000" baseline="30000">
                <a:sym typeface="Symbol" charset="0"/>
              </a:rPr>
              <a:t>k</a:t>
            </a:r>
            <a:r>
              <a:rPr lang="en-US" altLang="zh-CN" sz="2800" baseline="30000">
                <a:sym typeface="Symbol" charset="0"/>
              </a:rPr>
              <a:t>t</a:t>
            </a:r>
            <a:endParaRPr lang="en-US" altLang="zh-CN" sz="2800" baseline="30000"/>
          </a:p>
          <a:p>
            <a:pPr marL="609600" indent="-609600">
              <a:buFont typeface="Wingdings" charset="0"/>
              <a:buNone/>
            </a:pPr>
            <a:endParaRPr lang="en-US" altLang="zh-CN" sz="2800" baseline="30000"/>
          </a:p>
        </p:txBody>
      </p:sp>
    </p:spTree>
    <p:extLst>
      <p:ext uri="{BB962C8B-B14F-4D97-AF65-F5344CB8AC3E}">
        <p14:creationId xmlns:p14="http://schemas.microsoft.com/office/powerpoint/2010/main" val="151552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94113"/>
          </a:xfrm>
        </p:spPr>
        <p:txBody>
          <a:bodyPr/>
          <a:lstStyle/>
          <a:p>
            <a:r>
              <a:rPr lang="en-US" altLang="zh-CN" u="sng">
                <a:solidFill>
                  <a:schemeClr val="hlink"/>
                </a:solidFill>
              </a:rPr>
              <a:t>Sensor Hardware</a:t>
            </a:r>
          </a:p>
          <a:p>
            <a:r>
              <a:rPr lang="en-US" altLang="zh-CN"/>
              <a:t>Constraints</a:t>
            </a:r>
          </a:p>
          <a:p>
            <a:r>
              <a:rPr lang="en-US" altLang="zh-CN"/>
              <a:t>Design Factors</a:t>
            </a:r>
          </a:p>
          <a:p>
            <a:r>
              <a:rPr lang="en-US" altLang="zh-CN"/>
              <a:t>Protocol Stacks</a:t>
            </a:r>
          </a:p>
          <a:p>
            <a:r>
              <a:rPr lang="en-US" altLang="zh-CN"/>
              <a:t>Applications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9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9A4E-A0C0-3843-ABD1-8089E2ABDA5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scalability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667000"/>
            <a:ext cx="6742112" cy="3465513"/>
          </a:xfrm>
        </p:spPr>
        <p:txBody>
          <a:bodyPr/>
          <a:lstStyle/>
          <a:p>
            <a:r>
              <a:rPr lang="en-US" altLang="zh-CN" sz="2800"/>
              <a:t>Scalability measures the density of the sensor nodes.</a:t>
            </a:r>
          </a:p>
          <a:p>
            <a:r>
              <a:rPr lang="en-US" altLang="zh-CN" sz="2800"/>
              <a:t>How many nodes in a local area.</a:t>
            </a:r>
          </a:p>
          <a:p>
            <a:r>
              <a:rPr lang="en-US" altLang="zh-CN" sz="2800"/>
              <a:t>Random distribution, N sensors in area of size A.</a:t>
            </a:r>
          </a:p>
          <a:p>
            <a:r>
              <a:rPr lang="en-US" altLang="zh-CN" sz="2800"/>
              <a:t>Density: </a:t>
            </a:r>
            <a:r>
              <a:rPr lang="en-US" altLang="zh-CN" sz="2800">
                <a:sym typeface="Symbol" charset="0"/>
              </a:rPr>
              <a:t></a:t>
            </a:r>
            <a:r>
              <a:rPr lang="en-US" altLang="zh-CN" sz="2800"/>
              <a:t>(R) =(N</a:t>
            </a:r>
            <a:r>
              <a:rPr lang="en-US" altLang="zh-CN" sz="2800">
                <a:sym typeface="Symbol" charset="0"/>
              </a:rPr>
              <a:t></a:t>
            </a:r>
            <a:r>
              <a:rPr lang="en-US" altLang="zh-CN" sz="2800"/>
              <a:t>R</a:t>
            </a:r>
            <a:r>
              <a:rPr lang="en-US" altLang="zh-CN" sz="2800" baseline="30000"/>
              <a:t>2</a:t>
            </a:r>
            <a:r>
              <a:rPr lang="en-US" altLang="zh-CN" sz="2800"/>
              <a:t>)/A</a:t>
            </a:r>
          </a:p>
        </p:txBody>
      </p:sp>
    </p:spTree>
    <p:extLst>
      <p:ext uri="{BB962C8B-B14F-4D97-AF65-F5344CB8AC3E}">
        <p14:creationId xmlns:p14="http://schemas.microsoft.com/office/powerpoint/2010/main" val="174809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production cost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86000"/>
            <a:ext cx="7772400" cy="3846513"/>
          </a:xfrm>
        </p:spPr>
        <p:txBody>
          <a:bodyPr/>
          <a:lstStyle/>
          <a:p>
            <a:r>
              <a:rPr lang="en-US" altLang="zh-CN"/>
              <a:t>Cost of a single node</a:t>
            </a:r>
          </a:p>
          <a:p>
            <a:pPr lvl="1"/>
            <a:r>
              <a:rPr lang="en-US" altLang="zh-CN"/>
              <a:t>Should justify the overall cost of the networks</a:t>
            </a:r>
          </a:p>
          <a:p>
            <a:r>
              <a:rPr lang="en-US" altLang="zh-CN"/>
              <a:t>Huge amount of functionalities:</a:t>
            </a:r>
          </a:p>
          <a:p>
            <a:pPr lvl="1"/>
            <a:r>
              <a:rPr lang="en-US" altLang="zh-CN"/>
              <a:t>Battery, CPU, memory, sensor, tx-rx</a:t>
            </a:r>
            <a:r>
              <a:rPr lang="en-US" altLang="zh-CN">
                <a:latin typeface="Arial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A price of much less than a dollar</a:t>
            </a:r>
          </a:p>
        </p:txBody>
      </p:sp>
    </p:spTree>
    <p:extLst>
      <p:ext uri="{BB962C8B-B14F-4D97-AF65-F5344CB8AC3E}">
        <p14:creationId xmlns:p14="http://schemas.microsoft.com/office/powerpoint/2010/main" val="232562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hardware constraints</a:t>
            </a:r>
          </a:p>
        </p:txBody>
      </p:sp>
      <p:pic>
        <p:nvPicPr>
          <p:cNvPr id="55302" name="Picture 6" descr="C:\jing\m\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09800"/>
            <a:ext cx="7877175" cy="3949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6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network topology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09800"/>
            <a:ext cx="7772400" cy="3922713"/>
          </a:xfrm>
        </p:spPr>
        <p:txBody>
          <a:bodyPr/>
          <a:lstStyle/>
          <a:p>
            <a:r>
              <a:rPr lang="en-US" altLang="zh-CN"/>
              <a:t>Pre-deployment and deployment phase</a:t>
            </a:r>
          </a:p>
          <a:p>
            <a:pPr lvl="1"/>
            <a:r>
              <a:rPr lang="en-US" altLang="zh-CN"/>
              <a:t>Dropped off from planes</a:t>
            </a:r>
          </a:p>
          <a:p>
            <a:pPr lvl="1"/>
            <a:r>
              <a:rPr lang="en-US" altLang="zh-CN"/>
              <a:t>Or placed one-by-one</a:t>
            </a:r>
          </a:p>
          <a:p>
            <a:r>
              <a:rPr lang="en-US" altLang="zh-CN"/>
              <a:t>Post-deployment phase</a:t>
            </a:r>
          </a:p>
          <a:p>
            <a:pPr lvl="1"/>
            <a:r>
              <a:rPr lang="en-US" altLang="zh-CN"/>
              <a:t>Mobility or failure</a:t>
            </a:r>
          </a:p>
          <a:p>
            <a:r>
              <a:rPr lang="en-US" altLang="zh-CN"/>
              <a:t>Re-deployment</a:t>
            </a:r>
          </a:p>
          <a:p>
            <a:pPr lvl="1"/>
            <a:r>
              <a:rPr lang="en-US" altLang="zh-CN"/>
              <a:t>Additional nodes </a:t>
            </a:r>
          </a:p>
        </p:txBody>
      </p:sp>
    </p:spTree>
    <p:extLst>
      <p:ext uri="{BB962C8B-B14F-4D97-AF65-F5344CB8AC3E}">
        <p14:creationId xmlns:p14="http://schemas.microsoft.com/office/powerpoint/2010/main" val="56138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environment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590800"/>
            <a:ext cx="7772400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Close to or inside the phenomenon of observation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Interior of large machinery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Bottom of an ocean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Biologically/chemically contaminated field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Battlefield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Home or building</a:t>
            </a:r>
          </a:p>
        </p:txBody>
      </p:sp>
    </p:spTree>
    <p:extLst>
      <p:ext uri="{BB962C8B-B14F-4D97-AF65-F5344CB8AC3E}">
        <p14:creationId xmlns:p14="http://schemas.microsoft.com/office/powerpoint/2010/main" val="143291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transmission media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421688" cy="3846513"/>
          </a:xfrm>
        </p:spPr>
        <p:txBody>
          <a:bodyPr/>
          <a:lstStyle/>
          <a:p>
            <a:pPr marL="533400" indent="-533400"/>
            <a:r>
              <a:rPr lang="en-US" altLang="zh-CN"/>
              <a:t>Potential media</a:t>
            </a:r>
          </a:p>
          <a:p>
            <a:pPr marL="914400" lvl="1" indent="-457200"/>
            <a:r>
              <a:rPr lang="en-US" altLang="zh-CN"/>
              <a:t>Radio (2.4 GHz, 891 MHz)</a:t>
            </a:r>
          </a:p>
          <a:p>
            <a:pPr marL="914400" lvl="1" indent="-457200"/>
            <a:r>
              <a:rPr lang="en-US" altLang="zh-CN"/>
              <a:t>Infrared</a:t>
            </a:r>
          </a:p>
          <a:p>
            <a:pPr marL="914400" lvl="1" indent="-457200"/>
            <a:r>
              <a:rPr lang="en-US" altLang="zh-CN"/>
              <a:t>Optical media</a:t>
            </a:r>
          </a:p>
          <a:p>
            <a:pPr marL="533400" indent="-533400"/>
            <a:r>
              <a:rPr lang="en-US" altLang="zh-CN"/>
              <a:t>Multi-hop networks are formed</a:t>
            </a:r>
          </a:p>
        </p:txBody>
      </p:sp>
    </p:spTree>
    <p:extLst>
      <p:ext uri="{BB962C8B-B14F-4D97-AF65-F5344CB8AC3E}">
        <p14:creationId xmlns:p14="http://schemas.microsoft.com/office/powerpoint/2010/main" val="217882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factors:</a:t>
            </a:r>
            <a:br>
              <a:rPr lang="en-US" altLang="zh-CN"/>
            </a:br>
            <a:r>
              <a:rPr lang="en-US" altLang="zh-CN"/>
              <a:t>power consumption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Limited reserve, hard to refill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Sensing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Do we always need to turn every node on?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Communication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Shrink the tx-range</a:t>
            </a:r>
          </a:p>
          <a:p>
            <a:pPr>
              <a:lnSpc>
                <a:spcPct val="90000"/>
              </a:lnSpc>
            </a:pPr>
            <a:r>
              <a:rPr lang="en-US" altLang="zh-CN"/>
              <a:t>Data processing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Process before transmission</a:t>
            </a:r>
          </a:p>
        </p:txBody>
      </p:sp>
    </p:spTree>
    <p:extLst>
      <p:ext uri="{BB962C8B-B14F-4D97-AF65-F5344CB8AC3E}">
        <p14:creationId xmlns:p14="http://schemas.microsoft.com/office/powerpoint/2010/main" val="169511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94113"/>
          </a:xfrm>
        </p:spPr>
        <p:txBody>
          <a:bodyPr/>
          <a:lstStyle/>
          <a:p>
            <a:r>
              <a:rPr lang="en-US" altLang="zh-CN"/>
              <a:t>Sensor Hardware</a:t>
            </a:r>
          </a:p>
          <a:p>
            <a:r>
              <a:rPr lang="en-US" altLang="zh-CN"/>
              <a:t>Constraints</a:t>
            </a:r>
          </a:p>
          <a:p>
            <a:r>
              <a:rPr lang="en-US" altLang="zh-CN"/>
              <a:t>Design Factors</a:t>
            </a:r>
          </a:p>
          <a:p>
            <a:r>
              <a:rPr lang="en-US" altLang="zh-CN" u="sng">
                <a:solidFill>
                  <a:schemeClr val="hlink"/>
                </a:solidFill>
              </a:rPr>
              <a:t>Protocol Stacks</a:t>
            </a:r>
          </a:p>
          <a:p>
            <a:r>
              <a:rPr lang="en-US" altLang="zh-CN"/>
              <a:t>Applications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275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stack</a:t>
            </a:r>
          </a:p>
        </p:txBody>
      </p:sp>
      <p:pic>
        <p:nvPicPr>
          <p:cNvPr id="97284" name="Picture 4" descr="C:\jing\m\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057400"/>
            <a:ext cx="3665537" cy="4429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4114800" cy="3541713"/>
          </a:xfrm>
          <a:noFill/>
          <a:ln/>
        </p:spPr>
        <p:txBody>
          <a:bodyPr/>
          <a:lstStyle/>
          <a:p>
            <a:r>
              <a:rPr lang="en-US" altLang="zh-CN" sz="2800"/>
              <a:t>Power Management</a:t>
            </a:r>
          </a:p>
          <a:p>
            <a:pPr lvl="1"/>
            <a:r>
              <a:rPr lang="en-US" altLang="zh-CN" sz="2400"/>
              <a:t>How to use its power</a:t>
            </a:r>
          </a:p>
          <a:p>
            <a:r>
              <a:rPr lang="en-US" altLang="zh-CN" sz="2800"/>
              <a:t>Mobility Management</a:t>
            </a:r>
          </a:p>
          <a:p>
            <a:pPr lvl="1"/>
            <a:r>
              <a:rPr lang="en-US" altLang="zh-CN" sz="2400"/>
              <a:t>Detecting movements</a:t>
            </a:r>
          </a:p>
          <a:p>
            <a:r>
              <a:rPr lang="en-US" altLang="zh-CN" sz="2800"/>
              <a:t>Task Management</a:t>
            </a:r>
          </a:p>
          <a:p>
            <a:pPr lvl="1"/>
            <a:r>
              <a:rPr lang="en-US" altLang="zh-CN" sz="2400"/>
              <a:t>Scheduling sensing tasks</a:t>
            </a:r>
          </a:p>
          <a:p>
            <a:pPr lvl="1"/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9538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layer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86000"/>
            <a:ext cx="7351712" cy="3846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Frequency selection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Carrier frequency generation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Signal detection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Modulation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Encryption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Receiver side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4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Wireless Sensor Networks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9411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/>
              <a:t>   WSNs are composed of a large number of sensor nodes, which are densely deployed either inside the phenomenon or very close to it. </a:t>
            </a:r>
          </a:p>
          <a:p>
            <a:pPr>
              <a:lnSpc>
                <a:spcPct val="90000"/>
              </a:lnSpc>
            </a:pPr>
            <a:r>
              <a:rPr lang="en-US" altLang="zh-CN"/>
              <a:t>Sensors</a:t>
            </a:r>
          </a:p>
          <a:p>
            <a:pPr>
              <a:lnSpc>
                <a:spcPct val="90000"/>
              </a:lnSpc>
            </a:pPr>
            <a:r>
              <a:rPr lang="en-US" altLang="zh-CN"/>
              <a:t>Networking, data processing techniques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Communication medium</a:t>
            </a:r>
          </a:p>
        </p:txBody>
      </p:sp>
    </p:spTree>
    <p:extLst>
      <p:ext uri="{BB962C8B-B14F-4D97-AF65-F5344CB8AC3E}">
        <p14:creationId xmlns:p14="http://schemas.microsoft.com/office/powerpoint/2010/main" val="336925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layer:</a:t>
            </a:r>
            <a:br>
              <a:rPr lang="en-US" altLang="zh-CN"/>
            </a:br>
            <a:r>
              <a:rPr lang="en-US" altLang="zh-CN"/>
              <a:t>research issues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09800"/>
            <a:ext cx="7772400" cy="3922713"/>
          </a:xfrm>
        </p:spPr>
        <p:txBody>
          <a:bodyPr/>
          <a:lstStyle/>
          <a:p>
            <a:r>
              <a:rPr lang="en-US" altLang="zh-CN"/>
              <a:t>Modulation schemes</a:t>
            </a:r>
          </a:p>
          <a:p>
            <a:r>
              <a:rPr lang="en-US" altLang="zh-CN"/>
              <a:t>Strategies to overcome signal propagation effects</a:t>
            </a:r>
          </a:p>
          <a:p>
            <a:r>
              <a:rPr lang="en-US" altLang="zh-CN"/>
              <a:t>Hardware design</a:t>
            </a:r>
          </a:p>
          <a:p>
            <a:endParaRPr lang="en-US" altLang="zh-CN"/>
          </a:p>
          <a:p>
            <a:r>
              <a:rPr lang="en-US" altLang="zh-CN"/>
              <a:t>Optimize the transmission power of each sensor</a:t>
            </a:r>
          </a:p>
        </p:txBody>
      </p:sp>
    </p:spTree>
    <p:extLst>
      <p:ext uri="{BB962C8B-B14F-4D97-AF65-F5344CB8AC3E}">
        <p14:creationId xmlns:p14="http://schemas.microsoft.com/office/powerpoint/2010/main" val="319581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link layer</a:t>
            </a:r>
          </a:p>
        </p:txBody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r>
              <a:rPr lang="en-US" altLang="zh-CN"/>
              <a:t>Medium access control</a:t>
            </a:r>
          </a:p>
          <a:p>
            <a:r>
              <a:rPr lang="en-US" altLang="zh-CN"/>
              <a:t>Error control</a:t>
            </a:r>
          </a:p>
          <a:p>
            <a:endParaRPr lang="en-US" altLang="zh-CN"/>
          </a:p>
          <a:p>
            <a:r>
              <a:rPr lang="en-US" altLang="zh-CN"/>
              <a:t>Ensuring connections</a:t>
            </a:r>
          </a:p>
          <a:p>
            <a:pPr lvl="1"/>
            <a:r>
              <a:rPr lang="en-US" altLang="zh-CN"/>
              <a:t>point-to-point</a:t>
            </a:r>
          </a:p>
          <a:p>
            <a:pPr lvl="1"/>
            <a:r>
              <a:rPr lang="en-US" altLang="zh-CN"/>
              <a:t>point-to-multipoint</a:t>
            </a:r>
          </a:p>
        </p:txBody>
      </p:sp>
    </p:spTree>
    <p:extLst>
      <p:ext uri="{BB962C8B-B14F-4D97-AF65-F5344CB8AC3E}">
        <p14:creationId xmlns:p14="http://schemas.microsoft.com/office/powerpoint/2010/main" val="233672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link layer:</a:t>
            </a:r>
            <a:br>
              <a:rPr lang="en-US" altLang="zh-CN"/>
            </a:br>
            <a:r>
              <a:rPr lang="en-US" altLang="zh-CN"/>
              <a:t>Medium access control (MAC)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86000"/>
            <a:ext cx="7199312" cy="3846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Establish communication links </a:t>
            </a:r>
          </a:p>
          <a:p>
            <a:pPr>
              <a:lnSpc>
                <a:spcPct val="90000"/>
              </a:lnSpc>
            </a:pPr>
            <a:r>
              <a:rPr lang="en-US" altLang="zh-CN"/>
              <a:t>Share communication resources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Fairness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Conserve energy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New MAC techniques are needed</a:t>
            </a:r>
          </a:p>
        </p:txBody>
      </p:sp>
    </p:spTree>
    <p:extLst>
      <p:ext uri="{BB962C8B-B14F-4D97-AF65-F5344CB8AC3E}">
        <p14:creationId xmlns:p14="http://schemas.microsoft.com/office/powerpoint/2010/main" val="177173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link layer:</a:t>
            </a:r>
            <a:br>
              <a:rPr lang="en-US" altLang="zh-CN"/>
            </a:br>
            <a:r>
              <a:rPr lang="en-US" altLang="zh-CN"/>
              <a:t>error control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86000"/>
            <a:ext cx="7772400" cy="3846513"/>
          </a:xfrm>
        </p:spPr>
        <p:txBody>
          <a:bodyPr/>
          <a:lstStyle/>
          <a:p>
            <a:r>
              <a:rPr lang="en-US" altLang="zh-CN"/>
              <a:t>Forward Error Correction (FEC) </a:t>
            </a:r>
          </a:p>
          <a:p>
            <a:pPr lvl="1"/>
            <a:r>
              <a:rPr lang="en-US" altLang="zh-CN"/>
              <a:t>Parity-check, e.g.</a:t>
            </a:r>
          </a:p>
          <a:p>
            <a:pPr lvl="1"/>
            <a:r>
              <a:rPr lang="en-US" altLang="zh-CN"/>
              <a:t>Encoding and decoding consume power</a:t>
            </a:r>
          </a:p>
          <a:p>
            <a:r>
              <a:rPr lang="en-US" altLang="zh-CN"/>
              <a:t>Automatic Repeat reQuest (ARQ)</a:t>
            </a:r>
          </a:p>
          <a:p>
            <a:pPr lvl="1"/>
            <a:r>
              <a:rPr lang="en-US" altLang="zh-CN"/>
              <a:t>Multi-hop retransmissions?</a:t>
            </a:r>
          </a:p>
          <a:p>
            <a:r>
              <a:rPr lang="en-US" altLang="zh-CN"/>
              <a:t>BER, SNR, </a:t>
            </a:r>
            <a:r>
              <a:rPr lang="en-US" altLang="zh-CN" i="1"/>
              <a:t>E</a:t>
            </a:r>
            <a:r>
              <a:rPr lang="en-US" altLang="zh-CN" i="1" baseline="-25000"/>
              <a:t>s</a:t>
            </a:r>
            <a:r>
              <a:rPr lang="en-US" altLang="zh-CN" i="1"/>
              <a:t>/N</a:t>
            </a:r>
            <a:r>
              <a:rPr lang="en-US" altLang="zh-CN" i="1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57833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link layer:</a:t>
            </a:r>
            <a:br>
              <a:rPr lang="en-US" altLang="zh-CN"/>
            </a:br>
            <a:r>
              <a:rPr lang="en-US" altLang="zh-CN"/>
              <a:t>research issues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09800"/>
            <a:ext cx="7772400" cy="3922713"/>
          </a:xfrm>
        </p:spPr>
        <p:txBody>
          <a:bodyPr/>
          <a:lstStyle/>
          <a:p>
            <a:r>
              <a:rPr lang="en-US" altLang="zh-CN"/>
              <a:t>MAC for mobile sensor networks</a:t>
            </a:r>
          </a:p>
          <a:p>
            <a:r>
              <a:rPr lang="en-US" altLang="zh-CN"/>
              <a:t>Determination of lower bounds on the energy required for sensor network self-organization</a:t>
            </a:r>
          </a:p>
          <a:p>
            <a:r>
              <a:rPr lang="en-US" altLang="zh-CN"/>
              <a:t>Error control coding schemes.</a:t>
            </a:r>
          </a:p>
          <a:p>
            <a:r>
              <a:rPr lang="en-US" altLang="zh-CN"/>
              <a:t>Power saving modes of operation</a:t>
            </a:r>
          </a:p>
        </p:txBody>
      </p:sp>
    </p:spTree>
    <p:extLst>
      <p:ext uri="{BB962C8B-B14F-4D97-AF65-F5344CB8AC3E}">
        <p14:creationId xmlns:p14="http://schemas.microsoft.com/office/powerpoint/2010/main" val="1352266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layer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269288" cy="3998913"/>
          </a:xfrm>
        </p:spPr>
        <p:txBody>
          <a:bodyPr/>
          <a:lstStyle/>
          <a:p>
            <a:r>
              <a:rPr lang="en-US" altLang="zh-CN" sz="2800"/>
              <a:t>Multi-hop networking protocols needed</a:t>
            </a:r>
          </a:p>
          <a:p>
            <a:pPr lvl="1"/>
            <a:r>
              <a:rPr lang="en-US" altLang="zh-CN" sz="2400"/>
              <a:t>As compared to Wireless LAN</a:t>
            </a:r>
          </a:p>
          <a:p>
            <a:pPr lvl="1"/>
            <a:r>
              <a:rPr lang="en-US" altLang="zh-CN" sz="2400"/>
              <a:t>Large number of hops away from sink</a:t>
            </a:r>
          </a:p>
          <a:p>
            <a:r>
              <a:rPr lang="en-US" altLang="zh-CN" sz="2800"/>
              <a:t>Several considerations:</a:t>
            </a:r>
          </a:p>
          <a:p>
            <a:pPr lvl="1"/>
            <a:r>
              <a:rPr lang="en-US" altLang="zh-CN" sz="2400"/>
              <a:t>Power efficiency</a:t>
            </a:r>
          </a:p>
          <a:p>
            <a:pPr lvl="1"/>
            <a:r>
              <a:rPr lang="en-US" altLang="zh-CN" sz="2400"/>
              <a:t>Data centric</a:t>
            </a:r>
          </a:p>
          <a:p>
            <a:pPr lvl="1"/>
            <a:r>
              <a:rPr lang="en-US" altLang="zh-CN" sz="2400"/>
              <a:t>Data aggregation</a:t>
            </a:r>
          </a:p>
          <a:p>
            <a:pPr lvl="1"/>
            <a:r>
              <a:rPr lang="en-US" altLang="zh-CN" sz="2400"/>
              <a:t>Attribute-based addressing and location awareness</a:t>
            </a:r>
          </a:p>
        </p:txBody>
      </p:sp>
    </p:spTree>
    <p:extLst>
      <p:ext uri="{BB962C8B-B14F-4D97-AF65-F5344CB8AC3E}">
        <p14:creationId xmlns:p14="http://schemas.microsoft.com/office/powerpoint/2010/main" val="322901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42F1-2C29-1D4F-A701-883514799EC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layer:</a:t>
            </a:r>
            <a:br>
              <a:rPr lang="en-US"/>
            </a:br>
            <a:r>
              <a:rPr lang="en-US"/>
              <a:t>route selections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22513"/>
            <a:ext cx="4687888" cy="148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Route 1: sink-A-B-T, PA=4, </a:t>
            </a:r>
            <a:r>
              <a:rPr lang="el-GR" altLang="zh-CN" sz="2000">
                <a:cs typeface="Tahoma" charset="0"/>
              </a:rPr>
              <a:t>α</a:t>
            </a:r>
            <a:r>
              <a:rPr lang="en-US" altLang="zh-CN" sz="2000">
                <a:cs typeface="Tahoma" charset="0"/>
              </a:rPr>
              <a:t>=3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Route 2: sink-A-B-C-T, PA=6, </a:t>
            </a:r>
            <a:r>
              <a:rPr lang="el-GR" altLang="zh-CN" sz="2000">
                <a:cs typeface="Tahoma" charset="0"/>
              </a:rPr>
              <a:t>α</a:t>
            </a:r>
            <a:r>
              <a:rPr lang="en-US" altLang="zh-CN" sz="2000">
                <a:cs typeface="Tahoma" charset="0"/>
              </a:rPr>
              <a:t>=6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Route 3: sink-D-T, PA=3, </a:t>
            </a:r>
            <a:r>
              <a:rPr lang="el-GR" altLang="zh-CN" sz="2000">
                <a:cs typeface="Tahoma" charset="0"/>
              </a:rPr>
              <a:t>α</a:t>
            </a:r>
            <a:r>
              <a:rPr lang="en-US" altLang="zh-CN" sz="2000">
                <a:cs typeface="Tahoma" charset="0"/>
              </a:rPr>
              <a:t>=4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Route 4: sink-E-F-T, PA=5, </a:t>
            </a:r>
            <a:r>
              <a:rPr lang="el-GR" altLang="zh-CN" sz="2000">
                <a:cs typeface="Tahoma" charset="0"/>
              </a:rPr>
              <a:t>α</a:t>
            </a:r>
            <a:r>
              <a:rPr lang="en-US" altLang="zh-CN" sz="2000">
                <a:cs typeface="Tahoma" charset="0"/>
              </a:rPr>
              <a:t>=6</a:t>
            </a:r>
            <a:endParaRPr lang="en-US" sz="2000">
              <a:cs typeface="Tahoma" charset="0"/>
            </a:endParaRPr>
          </a:p>
        </p:txBody>
      </p:sp>
      <p:pic>
        <p:nvPicPr>
          <p:cNvPr id="153604" name="Picture 4" descr="x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2511425"/>
            <a:ext cx="3810000" cy="32035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28600" y="4343400"/>
            <a:ext cx="5105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2000" u="none">
                <a:cs typeface="Tahoma" charset="0"/>
              </a:rPr>
              <a:t>Minimum energy: route 1</a:t>
            </a:r>
          </a:p>
          <a:p>
            <a:pPr marL="342900" indent="-342900"/>
            <a:r>
              <a:rPr lang="en-US" sz="2000" u="none">
                <a:cs typeface="Tahoma" charset="0"/>
              </a:rPr>
              <a:t>Minimum hop: route 3</a:t>
            </a:r>
          </a:p>
          <a:p>
            <a:pPr marL="342900" indent="-342900"/>
            <a:r>
              <a:rPr lang="en-US" sz="2000" u="none">
                <a:cs typeface="Tahoma" charset="0"/>
              </a:rPr>
              <a:t>Maximum available power (PA): route 2</a:t>
            </a:r>
          </a:p>
          <a:p>
            <a:pPr marL="342900" indent="-342900"/>
            <a:r>
              <a:rPr lang="en-US" sz="2000" u="none">
                <a:cs typeface="Tahoma" charset="0"/>
              </a:rPr>
              <a:t>Maximum minimum PA node: route 3</a:t>
            </a:r>
          </a:p>
          <a:p>
            <a:pPr marL="342900" indent="-342900"/>
            <a:r>
              <a:rPr lang="en-US" sz="2000" u="none">
                <a:cs typeface="Tahoma" charset="0"/>
              </a:rPr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41904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layer:</a:t>
            </a:r>
            <a:br>
              <a:rPr lang="en-US" altLang="zh-CN"/>
            </a:br>
            <a:r>
              <a:rPr lang="en-US" altLang="zh-CN"/>
              <a:t>data aggregation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0"/>
            <a:ext cx="4230688" cy="3846513"/>
          </a:xfrm>
        </p:spPr>
        <p:txBody>
          <a:bodyPr/>
          <a:lstStyle/>
          <a:p>
            <a:r>
              <a:rPr lang="en-US" altLang="zh-CN" sz="2800" dirty="0"/>
              <a:t>Works like a reversed broadcast tree</a:t>
            </a:r>
          </a:p>
          <a:p>
            <a:r>
              <a:rPr lang="en-US" altLang="zh-CN" sz="2800" dirty="0"/>
              <a:t>Node E combines data from A and B</a:t>
            </a:r>
          </a:p>
          <a:p>
            <a:r>
              <a:rPr lang="en-US" altLang="zh-CN" sz="2800" dirty="0"/>
              <a:t>Node G does the same</a:t>
            </a:r>
          </a:p>
          <a:p>
            <a:r>
              <a:rPr lang="en-US" altLang="zh-CN" sz="2800" dirty="0"/>
              <a:t>Reduction of transmissions</a:t>
            </a:r>
          </a:p>
        </p:txBody>
      </p:sp>
      <p:pic>
        <p:nvPicPr>
          <p:cNvPr id="109573" name="Picture 5" descr="x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895600"/>
            <a:ext cx="2876550" cy="27813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848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Large amount of data for the end user</a:t>
            </a:r>
          </a:p>
          <a:p>
            <a:r>
              <a:rPr lang="en-US" altLang="zh-CN" sz="2400" dirty="0"/>
              <a:t>Need methods of combining or aggregating data into small set of information</a:t>
            </a:r>
          </a:p>
          <a:p>
            <a:pPr lvl="1"/>
            <a:r>
              <a:rPr lang="en-US" altLang="zh-CN" sz="2000" dirty="0"/>
              <a:t>Energy saving</a:t>
            </a:r>
          </a:p>
          <a:p>
            <a:r>
              <a:rPr lang="en-US" altLang="zh-CN" sz="2400" dirty="0"/>
              <a:t>Data aggregation (aka data fusion) can combine </a:t>
            </a:r>
            <a:r>
              <a:rPr lang="en-US" altLang="zh-CN" sz="2400" dirty="0">
                <a:solidFill>
                  <a:srgbClr val="FF0000"/>
                </a:solidFill>
              </a:rPr>
              <a:t>unreliable data readings</a:t>
            </a:r>
            <a:r>
              <a:rPr lang="en-US" altLang="zh-CN" sz="2400" dirty="0"/>
              <a:t> to produce accurate signal</a:t>
            </a:r>
          </a:p>
          <a:p>
            <a:pPr lvl="1"/>
            <a:r>
              <a:rPr lang="en-US" altLang="zh-CN" sz="2000" dirty="0"/>
              <a:t>improving the common signal</a:t>
            </a:r>
          </a:p>
          <a:p>
            <a:pPr lvl="1"/>
            <a:r>
              <a:rPr lang="en-US" altLang="zh-CN" sz="2000" dirty="0"/>
              <a:t>reducing the noise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62298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LEACH (Low-Energy Adaptive Clustering Hierarchy) </a:t>
            </a:r>
          </a:p>
          <a:p>
            <a:pPr lvl="1"/>
            <a:r>
              <a:rPr lang="en-US" altLang="zh-CN" sz="2000" dirty="0"/>
              <a:t>A clustering-based protocol</a:t>
            </a:r>
          </a:p>
          <a:p>
            <a:pPr lvl="1"/>
            <a:r>
              <a:rPr lang="en-US" altLang="zh-CN" sz="2000" dirty="0"/>
              <a:t>Utilizes the randomized rotation of local cluster base stations</a:t>
            </a:r>
          </a:p>
          <a:p>
            <a:pPr lvl="1"/>
            <a:r>
              <a:rPr lang="en-US" altLang="zh-CN" sz="2000" dirty="0"/>
              <a:t>Evenly distribute the energy load within the network of sensors</a:t>
            </a:r>
          </a:p>
          <a:p>
            <a:r>
              <a:rPr lang="en-US" altLang="zh-CN" sz="2400" dirty="0"/>
              <a:t>Distributed, no need for knowledge of global network for LEACH to function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923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782-C7DA-6141-9121-7CF3B81533E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Sensor Hardware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2325687"/>
          </a:xfrm>
        </p:spPr>
        <p:txBody>
          <a:bodyPr/>
          <a:lstStyle/>
          <a:p>
            <a:r>
              <a:rPr lang="en-US" altLang="zh-CN" sz="2800"/>
              <a:t>StarGate (Intel X-Scale 400-MHz CPU)</a:t>
            </a:r>
          </a:p>
          <a:p>
            <a:r>
              <a:rPr lang="en-US" altLang="zh-CN" sz="2800"/>
              <a:t>MK-II (UCLA medusa, COTS-based)</a:t>
            </a:r>
          </a:p>
          <a:p>
            <a:r>
              <a:rPr lang="en-US" altLang="zh-CN" sz="2800"/>
              <a:t>iBadge (UCLA)</a:t>
            </a:r>
          </a:p>
          <a:p>
            <a:r>
              <a:rPr lang="en-US" altLang="zh-CN" sz="2800"/>
              <a:t>MICA Mote</a:t>
            </a:r>
          </a:p>
        </p:txBody>
      </p:sp>
      <p:pic>
        <p:nvPicPr>
          <p:cNvPr id="120836" name="Picture 1028" descr="s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5451475"/>
            <a:ext cx="1295400" cy="9969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0838" name="Picture 1030" descr="s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4724400"/>
            <a:ext cx="1230313" cy="16764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0840" name="Picture 1032" descr="s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83075"/>
            <a:ext cx="2895600" cy="2179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41" name="Picture 1033" descr="s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667000" cy="1958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35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energy saving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The energy saving of LEACH is achieved by combining compression with data routing</a:t>
            </a:r>
          </a:p>
          <a:p>
            <a:r>
              <a:rPr lang="en-US" altLang="zh-CN" sz="2400" dirty="0"/>
              <a:t>Key features of LEACH include:</a:t>
            </a:r>
          </a:p>
          <a:p>
            <a:r>
              <a:rPr lang="en-US" altLang="zh-CN" sz="2400" dirty="0"/>
              <a:t>Localized coordination and control of cluster set-up and operation</a:t>
            </a:r>
          </a:p>
          <a:p>
            <a:r>
              <a:rPr lang="en-US" altLang="zh-CN" sz="2400" dirty="0"/>
              <a:t>Randomized rotation of the cluster base stations or </a:t>
            </a:r>
            <a:r>
              <a:rPr lang="en-US" altLang="zh-CN" sz="2400" dirty="0" err="1"/>
              <a:t>clusterheads</a:t>
            </a:r>
            <a:r>
              <a:rPr lang="en-US" altLang="zh-CN" sz="2400" dirty="0"/>
              <a:t> and their clusters</a:t>
            </a:r>
          </a:p>
          <a:p>
            <a:r>
              <a:rPr lang="en-US" altLang="zh-CN" sz="2400" dirty="0"/>
              <a:t>Local compression of information to reduce global communication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3499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assumptions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The base station is fixed and located far from the sensors</a:t>
            </a:r>
          </a:p>
          <a:p>
            <a:r>
              <a:rPr lang="en-US" altLang="zh-CN" sz="2400" dirty="0"/>
              <a:t>All the sensor nodes are homogeneous and energy constrained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Communication between sensor nodes and the base station is expensive and no high energy nodes exist to achieve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83747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strategies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3200400" cy="4151313"/>
          </a:xfrm>
        </p:spPr>
        <p:txBody>
          <a:bodyPr/>
          <a:lstStyle/>
          <a:p>
            <a:r>
              <a:rPr lang="en-US" altLang="zh-CN" sz="2400" dirty="0"/>
              <a:t>Only CH’s are sending to BS</a:t>
            </a:r>
          </a:p>
          <a:p>
            <a:r>
              <a:rPr lang="en-US" altLang="zh-CN" sz="2400" dirty="0"/>
              <a:t>Rotating CH’s to avoid draining one sensor’s energy</a:t>
            </a:r>
          </a:p>
          <a:p>
            <a:r>
              <a:rPr lang="en-US" altLang="zh-CN" sz="2400" dirty="0"/>
              <a:t>Local compression is also used to reduce transmission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Picture 1" descr="Screen Shot 2016-10-27 at 09.4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33600"/>
            <a:ext cx="491744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CH selection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1"/>
            <a:ext cx="7924800" cy="2590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/>
              <a:t>The node (n) decides by choosing a random number between 0 and 1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/>
              <a:t>If this random number is less than T(n), the nodes become a CH for this round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/>
              <a:t>The threshold is set as follows:</a:t>
            </a:r>
            <a:endParaRPr lang="en-US" altLang="zh-CN" sz="2400" dirty="0"/>
          </a:p>
        </p:txBody>
      </p:sp>
      <p:pic>
        <p:nvPicPr>
          <p:cNvPr id="2" name="Picture 1" descr="Screen Shot 2016-10-27 at 09.52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200"/>
            <a:ext cx="8686800" cy="15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cluster formation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CH advertisement phase</a:t>
            </a:r>
          </a:p>
          <a:p>
            <a:r>
              <a:rPr lang="en-US" altLang="zh-CN" sz="2400" dirty="0"/>
              <a:t>Cluster set-up phase</a:t>
            </a:r>
          </a:p>
          <a:p>
            <a:pPr lvl="1"/>
            <a:r>
              <a:rPr lang="en-US" altLang="zh-CN" sz="2000" dirty="0"/>
              <a:t>the non-CH nodes hear the ads of all CHs and decide which CH to join</a:t>
            </a:r>
          </a:p>
          <a:p>
            <a:pPr lvl="1"/>
            <a:r>
              <a:rPr lang="en-US" altLang="zh-CN" sz="2000" dirty="0"/>
              <a:t>A node joins to a CH in which it hears with its advertisement with the highest signal strength</a:t>
            </a:r>
          </a:p>
          <a:p>
            <a:r>
              <a:rPr lang="en-US" altLang="zh-CN" sz="2400" dirty="0"/>
              <a:t>Upon receiving all the join messages from its members, CH creates a TDMA schedule about their allowed transmission time based on the total number of members in the cluster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00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data transmission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Each node starts data transmission to their CH based on their TDMA schedule</a:t>
            </a:r>
          </a:p>
          <a:p>
            <a:r>
              <a:rPr lang="en-US" altLang="zh-CN" sz="2400" dirty="0"/>
              <a:t>The radio of each cluster member nodes can be turned OFF until their allocated transmission time comes; minimizing the energy dissipation</a:t>
            </a:r>
          </a:p>
          <a:p>
            <a:r>
              <a:rPr lang="en-US" altLang="zh-CN" sz="2400" dirty="0"/>
              <a:t>The CH nodes must keep its receiver ON to receive all the data</a:t>
            </a:r>
          </a:p>
          <a:p>
            <a:r>
              <a:rPr lang="en-US" altLang="zh-CN" sz="2400" dirty="0"/>
              <a:t>Once all the data is received, the CH compresses the data to send it to BS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2134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multiple clusters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In order to minimize the radio interference between nearby clusters, each CH chooses randomly from a list of spreading CDMA codes and it informs its cluster members to transmit using this code.</a:t>
            </a:r>
          </a:p>
          <a:p>
            <a:r>
              <a:rPr lang="en-US" altLang="zh-CN" sz="2400" dirty="0"/>
              <a:t>The neighboring CHs radio signals will be filtered out to avoid corruption in the transmission.</a:t>
            </a:r>
          </a:p>
          <a:p>
            <a:r>
              <a:rPr lang="en-US" altLang="zh-CN" sz="2400" dirty="0"/>
              <a:t>Redundant clusters can be eliminated as well.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69401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Localized coordination to enable scalability, and robustness for dynamic networks</a:t>
            </a:r>
          </a:p>
          <a:p>
            <a:r>
              <a:rPr lang="en-US" altLang="zh-CN" sz="2400" dirty="0"/>
              <a:t>Incorporates data fusion into the routing protocol in order to reduce the amount of information transmitted to BS</a:t>
            </a:r>
          </a:p>
          <a:p>
            <a:r>
              <a:rPr lang="en-US" altLang="zh-CN" sz="2400" dirty="0"/>
              <a:t>Distributes energy dissipation evenly throughout the sensors, thus increasing the system lifetime of the network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83948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LEACH: disadvantages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How to decide the percentage of cluster heads for a network? The topology, density and number of nodes of a network could be different from other networks</a:t>
            </a:r>
          </a:p>
          <a:p>
            <a:r>
              <a:rPr lang="en-US" altLang="zh-CN" sz="2400" dirty="0"/>
              <a:t>No suggestions about when the re-election needs to be invoked</a:t>
            </a:r>
          </a:p>
          <a:p>
            <a:r>
              <a:rPr lang="en-US" altLang="zh-CN" sz="2400" dirty="0"/>
              <a:t>The CH’s farther away from the base station will use higher power and die more quickly than the nearby ones.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998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SPIN: </a:t>
            </a:r>
            <a:r>
              <a:rPr lang="en-US" altLang="zh-CN"/>
              <a:t>information dissemination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SPIN (Sensor Protocols for Information via Negotiation) is a negotiation-based information dissemination protocols. </a:t>
            </a:r>
          </a:p>
          <a:p>
            <a:pPr lvl="1"/>
            <a:r>
              <a:rPr lang="en-US" altLang="zh-CN" sz="2000" dirty="0"/>
              <a:t>Addressing the deficiencies of classic flooding problem</a:t>
            </a:r>
          </a:p>
          <a:p>
            <a:pPr lvl="1"/>
            <a:r>
              <a:rPr lang="en-US" altLang="zh-CN" sz="2000" dirty="0"/>
              <a:t>With negotiation and resource-adaptation</a:t>
            </a:r>
          </a:p>
          <a:p>
            <a:r>
              <a:rPr lang="en-US" altLang="zh-CN" sz="2400" dirty="0"/>
              <a:t>SPIN disseminates information </a:t>
            </a:r>
          </a:p>
          <a:p>
            <a:pPr lvl="1"/>
            <a:r>
              <a:rPr lang="en-US" altLang="zh-CN" sz="2000" dirty="0"/>
              <a:t>From each sensor </a:t>
            </a:r>
          </a:p>
          <a:p>
            <a:pPr lvl="1"/>
            <a:r>
              <a:rPr lang="en-US" altLang="zh-CN" sz="2000" dirty="0"/>
              <a:t>To all sensors</a:t>
            </a:r>
          </a:p>
          <a:p>
            <a:pPr lvl="1"/>
            <a:r>
              <a:rPr lang="en-US" altLang="zh-CN" sz="2000" dirty="0"/>
              <a:t>Treating all sensors as potential sink nodes</a:t>
            </a:r>
          </a:p>
        </p:txBody>
      </p:sp>
    </p:spTree>
    <p:extLst>
      <p:ext uri="{BB962C8B-B14F-4D97-AF65-F5344CB8AC3E}">
        <p14:creationId xmlns:p14="http://schemas.microsoft.com/office/powerpoint/2010/main" val="26256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C427-3DD4-4447-AE4E-E88D69BAC82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Berkeley</a:t>
            </a:r>
            <a:r>
              <a:rPr lang="zh-CN" altLang="en-US" sz="3600">
                <a:latin typeface="Arial"/>
              </a:rPr>
              <a:t>’</a:t>
            </a:r>
            <a:r>
              <a:rPr lang="en-US" altLang="zh-CN" sz="3600"/>
              <a:t>s Motes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286000"/>
            <a:ext cx="6019800" cy="2133600"/>
          </a:xfrm>
        </p:spPr>
        <p:txBody>
          <a:bodyPr/>
          <a:lstStyle/>
          <a:p>
            <a:r>
              <a:rPr lang="en-US" altLang="zh-CN" sz="2400"/>
              <a:t>COTS dust prototypes</a:t>
            </a:r>
          </a:p>
          <a:p>
            <a:r>
              <a:rPr lang="en-US" altLang="zh-CN" sz="2400"/>
              <a:t>weC Motes (light, temp)</a:t>
            </a:r>
          </a:p>
          <a:p>
            <a:r>
              <a:rPr lang="en-US" altLang="zh-CN" sz="2400"/>
              <a:t>Rene Stack </a:t>
            </a:r>
          </a:p>
          <a:p>
            <a:r>
              <a:rPr lang="en-US" altLang="zh-CN" sz="2400"/>
              <a:t>MicaZ node (250kbps, router)</a:t>
            </a:r>
          </a:p>
        </p:txBody>
      </p:sp>
      <p:pic>
        <p:nvPicPr>
          <p:cNvPr id="124938" name="Picture 10" descr="t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67000"/>
            <a:ext cx="1485900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0" name="Picture 12" descr="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00600"/>
            <a:ext cx="2438400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1" name="Picture 13" descr="t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276475" cy="164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3" name="Picture 15" descr="t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2286000" cy="163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83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SPIN: meta-data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Nodes using SPIN protocols names their data using high-level data descriptors, called meta-data</a:t>
            </a:r>
          </a:p>
          <a:p>
            <a:pPr lvl="1"/>
            <a:r>
              <a:rPr lang="en-US" altLang="zh-CN" sz="2000" dirty="0"/>
              <a:t>Usage of meta-data negotiations is efficient</a:t>
            </a:r>
          </a:p>
          <a:p>
            <a:pPr lvl="1"/>
            <a:r>
              <a:rPr lang="en-US" altLang="zh-CN" sz="2000" dirty="0"/>
              <a:t>Eliminate transmission of redundant data in the network</a:t>
            </a:r>
          </a:p>
          <a:p>
            <a:r>
              <a:rPr lang="en-US" altLang="zh-CN" sz="2400" dirty="0"/>
              <a:t>Communication decisions can be based upon </a:t>
            </a:r>
          </a:p>
          <a:p>
            <a:pPr lvl="1"/>
            <a:r>
              <a:rPr lang="en-US" altLang="zh-CN" sz="2000" dirty="0"/>
              <a:t>Application-specific knowledge of the data</a:t>
            </a:r>
          </a:p>
          <a:p>
            <a:pPr lvl="1"/>
            <a:r>
              <a:rPr lang="en-US" altLang="zh-CN" sz="2000" dirty="0"/>
              <a:t>Knowledge of the resources available to nodes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90925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SPIN: basic ideas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Operate efficiently and conserve energy</a:t>
            </a:r>
          </a:p>
          <a:p>
            <a:pPr lvl="1"/>
            <a:r>
              <a:rPr lang="en-US" altLang="zh-CN" sz="2000" dirty="0"/>
              <a:t>communicate with each other about the sensor data received already and the data needed still</a:t>
            </a:r>
          </a:p>
          <a:p>
            <a:r>
              <a:rPr lang="en-US" altLang="zh-CN" sz="2400" dirty="0"/>
              <a:t>Monitor and adapt changes in their own energy resources: extend the lifetime of the system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Four difference SPIN protocols:</a:t>
            </a:r>
          </a:p>
          <a:p>
            <a:pPr lvl="1"/>
            <a:r>
              <a:rPr lang="en-US" altLang="zh-CN" sz="2000" dirty="0"/>
              <a:t>SPIN-PP</a:t>
            </a:r>
          </a:p>
          <a:p>
            <a:pPr lvl="1"/>
            <a:r>
              <a:rPr lang="en-US" altLang="zh-CN" sz="2000" dirty="0"/>
              <a:t>SPIN-EC</a:t>
            </a:r>
          </a:p>
          <a:p>
            <a:pPr lvl="1"/>
            <a:r>
              <a:rPr lang="en-US" altLang="zh-CN" sz="2000" dirty="0"/>
              <a:t>SPIN-BC</a:t>
            </a:r>
          </a:p>
          <a:p>
            <a:pPr lvl="1"/>
            <a:r>
              <a:rPr lang="en-US" altLang="zh-CN" sz="2000" dirty="0"/>
              <a:t>SPIN-RL</a:t>
            </a:r>
          </a:p>
        </p:txBody>
      </p:sp>
    </p:spTree>
    <p:extLst>
      <p:ext uri="{BB962C8B-B14F-4D97-AF65-F5344CB8AC3E}">
        <p14:creationId xmlns:p14="http://schemas.microsoft.com/office/powerpoint/2010/main" val="2722341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SPIN: meta-data requirements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Used to uniquely and completely describe the data being collected by sensors</a:t>
            </a:r>
          </a:p>
          <a:p>
            <a:r>
              <a:rPr lang="en-US" altLang="zh-CN" sz="2400" dirty="0"/>
              <a:t>If two pieces of actual data are distinguishable, then their meta-data should also be distinguishable</a:t>
            </a:r>
          </a:p>
          <a:p>
            <a:r>
              <a:rPr lang="en-US" altLang="zh-CN" sz="2400" dirty="0"/>
              <a:t>Since the format of meta-data is application-specific, each application needs to interpret and synthesize its own meta-data</a:t>
            </a:r>
          </a:p>
          <a:p>
            <a:pPr lvl="1"/>
            <a:r>
              <a:rPr lang="en-US" altLang="zh-CN" sz="2000" dirty="0"/>
              <a:t>ADV (new data advertisement)</a:t>
            </a:r>
          </a:p>
          <a:p>
            <a:pPr lvl="1"/>
            <a:r>
              <a:rPr lang="en-US" altLang="zh-CN" sz="2000" dirty="0"/>
              <a:t>REQ (request for data)</a:t>
            </a:r>
          </a:p>
          <a:p>
            <a:pPr lvl="1"/>
            <a:r>
              <a:rPr lang="en-US" altLang="zh-CN" sz="2000" dirty="0"/>
              <a:t>DATA (data message)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96137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SPIN: problem statement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Problems with conventional classic flooding</a:t>
            </a:r>
          </a:p>
          <a:p>
            <a:pPr lvl="1"/>
            <a:r>
              <a:rPr lang="en-US" altLang="zh-CN" sz="2000" dirty="0"/>
              <a:t>The source nodes sends data to all its neighbors and the neighbors check their record of already sent data to see if they have forwarded the data to their neighbors. </a:t>
            </a:r>
          </a:p>
          <a:p>
            <a:pPr lvl="1"/>
            <a:r>
              <a:rPr lang="en-US" altLang="zh-CN" sz="2000" dirty="0"/>
              <a:t>If not, they forward the data and update the record</a:t>
            </a:r>
          </a:p>
          <a:p>
            <a:r>
              <a:rPr lang="en-US" altLang="zh-CN" sz="2400" dirty="0"/>
              <a:t>This requires small amount of protocol state at any node, disseminates data quickly in the network</a:t>
            </a:r>
          </a:p>
          <a:p>
            <a:r>
              <a:rPr lang="en-US" altLang="zh-CN" sz="2400" dirty="0"/>
              <a:t>Three main issues:</a:t>
            </a:r>
          </a:p>
          <a:p>
            <a:pPr lvl="1"/>
            <a:r>
              <a:rPr lang="en-US" altLang="zh-CN" sz="2000" dirty="0"/>
              <a:t>Implosion - A node always sends data to its neighbors without being concerned about if the same data has been received by the neighbors from other nodes</a:t>
            </a:r>
          </a:p>
          <a:p>
            <a:pPr lvl="1"/>
            <a:r>
              <a:rPr lang="en-US" altLang="zh-CN" sz="2000" dirty="0"/>
              <a:t>Overlap</a:t>
            </a:r>
          </a:p>
          <a:p>
            <a:pPr lvl="1"/>
            <a:r>
              <a:rPr lang="en-US" altLang="zh-CN" sz="2000" dirty="0"/>
              <a:t>Resource blindness</a:t>
            </a:r>
          </a:p>
        </p:txBody>
      </p:sp>
    </p:spTree>
    <p:extLst>
      <p:ext uri="{BB962C8B-B14F-4D97-AF65-F5344CB8AC3E}">
        <p14:creationId xmlns:p14="http://schemas.microsoft.com/office/powerpoint/2010/main" val="1860121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SPIN: methods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Nodes negotiating with each other before transmitting data eliminates the transmission of redundant data</a:t>
            </a:r>
          </a:p>
          <a:p>
            <a:r>
              <a:rPr lang="en-US" altLang="zh-CN" sz="2400" dirty="0"/>
              <a:t>Nodes poll their resources before transmitting or processing data by probing the resource manager which keeps track of the resource consumption</a:t>
            </a:r>
          </a:p>
          <a:p>
            <a:r>
              <a:rPr lang="en-US" altLang="zh-CN" sz="2400" dirty="0"/>
              <a:t>Nodes can make efficient decisions based on the available energy level</a:t>
            </a:r>
          </a:p>
          <a:p>
            <a:r>
              <a:rPr lang="en-US" altLang="zh-CN" sz="2400" dirty="0"/>
              <a:t>Eliminates the possibility of overlap since the nodes can name the part of the data the nodes are interested in receiving</a:t>
            </a:r>
          </a:p>
          <a:p>
            <a:r>
              <a:rPr lang="en-US" altLang="zh-CN" sz="2400" dirty="0"/>
              <a:t>Resource-awareness of local resources allow sensors to make meaningful decisions to extend longevity</a:t>
            </a:r>
          </a:p>
        </p:txBody>
      </p:sp>
    </p:spTree>
    <p:extLst>
      <p:ext uri="{BB962C8B-B14F-4D97-AF65-F5344CB8AC3E}">
        <p14:creationId xmlns:p14="http://schemas.microsoft.com/office/powerpoint/2010/main" val="1938268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SPIN-PP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SPIN-PP works in three stages (ADV-REQ-DATA) </a:t>
            </a:r>
          </a:p>
          <a:p>
            <a:pPr lvl="1"/>
            <a:r>
              <a:rPr lang="en-US" altLang="zh-CN" sz="2000" dirty="0"/>
              <a:t>each stage corresponding to one of the messages</a:t>
            </a:r>
          </a:p>
          <a:p>
            <a:r>
              <a:rPr lang="en-US" altLang="zh-CN" sz="2400" dirty="0"/>
              <a:t>The node sends ADV message to its neighbors</a:t>
            </a:r>
          </a:p>
          <a:p>
            <a:r>
              <a:rPr lang="en-US" altLang="zh-CN" sz="2400" dirty="0"/>
              <a:t>Neighbors check to see if they already have received or requested this data</a:t>
            </a:r>
          </a:p>
          <a:p>
            <a:r>
              <a:rPr lang="en-US" altLang="zh-CN" sz="2400" dirty="0"/>
              <a:t>If not, the neighbors respond by sending REQ message to the sender </a:t>
            </a:r>
          </a:p>
          <a:p>
            <a:r>
              <a:rPr lang="en-US" altLang="zh-CN" sz="2400" dirty="0"/>
              <a:t>The sender responds to the REQ message sent by sending the actual DATA to the neighbors requesting the data</a:t>
            </a:r>
          </a:p>
          <a:p>
            <a:r>
              <a:rPr lang="en-US" altLang="zh-CN" sz="2400" dirty="0"/>
              <a:t>Silence otherwise.</a:t>
            </a:r>
          </a:p>
        </p:txBody>
      </p:sp>
    </p:spTree>
    <p:extLst>
      <p:ext uri="{BB962C8B-B14F-4D97-AF65-F5344CB8AC3E}">
        <p14:creationId xmlns:p14="http://schemas.microsoft.com/office/powerpoint/2010/main" val="105101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SPIN-EC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Adds simple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/>
              <a:t>nergy-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onservation heuristic to the SPIN-PP protocol</a:t>
            </a:r>
          </a:p>
          <a:p>
            <a:pPr lvl="1"/>
            <a:r>
              <a:rPr lang="en-US" altLang="zh-CN" sz="2000" dirty="0"/>
              <a:t>When energy is abundant, SPIN-EC acts as SPIN-PP protocol</a:t>
            </a:r>
          </a:p>
          <a:p>
            <a:pPr lvl="1"/>
            <a:r>
              <a:rPr lang="en-US" altLang="zh-CN" sz="2000" dirty="0"/>
              <a:t>Whenever energy comes close to low-energy threshold, it adapts by reducing its participation</a:t>
            </a:r>
          </a:p>
          <a:p>
            <a:r>
              <a:rPr lang="en-US" altLang="zh-CN" sz="2400" dirty="0"/>
              <a:t>It does not prevent nodes from receiving messages such as ADV or REQ below its low-energy threshold, but prevents the nodes to handle a DATA message below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017495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Directed Diffusion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924800" cy="4151313"/>
          </a:xfrm>
        </p:spPr>
        <p:txBody>
          <a:bodyPr/>
          <a:lstStyle/>
          <a:p>
            <a:r>
              <a:rPr lang="en-US" altLang="zh-CN" sz="2400" dirty="0"/>
              <a:t>data-centric approach</a:t>
            </a:r>
          </a:p>
          <a:p>
            <a:r>
              <a:rPr lang="en-US" altLang="zh-CN" sz="2400" dirty="0"/>
              <a:t>Data generated by sensor nodes is named using attribute-value pairs</a:t>
            </a:r>
          </a:p>
          <a:p>
            <a:r>
              <a:rPr lang="en-US" altLang="zh-CN" sz="2400" dirty="0"/>
              <a:t>A node requests data by sending interests for named data</a:t>
            </a:r>
          </a:p>
          <a:p>
            <a:r>
              <a:rPr lang="en-US" altLang="zh-CN" sz="2400" dirty="0"/>
              <a:t>Nodes diffusing the interest sets up their own caches and gradients within the network to which channel the delivery of data</a:t>
            </a:r>
          </a:p>
          <a:p>
            <a:r>
              <a:rPr lang="en-US" altLang="zh-CN" sz="2400" dirty="0"/>
              <a:t>During the data transmission, reinforcement and negative reinforcement are used to converge to efficient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55241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Directed Diffusion: interest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3429000" cy="4151313"/>
          </a:xfrm>
        </p:spPr>
        <p:txBody>
          <a:bodyPr/>
          <a:lstStyle/>
          <a:p>
            <a:r>
              <a:rPr lang="en-US" altLang="zh-CN" sz="2400" dirty="0"/>
              <a:t>Interest is generally given by the sink node</a:t>
            </a:r>
          </a:p>
          <a:p>
            <a:r>
              <a:rPr lang="en-US" altLang="zh-CN" sz="2400" dirty="0"/>
              <a:t>Periodical broadcast of interest with monotonically increasing timestamp attribute for reliability purposes</a:t>
            </a:r>
          </a:p>
        </p:txBody>
      </p:sp>
      <p:pic>
        <p:nvPicPr>
          <p:cNvPr id="2" name="Picture 1" descr="Screen Shot 2016-10-27 at 10.23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72" y="2590800"/>
            <a:ext cx="5235427" cy="35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3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Directed Diffusion: gradient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153400" cy="4151313"/>
          </a:xfrm>
        </p:spPr>
        <p:txBody>
          <a:bodyPr/>
          <a:lstStyle/>
          <a:p>
            <a:r>
              <a:rPr lang="en-US" altLang="zh-CN" sz="2000" dirty="0"/>
              <a:t>The interest entry contains several </a:t>
            </a:r>
            <a:r>
              <a:rPr lang="en-US" altLang="zh-CN" sz="2000" dirty="0">
                <a:solidFill>
                  <a:srgbClr val="FF0000"/>
                </a:solidFill>
              </a:rPr>
              <a:t>gradient</a:t>
            </a:r>
            <a:r>
              <a:rPr lang="en-US" altLang="zh-CN" sz="2000" dirty="0"/>
              <a:t> fields, up to one per neighbor</a:t>
            </a:r>
          </a:p>
          <a:p>
            <a:r>
              <a:rPr lang="en-US" altLang="zh-CN" sz="2000" dirty="0"/>
              <a:t>This entry has single gradient towards the neighbor</a:t>
            </a:r>
          </a:p>
          <a:p>
            <a:pPr lvl="1"/>
            <a:r>
              <a:rPr lang="en-US" altLang="zh-CN" sz="1600" dirty="0"/>
              <a:t> from which the interest was received with specified data rate</a:t>
            </a:r>
          </a:p>
          <a:p>
            <a:r>
              <a:rPr lang="en-US" altLang="zh-CN" sz="2000" dirty="0"/>
              <a:t>Individual neighbors can be distinguished by locally unique identifiers</a:t>
            </a:r>
          </a:p>
        </p:txBody>
      </p:sp>
      <p:pic>
        <p:nvPicPr>
          <p:cNvPr id="3" name="Picture 2" descr="Screen Shot 2016-10-27 at 10.26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695700"/>
            <a:ext cx="455562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Telos Rev. B (new Mote)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6400800" cy="3733800"/>
          </a:xfrm>
        </p:spPr>
        <p:txBody>
          <a:bodyPr/>
          <a:lstStyle/>
          <a:p>
            <a:r>
              <a:rPr lang="en-US" altLang="zh-CN" sz="2800"/>
              <a:t>Single board philosophy</a:t>
            </a:r>
          </a:p>
          <a:p>
            <a:pPr lvl="1"/>
            <a:r>
              <a:rPr lang="en-US" altLang="zh-CN" sz="2400"/>
              <a:t>Easy to use, low cost</a:t>
            </a:r>
          </a:p>
          <a:p>
            <a:pPr lvl="1"/>
            <a:r>
              <a:rPr lang="en-US" altLang="zh-CN" sz="2400"/>
              <a:t>Sensing humidity, temperature, light</a:t>
            </a:r>
          </a:p>
          <a:p>
            <a:r>
              <a:rPr lang="en-US" altLang="zh-CN" sz="2800"/>
              <a:t>250 kbps, 2.4 GHz</a:t>
            </a:r>
          </a:p>
          <a:p>
            <a:r>
              <a:rPr lang="en-US" altLang="zh-CN" sz="2800"/>
              <a:t>IEEE 802.15.4, ZigBee-ready</a:t>
            </a:r>
          </a:p>
          <a:p>
            <a:r>
              <a:rPr lang="en-US" altLang="zh-CN" sz="2800"/>
              <a:t>Quick wakeup</a:t>
            </a:r>
          </a:p>
          <a:p>
            <a:pPr lvl="1"/>
            <a:r>
              <a:rPr lang="en-US" altLang="zh-CN" sz="2400"/>
              <a:t>&lt;6 usec</a:t>
            </a:r>
          </a:p>
        </p:txBody>
      </p:sp>
      <p:pic>
        <p:nvPicPr>
          <p:cNvPr id="36868" name="Picture 4" descr="te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3100388" cy="2455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40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Directed Diffusion: data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153400" cy="4151313"/>
          </a:xfrm>
        </p:spPr>
        <p:txBody>
          <a:bodyPr/>
          <a:lstStyle/>
          <a:p>
            <a:r>
              <a:rPr lang="en-US" altLang="zh-CN" sz="2000" dirty="0"/>
              <a:t>Data message is unicast individually to the relevant neighbors</a:t>
            </a:r>
          </a:p>
          <a:p>
            <a:r>
              <a:rPr lang="en-US" altLang="zh-CN" sz="2000" dirty="0"/>
              <a:t>A node receiving a data message from its neighbors checks to see if matching interest entry in its cache exists according the matching rules described</a:t>
            </a:r>
          </a:p>
          <a:p>
            <a:r>
              <a:rPr lang="en-US" altLang="zh-CN" sz="2000" dirty="0"/>
              <a:t>Forwarded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Reinforcement phase </a:t>
            </a:r>
          </a:p>
        </p:txBody>
      </p:sp>
      <p:pic>
        <p:nvPicPr>
          <p:cNvPr id="2" name="Picture 1" descr="Screen Shot 2016-10-27 at 10.27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06" y="3657600"/>
            <a:ext cx="4030493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3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Directed Diffusion: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153400" cy="4151313"/>
          </a:xfrm>
        </p:spPr>
        <p:txBody>
          <a:bodyPr/>
          <a:lstStyle/>
          <a:p>
            <a:r>
              <a:rPr lang="en-US" altLang="zh-CN" sz="2000" dirty="0"/>
              <a:t>Data-centric dissemination</a:t>
            </a:r>
          </a:p>
          <a:p>
            <a:r>
              <a:rPr lang="en-US" altLang="zh-CN" sz="2000" dirty="0"/>
              <a:t>Robust multi-path delivery</a:t>
            </a:r>
          </a:p>
          <a:p>
            <a:r>
              <a:rPr lang="en-US" altLang="zh-CN" sz="2000" dirty="0"/>
              <a:t>Reinforcement-based adaptation to the empirically best network path</a:t>
            </a:r>
          </a:p>
          <a:p>
            <a:r>
              <a:rPr lang="en-US" altLang="zh-CN" sz="2000" dirty="0"/>
              <a:t>Energy savings with in-network data aggregation and caching</a:t>
            </a:r>
          </a:p>
          <a:p>
            <a:r>
              <a:rPr lang="en-US" altLang="zh-CN" sz="2000" dirty="0"/>
              <a:t>Gives designers the freedom to  attach different semantics to gradient values</a:t>
            </a:r>
          </a:p>
          <a:p>
            <a:r>
              <a:rPr lang="en-US" altLang="zh-CN" sz="2000" dirty="0"/>
              <a:t>Reinforcement can be triggered not only by sources but also by intermediate nodes</a:t>
            </a:r>
          </a:p>
        </p:txBody>
      </p:sp>
    </p:spTree>
    <p:extLst>
      <p:ext uri="{BB962C8B-B14F-4D97-AF65-F5344CB8AC3E}">
        <p14:creationId xmlns:p14="http://schemas.microsoft.com/office/powerpoint/2010/main" val="3838172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FCD9-2224-B84E-A2B2-4B6AE8C42C61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papers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8153400" cy="4151313"/>
          </a:xfrm>
        </p:spPr>
        <p:txBody>
          <a:bodyPr/>
          <a:lstStyle/>
          <a:p>
            <a:r>
              <a:rPr lang="en-US" altLang="zh-CN" sz="1800" dirty="0"/>
              <a:t>[</a:t>
            </a:r>
            <a:r>
              <a:rPr lang="en-US" altLang="zh-CN" sz="1800" dirty="0" err="1"/>
              <a:t>Heinzelman</a:t>
            </a:r>
            <a:r>
              <a:rPr lang="en-US" altLang="zh-CN" sz="1800" dirty="0"/>
              <a:t>+ 2002] W. </a:t>
            </a:r>
            <a:r>
              <a:rPr lang="en-US" altLang="zh-CN" sz="1800" dirty="0" err="1"/>
              <a:t>Heinzelman</a:t>
            </a:r>
            <a:r>
              <a:rPr lang="en-US" altLang="zh-CN" sz="1800" dirty="0"/>
              <a:t>, A.P. </a:t>
            </a:r>
            <a:r>
              <a:rPr lang="en-US" altLang="zh-CN" sz="1800" dirty="0" err="1"/>
              <a:t>Chandrakasan</a:t>
            </a:r>
            <a:r>
              <a:rPr lang="en-US" altLang="zh-CN" sz="1800" dirty="0"/>
              <a:t> and H. </a:t>
            </a:r>
            <a:r>
              <a:rPr lang="en-US" altLang="zh-CN" sz="1800" dirty="0" err="1"/>
              <a:t>Balakrishnan</a:t>
            </a:r>
            <a:r>
              <a:rPr lang="en-US" altLang="zh-CN" sz="1800" dirty="0"/>
              <a:t>, An Application-Specific Protocol Architecture for Wireless </a:t>
            </a:r>
            <a:r>
              <a:rPr lang="en-US" altLang="zh-CN" sz="1800" dirty="0" err="1"/>
              <a:t>Microsensor</a:t>
            </a:r>
            <a:r>
              <a:rPr lang="en-US" altLang="zh-CN" sz="1800" dirty="0"/>
              <a:t> Networks, IEEE Transactions on Wireless Communications, Vol. 1, No. 4, October 2002, pp. 660-670.</a:t>
            </a:r>
          </a:p>
          <a:p>
            <a:endParaRPr lang="en-US" altLang="zh-CN" sz="1800" dirty="0"/>
          </a:p>
          <a:p>
            <a:r>
              <a:rPr lang="en-US" altLang="zh-CN" sz="1800" dirty="0"/>
              <a:t>[</a:t>
            </a:r>
            <a:r>
              <a:rPr lang="en-US" altLang="zh-CN" sz="1800" dirty="0" err="1"/>
              <a:t>Intanagonwiwat</a:t>
            </a:r>
            <a:r>
              <a:rPr lang="en-US" altLang="zh-CN" sz="1800" dirty="0"/>
              <a:t> + 2000] C. </a:t>
            </a:r>
            <a:r>
              <a:rPr lang="en-US" altLang="zh-CN" sz="1800" dirty="0" err="1"/>
              <a:t>Intanagonwiwat</a:t>
            </a:r>
            <a:r>
              <a:rPr lang="en-US" altLang="zh-CN" sz="1800" dirty="0"/>
              <a:t>, R. </a:t>
            </a:r>
            <a:r>
              <a:rPr lang="en-US" altLang="zh-CN" sz="1800" dirty="0" err="1"/>
              <a:t>Govindan</a:t>
            </a:r>
            <a:r>
              <a:rPr lang="en-US" altLang="zh-CN" sz="1800" dirty="0"/>
              <a:t> and D. </a:t>
            </a:r>
            <a:r>
              <a:rPr lang="en-US" altLang="zh-CN" sz="1800" dirty="0" err="1"/>
              <a:t>Estrin</a:t>
            </a:r>
            <a:r>
              <a:rPr lang="en-US" altLang="zh-CN" sz="1800" dirty="0"/>
              <a:t>, Directed Diffusion: A Scalable and Robust Communication Paradigm for Sensor Networks, In Proceedings of the Sixth Annual International Conference on Mobile Computing and Networks (</a:t>
            </a:r>
            <a:r>
              <a:rPr lang="en-US" altLang="zh-CN" sz="1800" dirty="0" err="1"/>
              <a:t>MobiCOM</a:t>
            </a:r>
            <a:r>
              <a:rPr lang="en-US" altLang="zh-CN" sz="1800" dirty="0"/>
              <a:t> 2000), August 2000, Boston, Massachusetts</a:t>
            </a:r>
          </a:p>
          <a:p>
            <a:endParaRPr lang="en-US" altLang="zh-CN" sz="1800" dirty="0"/>
          </a:p>
          <a:p>
            <a:r>
              <a:rPr lang="en-US" altLang="zh-CN" sz="1800" dirty="0"/>
              <a:t>[</a:t>
            </a:r>
            <a:r>
              <a:rPr lang="en-US" altLang="zh-CN" sz="1800" dirty="0" err="1"/>
              <a:t>Kulik</a:t>
            </a:r>
            <a:r>
              <a:rPr lang="en-US" altLang="zh-CN" sz="1800" dirty="0"/>
              <a:t>+ 2002] J. </a:t>
            </a:r>
            <a:r>
              <a:rPr lang="en-US" altLang="zh-CN" sz="1800" dirty="0" err="1"/>
              <a:t>Kulik</a:t>
            </a:r>
            <a:r>
              <a:rPr lang="en-US" altLang="zh-CN" sz="1800" dirty="0"/>
              <a:t>, W. </a:t>
            </a:r>
            <a:r>
              <a:rPr lang="en-US" altLang="zh-CN" sz="1800" dirty="0" err="1"/>
              <a:t>Heinzelman</a:t>
            </a:r>
            <a:r>
              <a:rPr lang="en-US" altLang="zh-CN" sz="1800" dirty="0"/>
              <a:t> and H. </a:t>
            </a:r>
            <a:r>
              <a:rPr lang="en-US" altLang="zh-CN" sz="1800" dirty="0" err="1"/>
              <a:t>Balakrishnan</a:t>
            </a:r>
            <a:r>
              <a:rPr lang="en-US" altLang="zh-CN" sz="1800" dirty="0"/>
              <a:t>, Negotiation-Based Protocols for Disseminating Information in Wireless Sensor Networks, Wireless Networks 8, 2002, pp. 169-185.</a:t>
            </a:r>
          </a:p>
        </p:txBody>
      </p:sp>
    </p:spTree>
    <p:extLst>
      <p:ext uri="{BB962C8B-B14F-4D97-AF65-F5344CB8AC3E}">
        <p14:creationId xmlns:p14="http://schemas.microsoft.com/office/powerpoint/2010/main" val="1743719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Transport layer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09800"/>
            <a:ext cx="7772400" cy="3922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Needed for inter-connection with Internet or other external networks. </a:t>
            </a:r>
          </a:p>
          <a:p>
            <a:pPr>
              <a:lnSpc>
                <a:spcPct val="90000"/>
              </a:lnSpc>
            </a:pPr>
            <a:r>
              <a:rPr lang="en-US" altLang="zh-CN"/>
              <a:t>Little work been done: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Address-free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Data centric communication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Arial"/>
              </a:rPr>
              <a:t>“</a:t>
            </a:r>
            <a:r>
              <a:rPr lang="en-US" altLang="zh-CN"/>
              <a:t>Show me the area with temperature higher than 80F</a:t>
            </a:r>
            <a:r>
              <a:rPr lang="zh-CN" altLang="en-US">
                <a:latin typeface="Arial"/>
              </a:rPr>
              <a:t>”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New protocol needed</a:t>
            </a:r>
          </a:p>
        </p:txBody>
      </p:sp>
    </p:spTree>
    <p:extLst>
      <p:ext uri="{BB962C8B-B14F-4D97-AF65-F5344CB8AC3E}">
        <p14:creationId xmlns:p14="http://schemas.microsoft.com/office/powerpoint/2010/main" val="2992185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Application layer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Interface between user software and lower layer functionalities</a:t>
            </a:r>
          </a:p>
          <a:p>
            <a:pPr>
              <a:lnSpc>
                <a:spcPct val="90000"/>
              </a:lnSpc>
            </a:pPr>
            <a:endParaRPr lang="en-US" altLang="zh-CN" sz="2400">
              <a:solidFill>
                <a:srgbClr val="CC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/>
              <a:t>Sensor management protocol (SMP)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Sensor control, authentication, etc.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Task assignment and data advertisement protocol (TADAP)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Task control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Sensor query and data dissemination protocol (SQDDP)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Information dissemination</a:t>
            </a:r>
          </a:p>
        </p:txBody>
      </p:sp>
    </p:spTree>
    <p:extLst>
      <p:ext uri="{BB962C8B-B14F-4D97-AF65-F5344CB8AC3E}">
        <p14:creationId xmlns:p14="http://schemas.microsoft.com/office/powerpoint/2010/main" val="118133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94113"/>
          </a:xfrm>
        </p:spPr>
        <p:txBody>
          <a:bodyPr/>
          <a:lstStyle/>
          <a:p>
            <a:r>
              <a:rPr lang="en-US" altLang="zh-CN"/>
              <a:t>Sensor Hardware</a:t>
            </a:r>
          </a:p>
          <a:p>
            <a:r>
              <a:rPr lang="en-US" altLang="zh-CN"/>
              <a:t>Constraints</a:t>
            </a:r>
          </a:p>
          <a:p>
            <a:r>
              <a:rPr lang="en-US" altLang="zh-CN"/>
              <a:t>Design Factors</a:t>
            </a:r>
          </a:p>
          <a:p>
            <a:r>
              <a:rPr lang="en-US" altLang="zh-CN"/>
              <a:t>Protocol Stacks</a:t>
            </a:r>
          </a:p>
          <a:p>
            <a:r>
              <a:rPr lang="en-US" altLang="zh-CN" u="sng">
                <a:solidFill>
                  <a:schemeClr val="hlink"/>
                </a:solidFill>
              </a:rPr>
              <a:t>Applications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936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WSN example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3424238"/>
            <a:ext cx="10477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5237" name="Picture 5" descr="C:\jing\m\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7575"/>
            <a:ext cx="7581900" cy="3927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19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What can be sensed?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temperature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humidity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vehicular movement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lightning condition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pressure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soil makeup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noise levels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the presence or absence of certain kinds of objects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mechanical stress levels on attached objects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the current characteristics such as speed, direction, and size of an object</a:t>
            </a:r>
          </a:p>
        </p:txBody>
      </p:sp>
    </p:spTree>
    <p:extLst>
      <p:ext uri="{BB962C8B-B14F-4D97-AF65-F5344CB8AC3E}">
        <p14:creationId xmlns:p14="http://schemas.microsoft.com/office/powerpoint/2010/main" val="936845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Military applications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Monitoring friendly forces, equipment and ammunition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Battlefield surveillance</a:t>
            </a:r>
          </a:p>
          <a:p>
            <a:pPr>
              <a:lnSpc>
                <a:spcPct val="90000"/>
              </a:lnSpc>
            </a:pPr>
            <a:r>
              <a:rPr lang="en-US" altLang="zh-CN"/>
              <a:t>Reconnaissance of opposing forces and terrain</a:t>
            </a:r>
          </a:p>
          <a:p>
            <a:pPr>
              <a:lnSpc>
                <a:spcPct val="90000"/>
              </a:lnSpc>
            </a:pPr>
            <a:r>
              <a:rPr lang="en-US" altLang="zh-CN"/>
              <a:t>Battle damage assessment</a:t>
            </a:r>
          </a:p>
          <a:p>
            <a:pPr>
              <a:lnSpc>
                <a:spcPct val="90000"/>
              </a:lnSpc>
            </a:pPr>
            <a:r>
              <a:rPr lang="en-US" altLang="zh-CN"/>
              <a:t>Nuclear, biological and chemical attack detection and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1085694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Environmental applications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86000"/>
            <a:ext cx="7199312" cy="3846513"/>
          </a:xfrm>
        </p:spPr>
        <p:txBody>
          <a:bodyPr/>
          <a:lstStyle/>
          <a:p>
            <a:r>
              <a:rPr lang="en-US" altLang="zh-CN"/>
              <a:t>Forest fire detection</a:t>
            </a:r>
          </a:p>
          <a:p>
            <a:r>
              <a:rPr lang="en-US" altLang="zh-CN"/>
              <a:t>Wild animal spotting and tracking</a:t>
            </a:r>
          </a:p>
          <a:p>
            <a:r>
              <a:rPr lang="en-US" altLang="zh-CN"/>
              <a:t>Biosphere monitoring</a:t>
            </a:r>
          </a:p>
          <a:p>
            <a:r>
              <a:rPr lang="en-US" altLang="zh-CN"/>
              <a:t>Flood detection</a:t>
            </a:r>
          </a:p>
          <a:p>
            <a:r>
              <a:rPr lang="en-US" altLang="zh-CN"/>
              <a:t>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27231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Mica weather board</a:t>
            </a:r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4648200" cy="4230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Photosynthetically active radiation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Formation of carbohydrates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Relative humidity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±2%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Barometric Pressure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±1.5mbar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Temperature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±0.01C</a:t>
            </a:r>
          </a:p>
        </p:txBody>
      </p:sp>
      <p:pic>
        <p:nvPicPr>
          <p:cNvPr id="129028" name="Picture 1028" descr="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84663"/>
            <a:ext cx="3944938" cy="2062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29" name="Picture 1029" descr="r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973513" cy="2400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831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Health application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Smart clothing</a:t>
            </a:r>
          </a:p>
          <a:p>
            <a:r>
              <a:rPr lang="en-US" altLang="zh-CN"/>
              <a:t>Patient monitoring</a:t>
            </a:r>
          </a:p>
          <a:p>
            <a:pPr lvl="1"/>
            <a:r>
              <a:rPr lang="en-US" altLang="zh-CN"/>
              <a:t>early-warning system</a:t>
            </a:r>
          </a:p>
          <a:p>
            <a:r>
              <a:rPr lang="en-US" altLang="zh-CN"/>
              <a:t>Tracking and monitoring patients and doctors inside a hospital</a:t>
            </a:r>
          </a:p>
          <a:p>
            <a:r>
              <a:rPr lang="en-US" altLang="zh-CN"/>
              <a:t>Drug administration in hospitals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355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Home applications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590800"/>
            <a:ext cx="7504112" cy="3541713"/>
          </a:xfrm>
        </p:spPr>
        <p:txBody>
          <a:bodyPr/>
          <a:lstStyle/>
          <a:p>
            <a:r>
              <a:rPr lang="en-US" altLang="zh-CN" dirty="0"/>
              <a:t>Home security</a:t>
            </a:r>
          </a:p>
          <a:p>
            <a:r>
              <a:rPr lang="en-US" altLang="zh-CN" dirty="0"/>
              <a:t>Home automation</a:t>
            </a:r>
          </a:p>
          <a:p>
            <a:r>
              <a:rPr lang="en-US" altLang="zh-CN" dirty="0"/>
              <a:t>Smart environment</a:t>
            </a:r>
          </a:p>
          <a:p>
            <a:endParaRPr lang="en-US" altLang="zh-CN" dirty="0"/>
          </a:p>
          <a:p>
            <a:r>
              <a:rPr lang="en-US" altLang="zh-CN" dirty="0"/>
              <a:t>Internet-of-Things (</a:t>
            </a:r>
            <a:r>
              <a:rPr lang="en-US" altLang="zh-CN" dirty="0" err="1"/>
              <a:t>IoT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Devices usually directly connected to Internet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048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Commercial applications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Inventory control</a:t>
            </a:r>
          </a:p>
          <a:p>
            <a:r>
              <a:rPr lang="en-US" altLang="zh-CN"/>
              <a:t>Fleet vehicle tracking and control</a:t>
            </a:r>
          </a:p>
          <a:p>
            <a:r>
              <a:rPr lang="en-US" altLang="zh-CN"/>
              <a:t>Smart road</a:t>
            </a:r>
          </a:p>
          <a:p>
            <a:pPr lvl="1"/>
            <a:r>
              <a:rPr lang="zh-CN" altLang="en-US">
                <a:latin typeface="Arial"/>
              </a:rPr>
              <a:t>“</a:t>
            </a:r>
            <a:r>
              <a:rPr lang="en-US" altLang="zh-CN"/>
              <a:t>stay-in-your-lane</a:t>
            </a:r>
            <a:r>
              <a:rPr lang="zh-CN" altLang="en-US">
                <a:latin typeface="Arial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Speed control</a:t>
            </a:r>
          </a:p>
          <a:p>
            <a:pPr lvl="1"/>
            <a:r>
              <a:rPr lang="en-US" altLang="zh-CN"/>
              <a:t>Congestion avoidance</a:t>
            </a:r>
          </a:p>
          <a:p>
            <a:r>
              <a:rPr lang="en-US" altLang="zh-CN"/>
              <a:t>Interactive museums</a:t>
            </a:r>
          </a:p>
        </p:txBody>
      </p:sp>
    </p:spTree>
    <p:extLst>
      <p:ext uri="{BB962C8B-B14F-4D97-AF65-F5344CB8AC3E}">
        <p14:creationId xmlns:p14="http://schemas.microsoft.com/office/powerpoint/2010/main" val="38534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Other Sensor Boards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4038600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Ultrasonic transceiver </a:t>
            </a:r>
            <a:r>
              <a:rPr lang="en-US" altLang="zh-CN" sz="2400">
                <a:latin typeface="Arial"/>
              </a:rPr>
              <a:t>–</a:t>
            </a:r>
            <a:r>
              <a:rPr lang="en-US" altLang="zh-CN" sz="2400"/>
              <a:t> Localization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Used for ranging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Up to 2.5m range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0.06m accuracy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Dedicated uPU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25 kHz element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Basic Sensor board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Light (photo)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Temperature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Acceleration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Magnetometer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Microphone, tone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Detector, Sound</a:t>
            </a:r>
          </a:p>
        </p:txBody>
      </p:sp>
      <p:pic>
        <p:nvPicPr>
          <p:cNvPr id="126980" name="Picture 4" descr="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62425"/>
            <a:ext cx="4029075" cy="231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5" descr="u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114800" cy="2181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68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u="none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3200" u="sng" kern="1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fld id="{A15FB80E-4D14-BB44-AA75-560C4C128AA1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Berkeley Dust Mote</a:t>
            </a:r>
          </a:p>
        </p:txBody>
      </p:sp>
      <p:pic>
        <p:nvPicPr>
          <p:cNvPr id="131077" name="Picture 5" descr="v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981200"/>
            <a:ext cx="6781800" cy="45751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endsIIa">
  <a:themeElements>
    <a:clrScheme name="BlendsIIa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IIa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BlendsII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20047</TotalTime>
  <Words>2961</Words>
  <Application>Microsoft Macintosh PowerPoint</Application>
  <PresentationFormat>On-screen Show (4:3)</PresentationFormat>
  <Paragraphs>623</Paragraphs>
  <Slides>72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Helvetica</vt:lpstr>
      <vt:lpstr>Tahoma</vt:lpstr>
      <vt:lpstr>Wingdings</vt:lpstr>
      <vt:lpstr>Office Theme</vt:lpstr>
      <vt:lpstr>BlendsIIa</vt:lpstr>
      <vt:lpstr>Chapter 5. Wireless Sensor Networks</vt:lpstr>
      <vt:lpstr>Outline</vt:lpstr>
      <vt:lpstr>Wireless Sensor Networks</vt:lpstr>
      <vt:lpstr>Sensor Hardware</vt:lpstr>
      <vt:lpstr>Berkeley’s Motes</vt:lpstr>
      <vt:lpstr>Telos Rev. B (new Mote)</vt:lpstr>
      <vt:lpstr>Mica weather board</vt:lpstr>
      <vt:lpstr>Other Sensor Boards</vt:lpstr>
      <vt:lpstr>Berkeley Dust Mote</vt:lpstr>
      <vt:lpstr>Outline</vt:lpstr>
      <vt:lpstr>Constraints of Sensors</vt:lpstr>
      <vt:lpstr>Constraints (cont’d)</vt:lpstr>
      <vt:lpstr>Energy Sources</vt:lpstr>
      <vt:lpstr>Communication vs.  Computation costs</vt:lpstr>
      <vt:lpstr>WSNs vs. Traditional Distributed Systems</vt:lpstr>
      <vt:lpstr>WSNs vs. Ad hoc Networks</vt:lpstr>
      <vt:lpstr>Outline</vt:lpstr>
      <vt:lpstr>System Design Themes</vt:lpstr>
      <vt:lpstr>Design factors:  fault tolerance</vt:lpstr>
      <vt:lpstr>Design factors: scalability</vt:lpstr>
      <vt:lpstr>Design factors: production cost</vt:lpstr>
      <vt:lpstr>Design factors: hardware constraints</vt:lpstr>
      <vt:lpstr>Design factors: network topology</vt:lpstr>
      <vt:lpstr>Design factors: environment</vt:lpstr>
      <vt:lpstr>Design factors: transmission media</vt:lpstr>
      <vt:lpstr>Design factors: power consumption</vt:lpstr>
      <vt:lpstr>Outline</vt:lpstr>
      <vt:lpstr>Protocol stack</vt:lpstr>
      <vt:lpstr>Physical layer</vt:lpstr>
      <vt:lpstr>Physical layer: research issues</vt:lpstr>
      <vt:lpstr>Data link layer</vt:lpstr>
      <vt:lpstr>Data link layer: Medium access control (MAC)</vt:lpstr>
      <vt:lpstr>Data link layer: error control</vt:lpstr>
      <vt:lpstr>Data link layer: research issues</vt:lpstr>
      <vt:lpstr>Network layer</vt:lpstr>
      <vt:lpstr>Network layer: route selections</vt:lpstr>
      <vt:lpstr>Network layer: data aggregation</vt:lpstr>
      <vt:lpstr>Data fusion</vt:lpstr>
      <vt:lpstr>LEACH</vt:lpstr>
      <vt:lpstr>LEACH: energy saving</vt:lpstr>
      <vt:lpstr>LEACH: assumptions</vt:lpstr>
      <vt:lpstr>LEACH: strategies</vt:lpstr>
      <vt:lpstr>LEACH: CH selection</vt:lpstr>
      <vt:lpstr>LEACH: cluster formation</vt:lpstr>
      <vt:lpstr>LEACH: data transmission</vt:lpstr>
      <vt:lpstr>LEACH: multiple clusters</vt:lpstr>
      <vt:lpstr>LEACH: advantages</vt:lpstr>
      <vt:lpstr>LEACH: disadvantages</vt:lpstr>
      <vt:lpstr>SPIN: information dissemination</vt:lpstr>
      <vt:lpstr>SPIN: meta-data</vt:lpstr>
      <vt:lpstr>SPIN: basic ideas</vt:lpstr>
      <vt:lpstr>SPIN: meta-data requirements</vt:lpstr>
      <vt:lpstr>SPIN: problem statement</vt:lpstr>
      <vt:lpstr>SPIN: methods</vt:lpstr>
      <vt:lpstr>SPIN-PP</vt:lpstr>
      <vt:lpstr>SPIN-EC</vt:lpstr>
      <vt:lpstr>Directed Diffusion</vt:lpstr>
      <vt:lpstr>Directed Diffusion: interest</vt:lpstr>
      <vt:lpstr>Directed Diffusion: gradient</vt:lpstr>
      <vt:lpstr>Directed Diffusion: data</vt:lpstr>
      <vt:lpstr>Directed Diffusion: advantages</vt:lpstr>
      <vt:lpstr>Three papers</vt:lpstr>
      <vt:lpstr>Transport layer</vt:lpstr>
      <vt:lpstr>Application layer</vt:lpstr>
      <vt:lpstr>Outline</vt:lpstr>
      <vt:lpstr>WSN example</vt:lpstr>
      <vt:lpstr>What can be sensed?</vt:lpstr>
      <vt:lpstr>Military applications</vt:lpstr>
      <vt:lpstr>Environmental applications</vt:lpstr>
      <vt:lpstr>Health application</vt:lpstr>
      <vt:lpstr>Home applications</vt:lpstr>
      <vt:lpstr>Commercial applications</vt:lpstr>
    </vt:vector>
  </TitlesOfParts>
  <Manager/>
  <Company>UNCG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568 Principles of Wireless Networks</dc:title>
  <dc:subject/>
  <dc:creator>Jing Deng</dc:creator>
  <cp:keywords/>
  <dc:description/>
  <cp:lastModifiedBy>Jing Deng</cp:lastModifiedBy>
  <cp:revision>76</cp:revision>
  <cp:lastPrinted>2015-09-22T01:21:02Z</cp:lastPrinted>
  <dcterms:created xsi:type="dcterms:W3CDTF">2015-08-17T14:54:28Z</dcterms:created>
  <dcterms:modified xsi:type="dcterms:W3CDTF">2021-03-18T15:10:14Z</dcterms:modified>
  <cp:category/>
</cp:coreProperties>
</file>