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50"/>
  </p:notesMasterIdLst>
  <p:handoutMasterIdLst>
    <p:handoutMasterId r:id="rId51"/>
  </p:handoutMasterIdLst>
  <p:sldIdLst>
    <p:sldId id="256" r:id="rId3"/>
    <p:sldId id="328" r:id="rId4"/>
    <p:sldId id="330" r:id="rId5"/>
    <p:sldId id="354" r:id="rId6"/>
    <p:sldId id="355" r:id="rId7"/>
    <p:sldId id="312" r:id="rId8"/>
    <p:sldId id="348" r:id="rId9"/>
    <p:sldId id="313" r:id="rId10"/>
    <p:sldId id="314" r:id="rId11"/>
    <p:sldId id="339" r:id="rId12"/>
    <p:sldId id="349" r:id="rId13"/>
    <p:sldId id="350" r:id="rId14"/>
    <p:sldId id="351" r:id="rId15"/>
    <p:sldId id="327" r:id="rId16"/>
    <p:sldId id="352" r:id="rId17"/>
    <p:sldId id="309" r:id="rId18"/>
    <p:sldId id="333" r:id="rId19"/>
    <p:sldId id="310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9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8"/>
    <p:restoredTop sz="99565" autoAdjust="0"/>
  </p:normalViewPr>
  <p:slideViewPr>
    <p:cSldViewPr snapToGrid="0" snapToObjects="1">
      <p:cViewPr varScale="1">
        <p:scale>
          <a:sx n="120" d="100"/>
          <a:sy n="120" d="100"/>
        </p:scale>
        <p:origin x="10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678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083D9-067E-6E4B-AD98-B5CAAAE6E19F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794A7-4483-B342-84B7-0BBDB8DC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2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971C9AF-1B07-834E-91D8-582A9888B7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DD91E21-4723-B341-86E6-DD798CF6ADC8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6E8F57FE-2E47-9F4A-88E8-9D2EC5345B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223D7B93-1573-E949-9377-F16E39D68D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063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68DB15E-F4A3-A449-960F-99B84D680C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6B627C5-74D0-7E4D-982C-22B92A702983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340994" name="Rectangle 2">
            <a:extLst>
              <a:ext uri="{FF2B5EF4-FFF2-40B4-BE49-F238E27FC236}">
                <a16:creationId xmlns:a16="http://schemas.microsoft.com/office/drawing/2014/main" id="{7E4E7C38-B6F0-E443-9AFD-8A39EEF722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264FD4AA-BD8C-D445-9A60-0D88CEE53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242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E87007C-6952-514C-A00A-C2C8DD242B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A8D776C-CE72-4F4C-A0B6-3643DF20B06C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342018" name="Rectangle 2">
            <a:extLst>
              <a:ext uri="{FF2B5EF4-FFF2-40B4-BE49-F238E27FC236}">
                <a16:creationId xmlns:a16="http://schemas.microsoft.com/office/drawing/2014/main" id="{75954034-4973-8C4F-9817-71027EC815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2019" name="Rectangle 3">
            <a:extLst>
              <a:ext uri="{FF2B5EF4-FFF2-40B4-BE49-F238E27FC236}">
                <a16:creationId xmlns:a16="http://schemas.microsoft.com/office/drawing/2014/main" id="{566C830D-1335-EA4A-8ABE-2E3DD22CCA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5628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96CC505-4DFF-9C49-9667-EB64FC5FB8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3BD3FC1-42B8-5347-944B-F2A25DD4D9D0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343042" name="Rectangle 2">
            <a:extLst>
              <a:ext uri="{FF2B5EF4-FFF2-40B4-BE49-F238E27FC236}">
                <a16:creationId xmlns:a16="http://schemas.microsoft.com/office/drawing/2014/main" id="{7B3D0112-85CA-B644-B9FB-F2F862C40A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5573CA87-846F-CF44-A577-3B1A78EA2B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687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6708500-B148-E446-A81E-59CC7940ED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CCED869-2CD9-FF47-B8A5-706A6DF25A84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344066" name="Rectangle 2">
            <a:extLst>
              <a:ext uri="{FF2B5EF4-FFF2-40B4-BE49-F238E27FC236}">
                <a16:creationId xmlns:a16="http://schemas.microsoft.com/office/drawing/2014/main" id="{11A95B8E-0B23-CE4C-B620-1990B87726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CA0FAF94-71A1-AF41-B2A8-8DDA896D6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267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54CA735-B849-3D45-B03A-6AE793A46B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E4E7BEB-93FA-964E-B6D7-4F54E8C30F59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345090" name="Rectangle 2">
            <a:extLst>
              <a:ext uri="{FF2B5EF4-FFF2-40B4-BE49-F238E27FC236}">
                <a16:creationId xmlns:a16="http://schemas.microsoft.com/office/drawing/2014/main" id="{E3367403-C551-124D-B829-36CC245A20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3EE6D260-D93F-FF43-BBE3-E9E9A1BD45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06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F64C6C0-5EBC-4148-B60D-17036B5D9B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66B942-4AD8-314E-A9E1-3AFA0456160F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347138" name="Rectangle 2">
            <a:extLst>
              <a:ext uri="{FF2B5EF4-FFF2-40B4-BE49-F238E27FC236}">
                <a16:creationId xmlns:a16="http://schemas.microsoft.com/office/drawing/2014/main" id="{DEBD9651-D02C-7247-AC88-9C05DB023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6111FA51-D17E-5943-837D-2BC15F7637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092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EADB2CF-2388-9C4C-BB30-455A559969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23BB856-AA7E-B04A-B121-9862E160E2FB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348162" name="Rectangle 2">
            <a:extLst>
              <a:ext uri="{FF2B5EF4-FFF2-40B4-BE49-F238E27FC236}">
                <a16:creationId xmlns:a16="http://schemas.microsoft.com/office/drawing/2014/main" id="{6B19B1BF-6BD9-F54D-9A12-2B1A18401E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7AF9598C-3A98-D145-B9CD-00326E98E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313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CC2796D-66CE-BC40-B614-761E2AC344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A29D99-8888-4747-9595-714B6B58C0E9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327682" name="Rectangle 2">
            <a:extLst>
              <a:ext uri="{FF2B5EF4-FFF2-40B4-BE49-F238E27FC236}">
                <a16:creationId xmlns:a16="http://schemas.microsoft.com/office/drawing/2014/main" id="{402D2373-142D-D247-9819-4C0C6BFB5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A5382FAE-781C-CE49-BB44-8D4DFCD426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830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AD2C021-4FA4-3843-8F75-0FF4611D31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336B392-5ACE-9C47-A878-9ABD95947053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329730" name="Rectangle 2">
            <a:extLst>
              <a:ext uri="{FF2B5EF4-FFF2-40B4-BE49-F238E27FC236}">
                <a16:creationId xmlns:a16="http://schemas.microsoft.com/office/drawing/2014/main" id="{30EA0006-0A91-E14F-B3AD-0C2A3ECC91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32606F14-88E0-BC45-9AB9-075E661C0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386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7C53BEC-9BEC-BB4E-9645-EB7686D028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A8A75A0-24F8-DC43-B814-5FF6E3889A5C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332802" name="Rectangle 2">
            <a:extLst>
              <a:ext uri="{FF2B5EF4-FFF2-40B4-BE49-F238E27FC236}">
                <a16:creationId xmlns:a16="http://schemas.microsoft.com/office/drawing/2014/main" id="{FDC6ADC0-92D9-BC4F-BDAF-D674893FA7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677325E5-2F2A-2D42-B1CA-5ECB52E85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840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FC965F-F81E-294D-A3EF-A581F9E715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464837A-9046-3643-88BA-AE5DEC743ABA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333826" name="Rectangle 2">
            <a:extLst>
              <a:ext uri="{FF2B5EF4-FFF2-40B4-BE49-F238E27FC236}">
                <a16:creationId xmlns:a16="http://schemas.microsoft.com/office/drawing/2014/main" id="{30295350-A14E-FE4A-9F83-B275660F96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5C1F0CD1-DF18-5849-83DF-50AC28696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8118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E7BB430-062F-CC40-8B28-C516DB80CE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200BEE2-D72A-7542-B8FA-4DCF422F3256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334850" name="Rectangle 2">
            <a:extLst>
              <a:ext uri="{FF2B5EF4-FFF2-40B4-BE49-F238E27FC236}">
                <a16:creationId xmlns:a16="http://schemas.microsoft.com/office/drawing/2014/main" id="{8597CEA9-1F0F-B448-BC52-174298DB30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D28CC1CA-FF9C-7D4E-989E-A7B92D9E6A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9282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C5B1EE4-972C-C84E-9471-CA26190545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81591D9-851C-6E46-8413-B42B1CD433AD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336898" name="Rectangle 2">
            <a:extLst>
              <a:ext uri="{FF2B5EF4-FFF2-40B4-BE49-F238E27FC236}">
                <a16:creationId xmlns:a16="http://schemas.microsoft.com/office/drawing/2014/main" id="{6D3A0027-6FC6-8441-9074-0F4480BD59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7949A5E5-EA29-C046-A3F2-E81748834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374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4F000F3-DE72-FA42-9187-AEC4F22FDE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9724361-14E7-B34A-8A0C-991912DE3DEB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338946" name="Rectangle 2">
            <a:extLst>
              <a:ext uri="{FF2B5EF4-FFF2-40B4-BE49-F238E27FC236}">
                <a16:creationId xmlns:a16="http://schemas.microsoft.com/office/drawing/2014/main" id="{A1061212-E715-1A4E-9CA2-E97246C672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EAD98D0E-6344-0042-AF99-275E0482C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409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F649F8C-75A6-7443-866B-451006B203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71F9B1B-24CF-C64B-9457-DF9ACF3B02E3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339970" name="Rectangle 2">
            <a:extLst>
              <a:ext uri="{FF2B5EF4-FFF2-40B4-BE49-F238E27FC236}">
                <a16:creationId xmlns:a16="http://schemas.microsoft.com/office/drawing/2014/main" id="{EADA2D87-C11C-EB4F-A7EB-8938C683CC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9971" name="Rectangle 3">
            <a:extLst>
              <a:ext uri="{FF2B5EF4-FFF2-40B4-BE49-F238E27FC236}">
                <a16:creationId xmlns:a16="http://schemas.microsoft.com/office/drawing/2014/main" id="{05909DB7-9BD9-0D41-BF09-0BFD6FEDF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12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1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8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7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164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64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1C1C1C"/>
              </a:solidFill>
              <a:latin typeface="Helvetica" charset="0"/>
              <a:ea typeface="ＭＳ Ｐゴシック" charset="0"/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1C1C1C"/>
              </a:solidFill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204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64AA386-57DB-324A-90C5-1AEB77C873F7}" type="slidenum">
              <a:rPr lang="en-US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218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 userDrawn="1"/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fld id="{CA8A022B-CB6A-1448-B689-2E61A0FF6363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3194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 txBox="1">
            <a:spLocks noChangeArrowheads="1"/>
          </p:cNvSpPr>
          <p:nvPr userDrawn="1"/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fld id="{1044E532-C8C8-FE4C-8A35-BF409C6ED314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525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525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9168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 userDrawn="1"/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fld id="{9C15E7CE-BD9D-AE40-8D2A-07C01AC112B0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5387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 txBox="1">
            <a:spLocks noChangeArrowheads="1"/>
          </p:cNvSpPr>
          <p:nvPr userDrawn="1"/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fld id="{73AB85FC-3D49-5744-A4D6-AD0FC6242275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6176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 txBox="1">
            <a:spLocks noChangeArrowheads="1"/>
          </p:cNvSpPr>
          <p:nvPr userDrawn="1"/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fld id="{AFC3F9E4-28EC-7E45-B351-AB66F3FA79EE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1146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 txBox="1">
            <a:spLocks noChangeArrowheads="1"/>
          </p:cNvSpPr>
          <p:nvPr userDrawn="1"/>
        </p:nvSpPr>
        <p:spPr>
          <a:xfrm>
            <a:off x="8229600" y="6400800"/>
            <a:ext cx="9144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>
              <a:defRPr/>
            </a:pPr>
            <a:fld id="{CD6E1BD8-829D-4E4F-BFE1-4BF34341CF79}" type="slidenum">
              <a:rPr lang="en-US" smtClean="0">
                <a:solidFill>
                  <a:srgbClr val="000000"/>
                </a:solidFill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779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54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A8573B0-D9E1-4241-94D2-539CAE99ED55}" type="slidenum">
              <a:rPr lang="en-US" sz="24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5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74ADD649-2580-4F47-A676-1B5D82F4E9F7}" type="slidenum">
              <a:rPr lang="en-US" sz="24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19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152400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152400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57613294-F07F-0F49-86F8-995C29968DB9}" type="slidenum">
              <a:rPr lang="en-US" sz="24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45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1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2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7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2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4/5/21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7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0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566277-D16F-294F-90C3-DFCF0967F440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A4665B-8514-2B41-8CB5-42999BB47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/>
          <p:cNvSpPr>
            <a:spLocks noChangeArrowheads="1"/>
          </p:cNvSpPr>
          <p:nvPr userDrawn="1"/>
        </p:nvSpPr>
        <p:spPr bwMode="gray">
          <a:xfrm>
            <a:off x="442913" y="957263"/>
            <a:ext cx="8226425" cy="3175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16" name="Rectangle 2"/>
          <p:cNvSpPr>
            <a:spLocks noChangeArrowheads="1"/>
          </p:cNvSpPr>
          <p:nvPr userDrawn="1"/>
        </p:nvSpPr>
        <p:spPr bwMode="ltGray">
          <a:xfrm>
            <a:off x="417513" y="274638"/>
            <a:ext cx="438150" cy="4746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17" name="Rectangle 3"/>
          <p:cNvSpPr>
            <a:spLocks noChangeArrowheads="1"/>
          </p:cNvSpPr>
          <p:nvPr userDrawn="1"/>
        </p:nvSpPr>
        <p:spPr bwMode="ltGray">
          <a:xfrm>
            <a:off x="800100" y="73977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18" name="Rectangle 4"/>
          <p:cNvSpPr>
            <a:spLocks noChangeArrowheads="1"/>
          </p:cNvSpPr>
          <p:nvPr userDrawn="1"/>
        </p:nvSpPr>
        <p:spPr bwMode="ltGray">
          <a:xfrm>
            <a:off x="541338" y="6969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ltGray">
          <a:xfrm>
            <a:off x="911225" y="6969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20" name="Rectangle 6"/>
          <p:cNvSpPr>
            <a:spLocks noChangeArrowheads="1"/>
          </p:cNvSpPr>
          <p:nvPr userDrawn="1"/>
        </p:nvSpPr>
        <p:spPr bwMode="ltGray">
          <a:xfrm>
            <a:off x="127000" y="6238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gray">
          <a:xfrm>
            <a:off x="762000" y="1666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2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-173502"/>
            <a:ext cx="7764462" cy="762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5257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312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000090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ChangeArrowheads="1"/>
          </p:cNvSpPr>
          <p:nvPr/>
        </p:nvSpPr>
        <p:spPr bwMode="ltGray">
          <a:xfrm>
            <a:off x="417513" y="2603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395" name="Rectangle 3"/>
          <p:cNvSpPr>
            <a:spLocks noChangeArrowheads="1"/>
          </p:cNvSpPr>
          <p:nvPr/>
        </p:nvSpPr>
        <p:spPr bwMode="ltGray">
          <a:xfrm>
            <a:off x="800100" y="72548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396" name="Rectangle 4"/>
          <p:cNvSpPr>
            <a:spLocks noChangeArrowheads="1"/>
          </p:cNvSpPr>
          <p:nvPr/>
        </p:nvSpPr>
        <p:spPr bwMode="ltGray">
          <a:xfrm>
            <a:off x="541338" y="6826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397" name="Rectangle 5"/>
          <p:cNvSpPr>
            <a:spLocks noChangeArrowheads="1"/>
          </p:cNvSpPr>
          <p:nvPr/>
        </p:nvSpPr>
        <p:spPr bwMode="ltGray">
          <a:xfrm>
            <a:off x="911225" y="6826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398" name="Rectangle 6"/>
          <p:cNvSpPr>
            <a:spLocks noChangeArrowheads="1"/>
          </p:cNvSpPr>
          <p:nvPr/>
        </p:nvSpPr>
        <p:spPr bwMode="ltGray">
          <a:xfrm>
            <a:off x="127000" y="609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399" name="Rectangle 7"/>
          <p:cNvSpPr>
            <a:spLocks noChangeArrowheads="1"/>
          </p:cNvSpPr>
          <p:nvPr/>
        </p:nvSpPr>
        <p:spPr bwMode="gray">
          <a:xfrm>
            <a:off x="762000" y="1524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400" name="Rectangle 8"/>
          <p:cNvSpPr>
            <a:spLocks noChangeArrowheads="1"/>
          </p:cNvSpPr>
          <p:nvPr/>
        </p:nvSpPr>
        <p:spPr bwMode="gray">
          <a:xfrm>
            <a:off x="442913" y="9429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540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603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1540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65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Helvetic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2000" b="1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>
            <a:extLst>
              <a:ext uri="{FF2B5EF4-FFF2-40B4-BE49-F238E27FC236}">
                <a16:creationId xmlns:a16="http://schemas.microsoft.com/office/drawing/2014/main" id="{E4E613C3-6653-414C-9501-AFAAE0058F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2"/>
                </a:solidFill>
                <a:latin typeface="Helvetica" pitchFamily="2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fld id="{CA72B2BC-AA38-1A4B-8348-F86142017C58}" type="slidenum">
              <a:rPr lang="en-US" altLang="en-US" smtClean="0"/>
              <a:pPr eaLnBrk="1" hangingPunct="1"/>
              <a:t>1</a:t>
            </a:fld>
            <a:endParaRPr lang="en-US" altLang="en-US" sz="1400">
              <a:solidFill>
                <a:schemeClr val="bg2"/>
              </a:solidFill>
              <a:ea typeface="ヒラギノ角ゴ Pro W3" panose="020B0300000000000000" pitchFamily="34" charset="-128"/>
            </a:endParaRP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9CC36DE-6878-E84E-AEDF-B213BA7EE9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Chapter 6: </a:t>
            </a:r>
            <a:r>
              <a:rPr lang="en-US" dirty="0">
                <a:cs typeface="+mj-cs"/>
              </a:rPr>
              <a:t>Spread Spectrum and Error Coding</a:t>
            </a:r>
          </a:p>
        </p:txBody>
      </p:sp>
    </p:spTree>
    <p:extLst>
      <p:ext uri="{BB962C8B-B14F-4D97-AF65-F5344CB8AC3E}">
        <p14:creationId xmlns:p14="http://schemas.microsoft.com/office/powerpoint/2010/main" val="287947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>
            <a:extLst>
              <a:ext uri="{FF2B5EF4-FFF2-40B4-BE49-F238E27FC236}">
                <a16:creationId xmlns:a16="http://schemas.microsoft.com/office/drawing/2014/main" id="{4717B374-3C09-0F40-B41B-CAD8367EFD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86BA74C5-3064-0D43-87FE-5E48E70838F2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10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292866" name="Rectangle 2">
            <a:extLst>
              <a:ext uri="{FF2B5EF4-FFF2-40B4-BE49-F238E27FC236}">
                <a16:creationId xmlns:a16="http://schemas.microsoft.com/office/drawing/2014/main" id="{1289DFA4-6DC8-AE4E-BD9D-BB04789C2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CDMA Example</a:t>
            </a:r>
          </a:p>
        </p:txBody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F5F8FF35-567C-8745-97E5-FA775AAB5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447800"/>
            <a:ext cx="7239000" cy="48768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User A’s code = &lt;1, –1, –1, 1, –1, 1&gt;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To send a 1 bit = &lt;1, –1, –1, 1, –1, 1&gt;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To send a 0 bit = &lt;–1, 1, 1, –1, 1, –1&gt;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User B’s code = &lt;1, 1, –1, – 1, 1, 1&gt;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To send a 1 bit = &lt;1, 1, –1, –1, 1, 1&gt;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Receiver receiving with A</a:t>
            </a:r>
            <a:r>
              <a:rPr lang="ja-JP" altLang="en-US"/>
              <a:t>’</a:t>
            </a:r>
            <a:r>
              <a:rPr lang="en-US" altLang="ja-JP"/>
              <a:t>s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(A</a:t>
            </a:r>
            <a:r>
              <a:rPr lang="ja-JP" altLang="en-US"/>
              <a:t>’</a:t>
            </a:r>
            <a:r>
              <a:rPr lang="en-US" altLang="ja-JP"/>
              <a:t>s code) x (received chip pattern)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User A </a:t>
            </a:r>
            <a:r>
              <a:rPr lang="ja-JP" altLang="en-US"/>
              <a:t>‘</a:t>
            </a:r>
            <a:r>
              <a:rPr lang="en-US" altLang="ja-JP"/>
              <a:t>1</a:t>
            </a:r>
            <a:r>
              <a:rPr lang="ja-JP" altLang="en-US"/>
              <a:t>’</a:t>
            </a:r>
            <a:r>
              <a:rPr lang="en-US" altLang="ja-JP"/>
              <a:t> bit: 6 -&gt; 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User A </a:t>
            </a:r>
            <a:r>
              <a:rPr lang="ja-JP" altLang="en-US"/>
              <a:t>‘</a:t>
            </a:r>
            <a:r>
              <a:rPr lang="en-US" altLang="ja-JP"/>
              <a:t>0</a:t>
            </a:r>
            <a:r>
              <a:rPr lang="ja-JP" altLang="en-US"/>
              <a:t>’</a:t>
            </a:r>
            <a:r>
              <a:rPr lang="en-US" altLang="ja-JP"/>
              <a:t> bit: -6 -&gt; 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User B </a:t>
            </a:r>
            <a:r>
              <a:rPr lang="ja-JP" altLang="en-US"/>
              <a:t>‘</a:t>
            </a:r>
            <a:r>
              <a:rPr lang="en-US" altLang="ja-JP"/>
              <a:t>1</a:t>
            </a:r>
            <a:r>
              <a:rPr lang="ja-JP" altLang="en-US"/>
              <a:t>’</a:t>
            </a:r>
            <a:r>
              <a:rPr lang="en-US" altLang="ja-JP"/>
              <a:t> bit: 0 -&gt; unwanted signal, ignored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759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>
            <a:extLst>
              <a:ext uri="{FF2B5EF4-FFF2-40B4-BE49-F238E27FC236}">
                <a16:creationId xmlns:a16="http://schemas.microsoft.com/office/drawing/2014/main" id="{29BACB3E-7958-9843-B091-1922813DFF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526A522D-F18B-B84F-A0E5-CA3A19C1314E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11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320514" name="Rectangle 2">
            <a:extLst>
              <a:ext uri="{FF2B5EF4-FFF2-40B4-BE49-F238E27FC236}">
                <a16:creationId xmlns:a16="http://schemas.microsoft.com/office/drawing/2014/main" id="{3C12CA35-9A4C-3B4F-9D3A-AC64B7691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Codes of Three Users</a:t>
            </a:r>
          </a:p>
        </p:txBody>
      </p:sp>
      <p:pic>
        <p:nvPicPr>
          <p:cNvPr id="33795" name="Picture 5" descr="Picture 1">
            <a:extLst>
              <a:ext uri="{FF2B5EF4-FFF2-40B4-BE49-F238E27FC236}">
                <a16:creationId xmlns:a16="http://schemas.microsoft.com/office/drawing/2014/main" id="{18D53C82-55F4-3A40-946E-6D0BD302B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66875"/>
            <a:ext cx="780415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83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3">
            <a:extLst>
              <a:ext uri="{FF2B5EF4-FFF2-40B4-BE49-F238E27FC236}">
                <a16:creationId xmlns:a16="http://schemas.microsoft.com/office/drawing/2014/main" id="{AB26BF5C-6E04-1A47-BFCC-A6623806B7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423AEAFB-4CEB-CF44-BE70-78417FC2D592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12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321538" name="Rectangle 2">
            <a:extLst>
              <a:ext uri="{FF2B5EF4-FFF2-40B4-BE49-F238E27FC236}">
                <a16:creationId xmlns:a16="http://schemas.microsoft.com/office/drawing/2014/main" id="{4205CA7B-861A-8B46-B3FB-22D7301841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Codes of Three Users</a:t>
            </a:r>
          </a:p>
        </p:txBody>
      </p:sp>
      <p:pic>
        <p:nvPicPr>
          <p:cNvPr id="35843" name="Picture 4" descr="Picture 2">
            <a:extLst>
              <a:ext uri="{FF2B5EF4-FFF2-40B4-BE49-F238E27FC236}">
                <a16:creationId xmlns:a16="http://schemas.microsoft.com/office/drawing/2014/main" id="{8FC09C14-D47E-FB44-AC66-D9C9C3CFA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68438"/>
            <a:ext cx="6610350" cy="538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104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3">
            <a:extLst>
              <a:ext uri="{FF2B5EF4-FFF2-40B4-BE49-F238E27FC236}">
                <a16:creationId xmlns:a16="http://schemas.microsoft.com/office/drawing/2014/main" id="{704674EB-B421-E34E-972F-47E948322D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6401C3E7-3FCA-EC42-8F69-04EDC77BDE76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13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322562" name="Rectangle 2">
            <a:extLst>
              <a:ext uri="{FF2B5EF4-FFF2-40B4-BE49-F238E27FC236}">
                <a16:creationId xmlns:a16="http://schemas.microsoft.com/office/drawing/2014/main" id="{0A56A97D-61BA-794B-9AB3-86243C01F3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CDMA for DSSS</a:t>
            </a:r>
          </a:p>
        </p:txBody>
      </p:sp>
      <p:pic>
        <p:nvPicPr>
          <p:cNvPr id="322564" name="Picture 4">
            <a:extLst>
              <a:ext uri="{FF2B5EF4-FFF2-40B4-BE49-F238E27FC236}">
                <a16:creationId xmlns:a16="http://schemas.microsoft.com/office/drawing/2014/main" id="{5E3E6DF1-8C2E-284A-A735-C2EAB1ECE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4813"/>
            <a:ext cx="6858000" cy="518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22566" name="Rectangle 6">
            <a:extLst>
              <a:ext uri="{FF2B5EF4-FFF2-40B4-BE49-F238E27FC236}">
                <a16:creationId xmlns:a16="http://schemas.microsoft.com/office/drawing/2014/main" id="{3AFEA623-22ED-1E4D-AA3C-ECE31D77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419600"/>
            <a:ext cx="2743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2597D599-B9F3-FC4E-8FEF-D61946BC63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3013" y="4494213"/>
          <a:ext cx="2316162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78" name="Equation" r:id="rId5" imgW="1511300" imgH="431800" progId="Equation.3">
                  <p:embed/>
                </p:oleObj>
              </mc:Choice>
              <mc:Fallback>
                <p:oleObj name="Equation" r:id="rId5" imgW="1511300" imgH="431800" progId="Equation.3">
                  <p:embed/>
                  <p:pic>
                    <p:nvPicPr>
                      <p:cNvPr id="37893" name="Object 5">
                        <a:extLst>
                          <a:ext uri="{FF2B5EF4-FFF2-40B4-BE49-F238E27FC236}">
                            <a16:creationId xmlns:a16="http://schemas.microsoft.com/office/drawing/2014/main" id="{2597D599-B9F3-FC4E-8FEF-D61946BC63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013" y="4494213"/>
                        <a:ext cx="2316162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67" name="Text Box 7">
            <a:extLst>
              <a:ext uri="{FF2B5EF4-FFF2-40B4-BE49-F238E27FC236}">
                <a16:creationId xmlns:a16="http://schemas.microsoft.com/office/drawing/2014/main" id="{7E5E3915-DEF9-114E-80DA-66E55C795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5311775"/>
            <a:ext cx="3521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folHlink"/>
                </a:solidFill>
                <a:latin typeface="Helvetica" charset="0"/>
                <a:ea typeface="ＭＳ Ｐゴシック" charset="0"/>
              </a:rPr>
              <a:t>Ignoring attenuations and multipath reception</a:t>
            </a:r>
          </a:p>
        </p:txBody>
      </p:sp>
      <p:sp>
        <p:nvSpPr>
          <p:cNvPr id="322568" name="Line 8">
            <a:extLst>
              <a:ext uri="{FF2B5EF4-FFF2-40B4-BE49-F238E27FC236}">
                <a16:creationId xmlns:a16="http://schemas.microsoft.com/office/drawing/2014/main" id="{5E7829B3-C6B4-4A4C-89FA-289BFA6F07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3581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55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>
            <a:extLst>
              <a:ext uri="{FF2B5EF4-FFF2-40B4-BE49-F238E27FC236}">
                <a16:creationId xmlns:a16="http://schemas.microsoft.com/office/drawing/2014/main" id="{2EA6F762-BEDC-1D4B-B82E-333F748079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897C5D13-0097-0346-9B2C-495CF810AB10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14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270338" name="Rectangle 2">
            <a:extLst>
              <a:ext uri="{FF2B5EF4-FFF2-40B4-BE49-F238E27FC236}">
                <a16:creationId xmlns:a16="http://schemas.microsoft.com/office/drawing/2014/main" id="{4ECC93F5-F4CE-874D-B112-299368FBF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Orthogonal Codes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763745BB-551B-EB4A-8D5C-088A062FB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552575"/>
            <a:ext cx="7772400" cy="46958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i="1" dirty="0">
                <a:cs typeface="+mn-cs"/>
              </a:rPr>
              <a:t>c</a:t>
            </a:r>
            <a:r>
              <a:rPr lang="en-US" i="1" baseline="-25000" dirty="0">
                <a:cs typeface="+mn-cs"/>
              </a:rPr>
              <a:t>i</a:t>
            </a:r>
            <a:r>
              <a:rPr lang="en-US" i="1" dirty="0">
                <a:cs typeface="+mn-cs"/>
              </a:rPr>
              <a:t>(t)</a:t>
            </a:r>
            <a:r>
              <a:rPr lang="en-US" dirty="0">
                <a:cs typeface="+mn-cs"/>
              </a:rPr>
              <a:t> and </a:t>
            </a:r>
            <a:r>
              <a:rPr lang="en-US" i="1" dirty="0" err="1">
                <a:cs typeface="+mn-cs"/>
              </a:rPr>
              <a:t>c</a:t>
            </a:r>
            <a:r>
              <a:rPr lang="en-US" i="1" baseline="-25000" dirty="0" err="1">
                <a:cs typeface="+mn-cs"/>
              </a:rPr>
              <a:t>j</a:t>
            </a:r>
            <a:r>
              <a:rPr lang="en-US" i="1" dirty="0">
                <a:cs typeface="+mn-cs"/>
              </a:rPr>
              <a:t>(t)</a:t>
            </a:r>
            <a:r>
              <a:rPr lang="en-US" dirty="0">
                <a:cs typeface="+mn-cs"/>
              </a:rPr>
              <a:t> should be orthogonal to each other (when </a:t>
            </a:r>
            <a:r>
              <a:rPr lang="en-US" i="1" dirty="0" err="1">
                <a:cs typeface="+mn-cs"/>
              </a:rPr>
              <a:t>i≠j</a:t>
            </a:r>
            <a:r>
              <a:rPr lang="en-US" dirty="0">
                <a:cs typeface="+mn-cs"/>
              </a:rPr>
              <a:t>)</a:t>
            </a:r>
          </a:p>
          <a:p>
            <a:pPr lvl="1" eaLnBrk="1" hangingPunct="1">
              <a:buFont typeface="Wingdings" charset="0"/>
              <a:buChar char="n"/>
              <a:defRPr/>
            </a:pPr>
            <a:endParaRPr lang="en-US" dirty="0"/>
          </a:p>
          <a:p>
            <a:pPr eaLnBrk="1" hangingPunct="1">
              <a:buFont typeface="Wingdings" charset="0"/>
              <a:buChar char="n"/>
              <a:defRPr/>
            </a:pPr>
            <a:endParaRPr lang="en-US" dirty="0">
              <a:cs typeface="+mn-cs"/>
            </a:endParaRPr>
          </a:p>
          <a:p>
            <a:pPr eaLnBrk="1" hangingPunct="1">
              <a:buFont typeface="Wingdings" charset="0"/>
              <a:buChar char="n"/>
              <a:defRPr/>
            </a:pPr>
            <a:endParaRPr lang="en-US" dirty="0">
              <a:cs typeface="+mn-cs"/>
            </a:endParaRP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Example: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Kai" charset="0"/>
                <a:ea typeface="Kai" charset="0"/>
                <a:cs typeface="Kai" charset="0"/>
              </a:rPr>
              <a:t>(+1, +1, -1, -1, +1, +1)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Kai" charset="0"/>
                <a:ea typeface="Kai" charset="0"/>
                <a:cs typeface="Kai" charset="0"/>
              </a:rPr>
              <a:t>(-1, +1, -1, +1, +1, -1)</a:t>
            </a:r>
          </a:p>
        </p:txBody>
      </p:sp>
      <p:graphicFrame>
        <p:nvGraphicFramePr>
          <p:cNvPr id="39940" name="Object 4">
            <a:extLst>
              <a:ext uri="{FF2B5EF4-FFF2-40B4-BE49-F238E27FC236}">
                <a16:creationId xmlns:a16="http://schemas.microsoft.com/office/drawing/2014/main" id="{E9A80162-DACD-5D41-B9AC-FE678B5E99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9211"/>
              </p:ext>
            </p:extLst>
          </p:nvPr>
        </p:nvGraphicFramePr>
        <p:xfrm>
          <a:off x="4899358" y="2135187"/>
          <a:ext cx="28194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7" name="Equation" r:id="rId4" imgW="1079500" imgH="254000" progId="Equation.3">
                  <p:embed/>
                </p:oleObj>
              </mc:Choice>
              <mc:Fallback>
                <p:oleObj name="Equation" r:id="rId4" imgW="1079500" imgH="254000" progId="Equation.3">
                  <p:embed/>
                  <p:pic>
                    <p:nvPicPr>
                      <p:cNvPr id="39940" name="Object 4">
                        <a:extLst>
                          <a:ext uri="{FF2B5EF4-FFF2-40B4-BE49-F238E27FC236}">
                            <a16:creationId xmlns:a16="http://schemas.microsoft.com/office/drawing/2014/main" id="{E9A80162-DACD-5D41-B9AC-FE678B5E99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358" y="2135187"/>
                        <a:ext cx="28194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>
            <a:extLst>
              <a:ext uri="{FF2B5EF4-FFF2-40B4-BE49-F238E27FC236}">
                <a16:creationId xmlns:a16="http://schemas.microsoft.com/office/drawing/2014/main" id="{9ECEEBB5-863F-404C-B0C7-D42CAC074F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812259"/>
              </p:ext>
            </p:extLst>
          </p:nvPr>
        </p:nvGraphicFramePr>
        <p:xfrm>
          <a:off x="4899358" y="3049586"/>
          <a:ext cx="268763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8" name="Equation" r:id="rId6" imgW="1028700" imgH="254000" progId="Equation.3">
                  <p:embed/>
                </p:oleObj>
              </mc:Choice>
              <mc:Fallback>
                <p:oleObj name="Equation" r:id="rId6" imgW="1028700" imgH="254000" progId="Equation.3">
                  <p:embed/>
                  <p:pic>
                    <p:nvPicPr>
                      <p:cNvPr id="39941" name="Object 5">
                        <a:extLst>
                          <a:ext uri="{FF2B5EF4-FFF2-40B4-BE49-F238E27FC236}">
                            <a16:creationId xmlns:a16="http://schemas.microsoft.com/office/drawing/2014/main" id="{9ECEEBB5-863F-404C-B0C7-D42CAC074F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358" y="3049586"/>
                        <a:ext cx="268763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9220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3">
            <a:extLst>
              <a:ext uri="{FF2B5EF4-FFF2-40B4-BE49-F238E27FC236}">
                <a16:creationId xmlns:a16="http://schemas.microsoft.com/office/drawing/2014/main" id="{F7EF9F10-275F-2E4A-A08F-04DF44D4D5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785B0699-C52C-0C48-B278-9F348AE6D848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15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325634" name="Rectangle 2">
            <a:extLst>
              <a:ext uri="{FF2B5EF4-FFF2-40B4-BE49-F238E27FC236}">
                <a16:creationId xmlns:a16="http://schemas.microsoft.com/office/drawing/2014/main" id="{4ADDCB7C-D146-1C41-BBB7-921CC87B5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Typical Multiple Spreading Approach</a:t>
            </a:r>
          </a:p>
        </p:txBody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09B88415-F484-AC45-9AC1-C34E9431C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>
                <a:cs typeface="+mn-cs"/>
              </a:rPr>
              <a:t>Spread data rate by an orthogonal code (channelization code)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/>
              <a:t>Provides mutual orthogonality among all users in the same cell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>
                <a:cs typeface="+mn-cs"/>
              </a:rPr>
              <a:t>Further spread result by a PN sequence (scrambling code)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/>
              <a:t>Provides mutual randomness (low cross correlation) between users in different cells</a:t>
            </a:r>
          </a:p>
        </p:txBody>
      </p:sp>
    </p:spTree>
    <p:extLst>
      <p:ext uri="{BB962C8B-B14F-4D97-AF65-F5344CB8AC3E}">
        <p14:creationId xmlns:p14="http://schemas.microsoft.com/office/powerpoint/2010/main" val="1065962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3">
            <a:extLst>
              <a:ext uri="{FF2B5EF4-FFF2-40B4-BE49-F238E27FC236}">
                <a16:creationId xmlns:a16="http://schemas.microsoft.com/office/drawing/2014/main" id="{1A5406C6-D3C9-A346-8D44-E5BA015301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8BE9F517-2008-6641-A21C-6C6635E8641B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16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251906" name="Rectangle 2">
            <a:extLst>
              <a:ext uri="{FF2B5EF4-FFF2-40B4-BE49-F238E27FC236}">
                <a16:creationId xmlns:a16="http://schemas.microsoft.com/office/drawing/2014/main" id="{77F7B4DB-C3BE-0344-BCE5-DFF820D7D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Frequency Hopping Spread Spectrum</a:t>
            </a:r>
          </a:p>
        </p:txBody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id="{557493F4-3864-D648-8B33-7E4230C85B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Signal is broadcast over seemingly random series of radio frequencies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A number of channels allocated for the FH signal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Width of each channel corresponds to bandwidth of input signal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Signal hops from frequency to frequency at fixed intervals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Transmitter operates in one channel at a time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Bits are transmitted using some encoding scheme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At each successive interval, a new carrier frequency is selected</a:t>
            </a:r>
          </a:p>
        </p:txBody>
      </p:sp>
    </p:spTree>
    <p:extLst>
      <p:ext uri="{BB962C8B-B14F-4D97-AF65-F5344CB8AC3E}">
        <p14:creationId xmlns:p14="http://schemas.microsoft.com/office/powerpoint/2010/main" val="233741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3">
            <a:extLst>
              <a:ext uri="{FF2B5EF4-FFF2-40B4-BE49-F238E27FC236}">
                <a16:creationId xmlns:a16="http://schemas.microsoft.com/office/drawing/2014/main" id="{4E52F376-E1A5-514E-A2C3-DDDC8EA519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2FCD1C86-A271-5440-BFE0-E0D8E90E0D3D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17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281602" name="Rectangle 2">
            <a:extLst>
              <a:ext uri="{FF2B5EF4-FFF2-40B4-BE49-F238E27FC236}">
                <a16:creationId xmlns:a16="http://schemas.microsoft.com/office/drawing/2014/main" id="{6031B49E-21EF-D648-80FF-1CDDBF5E0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Hopping among frequencies</a:t>
            </a:r>
          </a:p>
        </p:txBody>
      </p:sp>
      <p:pic>
        <p:nvPicPr>
          <p:cNvPr id="281605" name="Picture 5">
            <a:extLst>
              <a:ext uri="{FF2B5EF4-FFF2-40B4-BE49-F238E27FC236}">
                <a16:creationId xmlns:a16="http://schemas.microsoft.com/office/drawing/2014/main" id="{379E6D01-C7ED-1A4B-A543-FB4C486B6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131D5243-B956-464D-9D19-B81A58BD4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953000"/>
            <a:ext cx="8305800" cy="160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0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0"/>
              <a:buChar char="n"/>
              <a:defRPr sz="1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sz="1800" dirty="0">
                <a:cs typeface="+mn-cs"/>
              </a:rPr>
              <a:t>Channel sequence dictated by spreading code</a:t>
            </a:r>
          </a:p>
          <a:p>
            <a:pPr eaLnBrk="1" hangingPunct="1">
              <a:defRPr/>
            </a:pPr>
            <a:r>
              <a:rPr lang="en-US" sz="1800" dirty="0">
                <a:cs typeface="+mn-cs"/>
              </a:rPr>
              <a:t>Receiver hops between frequencies in synchronization with transmitter</a:t>
            </a:r>
          </a:p>
          <a:p>
            <a:pPr lvl="1" eaLnBrk="1" hangingPunct="1">
              <a:defRPr/>
            </a:pPr>
            <a:r>
              <a:rPr lang="en-US" sz="1600" dirty="0">
                <a:cs typeface="ＭＳ Ｐゴシック" charset="0"/>
              </a:rPr>
              <a:t>Eavesdroppers hear only unintelligible blips</a:t>
            </a:r>
          </a:p>
          <a:p>
            <a:pPr lvl="1" eaLnBrk="1" hangingPunct="1">
              <a:defRPr/>
            </a:pPr>
            <a:r>
              <a:rPr lang="en-US" sz="1600" dirty="0">
                <a:cs typeface="ＭＳ Ｐゴシック" charset="0"/>
              </a:rPr>
              <a:t>Attempts to jam signal on one frequency succeed only at knocking out a few bits</a:t>
            </a:r>
          </a:p>
        </p:txBody>
      </p:sp>
    </p:spTree>
    <p:extLst>
      <p:ext uri="{BB962C8B-B14F-4D97-AF65-F5344CB8AC3E}">
        <p14:creationId xmlns:p14="http://schemas.microsoft.com/office/powerpoint/2010/main" val="1825027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3">
            <a:extLst>
              <a:ext uri="{FF2B5EF4-FFF2-40B4-BE49-F238E27FC236}">
                <a16:creationId xmlns:a16="http://schemas.microsoft.com/office/drawing/2014/main" id="{DE641CF8-55FA-9240-AE5E-FE810EAC34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7693F820-F7F6-4D4D-99A5-371C368B4174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18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252930" name="Rectangle 2">
            <a:extLst>
              <a:ext uri="{FF2B5EF4-FFF2-40B4-BE49-F238E27FC236}">
                <a16:creationId xmlns:a16="http://schemas.microsoft.com/office/drawing/2014/main" id="{0B7EA6C2-AD8F-AB40-97E6-0761CCB4A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FHSS Using MFSK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EF61575E-8018-204C-939C-0DDEA1F54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MFSK signal is translated to a new frequency every </a:t>
            </a:r>
            <a:r>
              <a:rPr lang="en-US" i="1" dirty="0" err="1">
                <a:cs typeface="+mn-cs"/>
              </a:rPr>
              <a:t>T</a:t>
            </a:r>
            <a:r>
              <a:rPr lang="en-US" i="1" baseline="-25000" dirty="0" err="1">
                <a:cs typeface="+mn-cs"/>
              </a:rPr>
              <a:t>c</a:t>
            </a:r>
            <a:r>
              <a:rPr lang="en-US" i="1" dirty="0">
                <a:cs typeface="+mn-cs"/>
              </a:rPr>
              <a:t> </a:t>
            </a:r>
            <a:r>
              <a:rPr lang="en-US" dirty="0">
                <a:cs typeface="+mn-cs"/>
              </a:rPr>
              <a:t>seconds by modulating the MFSK signal with the FHSS carrier signal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For data rate of </a:t>
            </a:r>
            <a:r>
              <a:rPr lang="en-US" i="1" dirty="0">
                <a:cs typeface="+mn-cs"/>
              </a:rPr>
              <a:t>R: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/>
              <a:t>duration of a bit: </a:t>
            </a:r>
            <a:r>
              <a:rPr lang="en-US" i="1" dirty="0"/>
              <a:t>T </a:t>
            </a:r>
            <a:r>
              <a:rPr lang="en-US" dirty="0"/>
              <a:t>= 1/</a:t>
            </a:r>
            <a:r>
              <a:rPr lang="en-US" i="1" dirty="0"/>
              <a:t>R</a:t>
            </a:r>
            <a:r>
              <a:rPr lang="en-US" dirty="0"/>
              <a:t> seconds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/>
              <a:t>duration of signal element: </a:t>
            </a:r>
            <a:r>
              <a:rPr lang="en-US" i="1" dirty="0" err="1"/>
              <a:t>T</a:t>
            </a:r>
            <a:r>
              <a:rPr lang="en-US" i="1" baseline="-25000" dirty="0" err="1"/>
              <a:t>s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LT </a:t>
            </a:r>
            <a:r>
              <a:rPr lang="en-US" dirty="0"/>
              <a:t>seconds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i="1" dirty="0" err="1">
                <a:cs typeface="+mn-cs"/>
              </a:rPr>
              <a:t>T</a:t>
            </a:r>
            <a:r>
              <a:rPr lang="en-US" i="1" baseline="-25000" dirty="0" err="1">
                <a:cs typeface="+mn-cs"/>
              </a:rPr>
              <a:t>c</a:t>
            </a:r>
            <a:r>
              <a:rPr lang="en-US" i="1" baseline="-25000" dirty="0">
                <a:cs typeface="+mn-cs"/>
              </a:rPr>
              <a:t> </a:t>
            </a:r>
            <a:r>
              <a:rPr lang="en-US" dirty="0">
                <a:cs typeface="Times New Roman" charset="0"/>
                <a:sym typeface="Symbol" charset="0"/>
              </a:rPr>
              <a:t></a:t>
            </a:r>
            <a:r>
              <a:rPr lang="en-US" dirty="0">
                <a:cs typeface="+mn-cs"/>
              </a:rPr>
              <a:t> </a:t>
            </a:r>
            <a:r>
              <a:rPr lang="en-US" i="1" dirty="0" err="1">
                <a:cs typeface="+mn-cs"/>
              </a:rPr>
              <a:t>T</a:t>
            </a:r>
            <a:r>
              <a:rPr lang="en-US" i="1" baseline="-25000" dirty="0" err="1">
                <a:cs typeface="+mn-cs"/>
              </a:rPr>
              <a:t>s</a:t>
            </a:r>
            <a:r>
              <a:rPr lang="en-US" i="1" dirty="0">
                <a:cs typeface="+mn-cs"/>
              </a:rPr>
              <a:t> - </a:t>
            </a:r>
            <a:r>
              <a:rPr lang="en-US" dirty="0">
                <a:cs typeface="+mn-cs"/>
              </a:rPr>
              <a:t>slow-frequency-hop spread spectrum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i="1" dirty="0" err="1">
                <a:cs typeface="+mn-cs"/>
              </a:rPr>
              <a:t>T</a:t>
            </a:r>
            <a:r>
              <a:rPr lang="en-US" i="1" baseline="-25000" dirty="0" err="1">
                <a:cs typeface="+mn-cs"/>
              </a:rPr>
              <a:t>c</a:t>
            </a:r>
            <a:r>
              <a:rPr lang="en-US" i="1" baseline="-25000" dirty="0">
                <a:cs typeface="+mn-cs"/>
              </a:rPr>
              <a:t> </a:t>
            </a:r>
            <a:r>
              <a:rPr lang="en-US" dirty="0">
                <a:cs typeface="+mn-cs"/>
              </a:rPr>
              <a:t>&lt; </a:t>
            </a:r>
            <a:r>
              <a:rPr lang="en-US" i="1" dirty="0" err="1">
                <a:cs typeface="+mn-cs"/>
              </a:rPr>
              <a:t>T</a:t>
            </a:r>
            <a:r>
              <a:rPr lang="en-US" i="1" baseline="-25000" dirty="0" err="1">
                <a:cs typeface="+mn-cs"/>
              </a:rPr>
              <a:t>s</a:t>
            </a:r>
            <a:r>
              <a:rPr lang="en-US" dirty="0">
                <a:cs typeface="+mn-cs"/>
              </a:rPr>
              <a:t> - fast-frequency-hop spread spectrum</a:t>
            </a:r>
          </a:p>
        </p:txBody>
      </p:sp>
    </p:spTree>
    <p:extLst>
      <p:ext uri="{BB962C8B-B14F-4D97-AF65-F5344CB8AC3E}">
        <p14:creationId xmlns:p14="http://schemas.microsoft.com/office/powerpoint/2010/main" val="3897663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3">
            <a:extLst>
              <a:ext uri="{FF2B5EF4-FFF2-40B4-BE49-F238E27FC236}">
                <a16:creationId xmlns:a16="http://schemas.microsoft.com/office/drawing/2014/main" id="{4078662C-C382-7D45-A860-5E68F7364D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D8C427AF-CE61-194B-B8BA-EF2500CB224A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19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252930" name="Rectangle 2">
            <a:extLst>
              <a:ext uri="{FF2B5EF4-FFF2-40B4-BE49-F238E27FC236}">
                <a16:creationId xmlns:a16="http://schemas.microsoft.com/office/drawing/2014/main" id="{5C1E5C69-9714-CD49-9A1F-3859AE6BC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Coping with Data Transmission Errors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9FC46E8A-DB6F-E041-9CF7-A1D4E3802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2895600"/>
            <a:ext cx="7772400" cy="3810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Error detection codes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/>
              <a:t>Detects the presence of an error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Automatic repeat request (ARQ) protocols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/>
              <a:t>Discarding the block of data with error(s).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/>
              <a:t>Sender retransmits same block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Error correction codes, or forward correction codes (FEC)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/>
              <a:t>Designed to detect and correct errors</a:t>
            </a:r>
          </a:p>
        </p:txBody>
      </p:sp>
      <p:sp>
        <p:nvSpPr>
          <p:cNvPr id="252932" name="Rectangle 4">
            <a:extLst>
              <a:ext uri="{FF2B5EF4-FFF2-40B4-BE49-F238E27FC236}">
                <a16:creationId xmlns:a16="http://schemas.microsoft.com/office/drawing/2014/main" id="{3EF1B2FE-6376-4A49-AA60-7BE320C88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24000"/>
            <a:ext cx="7580313" cy="1295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  <a:defRPr/>
            </a:pPr>
            <a:r>
              <a:rPr lang="en-US" b="1" dirty="0">
                <a:latin typeface="Helvetica" charset="0"/>
                <a:ea typeface="ＭＳ Ｐゴシック" charset="0"/>
              </a:rPr>
              <a:t>Wireless transmissions can experience many errors.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  <a:defRPr/>
            </a:pPr>
            <a:r>
              <a:rPr lang="en-US" sz="2000" b="1" dirty="0">
                <a:latin typeface="Helvetica" charset="0"/>
                <a:ea typeface="ＭＳ Ｐゴシック" charset="0"/>
              </a:rPr>
              <a:t>Need to cope with such errors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 b="1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39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>
            <a:extLst>
              <a:ext uri="{FF2B5EF4-FFF2-40B4-BE49-F238E27FC236}">
                <a16:creationId xmlns:a16="http://schemas.microsoft.com/office/drawing/2014/main" id="{7AEB0832-D102-064B-9DC6-3476A5380D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A2234DA4-DF9A-4C4C-B498-237CBCBB58F1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2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271362" name="Rectangle 2">
            <a:extLst>
              <a:ext uri="{FF2B5EF4-FFF2-40B4-BE49-F238E27FC236}">
                <a16:creationId xmlns:a16="http://schemas.microsoft.com/office/drawing/2014/main" id="{27F8ABDB-7AD1-6544-A9EF-DA2DEE5E27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Spread Spectrum</a:t>
            </a:r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3A8819B5-DB0A-844B-A051-DD8D9D664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7772400" cy="38576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Communication: input is fed into a channel encoder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Produces analog signal with narrow bandwidth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Information-rich content requires wider bandwidth.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In traditional systems, this bandwidth does not change at all even though it can be moved to higher frequency for transmission (carrier).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Spread Spectrum: signal is further modulated using sequence of digits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Spreading code or spreading sequence, with special properties 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Effect of modulation is to increase bandwidth of signal to be transmitted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With benefits</a:t>
            </a:r>
          </a:p>
        </p:txBody>
      </p:sp>
    </p:spTree>
    <p:extLst>
      <p:ext uri="{BB962C8B-B14F-4D97-AF65-F5344CB8AC3E}">
        <p14:creationId xmlns:p14="http://schemas.microsoft.com/office/powerpoint/2010/main" val="2363269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3">
            <a:extLst>
              <a:ext uri="{FF2B5EF4-FFF2-40B4-BE49-F238E27FC236}">
                <a16:creationId xmlns:a16="http://schemas.microsoft.com/office/drawing/2014/main" id="{70362B5C-2E28-4743-BDB0-DD4156FD6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7D426238-1C4B-584F-BB32-CB935CE54C72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20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C15075BF-7A6E-DA47-8A95-563328CC0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Error Probability</a:t>
            </a:r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2B0D2FF-15F5-9943-A11C-AABDD76B53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552575"/>
            <a:ext cx="7961312" cy="26384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i="1" dirty="0" err="1">
                <a:cs typeface="+mn-cs"/>
              </a:rPr>
              <a:t>P</a:t>
            </a:r>
            <a:r>
              <a:rPr lang="en-US" i="1" baseline="-25000" dirty="0" err="1">
                <a:cs typeface="+mn-cs"/>
              </a:rPr>
              <a:t>b</a:t>
            </a:r>
            <a:r>
              <a:rPr lang="en-US" dirty="0">
                <a:cs typeface="+mn-cs"/>
              </a:rPr>
              <a:t> : Probability of single bit error (BER)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i="1" dirty="0">
                <a:cs typeface="+mn-cs"/>
              </a:rPr>
              <a:t>P</a:t>
            </a:r>
            <a:r>
              <a:rPr lang="en-US" baseline="-25000" dirty="0">
                <a:cs typeface="+mn-cs"/>
              </a:rPr>
              <a:t>0</a:t>
            </a:r>
            <a:r>
              <a:rPr lang="en-US" dirty="0">
                <a:cs typeface="+mn-cs"/>
              </a:rPr>
              <a:t> : Probability that a frame arrives with no bit errors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i="1" dirty="0">
                <a:cs typeface="+mn-cs"/>
              </a:rPr>
              <a:t>P</a:t>
            </a:r>
            <a:r>
              <a:rPr lang="en-US" baseline="-25000" dirty="0">
                <a:cs typeface="+mn-cs"/>
              </a:rPr>
              <a:t>1</a:t>
            </a:r>
            <a:r>
              <a:rPr lang="en-US" dirty="0">
                <a:cs typeface="+mn-cs"/>
              </a:rPr>
              <a:t> : Probability of 1-bit error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i="1" dirty="0" err="1">
                <a:cs typeface="+mn-cs"/>
              </a:rPr>
              <a:t>P</a:t>
            </a:r>
            <a:r>
              <a:rPr lang="en-US" i="1" baseline="-25000" dirty="0" err="1">
                <a:cs typeface="+mn-cs"/>
              </a:rPr>
              <a:t>e</a:t>
            </a:r>
            <a:r>
              <a:rPr lang="en-US" dirty="0">
                <a:cs typeface="+mn-cs"/>
              </a:rPr>
              <a:t>: While using error detection (capable of detecting 1-bit error), the probability that a frame arrives with undetected errors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F: number of bits per frame</a:t>
            </a:r>
          </a:p>
        </p:txBody>
      </p:sp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3A2933F5-075C-2748-A616-ABF84B005D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572000"/>
          <a:ext cx="3025775" cy="203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6" name="Equation" r:id="rId3" imgW="1270000" imgH="952500" progId="Equation.3">
                  <p:embed/>
                </p:oleObj>
              </mc:Choice>
              <mc:Fallback>
                <p:oleObj name="Equation" r:id="rId3" imgW="1270000" imgH="952500" progId="Equation.3">
                  <p:embed/>
                  <p:pic>
                    <p:nvPicPr>
                      <p:cNvPr id="51204" name="Object 4">
                        <a:extLst>
                          <a:ext uri="{FF2B5EF4-FFF2-40B4-BE49-F238E27FC236}">
                            <a16:creationId xmlns:a16="http://schemas.microsoft.com/office/drawing/2014/main" id="{3A2933F5-075C-2748-A616-ABF84B005D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572000"/>
                        <a:ext cx="3025775" cy="203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57" name="Rectangle 5">
            <a:extLst>
              <a:ext uri="{FF2B5EF4-FFF2-40B4-BE49-F238E27FC236}">
                <a16:creationId xmlns:a16="http://schemas.microsoft.com/office/drawing/2014/main" id="{2D8C0510-4FF0-1945-9681-F49948067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800600"/>
            <a:ext cx="3200400" cy="180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000" i="1">
                <a:solidFill>
                  <a:schemeClr val="hlink"/>
                </a:solidFill>
              </a:rPr>
              <a:t>Example</a:t>
            </a:r>
            <a:endParaRPr lang="en-US" altLang="en-US" sz="2000" i="1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000" i="1"/>
              <a:t>P</a:t>
            </a:r>
            <a:r>
              <a:rPr lang="en-US" altLang="en-US" sz="2000" i="1" baseline="-25000"/>
              <a:t>b</a:t>
            </a:r>
            <a:r>
              <a:rPr lang="en-US" altLang="en-US" sz="2000"/>
              <a:t>=10</a:t>
            </a:r>
            <a:r>
              <a:rPr lang="en-US" altLang="en-US" sz="2000" baseline="30000"/>
              <a:t>-6</a:t>
            </a:r>
            <a:r>
              <a:rPr lang="en-US" altLang="en-US" sz="2000"/>
              <a:t>, F=1000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000" i="1"/>
              <a:t>P</a:t>
            </a:r>
            <a:r>
              <a:rPr lang="en-US" altLang="en-US" sz="2000" baseline="-25000"/>
              <a:t>0</a:t>
            </a:r>
            <a:r>
              <a:rPr lang="en-US" altLang="en-US" sz="2000"/>
              <a:t>=(1-10</a:t>
            </a:r>
            <a:r>
              <a:rPr lang="en-US" altLang="en-US" sz="2000" baseline="30000"/>
              <a:t>-6</a:t>
            </a:r>
            <a:r>
              <a:rPr lang="en-US" altLang="en-US" sz="2000"/>
              <a:t>)</a:t>
            </a:r>
            <a:r>
              <a:rPr lang="en-US" altLang="en-US" sz="2000" baseline="30000"/>
              <a:t>1000</a:t>
            </a:r>
            <a:r>
              <a:rPr lang="en-US" altLang="en-US" sz="2000"/>
              <a:t>≈0.999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000" i="1"/>
              <a:t>P</a:t>
            </a:r>
            <a:r>
              <a:rPr lang="en-US" altLang="en-US" sz="2000" baseline="-25000"/>
              <a:t>1</a:t>
            </a:r>
            <a:r>
              <a:rPr lang="en-US" altLang="en-US" sz="2000"/>
              <a:t>=0.0009995</a:t>
            </a:r>
            <a:endParaRPr lang="en-US" altLang="en-US" sz="2000" baseline="300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000" i="1"/>
              <a:t>P</a:t>
            </a:r>
            <a:r>
              <a:rPr lang="en-US" altLang="en-US" sz="2000" baseline="-25000"/>
              <a:t>e</a:t>
            </a:r>
            <a:r>
              <a:rPr lang="en-US" altLang="en-US" sz="2000"/>
              <a:t>=5x10</a:t>
            </a:r>
            <a:r>
              <a:rPr lang="en-US" altLang="en-US" sz="2000" baseline="30000"/>
              <a:t>-7</a:t>
            </a:r>
            <a:endParaRPr lang="en-US" altLang="en-US" sz="2000"/>
          </a:p>
        </p:txBody>
      </p:sp>
      <p:sp>
        <p:nvSpPr>
          <p:cNvPr id="253958" name="Text Box 6">
            <a:extLst>
              <a:ext uri="{FF2B5EF4-FFF2-40B4-BE49-F238E27FC236}">
                <a16:creationId xmlns:a16="http://schemas.microsoft.com/office/drawing/2014/main" id="{D8069662-FFD0-7B45-AE51-8318931F7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267200"/>
            <a:ext cx="1457325" cy="65722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folHlink"/>
                </a:solidFill>
                <a:latin typeface="Helvetica" charset="0"/>
                <a:ea typeface="ＭＳ Ｐゴシック" charset="0"/>
              </a:rPr>
              <a:t>i.i.d. error</a:t>
            </a:r>
          </a:p>
          <a:p>
            <a:pPr>
              <a:defRPr/>
            </a:pPr>
            <a:r>
              <a:rPr lang="en-US" sz="1800">
                <a:solidFill>
                  <a:schemeClr val="folHlink"/>
                </a:solidFill>
                <a:latin typeface="Helvetica" charset="0"/>
                <a:ea typeface="ＭＳ Ｐゴシック" charset="0"/>
              </a:rPr>
              <a:t>occurrence</a:t>
            </a:r>
            <a:r>
              <a:rPr lang="en-US" sz="1800">
                <a:latin typeface="Helvetica" charset="0"/>
                <a:ea typeface="ＭＳ Ｐゴシック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89073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3">
            <a:extLst>
              <a:ext uri="{FF2B5EF4-FFF2-40B4-BE49-F238E27FC236}">
                <a16:creationId xmlns:a16="http://schemas.microsoft.com/office/drawing/2014/main" id="{8BD32BD0-C7E2-AA41-82CD-AD10051259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A6385BF2-4C4B-5A4D-9380-FBB308211C43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21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268290" name="Rectangle 2">
            <a:extLst>
              <a:ext uri="{FF2B5EF4-FFF2-40B4-BE49-F238E27FC236}">
                <a16:creationId xmlns:a16="http://schemas.microsoft.com/office/drawing/2014/main" id="{7B525BB4-A317-2D4B-89B5-1CB91886E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Error Detection Process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C81C8786-E8D1-F247-84B5-CF2524CC05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552575"/>
            <a:ext cx="7772400" cy="47720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Transmitter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For a given frame, an error-detecting code (check bits) is calculated from data bits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Check bits are appended to data bits and both are transmitted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Receiver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Separates incoming frame into data bits and check bits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Calculates check bits from received data bits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Computation algorithm known to both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Compares calculated check bits against received check bits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Error detected if mismatch</a:t>
            </a:r>
          </a:p>
        </p:txBody>
      </p:sp>
    </p:spTree>
    <p:extLst>
      <p:ext uri="{BB962C8B-B14F-4D97-AF65-F5344CB8AC3E}">
        <p14:creationId xmlns:p14="http://schemas.microsoft.com/office/powerpoint/2010/main" val="2045405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3">
            <a:extLst>
              <a:ext uri="{FF2B5EF4-FFF2-40B4-BE49-F238E27FC236}">
                <a16:creationId xmlns:a16="http://schemas.microsoft.com/office/drawing/2014/main" id="{4EDDEBE2-4826-1649-B880-78D673FC3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C5D3E46B-3FB1-A74D-831F-79E455E165CE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22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333826" name="Rectangle 2">
            <a:extLst>
              <a:ext uri="{FF2B5EF4-FFF2-40B4-BE49-F238E27FC236}">
                <a16:creationId xmlns:a16="http://schemas.microsoft.com/office/drawing/2014/main" id="{ED0672A8-88E1-F746-AC08-6E3706228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Illustration</a:t>
            </a:r>
          </a:p>
        </p:txBody>
      </p:sp>
      <p:pic>
        <p:nvPicPr>
          <p:cNvPr id="53251" name="Picture 5" descr="Picture 2">
            <a:extLst>
              <a:ext uri="{FF2B5EF4-FFF2-40B4-BE49-F238E27FC236}">
                <a16:creationId xmlns:a16="http://schemas.microsoft.com/office/drawing/2014/main" id="{558E20CD-6216-0D4D-957A-5E5765584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87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3832" name="Text Box 8">
            <a:extLst>
              <a:ext uri="{FF2B5EF4-FFF2-40B4-BE49-F238E27FC236}">
                <a16:creationId xmlns:a16="http://schemas.microsoft.com/office/drawing/2014/main" id="{B28D5893-2F02-0640-AEDC-827FA35B9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486400"/>
            <a:ext cx="394335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hlink"/>
                </a:solidFill>
              </a:rPr>
              <a:t>Error can occur in data or check bits; </a:t>
            </a:r>
          </a:p>
          <a:p>
            <a:pPr eaLnBrk="1" hangingPunct="1"/>
            <a:r>
              <a:rPr lang="en-US" altLang="en-US" sz="1800">
                <a:solidFill>
                  <a:schemeClr val="hlink"/>
                </a:solidFill>
              </a:rPr>
              <a:t>so this leads to wrong decisions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978917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3">
            <a:extLst>
              <a:ext uri="{FF2B5EF4-FFF2-40B4-BE49-F238E27FC236}">
                <a16:creationId xmlns:a16="http://schemas.microsoft.com/office/drawing/2014/main" id="{9E1E02BA-AF23-3849-BF6B-CD3882F348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7391C0B3-ED0D-9F41-B2E6-595B33A241A9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23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258050" name="Rectangle 2">
            <a:extLst>
              <a:ext uri="{FF2B5EF4-FFF2-40B4-BE49-F238E27FC236}">
                <a16:creationId xmlns:a16="http://schemas.microsoft.com/office/drawing/2014/main" id="{00255182-A166-D144-823D-B292C005E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Error Detection Techniques</a:t>
            </a:r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FCF1880F-795F-5B47-A784-973F68D7B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Parity Check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Cyclic Redundancy Check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Modulo 2 Arithmetic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Polynomials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Digital logic (hardware implementation)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We will discuss each of these in this chapter.</a:t>
            </a:r>
          </a:p>
        </p:txBody>
      </p:sp>
    </p:spTree>
    <p:extLst>
      <p:ext uri="{BB962C8B-B14F-4D97-AF65-F5344CB8AC3E}">
        <p14:creationId xmlns:p14="http://schemas.microsoft.com/office/powerpoint/2010/main" val="1399139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3">
            <a:extLst>
              <a:ext uri="{FF2B5EF4-FFF2-40B4-BE49-F238E27FC236}">
                <a16:creationId xmlns:a16="http://schemas.microsoft.com/office/drawing/2014/main" id="{BA81BBC5-489E-3F45-A21E-4BDC8B3489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09795161-7217-294A-B2F9-27B56E1303B5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24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334850" name="Rectangle 2">
            <a:extLst>
              <a:ext uri="{FF2B5EF4-FFF2-40B4-BE49-F238E27FC236}">
                <a16:creationId xmlns:a16="http://schemas.microsoft.com/office/drawing/2014/main" id="{933F9B7C-AFBA-3548-8ED5-C34137B88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Parity Check</a:t>
            </a:r>
          </a:p>
        </p:txBody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22D0AEDA-5871-824B-928A-11BC998CBF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Parity bit appended to a block of data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Detection of errors with odd number of bits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Even parity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Added bit ensures an even number of 1s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Odd parity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Added bit ensures an odd number of 1s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Example, 7-bit character [1110,001]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Even parity 		[1110,001</a:t>
            </a:r>
            <a:r>
              <a:rPr lang="en-US" dirty="0">
                <a:solidFill>
                  <a:schemeClr val="hlink"/>
                </a:solidFill>
              </a:rPr>
              <a:t>0</a:t>
            </a:r>
            <a:r>
              <a:rPr lang="en-US" dirty="0"/>
              <a:t>]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Odd parity 		[1110,001</a:t>
            </a:r>
            <a:r>
              <a:rPr lang="en-US" dirty="0">
                <a:solidFill>
                  <a:schemeClr val="hlink"/>
                </a:solidFill>
              </a:rPr>
              <a:t>1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49739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>
            <a:extLst>
              <a:ext uri="{FF2B5EF4-FFF2-40B4-BE49-F238E27FC236}">
                <a16:creationId xmlns:a16="http://schemas.microsoft.com/office/drawing/2014/main" id="{894C61AE-1BAE-754D-9ACD-87FA396C33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85621D06-1101-AF4F-A065-CEBF4854E636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25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343042" name="Rectangle 1026">
            <a:extLst>
              <a:ext uri="{FF2B5EF4-FFF2-40B4-BE49-F238E27FC236}">
                <a16:creationId xmlns:a16="http://schemas.microsoft.com/office/drawing/2014/main" id="{C699DBA8-9DFE-4E47-84E8-52ADB6DD1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Parity Check Examples</a:t>
            </a:r>
          </a:p>
        </p:txBody>
      </p:sp>
      <p:sp>
        <p:nvSpPr>
          <p:cNvPr id="343043" name="Rectangle 1027">
            <a:extLst>
              <a:ext uri="{FF2B5EF4-FFF2-40B4-BE49-F238E27FC236}">
                <a16:creationId xmlns:a16="http://schemas.microsoft.com/office/drawing/2014/main" id="{6B2B1F58-727E-864C-91F5-0A5E282DC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Example, 7-bit character [1110,001]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Even parity 		[1110,001</a:t>
            </a:r>
            <a:r>
              <a:rPr lang="en-US" altLang="en-US">
                <a:solidFill>
                  <a:schemeClr val="hlink"/>
                </a:solidFill>
              </a:rPr>
              <a:t>0</a:t>
            </a:r>
            <a:r>
              <a:rPr lang="en-US" altLang="en-US"/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It can be proven that, if only one bit is received incorrectly, the error will be detected: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[111</a:t>
            </a:r>
            <a:r>
              <a:rPr lang="en-US" altLang="en-US">
                <a:solidFill>
                  <a:srgbClr val="0030FC"/>
                </a:solidFill>
              </a:rPr>
              <a:t>1</a:t>
            </a:r>
            <a:r>
              <a:rPr lang="en-US" altLang="en-US"/>
              <a:t>,0010]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Even parity will detect the error, although the error bit could be at the parity bit location.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[1110,001</a:t>
            </a:r>
            <a:r>
              <a:rPr lang="en-US" altLang="en-US">
                <a:solidFill>
                  <a:srgbClr val="0030FC"/>
                </a:solidFill>
              </a:rPr>
              <a:t>1</a:t>
            </a:r>
            <a:r>
              <a:rPr lang="en-US" altLang="en-US"/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Only </a:t>
            </a:r>
            <a:r>
              <a:rPr lang="en-US" altLang="en-US">
                <a:solidFill>
                  <a:srgbClr val="0000FF"/>
                </a:solidFill>
              </a:rPr>
              <a:t>detection</a:t>
            </a:r>
            <a:r>
              <a:rPr lang="en-US" altLang="en-US"/>
              <a:t> is possible, parity check can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t tell which bit is wrong.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E.g., even parity check receiving [1011,0101]</a:t>
            </a:r>
          </a:p>
        </p:txBody>
      </p:sp>
    </p:spTree>
    <p:extLst>
      <p:ext uri="{BB962C8B-B14F-4D97-AF65-F5344CB8AC3E}">
        <p14:creationId xmlns:p14="http://schemas.microsoft.com/office/powerpoint/2010/main" val="2700921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3">
            <a:extLst>
              <a:ext uri="{FF2B5EF4-FFF2-40B4-BE49-F238E27FC236}">
                <a16:creationId xmlns:a16="http://schemas.microsoft.com/office/drawing/2014/main" id="{8265C9FA-2D04-2440-9CC9-91B42DA949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D808C512-735A-7748-802E-63F59BC84634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26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259074" name="Rectangle 2">
            <a:extLst>
              <a:ext uri="{FF2B5EF4-FFF2-40B4-BE49-F238E27FC236}">
                <a16:creationId xmlns:a16="http://schemas.microsoft.com/office/drawing/2014/main" id="{23D7FF04-8D02-A847-BB45-43612CA8D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Cyclic Redundancy Check (CRC)</a:t>
            </a:r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C9A69F2B-CDEC-1A47-B792-A13F830C7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Transmitter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For a </a:t>
            </a:r>
            <a:r>
              <a:rPr lang="en-US" i="1" dirty="0"/>
              <a:t>k</a:t>
            </a:r>
            <a:r>
              <a:rPr lang="en-US" dirty="0"/>
              <a:t>-bit block, transmitter generates an (</a:t>
            </a:r>
            <a:r>
              <a:rPr lang="en-US" i="1" dirty="0"/>
              <a:t>n</a:t>
            </a:r>
            <a:r>
              <a:rPr lang="en-US" dirty="0"/>
              <a:t>-</a:t>
            </a:r>
            <a:r>
              <a:rPr lang="en-US" i="1" dirty="0"/>
              <a:t>k</a:t>
            </a:r>
            <a:r>
              <a:rPr lang="en-US" dirty="0"/>
              <a:t>)-bit frame check sequence (FCS)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Resulting frame of </a:t>
            </a:r>
            <a:r>
              <a:rPr lang="en-US" i="1" dirty="0"/>
              <a:t>n</a:t>
            </a:r>
            <a:r>
              <a:rPr lang="en-US" dirty="0"/>
              <a:t> bits is exactly </a:t>
            </a:r>
            <a:r>
              <a:rPr lang="en-US" dirty="0">
                <a:solidFill>
                  <a:srgbClr val="FF0000"/>
                </a:solidFill>
              </a:rPr>
              <a:t>divisible </a:t>
            </a:r>
            <a:r>
              <a:rPr lang="en-US" dirty="0"/>
              <a:t>by predetermined number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Receiver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Divides incoming frame by predetermined number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If remainder is 0, assumes no error</a:t>
            </a:r>
          </a:p>
        </p:txBody>
      </p:sp>
    </p:spTree>
    <p:extLst>
      <p:ext uri="{BB962C8B-B14F-4D97-AF65-F5344CB8AC3E}">
        <p14:creationId xmlns:p14="http://schemas.microsoft.com/office/powerpoint/2010/main" val="4034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3">
            <a:extLst>
              <a:ext uri="{FF2B5EF4-FFF2-40B4-BE49-F238E27FC236}">
                <a16:creationId xmlns:a16="http://schemas.microsoft.com/office/drawing/2014/main" id="{1F5C2DDF-3ECF-D046-8DDD-B157299156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CC3A2464-740D-DD4F-AA6E-C4AD1BF55D3C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27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280578" name="Rectangle 2">
            <a:extLst>
              <a:ext uri="{FF2B5EF4-FFF2-40B4-BE49-F238E27FC236}">
                <a16:creationId xmlns:a16="http://schemas.microsoft.com/office/drawing/2014/main" id="{EEA33735-A00F-F143-BDDE-CE820A49D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CRC using Modulo 2 Arithmetic (XOR)</a:t>
            </a:r>
          </a:p>
        </p:txBody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FEB2EAF4-A273-3D4B-A14E-9766771102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513" y="1524000"/>
            <a:ext cx="7772400" cy="29432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Input: D; Output: F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Goal: T=(D || F)/P 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    </a:t>
            </a:r>
            <a:r>
              <a:rPr lang="en-US" sz="2000" dirty="0">
                <a:cs typeface="+mn-cs"/>
              </a:rPr>
              <a:t>has a remainder of 0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Procedure: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/>
              <a:t>Divide 2</a:t>
            </a:r>
            <a:r>
              <a:rPr lang="en-US" i="1" baseline="30000" dirty="0"/>
              <a:t>n</a:t>
            </a:r>
            <a:r>
              <a:rPr lang="en-US" baseline="30000" dirty="0"/>
              <a:t>-</a:t>
            </a:r>
            <a:r>
              <a:rPr lang="en-US" i="1" baseline="30000" dirty="0"/>
              <a:t>k</a:t>
            </a:r>
            <a:r>
              <a:rPr lang="en-US" i="1" dirty="0"/>
              <a:t>D</a:t>
            </a:r>
            <a:r>
              <a:rPr lang="en-US" dirty="0"/>
              <a:t> by </a:t>
            </a:r>
            <a:r>
              <a:rPr lang="en-US" i="1" dirty="0"/>
              <a:t>P: </a:t>
            </a:r>
            <a:r>
              <a:rPr lang="en-US" dirty="0"/>
              <a:t>quotient  and remainder (R)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/>
              <a:t>F &lt;- R</a:t>
            </a:r>
          </a:p>
        </p:txBody>
      </p:sp>
      <p:graphicFrame>
        <p:nvGraphicFramePr>
          <p:cNvPr id="58372" name="Object 4">
            <a:extLst>
              <a:ext uri="{FF2B5EF4-FFF2-40B4-BE49-F238E27FC236}">
                <a16:creationId xmlns:a16="http://schemas.microsoft.com/office/drawing/2014/main" id="{00A2FA8A-67C2-2843-923A-FDCAFA9551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4114800"/>
          <a:ext cx="2057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6" name="Equation" r:id="rId3" imgW="914400" imgH="190500" progId="Equation.3">
                  <p:embed/>
                </p:oleObj>
              </mc:Choice>
              <mc:Fallback>
                <p:oleObj name="Equation" r:id="rId3" imgW="914400" imgH="190500" progId="Equation.3">
                  <p:embed/>
                  <p:pic>
                    <p:nvPicPr>
                      <p:cNvPr id="58372" name="Object 4">
                        <a:extLst>
                          <a:ext uri="{FF2B5EF4-FFF2-40B4-BE49-F238E27FC236}">
                            <a16:creationId xmlns:a16="http://schemas.microsoft.com/office/drawing/2014/main" id="{00A2FA8A-67C2-2843-923A-FDCAFA9551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14800"/>
                        <a:ext cx="20574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>
            <a:extLst>
              <a:ext uri="{FF2B5EF4-FFF2-40B4-BE49-F238E27FC236}">
                <a16:creationId xmlns:a16="http://schemas.microsoft.com/office/drawing/2014/main" id="{92B8145F-1CB1-B441-96B6-2031F2157E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724400"/>
          <a:ext cx="2438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7" name="Equation" r:id="rId5" imgW="965200" imgH="419100" progId="Equation.3">
                  <p:embed/>
                </p:oleObj>
              </mc:Choice>
              <mc:Fallback>
                <p:oleObj name="Equation" r:id="rId5" imgW="965200" imgH="419100" progId="Equation.3">
                  <p:embed/>
                  <p:pic>
                    <p:nvPicPr>
                      <p:cNvPr id="58373" name="Object 5">
                        <a:extLst>
                          <a:ext uri="{FF2B5EF4-FFF2-40B4-BE49-F238E27FC236}">
                            <a16:creationId xmlns:a16="http://schemas.microsoft.com/office/drawing/2014/main" id="{92B8145F-1CB1-B441-96B6-2031F2157E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724400"/>
                        <a:ext cx="24384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>
            <a:extLst>
              <a:ext uri="{FF2B5EF4-FFF2-40B4-BE49-F238E27FC236}">
                <a16:creationId xmlns:a16="http://schemas.microsoft.com/office/drawing/2014/main" id="{C56BBD5E-9DF0-2D4C-BDBB-F0679AFA97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5715000"/>
          <a:ext cx="2286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8" name="Equation" r:id="rId7" imgW="901700" imgH="190500" progId="Equation.3">
                  <p:embed/>
                </p:oleObj>
              </mc:Choice>
              <mc:Fallback>
                <p:oleObj name="Equation" r:id="rId7" imgW="901700" imgH="190500" progId="Equation.3">
                  <p:embed/>
                  <p:pic>
                    <p:nvPicPr>
                      <p:cNvPr id="58374" name="Object 6">
                        <a:extLst>
                          <a:ext uri="{FF2B5EF4-FFF2-40B4-BE49-F238E27FC236}">
                            <a16:creationId xmlns:a16="http://schemas.microsoft.com/office/drawing/2014/main" id="{C56BBD5E-9DF0-2D4C-BDBB-F0679AFA97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715000"/>
                        <a:ext cx="2286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5" name="Group 7">
            <a:extLst>
              <a:ext uri="{FF2B5EF4-FFF2-40B4-BE49-F238E27FC236}">
                <a16:creationId xmlns:a16="http://schemas.microsoft.com/office/drawing/2014/main" id="{EB4889D2-3429-934C-A2EA-9930F763540F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5456238"/>
            <a:ext cx="4660900" cy="1235075"/>
            <a:chOff x="96" y="3437"/>
            <a:chExt cx="2936" cy="778"/>
          </a:xfrm>
        </p:grpSpPr>
        <p:sp>
          <p:nvSpPr>
            <p:cNvPr id="280584" name="Rectangle 8">
              <a:extLst>
                <a:ext uri="{FF2B5EF4-FFF2-40B4-BE49-F238E27FC236}">
                  <a16:creationId xmlns:a16="http://schemas.microsoft.com/office/drawing/2014/main" id="{B15AA52E-47F8-F847-8CC3-61FF80299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744"/>
              <a:ext cx="14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ea typeface="ヒラギノ角ゴ Pro W3" panose="020B0300000000000000" pitchFamily="34" charset="-128"/>
                </a:rPr>
                <a:t>D</a:t>
              </a:r>
              <a:endParaRPr lang="en-US" altLang="en-US"/>
            </a:p>
          </p:txBody>
        </p:sp>
        <p:sp>
          <p:nvSpPr>
            <p:cNvPr id="280585" name="Rectangle 9">
              <a:extLst>
                <a:ext uri="{FF2B5EF4-FFF2-40B4-BE49-F238E27FC236}">
                  <a16:creationId xmlns:a16="http://schemas.microsoft.com/office/drawing/2014/main" id="{5117D0D1-DD0B-344A-80CC-B80164C20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744"/>
              <a:ext cx="43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ea typeface="ヒラギノ角ゴ Pro W3" panose="020B0300000000000000" pitchFamily="34" charset="-128"/>
                </a:rPr>
                <a:t>F</a:t>
              </a:r>
              <a:endParaRPr lang="en-US" altLang="en-US"/>
            </a:p>
          </p:txBody>
        </p:sp>
        <p:sp>
          <p:nvSpPr>
            <p:cNvPr id="280586" name="Text Box 10">
              <a:extLst>
                <a:ext uri="{FF2B5EF4-FFF2-40B4-BE49-F238E27FC236}">
                  <a16:creationId xmlns:a16="http://schemas.microsoft.com/office/drawing/2014/main" id="{03E61C13-8523-8F4F-B395-8F17DDDD9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69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>
                  <a:ea typeface="ヒラギノ角ゴ Pro W3" panose="020B0300000000000000" pitchFamily="34" charset="-128"/>
                </a:rPr>
                <a:t>T</a:t>
              </a:r>
              <a:endParaRPr lang="en-US" altLang="en-US"/>
            </a:p>
          </p:txBody>
        </p:sp>
        <p:sp>
          <p:nvSpPr>
            <p:cNvPr id="280587" name="Text Box 11">
              <a:extLst>
                <a:ext uri="{FF2B5EF4-FFF2-40B4-BE49-F238E27FC236}">
                  <a16:creationId xmlns:a16="http://schemas.microsoft.com/office/drawing/2014/main" id="{0BF18B8D-8BFB-8A40-B6FA-BCA2ED1D6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965"/>
              <a:ext cx="4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latin typeface="Helvetica" charset="0"/>
                  <a:ea typeface="ＭＳ Ｐゴシック" charset="0"/>
                </a:rPr>
                <a:t>k bits</a:t>
              </a:r>
            </a:p>
          </p:txBody>
        </p:sp>
        <p:sp>
          <p:nvSpPr>
            <p:cNvPr id="280588" name="Text Box 12">
              <a:extLst>
                <a:ext uri="{FF2B5EF4-FFF2-40B4-BE49-F238E27FC236}">
                  <a16:creationId xmlns:a16="http://schemas.microsoft.com/office/drawing/2014/main" id="{53C019BE-49A3-D64D-BF6D-1508BA687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965"/>
              <a:ext cx="6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latin typeface="Helvetica" charset="0"/>
                  <a:ea typeface="ＭＳ Ｐゴシック" charset="0"/>
                </a:rPr>
                <a:t>n-k bits</a:t>
              </a:r>
            </a:p>
          </p:txBody>
        </p:sp>
        <p:sp>
          <p:nvSpPr>
            <p:cNvPr id="280589" name="Rectangle 13">
              <a:extLst>
                <a:ext uri="{FF2B5EF4-FFF2-40B4-BE49-F238E27FC236}">
                  <a16:creationId xmlns:a16="http://schemas.microsoft.com/office/drawing/2014/main" id="{A0CA7F23-2F16-FF47-8BDA-A4CE2B573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456"/>
              <a:ext cx="528" cy="192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Helvetica" charset="0"/>
                  <a:ea typeface="ＭＳ Ｐゴシック" charset="0"/>
                </a:rPr>
                <a:t>P</a:t>
              </a:r>
            </a:p>
          </p:txBody>
        </p:sp>
        <p:sp>
          <p:nvSpPr>
            <p:cNvPr id="280590" name="Text Box 14">
              <a:extLst>
                <a:ext uri="{FF2B5EF4-FFF2-40B4-BE49-F238E27FC236}">
                  <a16:creationId xmlns:a16="http://schemas.microsoft.com/office/drawing/2014/main" id="{E016E819-1A0E-A54E-97BB-D4CCADFF3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437"/>
              <a:ext cx="20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latin typeface="Helvetica" charset="0"/>
                  <a:ea typeface="ＭＳ Ｐゴシック" charset="0"/>
                </a:rPr>
                <a:t>Pattern (divisor, n-k+1 bits)</a:t>
              </a:r>
            </a:p>
          </p:txBody>
        </p:sp>
      </p:grpSp>
      <p:sp>
        <p:nvSpPr>
          <p:cNvPr id="280591" name="Rectangle 15">
            <a:extLst>
              <a:ext uri="{FF2B5EF4-FFF2-40B4-BE49-F238E27FC236}">
                <a16:creationId xmlns:a16="http://schemas.microsoft.com/office/drawing/2014/main" id="{8F906E47-08B5-5248-809E-C7CA4DA26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114800"/>
            <a:ext cx="28956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1D295DE4-117D-6B4D-8F24-6C2CCF63D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350" y="1371600"/>
            <a:ext cx="491331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1600" i="1">
                <a:solidFill>
                  <a:srgbClr val="FF0000"/>
                </a:solidFill>
              </a:rPr>
              <a:t>T</a:t>
            </a:r>
            <a:r>
              <a:rPr lang="en-US" altLang="en-US" sz="1600" i="1"/>
              <a:t> </a:t>
            </a:r>
            <a:r>
              <a:rPr lang="en-US" altLang="en-US" sz="1600"/>
              <a:t>= </a:t>
            </a:r>
            <a:r>
              <a:rPr lang="en-US" altLang="en-US" sz="1600" i="1"/>
              <a:t>n</a:t>
            </a:r>
            <a:r>
              <a:rPr lang="en-US" altLang="en-US" sz="1600"/>
              <a:t>-bit frame to be transmitted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1600" i="1">
                <a:solidFill>
                  <a:srgbClr val="FF0000"/>
                </a:solidFill>
              </a:rPr>
              <a:t>D</a:t>
            </a:r>
            <a:r>
              <a:rPr lang="en-US" altLang="en-US" sz="1600" i="1"/>
              <a:t> </a:t>
            </a:r>
            <a:r>
              <a:rPr lang="en-US" altLang="en-US" sz="1600"/>
              <a:t>= </a:t>
            </a:r>
            <a:r>
              <a:rPr lang="en-US" altLang="en-US" sz="1600" i="1"/>
              <a:t>k</a:t>
            </a:r>
            <a:r>
              <a:rPr lang="en-US" altLang="en-US" sz="1600"/>
              <a:t>-bit block of data; the first </a:t>
            </a:r>
            <a:r>
              <a:rPr lang="en-US" altLang="en-US" sz="1600" i="1"/>
              <a:t>k </a:t>
            </a:r>
            <a:r>
              <a:rPr lang="en-US" altLang="en-US" sz="1600"/>
              <a:t>bits of </a:t>
            </a:r>
            <a:r>
              <a:rPr lang="en-US" altLang="en-US" sz="1600" i="1"/>
              <a:t>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1600" i="1">
                <a:solidFill>
                  <a:srgbClr val="FF0000"/>
                </a:solidFill>
              </a:rPr>
              <a:t>F</a:t>
            </a:r>
            <a:r>
              <a:rPr lang="en-US" altLang="en-US" sz="1600" i="1"/>
              <a:t> </a:t>
            </a:r>
            <a:r>
              <a:rPr lang="en-US" altLang="en-US" sz="1600"/>
              <a:t>= </a:t>
            </a:r>
            <a:r>
              <a:rPr lang="en-US" altLang="en-US" sz="1600" i="1"/>
              <a:t>(n </a:t>
            </a:r>
            <a:r>
              <a:rPr lang="en-US" altLang="en-US" sz="1600"/>
              <a:t>– </a:t>
            </a:r>
            <a:r>
              <a:rPr lang="en-US" altLang="en-US" sz="1600" i="1"/>
              <a:t>k</a:t>
            </a:r>
            <a:r>
              <a:rPr lang="en-US" altLang="en-US" sz="1600"/>
              <a:t>)-bit FCS; the last </a:t>
            </a:r>
            <a:r>
              <a:rPr lang="en-US" altLang="en-US" sz="1600" i="1"/>
              <a:t>(n </a:t>
            </a:r>
            <a:r>
              <a:rPr lang="en-US" altLang="en-US" sz="1600"/>
              <a:t>– </a:t>
            </a:r>
            <a:r>
              <a:rPr lang="en-US" altLang="en-US" sz="1600" i="1"/>
              <a:t>k</a:t>
            </a:r>
            <a:r>
              <a:rPr lang="en-US" altLang="en-US" sz="1600"/>
              <a:t>) bits of </a:t>
            </a:r>
            <a:r>
              <a:rPr lang="en-US" altLang="en-US" sz="1600" i="1"/>
              <a:t>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1600" i="1">
                <a:solidFill>
                  <a:srgbClr val="FF0000"/>
                </a:solidFill>
              </a:rPr>
              <a:t>P</a:t>
            </a:r>
            <a:r>
              <a:rPr lang="en-US" altLang="en-US" sz="1600" i="1"/>
              <a:t> </a:t>
            </a:r>
            <a:r>
              <a:rPr lang="en-US" altLang="en-US" sz="1600"/>
              <a:t>= pattern of </a:t>
            </a:r>
            <a:r>
              <a:rPr lang="en-US" altLang="en-US" sz="1600" i="1"/>
              <a:t>n</a:t>
            </a:r>
            <a:r>
              <a:rPr lang="en-US" altLang="en-US" sz="1600"/>
              <a:t>–</a:t>
            </a:r>
            <a:r>
              <a:rPr lang="en-US" altLang="en-US" sz="1600" i="1"/>
              <a:t>k</a:t>
            </a:r>
            <a:r>
              <a:rPr lang="en-US" altLang="en-US" sz="1600"/>
              <a:t>+1 bits (predetermined divisor)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1600" i="1">
                <a:solidFill>
                  <a:srgbClr val="FF0000"/>
                </a:solidFill>
              </a:rPr>
              <a:t>Q</a:t>
            </a:r>
            <a:r>
              <a:rPr lang="en-US" altLang="en-US" sz="1600">
                <a:solidFill>
                  <a:srgbClr val="FF0000"/>
                </a:solidFill>
              </a:rPr>
              <a:t> </a:t>
            </a:r>
            <a:r>
              <a:rPr lang="en-US" altLang="en-US" sz="1600"/>
              <a:t>= Quotient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1600" i="1">
                <a:solidFill>
                  <a:srgbClr val="FF0000"/>
                </a:solidFill>
              </a:rPr>
              <a:t>R</a:t>
            </a:r>
            <a:r>
              <a:rPr lang="en-US" altLang="en-US" sz="1600"/>
              <a:t> = Remainder</a:t>
            </a:r>
          </a:p>
        </p:txBody>
      </p:sp>
    </p:spTree>
    <p:extLst>
      <p:ext uri="{BB962C8B-B14F-4D97-AF65-F5344CB8AC3E}">
        <p14:creationId xmlns:p14="http://schemas.microsoft.com/office/powerpoint/2010/main" val="369927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3">
            <a:extLst>
              <a:ext uri="{FF2B5EF4-FFF2-40B4-BE49-F238E27FC236}">
                <a16:creationId xmlns:a16="http://schemas.microsoft.com/office/drawing/2014/main" id="{0EAC837B-3DF2-394E-A770-0306D02BCC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4CE27AA0-CCEC-074E-96DB-A0FBC67D1088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28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281602" name="Rectangle 2">
            <a:extLst>
              <a:ext uri="{FF2B5EF4-FFF2-40B4-BE49-F238E27FC236}">
                <a16:creationId xmlns:a16="http://schemas.microsoft.com/office/drawing/2014/main" id="{08B9F7C0-CA93-A74C-97E7-D60411917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Proof of zero remainder</a:t>
            </a:r>
          </a:p>
        </p:txBody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8373AE55-5396-4C42-A3B7-E4B9D93A3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552575"/>
            <a:ext cx="7772400" cy="47720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Remainder of </a:t>
            </a:r>
            <a:r>
              <a:rPr lang="en-US" i="1" dirty="0">
                <a:cs typeface="+mn-cs"/>
              </a:rPr>
              <a:t>T</a:t>
            </a:r>
            <a:r>
              <a:rPr lang="en-US" dirty="0">
                <a:cs typeface="+mn-cs"/>
              </a:rPr>
              <a:t>/</a:t>
            </a:r>
            <a:r>
              <a:rPr lang="en-US" i="1" dirty="0">
                <a:cs typeface="+mn-cs"/>
              </a:rPr>
              <a:t>P</a:t>
            </a:r>
            <a:endParaRPr lang="en-US" dirty="0">
              <a:cs typeface="+mn-cs"/>
            </a:endParaRPr>
          </a:p>
          <a:p>
            <a:pPr eaLnBrk="1" hangingPunct="1">
              <a:buFont typeface="Wingdings" charset="0"/>
              <a:buChar char="n"/>
              <a:defRPr/>
            </a:pPr>
            <a:endParaRPr lang="en-US" dirty="0">
              <a:cs typeface="+mn-cs"/>
            </a:endParaRPr>
          </a:p>
          <a:p>
            <a:pPr eaLnBrk="1" hangingPunct="1">
              <a:buFont typeface="Wingdings" charset="0"/>
              <a:buChar char="n"/>
              <a:defRPr/>
            </a:pPr>
            <a:endParaRPr lang="en-US" dirty="0">
              <a:cs typeface="+mn-cs"/>
            </a:endParaRP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Substituting, </a:t>
            </a:r>
          </a:p>
          <a:p>
            <a:pPr eaLnBrk="1" hangingPunct="1">
              <a:buFont typeface="Wingdings" charset="0"/>
              <a:buChar char="n"/>
              <a:defRPr/>
            </a:pPr>
            <a:endParaRPr lang="en-US" dirty="0">
              <a:cs typeface="+mn-cs"/>
            </a:endParaRPr>
          </a:p>
          <a:p>
            <a:pPr eaLnBrk="1" hangingPunct="1">
              <a:buFont typeface="Wingdings" charset="0"/>
              <a:buChar char="n"/>
              <a:defRPr/>
            </a:pPr>
            <a:endParaRPr lang="en-US" dirty="0">
              <a:cs typeface="+mn-cs"/>
            </a:endParaRP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/>
              <a:t>R+R = R XOR R = 0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/>
              <a:t>No remainder, so </a:t>
            </a:r>
            <a:r>
              <a:rPr lang="en-US" i="1" dirty="0"/>
              <a:t>T </a:t>
            </a:r>
            <a:r>
              <a:rPr lang="en-US" dirty="0"/>
              <a:t> is divisible by </a:t>
            </a:r>
            <a:r>
              <a:rPr lang="en-US" i="1" dirty="0"/>
              <a:t>P</a:t>
            </a:r>
          </a:p>
        </p:txBody>
      </p:sp>
      <p:graphicFrame>
        <p:nvGraphicFramePr>
          <p:cNvPr id="59396" name="Object 4">
            <a:extLst>
              <a:ext uri="{FF2B5EF4-FFF2-40B4-BE49-F238E27FC236}">
                <a16:creationId xmlns:a16="http://schemas.microsoft.com/office/drawing/2014/main" id="{7EB6F8CC-21C3-8C41-81D5-181B74AACB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1905000"/>
          <a:ext cx="38862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9" name="Equation" r:id="rId3" imgW="1778000" imgH="419100" progId="Equation.3">
                  <p:embed/>
                </p:oleObj>
              </mc:Choice>
              <mc:Fallback>
                <p:oleObj name="Equation" r:id="rId3" imgW="1778000" imgH="419100" progId="Equation.3">
                  <p:embed/>
                  <p:pic>
                    <p:nvPicPr>
                      <p:cNvPr id="59396" name="Object 4">
                        <a:extLst>
                          <a:ext uri="{FF2B5EF4-FFF2-40B4-BE49-F238E27FC236}">
                            <a16:creationId xmlns:a16="http://schemas.microsoft.com/office/drawing/2014/main" id="{7EB6F8CC-21C3-8C41-81D5-181B74AACB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905000"/>
                        <a:ext cx="388620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>
            <a:extLst>
              <a:ext uri="{FF2B5EF4-FFF2-40B4-BE49-F238E27FC236}">
                <a16:creationId xmlns:a16="http://schemas.microsoft.com/office/drawing/2014/main" id="{A2CEDA98-DF52-434C-B816-1AAA2656E6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124200"/>
          <a:ext cx="41910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0" name="Equation" r:id="rId5" imgW="1993900" imgH="393700" progId="Equation.3">
                  <p:embed/>
                </p:oleObj>
              </mc:Choice>
              <mc:Fallback>
                <p:oleObj name="Equation" r:id="rId5" imgW="1993900" imgH="393700" progId="Equation.3">
                  <p:embed/>
                  <p:pic>
                    <p:nvPicPr>
                      <p:cNvPr id="59397" name="Object 5">
                        <a:extLst>
                          <a:ext uri="{FF2B5EF4-FFF2-40B4-BE49-F238E27FC236}">
                            <a16:creationId xmlns:a16="http://schemas.microsoft.com/office/drawing/2014/main" id="{A2CEDA98-DF52-434C-B816-1AAA2656E6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124200"/>
                        <a:ext cx="419100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9540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3">
            <a:extLst>
              <a:ext uri="{FF2B5EF4-FFF2-40B4-BE49-F238E27FC236}">
                <a16:creationId xmlns:a16="http://schemas.microsoft.com/office/drawing/2014/main" id="{A7B91F80-D35E-F443-AD2A-B0155BBD27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FC5C6F2C-DBEA-A64B-9BAA-C0364A0FD956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29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335874" name="Rectangle 2">
            <a:extLst>
              <a:ext uri="{FF2B5EF4-FFF2-40B4-BE49-F238E27FC236}">
                <a16:creationId xmlns:a16="http://schemas.microsoft.com/office/drawing/2014/main" id="{CB142F08-5374-2A4D-8A53-C19241EBE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Example of CRC using XOR</a:t>
            </a:r>
          </a:p>
        </p:txBody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D49B69B5-3584-8340-9C89-3220D34CF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552575"/>
            <a:ext cx="3846512" cy="17240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>
                <a:cs typeface="+mn-cs"/>
              </a:rPr>
              <a:t>D=1010001101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>
                <a:cs typeface="+mn-cs"/>
              </a:rPr>
              <a:t>P=110101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>
                <a:cs typeface="+mn-cs"/>
              </a:rPr>
              <a:t>F=R=01110</a:t>
            </a:r>
          </a:p>
        </p:txBody>
      </p:sp>
      <p:pic>
        <p:nvPicPr>
          <p:cNvPr id="60420" name="Picture 6" descr="Picture 3">
            <a:extLst>
              <a:ext uri="{FF2B5EF4-FFF2-40B4-BE49-F238E27FC236}">
                <a16:creationId xmlns:a16="http://schemas.microsoft.com/office/drawing/2014/main" id="{F72857B8-2330-A24D-BDB9-686235A4E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22688"/>
            <a:ext cx="5289550" cy="313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7" descr="Picture 4">
            <a:extLst>
              <a:ext uri="{FF2B5EF4-FFF2-40B4-BE49-F238E27FC236}">
                <a16:creationId xmlns:a16="http://schemas.microsoft.com/office/drawing/2014/main" id="{4D8BEF92-5E90-214E-B97E-46C79AED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792538"/>
            <a:ext cx="38100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5881" name="Text Box 9">
            <a:extLst>
              <a:ext uri="{FF2B5EF4-FFF2-40B4-BE49-F238E27FC236}">
                <a16:creationId xmlns:a16="http://schemas.microsoft.com/office/drawing/2014/main" id="{1E5F6627-E2FA-AC40-B556-7267FE72E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425" y="1828800"/>
            <a:ext cx="32766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hlink"/>
                </a:solidFill>
              </a:rPr>
              <a:t>(n,k)</a:t>
            </a:r>
          </a:p>
          <a:p>
            <a:pPr algn="ctr" eaLnBrk="1" hangingPunct="1"/>
            <a:r>
              <a:rPr lang="en-US" altLang="en-US">
                <a:solidFill>
                  <a:schemeClr val="hlink"/>
                </a:solidFill>
              </a:rPr>
              <a:t>n=15, k=10, n-k=5</a:t>
            </a:r>
          </a:p>
          <a:p>
            <a:pPr algn="ctr" eaLnBrk="1" hangingPunct="1"/>
            <a:endParaRPr lang="en-US" altLang="en-US">
              <a:solidFill>
                <a:schemeClr val="hlink"/>
              </a:solidFill>
            </a:endParaRPr>
          </a:p>
          <a:p>
            <a:pPr algn="ctr" eaLnBrk="1" hangingPunct="1"/>
            <a:r>
              <a:rPr lang="en-US" altLang="en-US">
                <a:solidFill>
                  <a:schemeClr val="hlink"/>
                </a:solidFill>
              </a:rPr>
              <a:t>All calculations in XOR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06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>
            <a:extLst>
              <a:ext uri="{FF2B5EF4-FFF2-40B4-BE49-F238E27FC236}">
                <a16:creationId xmlns:a16="http://schemas.microsoft.com/office/drawing/2014/main" id="{3D67C2F6-6D6B-BE46-AF3A-D049EFC27E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7BDF3F9A-5DCC-A343-8B91-A0BC804613DF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3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276482" name="Rectangle 2">
            <a:extLst>
              <a:ext uri="{FF2B5EF4-FFF2-40B4-BE49-F238E27FC236}">
                <a16:creationId xmlns:a16="http://schemas.microsoft.com/office/drawing/2014/main" id="{B23CE7A7-7BCE-AF46-8D2C-088227027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Model and benefits</a:t>
            </a:r>
          </a:p>
        </p:txBody>
      </p:sp>
      <p:pic>
        <p:nvPicPr>
          <p:cNvPr id="19459" name="Picture 1" descr="Screen shot 2012-09-19 at 1.45.30 PM.png">
            <a:extLst>
              <a:ext uri="{FF2B5EF4-FFF2-40B4-BE49-F238E27FC236}">
                <a16:creationId xmlns:a16="http://schemas.microsoft.com/office/drawing/2014/main" id="{A500BC11-EAF2-0241-8A80-303E50355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25913"/>
            <a:ext cx="9144000" cy="235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27">
            <a:extLst>
              <a:ext uri="{FF2B5EF4-FFF2-40B4-BE49-F238E27FC236}">
                <a16:creationId xmlns:a16="http://schemas.microsoft.com/office/drawing/2014/main" id="{76F87EEC-1687-5546-BCC7-19F5B39E1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19200"/>
            <a:ext cx="4495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0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0"/>
              <a:buChar char="n"/>
              <a:defRPr sz="1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cs typeface="+mn-cs"/>
              </a:rPr>
              <a:t>Digit sequence is used to demodulate the spread spectrum signal </a:t>
            </a:r>
          </a:p>
          <a:p>
            <a:pPr lvl="1" eaLnBrk="1" hangingPunct="1">
              <a:defRPr/>
            </a:pPr>
            <a:endParaRPr lang="en-US" sz="1800" dirty="0"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000" dirty="0"/>
              <a:t>By feeding the received signal into a channel decoder with the same pseudorandom code/sequence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0C0E588-CABA-5543-BE81-43B18FE55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143000"/>
            <a:ext cx="43434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0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0"/>
              <a:buChar char="n"/>
              <a:defRPr sz="1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solidFill>
                  <a:srgbClr val="0000FF"/>
                </a:solidFill>
                <a:cs typeface="+mn-cs"/>
              </a:rPr>
              <a:t>Immunity from various kinds of noise and multipath distortion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0000FF"/>
                </a:solidFill>
                <a:cs typeface="+mn-cs"/>
              </a:rPr>
              <a:t>Can be used for hiding and encrypting signals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0000FF"/>
                </a:solidFill>
                <a:cs typeface="+mn-cs"/>
              </a:rPr>
              <a:t>Several users can independently use the same wider bandwidth with very little interference (</a:t>
            </a:r>
            <a:r>
              <a:rPr lang="en-US" sz="2000" dirty="0" err="1">
                <a:solidFill>
                  <a:srgbClr val="0000FF"/>
                </a:solidFill>
                <a:cs typeface="+mn-cs"/>
              </a:rPr>
              <a:t>orthogonality</a:t>
            </a:r>
            <a:r>
              <a:rPr lang="en-US" sz="2000" dirty="0">
                <a:solidFill>
                  <a:srgbClr val="0000FF"/>
                </a:solidFill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286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3">
            <a:extLst>
              <a:ext uri="{FF2B5EF4-FFF2-40B4-BE49-F238E27FC236}">
                <a16:creationId xmlns:a16="http://schemas.microsoft.com/office/drawing/2014/main" id="{F9BEE75E-A0C2-3447-83EB-26A3093483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6513513" y="6143625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1447479D-3664-F149-B535-001B06DE13E1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30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270338" name="Rectangle 2">
            <a:extLst>
              <a:ext uri="{FF2B5EF4-FFF2-40B4-BE49-F238E27FC236}">
                <a16:creationId xmlns:a16="http://schemas.microsoft.com/office/drawing/2014/main" id="{1FB27A28-0AC9-A14E-B756-5247F508E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CRC using Polynomials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2DBD9367-D06B-B042-875F-62D830B80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772400" cy="50768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All values expressed as polynomials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Dummy variable </a:t>
            </a:r>
            <a:r>
              <a:rPr lang="en-US" i="1" dirty="0"/>
              <a:t>X</a:t>
            </a:r>
            <a:r>
              <a:rPr lang="en-US" dirty="0"/>
              <a:t> with binary coefficients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The binary coefficients of the polynomials can represent binary numbers: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/>
              <a:t>		X</a:t>
            </a:r>
            <a:r>
              <a:rPr lang="en-US" baseline="30000" dirty="0"/>
              <a:t>3</a:t>
            </a:r>
            <a:r>
              <a:rPr lang="en-US" dirty="0"/>
              <a:t>     +X +1 is equivalent to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/>
              <a:t>		1    0   1   1</a:t>
            </a:r>
          </a:p>
        </p:txBody>
      </p:sp>
      <p:graphicFrame>
        <p:nvGraphicFramePr>
          <p:cNvPr id="61444" name="Object 4">
            <a:extLst>
              <a:ext uri="{FF2B5EF4-FFF2-40B4-BE49-F238E27FC236}">
                <a16:creationId xmlns:a16="http://schemas.microsoft.com/office/drawing/2014/main" id="{E4376004-0935-0B41-85BB-85334AA819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520132"/>
              </p:ext>
            </p:extLst>
          </p:nvPr>
        </p:nvGraphicFramePr>
        <p:xfrm>
          <a:off x="2290615" y="2073275"/>
          <a:ext cx="3316287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6" name="Equation" r:id="rId3" imgW="1676400" imgH="685800" progId="Equation.3">
                  <p:embed/>
                </p:oleObj>
              </mc:Choice>
              <mc:Fallback>
                <p:oleObj name="Equation" r:id="rId3" imgW="1676400" imgH="685800" progId="Equation.3">
                  <p:embed/>
                  <p:pic>
                    <p:nvPicPr>
                      <p:cNvPr id="61444" name="Object 4">
                        <a:extLst>
                          <a:ext uri="{FF2B5EF4-FFF2-40B4-BE49-F238E27FC236}">
                            <a16:creationId xmlns:a16="http://schemas.microsoft.com/office/drawing/2014/main" id="{E4376004-0935-0B41-85BB-85334AA819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615" y="2073275"/>
                        <a:ext cx="3316287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5189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3">
            <a:extLst>
              <a:ext uri="{FF2B5EF4-FFF2-40B4-BE49-F238E27FC236}">
                <a16:creationId xmlns:a16="http://schemas.microsoft.com/office/drawing/2014/main" id="{111C5DF8-AF5D-4B41-806B-84A22A0CAC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0DF07F19-4F08-F245-A560-8359BF36FD65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31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273410" name="Rectangle 2">
            <a:extLst>
              <a:ext uri="{FF2B5EF4-FFF2-40B4-BE49-F238E27FC236}">
                <a16:creationId xmlns:a16="http://schemas.microsoft.com/office/drawing/2014/main" id="{D87FF97B-0828-EA47-ADD2-0B11C16FD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Some P(X) Functions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C0EF9284-7E16-C746-958A-B73CC5DDE1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P(X) needs to be indivisible to demonstrate some good properties for CRC.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Widely used versions of</a:t>
            </a:r>
            <a:r>
              <a:rPr lang="en-US" altLang="en-US" i="1"/>
              <a:t> P(X)</a:t>
            </a: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CRC–12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X</a:t>
            </a:r>
            <a:r>
              <a:rPr lang="en-US" altLang="en-US" baseline="30000"/>
              <a:t>12 </a:t>
            </a:r>
            <a:r>
              <a:rPr lang="en-US" altLang="en-US"/>
              <a:t>+ X</a:t>
            </a:r>
            <a:r>
              <a:rPr lang="en-US" altLang="en-US" baseline="30000"/>
              <a:t>11 </a:t>
            </a:r>
            <a:r>
              <a:rPr lang="en-US" altLang="en-US"/>
              <a:t>+ X</a:t>
            </a:r>
            <a:r>
              <a:rPr lang="en-US" altLang="en-US" baseline="30000"/>
              <a:t>3 </a:t>
            </a:r>
            <a:r>
              <a:rPr lang="en-US" altLang="en-US"/>
              <a:t>+ X</a:t>
            </a:r>
            <a:r>
              <a:rPr lang="en-US" altLang="en-US" baseline="30000"/>
              <a:t>2 </a:t>
            </a:r>
            <a:r>
              <a:rPr lang="en-US" altLang="en-US"/>
              <a:t>+ X + 1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CRC–16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X</a:t>
            </a:r>
            <a:r>
              <a:rPr lang="en-US" altLang="en-US" baseline="30000"/>
              <a:t>16 </a:t>
            </a:r>
            <a:r>
              <a:rPr lang="en-US" altLang="en-US"/>
              <a:t>+ X</a:t>
            </a:r>
            <a:r>
              <a:rPr lang="en-US" altLang="en-US" baseline="30000"/>
              <a:t>15 </a:t>
            </a:r>
            <a:r>
              <a:rPr lang="en-US" altLang="en-US"/>
              <a:t>+ X</a:t>
            </a:r>
            <a:r>
              <a:rPr lang="en-US" altLang="en-US" baseline="30000"/>
              <a:t>2 </a:t>
            </a:r>
            <a:r>
              <a:rPr lang="en-US" altLang="en-US"/>
              <a:t>+ 1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CRC – CCITT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X</a:t>
            </a:r>
            <a:r>
              <a:rPr lang="en-US" altLang="en-US" baseline="30000"/>
              <a:t>16 </a:t>
            </a:r>
            <a:r>
              <a:rPr lang="en-US" altLang="en-US"/>
              <a:t>+ X</a:t>
            </a:r>
            <a:r>
              <a:rPr lang="en-US" altLang="en-US" baseline="30000"/>
              <a:t>12 </a:t>
            </a:r>
            <a:r>
              <a:rPr lang="en-US" altLang="en-US"/>
              <a:t>+ X</a:t>
            </a:r>
            <a:r>
              <a:rPr lang="en-US" altLang="en-US" baseline="30000"/>
              <a:t>5 </a:t>
            </a:r>
            <a:r>
              <a:rPr lang="en-US" altLang="en-US"/>
              <a:t>+ 1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CRC – 32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X</a:t>
            </a:r>
            <a:r>
              <a:rPr lang="en-US" altLang="en-US" baseline="30000"/>
              <a:t>32 </a:t>
            </a:r>
            <a:r>
              <a:rPr lang="en-US" altLang="en-US"/>
              <a:t>+ X</a:t>
            </a:r>
            <a:r>
              <a:rPr lang="en-US" altLang="en-US" baseline="30000"/>
              <a:t>26 </a:t>
            </a:r>
            <a:r>
              <a:rPr lang="en-US" altLang="en-US"/>
              <a:t>+ X</a:t>
            </a:r>
            <a:r>
              <a:rPr lang="en-US" altLang="en-US" baseline="30000"/>
              <a:t>23 </a:t>
            </a:r>
            <a:r>
              <a:rPr lang="en-US" altLang="en-US"/>
              <a:t>+ X</a:t>
            </a:r>
            <a:r>
              <a:rPr lang="en-US" altLang="en-US" baseline="30000"/>
              <a:t>22</a:t>
            </a:r>
            <a:r>
              <a:rPr lang="en-US" altLang="en-US"/>
              <a:t> + X</a:t>
            </a:r>
            <a:r>
              <a:rPr lang="en-US" altLang="en-US" baseline="30000"/>
              <a:t>16 </a:t>
            </a:r>
            <a:r>
              <a:rPr lang="en-US" altLang="en-US"/>
              <a:t>+ X</a:t>
            </a:r>
            <a:r>
              <a:rPr lang="en-US" altLang="en-US" baseline="30000"/>
              <a:t>12 </a:t>
            </a:r>
            <a:r>
              <a:rPr lang="en-US" altLang="en-US"/>
              <a:t>+ X</a:t>
            </a:r>
            <a:r>
              <a:rPr lang="en-US" altLang="en-US" baseline="30000"/>
              <a:t>11 </a:t>
            </a:r>
            <a:r>
              <a:rPr lang="en-US" altLang="en-US"/>
              <a:t>+ X</a:t>
            </a:r>
            <a:r>
              <a:rPr lang="en-US" altLang="en-US" baseline="30000"/>
              <a:t>10 </a:t>
            </a:r>
            <a:r>
              <a:rPr lang="en-US" altLang="en-US"/>
              <a:t>+</a:t>
            </a:r>
            <a:r>
              <a:rPr lang="en-US" altLang="en-US" baseline="30000"/>
              <a:t> </a:t>
            </a:r>
            <a:r>
              <a:rPr lang="en-US" altLang="en-US"/>
              <a:t>X</a:t>
            </a:r>
            <a:r>
              <a:rPr lang="en-US" altLang="en-US" baseline="30000"/>
              <a:t>8 </a:t>
            </a:r>
            <a:r>
              <a:rPr lang="en-US" altLang="en-US"/>
              <a:t>+ X</a:t>
            </a:r>
            <a:r>
              <a:rPr lang="en-US" altLang="en-US" baseline="30000"/>
              <a:t>7 </a:t>
            </a:r>
            <a:r>
              <a:rPr lang="en-US" altLang="en-US"/>
              <a:t>+ X</a:t>
            </a:r>
            <a:r>
              <a:rPr lang="en-US" altLang="en-US" baseline="30000"/>
              <a:t>5 </a:t>
            </a:r>
            <a:r>
              <a:rPr lang="en-US" altLang="en-US"/>
              <a:t>+</a:t>
            </a:r>
            <a:r>
              <a:rPr lang="en-US" altLang="en-US" baseline="30000"/>
              <a:t> </a:t>
            </a:r>
            <a:r>
              <a:rPr lang="en-US" altLang="en-US"/>
              <a:t>X</a:t>
            </a:r>
            <a:r>
              <a:rPr lang="en-US" altLang="en-US" baseline="30000"/>
              <a:t>4 </a:t>
            </a:r>
            <a:r>
              <a:rPr lang="en-US" altLang="en-US"/>
              <a:t>+ X</a:t>
            </a:r>
            <a:r>
              <a:rPr lang="en-US" altLang="en-US" baseline="30000"/>
              <a:t>2 </a:t>
            </a:r>
            <a:r>
              <a:rPr lang="en-US" altLang="en-US"/>
              <a:t>+ X + 1</a:t>
            </a:r>
          </a:p>
        </p:txBody>
      </p:sp>
    </p:spTree>
    <p:extLst>
      <p:ext uri="{BB962C8B-B14F-4D97-AF65-F5344CB8AC3E}">
        <p14:creationId xmlns:p14="http://schemas.microsoft.com/office/powerpoint/2010/main" val="3237427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3">
            <a:extLst>
              <a:ext uri="{FF2B5EF4-FFF2-40B4-BE49-F238E27FC236}">
                <a16:creationId xmlns:a16="http://schemas.microsoft.com/office/drawing/2014/main" id="{F16AEAA7-45CE-024E-8B6F-A88FD9C09A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F46C37F8-9C70-1D4A-879F-952BCE80B692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32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344066" name="Rectangle 1026">
            <a:extLst>
              <a:ext uri="{FF2B5EF4-FFF2-40B4-BE49-F238E27FC236}">
                <a16:creationId xmlns:a16="http://schemas.microsoft.com/office/drawing/2014/main" id="{A72F9B1F-AF91-4240-9DD2-A056CDA35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Indivisible P(x)</a:t>
            </a:r>
          </a:p>
        </p:txBody>
      </p:sp>
      <p:sp>
        <p:nvSpPr>
          <p:cNvPr id="344067" name="Rectangle 1027">
            <a:extLst>
              <a:ext uri="{FF2B5EF4-FFF2-40B4-BE49-F238E27FC236}">
                <a16:creationId xmlns:a16="http://schemas.microsoft.com/office/drawing/2014/main" id="{1BCF964A-E94C-DD40-8224-73BB3B336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How to check whether a polynomial is indivisible then?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Definition of indivisible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There exists no other polynomials g(x) and h(x) such that f(x) = g(x) * h(x)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Checking indivisible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Find all indivisible polynomials with degree lower than ceil(D(f(x))/2)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Question: why don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t we need to check other polynomials?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7174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3">
            <a:extLst>
              <a:ext uri="{FF2B5EF4-FFF2-40B4-BE49-F238E27FC236}">
                <a16:creationId xmlns:a16="http://schemas.microsoft.com/office/drawing/2014/main" id="{0A55E4B1-7D49-B641-822D-E918F84D0B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C89D6610-D2D0-6B47-96CE-FCE2CC8CB6CC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33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288770" name="Rectangle 2">
            <a:extLst>
              <a:ext uri="{FF2B5EF4-FFF2-40B4-BE49-F238E27FC236}">
                <a16:creationId xmlns:a16="http://schemas.microsoft.com/office/drawing/2014/main" id="{72009C93-0EE5-E64D-A510-84A772A11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Error Detection not Enough</a:t>
            </a:r>
          </a:p>
        </p:txBody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63BE0C1D-7E89-274C-86FE-BB21B785CE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Error detection requires retransmission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Appropriate in wire-line transmission with low error rate (~10</a:t>
            </a:r>
            <a:r>
              <a:rPr lang="en-US" baseline="30000" dirty="0"/>
              <a:t>-9</a:t>
            </a:r>
            <a:r>
              <a:rPr lang="en-US" dirty="0"/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However, in wireless applications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error rate on wireless link can be high (~10</a:t>
            </a:r>
            <a:r>
              <a:rPr lang="en-US" baseline="30000" dirty="0"/>
              <a:t>-3</a:t>
            </a:r>
            <a:r>
              <a:rPr lang="en-US" dirty="0"/>
              <a:t>), resulting in a large number of retransmissions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long propagation delay compared to transmission time (satellites)</a:t>
            </a:r>
          </a:p>
        </p:txBody>
      </p:sp>
      <p:sp>
        <p:nvSpPr>
          <p:cNvPr id="288772" name="Text Box 4">
            <a:extLst>
              <a:ext uri="{FF2B5EF4-FFF2-40B4-BE49-F238E27FC236}">
                <a16:creationId xmlns:a16="http://schemas.microsoft.com/office/drawing/2014/main" id="{00F7796B-9710-974F-A516-4CD0276BD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257800"/>
            <a:ext cx="4360863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One step further, </a:t>
            </a:r>
          </a:p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error correction after detection.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577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3">
            <a:extLst>
              <a:ext uri="{FF2B5EF4-FFF2-40B4-BE49-F238E27FC236}">
                <a16:creationId xmlns:a16="http://schemas.microsoft.com/office/drawing/2014/main" id="{5D80BF28-3CE7-184B-BCE4-D736731E3B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34F58A5A-8D9A-164F-972B-BA7178DF65AC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34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261122" name="Rectangle 2">
            <a:extLst>
              <a:ext uri="{FF2B5EF4-FFF2-40B4-BE49-F238E27FC236}">
                <a16:creationId xmlns:a16="http://schemas.microsoft.com/office/drawing/2014/main" id="{FF7630DB-074D-4248-B2A3-EBFBEB185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Block Error Correction Codes</a:t>
            </a:r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632C1E90-DD9D-E948-B6C4-A4A05E919F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Transmitter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/>
              <a:t>Forward error correction (FEC) encoder maps each k-bit block into an n-bit block codeword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/>
              <a:t>Codeword is transmitted over wireless channel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Receiver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/>
              <a:t>Each block is passed through an FEC decoder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/>
              <a:t>Up to a certain number of errors can be corrected</a:t>
            </a:r>
          </a:p>
        </p:txBody>
      </p:sp>
    </p:spTree>
    <p:extLst>
      <p:ext uri="{BB962C8B-B14F-4D97-AF65-F5344CB8AC3E}">
        <p14:creationId xmlns:p14="http://schemas.microsoft.com/office/powerpoint/2010/main" val="1693312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3">
            <a:extLst>
              <a:ext uri="{FF2B5EF4-FFF2-40B4-BE49-F238E27FC236}">
                <a16:creationId xmlns:a16="http://schemas.microsoft.com/office/drawing/2014/main" id="{B2196C51-E83F-5742-BA9B-9493DA8700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275191D4-C712-C041-A71A-B715F8C83E0D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35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336898" name="Rectangle 2">
            <a:extLst>
              <a:ext uri="{FF2B5EF4-FFF2-40B4-BE49-F238E27FC236}">
                <a16:creationId xmlns:a16="http://schemas.microsoft.com/office/drawing/2014/main" id="{7285AAAF-B7D0-1F46-817F-7B6198214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Block Diagram</a:t>
            </a:r>
          </a:p>
        </p:txBody>
      </p:sp>
      <p:pic>
        <p:nvPicPr>
          <p:cNvPr id="66563" name="Picture 4" descr="Picture 5">
            <a:extLst>
              <a:ext uri="{FF2B5EF4-FFF2-40B4-BE49-F238E27FC236}">
                <a16:creationId xmlns:a16="http://schemas.microsoft.com/office/drawing/2014/main" id="{0867D7D8-30D0-A141-A2C5-AE081DBFB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69278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183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3">
            <a:extLst>
              <a:ext uri="{FF2B5EF4-FFF2-40B4-BE49-F238E27FC236}">
                <a16:creationId xmlns:a16="http://schemas.microsoft.com/office/drawing/2014/main" id="{1EE300EC-1CD5-DB42-BC61-6F937DA423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787F343E-D298-5846-8A81-3C5EFE6694F3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36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308226" name="Rectangle 2">
            <a:extLst>
              <a:ext uri="{FF2B5EF4-FFF2-40B4-BE49-F238E27FC236}">
                <a16:creationId xmlns:a16="http://schemas.microsoft.com/office/drawing/2014/main" id="{43F6550D-D74E-B94C-A500-A5A5E51F2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Four Possible Results</a:t>
            </a:r>
          </a:p>
        </p:txBody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E2B597DE-EDCC-CA4C-BF92-FC0E5ACCD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552575"/>
            <a:ext cx="7123112" cy="25622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dirty="0">
                <a:cs typeface="+mn-cs"/>
              </a:rPr>
              <a:t>No errors; no error detected</a:t>
            </a:r>
          </a:p>
          <a:p>
            <a:pPr marL="990600" lvl="1" indent="-533400" eaLnBrk="1" hangingPunct="1">
              <a:buFont typeface="Arial" charset="0"/>
              <a:buNone/>
              <a:defRPr/>
            </a:pPr>
            <a:r>
              <a:rPr lang="en-US" dirty="0"/>
              <a:t>	</a:t>
            </a:r>
            <a:r>
              <a:rPr lang="en-US" dirty="0" err="1"/>
              <a:t>Codeword</a:t>
            </a:r>
            <a:r>
              <a:rPr lang="en-US" dirty="0"/>
              <a:t> produced by decoder matches original </a:t>
            </a:r>
            <a:r>
              <a:rPr lang="en-US" dirty="0" err="1"/>
              <a:t>codeword</a:t>
            </a:r>
            <a:endParaRPr lang="en-US" dirty="0"/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dirty="0">
                <a:cs typeface="+mn-cs"/>
              </a:rPr>
              <a:t>Errors; detected and corrected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dirty="0">
                <a:cs typeface="+mn-cs"/>
              </a:rPr>
              <a:t>Errors; detected but uncorrected</a:t>
            </a:r>
          </a:p>
          <a:p>
            <a:pPr marL="609600" indent="-609600" eaLnBrk="1" hangingPunct="1">
              <a:buFont typeface="Arial" charset="0"/>
              <a:buAutoNum type="arabicPeriod"/>
              <a:defRPr/>
            </a:pPr>
            <a:r>
              <a:rPr lang="en-US" dirty="0">
                <a:cs typeface="+mn-cs"/>
              </a:rPr>
              <a:t>Errors; undetected (and uncorrected)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DC45CF-1847-FD47-AC52-7F6558DDD3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66800" y="1524000"/>
            <a:ext cx="0" cy="2819400"/>
          </a:xfrm>
          <a:prstGeom prst="line">
            <a:avLst/>
          </a:prstGeom>
          <a:noFill/>
          <a:ln w="63500">
            <a:solidFill>
              <a:srgbClr val="3366FF"/>
            </a:solidFill>
            <a:miter lim="800000"/>
            <a:headEnd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4">
            <a:extLst>
              <a:ext uri="{FF2B5EF4-FFF2-40B4-BE49-F238E27FC236}">
                <a16:creationId xmlns:a16="http://schemas.microsoft.com/office/drawing/2014/main" id="{F770988B-FEB1-684C-8E62-58187DF09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495800"/>
            <a:ext cx="1447800" cy="990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000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Number of error bits increases</a:t>
            </a:r>
          </a:p>
        </p:txBody>
      </p:sp>
    </p:spTree>
    <p:extLst>
      <p:ext uri="{BB962C8B-B14F-4D97-AF65-F5344CB8AC3E}">
        <p14:creationId xmlns:p14="http://schemas.microsoft.com/office/powerpoint/2010/main" val="4125829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3">
            <a:extLst>
              <a:ext uri="{FF2B5EF4-FFF2-40B4-BE49-F238E27FC236}">
                <a16:creationId xmlns:a16="http://schemas.microsoft.com/office/drawing/2014/main" id="{D5DBF890-B0D0-0B43-B6AA-8E1C2DB6F0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93B70320-FC5C-234F-BE70-F91B4C9C9430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37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282626" name="Rectangle 2">
            <a:extLst>
              <a:ext uri="{FF2B5EF4-FFF2-40B4-BE49-F238E27FC236}">
                <a16:creationId xmlns:a16="http://schemas.microsoft.com/office/drawing/2014/main" id="{058D38B8-EFFC-F14A-AD42-C69EAE39E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Block Code Principles</a:t>
            </a:r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0F461A83-5667-0141-93F3-CA9B010226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Hamming distance – for 2 </a:t>
            </a:r>
            <a:r>
              <a:rPr lang="en-US" altLang="en-US" i="1"/>
              <a:t>n</a:t>
            </a:r>
            <a:r>
              <a:rPr lang="en-US" altLang="en-US"/>
              <a:t>-bit binary sequences, the number of different bits</a:t>
            </a:r>
          </a:p>
          <a:p>
            <a:pPr lvl="1" eaLnBrk="1" hangingPunct="1"/>
            <a:r>
              <a:rPr lang="en-US" altLang="en-US"/>
              <a:t>E.g., v</a:t>
            </a:r>
            <a:r>
              <a:rPr lang="en-US" altLang="en-US" baseline="-25000"/>
              <a:t>1</a:t>
            </a:r>
            <a:r>
              <a:rPr lang="en-US" altLang="en-US"/>
              <a:t>=011011; v</a:t>
            </a:r>
            <a:r>
              <a:rPr lang="en-US" altLang="en-US" baseline="-25000"/>
              <a:t>2</a:t>
            </a:r>
            <a:r>
              <a:rPr lang="en-US" altLang="en-US"/>
              <a:t>=110001; d(v1, v</a:t>
            </a:r>
            <a:r>
              <a:rPr lang="en-US" altLang="en-US" baseline="-25000"/>
              <a:t>2</a:t>
            </a:r>
            <a:r>
              <a:rPr lang="en-US" altLang="en-US"/>
              <a:t>)=3</a:t>
            </a:r>
          </a:p>
          <a:p>
            <a:pPr eaLnBrk="1" hangingPunct="1"/>
            <a:r>
              <a:rPr lang="en-US" altLang="en-US"/>
              <a:t>Redundancy – ratio of redundant bits to data bits</a:t>
            </a:r>
          </a:p>
          <a:p>
            <a:pPr eaLnBrk="1" hangingPunct="1"/>
            <a:r>
              <a:rPr lang="en-US" altLang="en-US"/>
              <a:t>Code rate – ratio of data bits to total bits</a:t>
            </a:r>
          </a:p>
          <a:p>
            <a:pPr eaLnBrk="1" hangingPunct="1"/>
            <a:r>
              <a:rPr lang="en-US" altLang="en-US"/>
              <a:t>Coding gain – the reduction in the required </a:t>
            </a:r>
            <a:r>
              <a:rPr lang="en-US" altLang="en-US" i="1"/>
              <a:t>E</a:t>
            </a:r>
            <a:r>
              <a:rPr lang="en-US" altLang="en-US" i="1" baseline="-25000"/>
              <a:t>b</a:t>
            </a:r>
            <a:r>
              <a:rPr lang="en-US" altLang="en-US"/>
              <a:t>/</a:t>
            </a:r>
            <a:r>
              <a:rPr lang="en-US" altLang="en-US" i="1"/>
              <a:t>N</a:t>
            </a:r>
            <a:r>
              <a:rPr lang="en-US" altLang="en-US" i="1" baseline="-25000"/>
              <a:t>0</a:t>
            </a:r>
            <a:r>
              <a:rPr lang="en-US" altLang="en-US"/>
              <a:t> to achieve a specified BER of an error-correcting coded system</a:t>
            </a:r>
          </a:p>
        </p:txBody>
      </p:sp>
    </p:spTree>
    <p:extLst>
      <p:ext uri="{BB962C8B-B14F-4D97-AF65-F5344CB8AC3E}">
        <p14:creationId xmlns:p14="http://schemas.microsoft.com/office/powerpoint/2010/main" val="541521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3">
            <a:extLst>
              <a:ext uri="{FF2B5EF4-FFF2-40B4-BE49-F238E27FC236}">
                <a16:creationId xmlns:a16="http://schemas.microsoft.com/office/drawing/2014/main" id="{D74E3923-BA12-F745-8FC2-ABF1FBD30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AD4AA959-8B3A-D046-910C-E4558229B930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38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337922" name="Rectangle 2">
            <a:extLst>
              <a:ext uri="{FF2B5EF4-FFF2-40B4-BE49-F238E27FC236}">
                <a16:creationId xmlns:a16="http://schemas.microsoft.com/office/drawing/2014/main" id="{36D2B45E-5F14-3E49-B1B3-49A9D8FE18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Hamming Distance</a:t>
            </a:r>
          </a:p>
        </p:txBody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5EE5FC7F-262E-2A40-AF16-15AFF5CFE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Imagine a code space 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/>
              <a:t>where the distance between any two points is measured as Hamming distance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Some </a:t>
            </a:r>
            <a:r>
              <a:rPr lang="en-US" dirty="0" err="1">
                <a:cs typeface="+mn-cs"/>
              </a:rPr>
              <a:t>codewords</a:t>
            </a:r>
            <a:r>
              <a:rPr lang="en-US" dirty="0">
                <a:cs typeface="+mn-cs"/>
              </a:rPr>
              <a:t> (points) are good choices</a:t>
            </a:r>
          </a:p>
        </p:txBody>
      </p:sp>
      <p:sp>
        <p:nvSpPr>
          <p:cNvPr id="337924" name="Oval 4">
            <a:extLst>
              <a:ext uri="{FF2B5EF4-FFF2-40B4-BE49-F238E27FC236}">
                <a16:creationId xmlns:a16="http://schemas.microsoft.com/office/drawing/2014/main" id="{C40A43EE-2434-BC4B-A222-41E715924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733800"/>
            <a:ext cx="2590800" cy="2590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25" name="Text Box 5">
            <a:extLst>
              <a:ext uri="{FF2B5EF4-FFF2-40B4-BE49-F238E27FC236}">
                <a16:creationId xmlns:a16="http://schemas.microsoft.com/office/drawing/2014/main" id="{D6B90C7C-0855-5A4C-958E-AE8328C91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800600"/>
            <a:ext cx="103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hlink"/>
                </a:solidFill>
                <a:latin typeface="Helvetica" charset="0"/>
                <a:ea typeface="ＭＳ Ｐゴシック" charset="0"/>
              </a:rPr>
              <a:t>00000</a:t>
            </a:r>
          </a:p>
        </p:txBody>
      </p:sp>
      <p:sp>
        <p:nvSpPr>
          <p:cNvPr id="337926" name="Text Box 6">
            <a:extLst>
              <a:ext uri="{FF2B5EF4-FFF2-40B4-BE49-F238E27FC236}">
                <a16:creationId xmlns:a16="http://schemas.microsoft.com/office/drawing/2014/main" id="{78DBB3D0-0994-E949-9153-E77807185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410200"/>
            <a:ext cx="103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CC33"/>
                </a:solidFill>
                <a:latin typeface="Helvetica" charset="0"/>
                <a:ea typeface="ＭＳ Ｐゴシック" charset="0"/>
              </a:rPr>
              <a:t>11100</a:t>
            </a:r>
          </a:p>
        </p:txBody>
      </p:sp>
      <p:sp>
        <p:nvSpPr>
          <p:cNvPr id="337927" name="Text Box 7">
            <a:extLst>
              <a:ext uri="{FF2B5EF4-FFF2-40B4-BE49-F238E27FC236}">
                <a16:creationId xmlns:a16="http://schemas.microsoft.com/office/drawing/2014/main" id="{A30C7606-9AFB-DF4F-ABDC-5B50F0FD5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791200"/>
            <a:ext cx="103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11110</a:t>
            </a:r>
            <a:endParaRPr lang="en-US" altLang="en-US"/>
          </a:p>
        </p:txBody>
      </p:sp>
      <p:sp>
        <p:nvSpPr>
          <p:cNvPr id="337928" name="Text Box 8">
            <a:extLst>
              <a:ext uri="{FF2B5EF4-FFF2-40B4-BE49-F238E27FC236}">
                <a16:creationId xmlns:a16="http://schemas.microsoft.com/office/drawing/2014/main" id="{702D5219-EF1E-B74B-A9FD-3BA490227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019800"/>
            <a:ext cx="103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11001</a:t>
            </a:r>
            <a:endParaRPr lang="en-US" altLang="en-US"/>
          </a:p>
        </p:txBody>
      </p:sp>
      <p:sp>
        <p:nvSpPr>
          <p:cNvPr id="337929" name="Text Box 9">
            <a:extLst>
              <a:ext uri="{FF2B5EF4-FFF2-40B4-BE49-F238E27FC236}">
                <a16:creationId xmlns:a16="http://schemas.microsoft.com/office/drawing/2014/main" id="{A257775A-F9D1-9844-AF1A-ED9AFF1FC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352800"/>
            <a:ext cx="103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00111</a:t>
            </a:r>
            <a:endParaRPr lang="en-US" altLang="en-US"/>
          </a:p>
        </p:txBody>
      </p:sp>
      <p:sp>
        <p:nvSpPr>
          <p:cNvPr id="337930" name="Text Box 10">
            <a:extLst>
              <a:ext uri="{FF2B5EF4-FFF2-40B4-BE49-F238E27FC236}">
                <a16:creationId xmlns:a16="http://schemas.microsoft.com/office/drawing/2014/main" id="{D5F1CBFD-D246-CB44-9569-BEB3FADF3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810000"/>
            <a:ext cx="103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CC33"/>
                </a:solidFill>
              </a:rPr>
              <a:t>01110</a:t>
            </a:r>
            <a:endParaRPr lang="en-US" altLang="en-US"/>
          </a:p>
        </p:txBody>
      </p:sp>
      <p:sp>
        <p:nvSpPr>
          <p:cNvPr id="337931" name="Line 11">
            <a:extLst>
              <a:ext uri="{FF2B5EF4-FFF2-40B4-BE49-F238E27FC236}">
                <a16:creationId xmlns:a16="http://schemas.microsoft.com/office/drawing/2014/main" id="{311DF89F-70C7-CB45-A6AC-25D6978428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3733800"/>
            <a:ext cx="762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32" name="Text Box 12">
            <a:extLst>
              <a:ext uri="{FF2B5EF4-FFF2-40B4-BE49-F238E27FC236}">
                <a16:creationId xmlns:a16="http://schemas.microsoft.com/office/drawing/2014/main" id="{00799803-1F07-A845-AF39-5B18C5DBE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4086225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1"/>
              <a:t>h=3</a:t>
            </a:r>
            <a:endParaRPr lang="en-US" altLang="en-US"/>
          </a:p>
        </p:txBody>
      </p:sp>
      <p:sp>
        <p:nvSpPr>
          <p:cNvPr id="337934" name="Text Box 14">
            <a:extLst>
              <a:ext uri="{FF2B5EF4-FFF2-40B4-BE49-F238E27FC236}">
                <a16:creationId xmlns:a16="http://schemas.microsoft.com/office/drawing/2014/main" id="{C0FB5C54-4DA7-2B4F-8B86-5E497C27F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962400"/>
            <a:ext cx="35814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Assuming that red code words are used,</a:t>
            </a:r>
          </a:p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now 11100 is received. What has been sent?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465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3">
            <a:extLst>
              <a:ext uri="{FF2B5EF4-FFF2-40B4-BE49-F238E27FC236}">
                <a16:creationId xmlns:a16="http://schemas.microsoft.com/office/drawing/2014/main" id="{9E9DDD47-2557-AF48-ABA5-2B4D996826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3828EC9F-BD39-E244-A5D9-1170AA17C388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39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338946" name="Rectangle 2">
            <a:extLst>
              <a:ext uri="{FF2B5EF4-FFF2-40B4-BE49-F238E27FC236}">
                <a16:creationId xmlns:a16="http://schemas.microsoft.com/office/drawing/2014/main" id="{8E0E0DB5-BDCB-3248-9BEF-5C58027FC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Number of Correctable Errors</a:t>
            </a:r>
          </a:p>
        </p:txBody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E592C04D-ACDB-CA48-9373-27D4B6BE03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Minimum distance between any pair of codes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		</a:t>
            </a:r>
          </a:p>
          <a:p>
            <a:pPr eaLnBrk="1" hangingPunct="1">
              <a:buFont typeface="Wingdings" charset="0"/>
              <a:buChar char="n"/>
              <a:defRPr/>
            </a:pPr>
            <a:endParaRPr lang="en-US" dirty="0">
              <a:cs typeface="+mn-cs"/>
            </a:endParaRP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Number of correctable errors, </a:t>
            </a:r>
            <a:r>
              <a:rPr lang="en-US" i="1" dirty="0">
                <a:cs typeface="+mn-cs"/>
              </a:rPr>
              <a:t>t</a:t>
            </a:r>
            <a:endParaRPr lang="en-US" dirty="0">
              <a:cs typeface="+mn-cs"/>
            </a:endParaRPr>
          </a:p>
        </p:txBody>
      </p:sp>
      <p:graphicFrame>
        <p:nvGraphicFramePr>
          <p:cNvPr id="70660" name="Object 14">
            <a:extLst>
              <a:ext uri="{FF2B5EF4-FFF2-40B4-BE49-F238E27FC236}">
                <a16:creationId xmlns:a16="http://schemas.microsoft.com/office/drawing/2014/main" id="{3E8AA755-E1D8-784E-9304-2768566257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976438"/>
          <a:ext cx="27432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3" name="Equation" r:id="rId3" imgW="1295400" imgH="254000" progId="Equation.3">
                  <p:embed/>
                </p:oleObj>
              </mc:Choice>
              <mc:Fallback>
                <p:oleObj name="Equation" r:id="rId3" imgW="1295400" imgH="254000" progId="Equation.3">
                  <p:embed/>
                  <p:pic>
                    <p:nvPicPr>
                      <p:cNvPr id="70660" name="Object 14">
                        <a:extLst>
                          <a:ext uri="{FF2B5EF4-FFF2-40B4-BE49-F238E27FC236}">
                            <a16:creationId xmlns:a16="http://schemas.microsoft.com/office/drawing/2014/main" id="{3E8AA755-E1D8-784E-9304-2768566257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76438"/>
                        <a:ext cx="27432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15">
            <a:extLst>
              <a:ext uri="{FF2B5EF4-FFF2-40B4-BE49-F238E27FC236}">
                <a16:creationId xmlns:a16="http://schemas.microsoft.com/office/drawing/2014/main" id="{B28A65BA-F63D-7E4A-A5E8-0ACC5AC72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352800"/>
          <a:ext cx="137795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4" name="Equation" r:id="rId5" imgW="774700" imgH="406400" progId="Equation.3">
                  <p:embed/>
                </p:oleObj>
              </mc:Choice>
              <mc:Fallback>
                <p:oleObj name="Equation" r:id="rId5" imgW="774700" imgH="406400" progId="Equation.3">
                  <p:embed/>
                  <p:pic>
                    <p:nvPicPr>
                      <p:cNvPr id="70661" name="Object 15">
                        <a:extLst>
                          <a:ext uri="{FF2B5EF4-FFF2-40B4-BE49-F238E27FC236}">
                            <a16:creationId xmlns:a16="http://schemas.microsoft.com/office/drawing/2014/main" id="{B28A65BA-F63D-7E4A-A5E8-0ACC5AC727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352800"/>
                        <a:ext cx="137795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60" name="Line 16">
            <a:extLst>
              <a:ext uri="{FF2B5EF4-FFF2-40B4-BE49-F238E27FC236}">
                <a16:creationId xmlns:a16="http://schemas.microsoft.com/office/drawing/2014/main" id="{31E7EA76-D329-024C-83A9-A8312F2EC9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519738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961" name="Text Box 17">
            <a:extLst>
              <a:ext uri="{FF2B5EF4-FFF2-40B4-BE49-F238E27FC236}">
                <a16:creationId xmlns:a16="http://schemas.microsoft.com/office/drawing/2014/main" id="{339F37D6-6278-C64F-94AF-465A7E9D0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562600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w</a:t>
            </a:r>
            <a:r>
              <a:rPr lang="en-US" altLang="en-US" i="1" baseline="-25000"/>
              <a:t>i</a:t>
            </a:r>
            <a:endParaRPr lang="en-US" altLang="en-US"/>
          </a:p>
        </p:txBody>
      </p:sp>
      <p:sp>
        <p:nvSpPr>
          <p:cNvPr id="338962" name="Text Box 18">
            <a:extLst>
              <a:ext uri="{FF2B5EF4-FFF2-40B4-BE49-F238E27FC236}">
                <a16:creationId xmlns:a16="http://schemas.microsoft.com/office/drawing/2014/main" id="{D81EF277-7DB4-B34E-AA6C-10CDF6594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562600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w</a:t>
            </a:r>
            <a:r>
              <a:rPr lang="en-US" altLang="en-US" i="1" baseline="-25000"/>
              <a:t>j</a:t>
            </a:r>
            <a:endParaRPr lang="en-US" altLang="en-US"/>
          </a:p>
        </p:txBody>
      </p:sp>
      <p:sp>
        <p:nvSpPr>
          <p:cNvPr id="338963" name="Oval 19">
            <a:extLst>
              <a:ext uri="{FF2B5EF4-FFF2-40B4-BE49-F238E27FC236}">
                <a16:creationId xmlns:a16="http://schemas.microsoft.com/office/drawing/2014/main" id="{ADAB5D86-2C25-3E46-B723-04BE928D6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486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38964" name="Oval 20">
            <a:extLst>
              <a:ext uri="{FF2B5EF4-FFF2-40B4-BE49-F238E27FC236}">
                <a16:creationId xmlns:a16="http://schemas.microsoft.com/office/drawing/2014/main" id="{17C01FD8-D1A7-1247-BDC9-4E1B3844C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486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38965" name="Text Box 21">
            <a:extLst>
              <a:ext uri="{FF2B5EF4-FFF2-40B4-BE49-F238E27FC236}">
                <a16:creationId xmlns:a16="http://schemas.microsoft.com/office/drawing/2014/main" id="{AAE290A3-DFA7-8D4B-AAB9-1B289C6DD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029200"/>
            <a:ext cx="163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d</a:t>
            </a:r>
            <a:r>
              <a:rPr lang="en-US" altLang="en-US" i="1" baseline="-25000"/>
              <a:t>min</a:t>
            </a:r>
            <a:r>
              <a:rPr lang="en-US" altLang="en-US" i="1"/>
              <a:t>=5 or 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86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4" descr="83d9fd4176">
            <a:extLst>
              <a:ext uri="{FF2B5EF4-FFF2-40B4-BE49-F238E27FC236}">
                <a16:creationId xmlns:a16="http://schemas.microsoft.com/office/drawing/2014/main" id="{CB4569E0-8244-C34E-B743-50AA0773E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2116138"/>
            <a:ext cx="554037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5">
            <a:extLst>
              <a:ext uri="{FF2B5EF4-FFF2-40B4-BE49-F238E27FC236}">
                <a16:creationId xmlns:a16="http://schemas.microsoft.com/office/drawing/2014/main" id="{B259804D-FE6C-4B4E-B153-F95DEB1FB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114800"/>
            <a:ext cx="1752600" cy="990600"/>
          </a:xfrm>
          <a:prstGeom prst="wedgeRectCallout">
            <a:avLst>
              <a:gd name="adj1" fmla="val -58625"/>
              <a:gd name="adj2" fmla="val 52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4D2939EF-6DDE-C642-AE09-F11E018E87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6DAF4906-6FB1-3144-B6F6-6FD71F8A01AD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4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352258" name="Rectangle 2">
            <a:extLst>
              <a:ext uri="{FF2B5EF4-FFF2-40B4-BE49-F238E27FC236}">
                <a16:creationId xmlns:a16="http://schemas.microsoft.com/office/drawing/2014/main" id="{0D64DB52-CC38-424F-ADAC-521C88921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Illustration of spreading</a:t>
            </a:r>
          </a:p>
        </p:txBody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8A8D57D1-155D-9F4F-AEFE-97C251DBA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552575"/>
            <a:ext cx="3429000" cy="26384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z="2000" dirty="0">
                <a:cs typeface="+mn-cs"/>
              </a:rPr>
              <a:t>Signal bandwidth (</a:t>
            </a:r>
            <a:r>
              <a:rPr lang="en-US" sz="2000" dirty="0">
                <a:solidFill>
                  <a:schemeClr val="folHlink"/>
                </a:solidFill>
                <a:cs typeface="+mn-cs"/>
              </a:rPr>
              <a:t>blue</a:t>
            </a:r>
            <a:r>
              <a:rPr lang="en-US" sz="2000" dirty="0">
                <a:cs typeface="+mn-cs"/>
              </a:rPr>
              <a:t> line)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1800" dirty="0" err="1"/>
              <a:t>Bs</a:t>
            </a:r>
            <a:endParaRPr lang="en-US" sz="1800" dirty="0"/>
          </a:p>
          <a:p>
            <a:pPr eaLnBrk="1" hangingPunct="1">
              <a:buFont typeface="Wingdings" charset="0"/>
              <a:buChar char="n"/>
              <a:defRPr/>
            </a:pPr>
            <a:r>
              <a:rPr lang="en-US" sz="2000" dirty="0">
                <a:cs typeface="+mn-cs"/>
              </a:rPr>
              <a:t>After spectrum spreading (</a:t>
            </a:r>
            <a:r>
              <a:rPr lang="en-US" sz="2000" dirty="0">
                <a:solidFill>
                  <a:schemeClr val="hlink"/>
                </a:solidFill>
                <a:cs typeface="+mn-cs"/>
              </a:rPr>
              <a:t>red</a:t>
            </a:r>
            <a:r>
              <a:rPr lang="en-US" sz="2000" dirty="0">
                <a:cs typeface="+mn-cs"/>
              </a:rPr>
              <a:t> line)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1800" dirty="0" err="1"/>
              <a:t>Bc</a:t>
            </a:r>
            <a:endParaRPr lang="en-US" sz="1800" dirty="0"/>
          </a:p>
        </p:txBody>
      </p:sp>
      <p:sp>
        <p:nvSpPr>
          <p:cNvPr id="352261" name="AutoShape 5">
            <a:extLst>
              <a:ext uri="{FF2B5EF4-FFF2-40B4-BE49-F238E27FC236}">
                <a16:creationId xmlns:a16="http://schemas.microsoft.com/office/drawing/2014/main" id="{81B42833-7B72-A644-BBF3-360FA75F8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209800"/>
            <a:ext cx="1752600" cy="990600"/>
          </a:xfrm>
          <a:prstGeom prst="wedgeRectCallout">
            <a:avLst>
              <a:gd name="adj1" fmla="val 1088"/>
              <a:gd name="adj2" fmla="val 623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52262" name="Text Box 6">
            <a:extLst>
              <a:ext uri="{FF2B5EF4-FFF2-40B4-BE49-F238E27FC236}">
                <a16:creationId xmlns:a16="http://schemas.microsoft.com/office/drawing/2014/main" id="{745C5C35-F3FD-284B-938A-3319280AC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209800"/>
            <a:ext cx="1752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Helvetica" charset="0"/>
                <a:ea typeface="ＭＳ Ｐゴシック" charset="0"/>
              </a:rPr>
              <a:t>Signal is now hidden in noise!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082E365C-0D54-4E4B-B727-414870190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038600"/>
            <a:ext cx="17526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Helvetica" charset="0"/>
                <a:ea typeface="ＭＳ Ｐゴシック" charset="0"/>
              </a:rPr>
              <a:t>Shorter pulse -&gt; higher frequency</a:t>
            </a:r>
          </a:p>
        </p:txBody>
      </p:sp>
    </p:spTree>
    <p:extLst>
      <p:ext uri="{BB962C8B-B14F-4D97-AF65-F5344CB8AC3E}">
        <p14:creationId xmlns:p14="http://schemas.microsoft.com/office/powerpoint/2010/main" val="285158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3">
            <a:extLst>
              <a:ext uri="{FF2B5EF4-FFF2-40B4-BE49-F238E27FC236}">
                <a16:creationId xmlns:a16="http://schemas.microsoft.com/office/drawing/2014/main" id="{E71544A2-84AD-AD47-989B-E90DF1C567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2337168A-2A5D-2443-8F14-3AA73D6BDA2F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40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283650" name="Rectangle 2">
            <a:extLst>
              <a:ext uri="{FF2B5EF4-FFF2-40B4-BE49-F238E27FC236}">
                <a16:creationId xmlns:a16="http://schemas.microsoft.com/office/drawing/2014/main" id="{3AA66619-F04F-E044-8C4E-CEEB17610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Hamming Code</a:t>
            </a:r>
          </a:p>
        </p:txBody>
      </p:sp>
      <p:sp>
        <p:nvSpPr>
          <p:cNvPr id="283651" name="Rectangle 3">
            <a:extLst>
              <a:ext uri="{FF2B5EF4-FFF2-40B4-BE49-F238E27FC236}">
                <a16:creationId xmlns:a16="http://schemas.microsoft.com/office/drawing/2014/main" id="{FDE94602-330A-FC43-B611-FD6C35BF08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Designed by Richard Hamming to correct single bit error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Family of (n, k) block error-correcting codes with parameters: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Block length:	</a:t>
            </a:r>
            <a:r>
              <a:rPr lang="en-US" altLang="en-US" i="1"/>
              <a:t>n </a:t>
            </a:r>
            <a:r>
              <a:rPr lang="en-US" altLang="en-US"/>
              <a:t>= 2</a:t>
            </a:r>
            <a:r>
              <a:rPr lang="en-US" altLang="en-US" i="1" baseline="30000"/>
              <a:t>m </a:t>
            </a:r>
            <a:r>
              <a:rPr lang="en-US" altLang="en-US"/>
              <a:t>–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Number of data bits: </a:t>
            </a:r>
            <a:r>
              <a:rPr lang="en-US" altLang="en-US" i="1"/>
              <a:t>k </a:t>
            </a:r>
            <a:r>
              <a:rPr lang="en-US" altLang="en-US"/>
              <a:t>= 2</a:t>
            </a:r>
            <a:r>
              <a:rPr lang="en-US" altLang="en-US" i="1" baseline="30000"/>
              <a:t>m </a:t>
            </a:r>
            <a:r>
              <a:rPr lang="en-US" altLang="en-US"/>
              <a:t>– </a:t>
            </a:r>
            <a:r>
              <a:rPr lang="en-US" altLang="en-US" i="1"/>
              <a:t>m </a:t>
            </a:r>
            <a:r>
              <a:rPr lang="en-US" altLang="en-US"/>
              <a:t>–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Number of check bits: </a:t>
            </a:r>
            <a:r>
              <a:rPr lang="en-US" altLang="en-US" i="1"/>
              <a:t>n </a:t>
            </a:r>
            <a:r>
              <a:rPr lang="en-US" altLang="en-US"/>
              <a:t>– </a:t>
            </a:r>
            <a:r>
              <a:rPr lang="en-US" altLang="en-US" i="1"/>
              <a:t>k </a:t>
            </a:r>
            <a:r>
              <a:rPr lang="en-US" altLang="en-US"/>
              <a:t>= </a:t>
            </a:r>
            <a:r>
              <a:rPr lang="en-US" altLang="en-US" i="1"/>
              <a:t>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Minimum distance: </a:t>
            </a:r>
            <a:r>
              <a:rPr lang="en-US" altLang="en-US" i="1"/>
              <a:t>d</a:t>
            </a:r>
            <a:r>
              <a:rPr lang="en-US" altLang="en-US" baseline="-25000"/>
              <a:t>min </a:t>
            </a:r>
            <a:r>
              <a:rPr lang="en-US" altLang="en-US"/>
              <a:t>= 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above code is also an SEC-DED code: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Single-error-correcting (SEC)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Double-error-detecting (DED) code</a:t>
            </a:r>
          </a:p>
        </p:txBody>
      </p:sp>
    </p:spTree>
    <p:extLst>
      <p:ext uri="{BB962C8B-B14F-4D97-AF65-F5344CB8AC3E}">
        <p14:creationId xmlns:p14="http://schemas.microsoft.com/office/powerpoint/2010/main" val="40397793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3">
            <a:extLst>
              <a:ext uri="{FF2B5EF4-FFF2-40B4-BE49-F238E27FC236}">
                <a16:creationId xmlns:a16="http://schemas.microsoft.com/office/drawing/2014/main" id="{2BA543AF-4847-1245-A25F-C2AFEBF3F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3B2E7133-6B15-F646-B4FD-60878F567708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41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327682" name="Rectangle 2">
            <a:extLst>
              <a:ext uri="{FF2B5EF4-FFF2-40B4-BE49-F238E27FC236}">
                <a16:creationId xmlns:a16="http://schemas.microsoft.com/office/drawing/2014/main" id="{51ACDC86-EC9E-7546-837E-9E10CDC8E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Hamming Code Process</a:t>
            </a:r>
          </a:p>
        </p:txBody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C86E4CEE-A2D9-E447-B365-E6E176ED5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Encoding: </a:t>
            </a:r>
            <a:r>
              <a:rPr lang="en-US" altLang="en-US" i="1"/>
              <a:t>k</a:t>
            </a:r>
            <a:r>
              <a:rPr lang="en-US" altLang="en-US"/>
              <a:t> data bits + (</a:t>
            </a:r>
            <a:r>
              <a:rPr lang="en-US" altLang="en-US" i="1"/>
              <a:t>n </a:t>
            </a:r>
            <a:r>
              <a:rPr lang="en-US" altLang="en-US"/>
              <a:t>-</a:t>
            </a:r>
            <a:r>
              <a:rPr lang="en-US" altLang="en-US" i="1"/>
              <a:t>k</a:t>
            </a:r>
            <a:r>
              <a:rPr lang="en-US" altLang="en-US"/>
              <a:t>) check bits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Decoding: compares received (</a:t>
            </a:r>
            <a:r>
              <a:rPr lang="en-US" altLang="en-US" i="1"/>
              <a:t>n </a:t>
            </a:r>
            <a:r>
              <a:rPr lang="en-US" altLang="en-US"/>
              <a:t>-</a:t>
            </a:r>
            <a:r>
              <a:rPr lang="en-US" altLang="en-US" i="1"/>
              <a:t>k</a:t>
            </a:r>
            <a:r>
              <a:rPr lang="en-US" altLang="en-US"/>
              <a:t>) bits with calculated (</a:t>
            </a:r>
            <a:r>
              <a:rPr lang="en-US" altLang="en-US" i="1"/>
              <a:t>n </a:t>
            </a:r>
            <a:r>
              <a:rPr lang="en-US" altLang="en-US"/>
              <a:t>-</a:t>
            </a:r>
            <a:r>
              <a:rPr lang="en-US" altLang="en-US" i="1"/>
              <a:t>k</a:t>
            </a:r>
            <a:r>
              <a:rPr lang="en-US" altLang="en-US"/>
              <a:t>) bits using XOR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Resulting (</a:t>
            </a:r>
            <a:r>
              <a:rPr lang="en-US" altLang="en-US" i="1"/>
              <a:t>n </a:t>
            </a:r>
            <a:r>
              <a:rPr lang="en-US" altLang="en-US"/>
              <a:t>-</a:t>
            </a:r>
            <a:r>
              <a:rPr lang="en-US" altLang="en-US" i="1"/>
              <a:t>k</a:t>
            </a:r>
            <a:r>
              <a:rPr lang="en-US" altLang="en-US"/>
              <a:t>) bits called </a:t>
            </a:r>
            <a:r>
              <a:rPr lang="en-US" altLang="en-US" i="1"/>
              <a:t>syndrome word</a:t>
            </a: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Syndrome range is between 0 and 2</a:t>
            </a:r>
            <a:r>
              <a:rPr lang="en-US" altLang="en-US" baseline="30000"/>
              <a:t>(</a:t>
            </a:r>
            <a:r>
              <a:rPr lang="en-US" altLang="en-US" i="1" baseline="30000"/>
              <a:t>n</a:t>
            </a:r>
            <a:r>
              <a:rPr lang="en-US" altLang="en-US" baseline="30000"/>
              <a:t>-</a:t>
            </a:r>
            <a:r>
              <a:rPr lang="en-US" altLang="en-US" i="1" baseline="30000"/>
              <a:t>k</a:t>
            </a:r>
            <a:r>
              <a:rPr lang="en-US" altLang="en-US" baseline="30000"/>
              <a:t>)</a:t>
            </a:r>
            <a:r>
              <a:rPr lang="en-US" altLang="en-US"/>
              <a:t>-1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k=7, n=10, m=3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Syndrome word can pinpoint 2</a:t>
            </a:r>
            <a:r>
              <a:rPr lang="en-US" altLang="en-US" baseline="30000"/>
              <a:t>3</a:t>
            </a:r>
            <a:r>
              <a:rPr lang="en-US" altLang="en-US"/>
              <a:t>-1=7 different errors.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000 -&gt; no error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001 -&gt; first bit was wrong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…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111 -&gt; seventh bit was wrong </a:t>
            </a:r>
          </a:p>
        </p:txBody>
      </p:sp>
    </p:spTree>
    <p:extLst>
      <p:ext uri="{BB962C8B-B14F-4D97-AF65-F5344CB8AC3E}">
        <p14:creationId xmlns:p14="http://schemas.microsoft.com/office/powerpoint/2010/main" val="21135354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3">
            <a:extLst>
              <a:ext uri="{FF2B5EF4-FFF2-40B4-BE49-F238E27FC236}">
                <a16:creationId xmlns:a16="http://schemas.microsoft.com/office/drawing/2014/main" id="{3B3B6188-C398-B54E-ADBA-6556C4A32B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4587AD46-F3D7-9B49-BA66-A0DE6FD98401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42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284674" name="Rectangle 2">
            <a:extLst>
              <a:ext uri="{FF2B5EF4-FFF2-40B4-BE49-F238E27FC236}">
                <a16:creationId xmlns:a16="http://schemas.microsoft.com/office/drawing/2014/main" id="{8B74E2F5-5DAC-EC48-A1AD-F052D45B4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Cyclic Codes</a:t>
            </a:r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79CB033B-9C4B-D346-9F9B-E94FAB668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Can be encoded and decoded using linear feedback shift registers (LFSRs)</a:t>
            </a:r>
          </a:p>
          <a:p>
            <a:pPr eaLnBrk="1" hangingPunct="1"/>
            <a:r>
              <a:rPr lang="en-US" altLang="en-US"/>
              <a:t>For cyclic codes, a valid codeword (</a:t>
            </a:r>
            <a:r>
              <a:rPr lang="en-US" altLang="en-US" i="1"/>
              <a:t>c</a:t>
            </a:r>
            <a:r>
              <a:rPr lang="en-US" altLang="en-US" baseline="-25000"/>
              <a:t>0</a:t>
            </a:r>
            <a:r>
              <a:rPr lang="en-US" altLang="en-US"/>
              <a:t>, </a:t>
            </a:r>
            <a:r>
              <a:rPr lang="en-US" altLang="en-US" i="1"/>
              <a:t>c</a:t>
            </a:r>
            <a:r>
              <a:rPr lang="en-US" altLang="en-US" baseline="-25000"/>
              <a:t>1</a:t>
            </a:r>
            <a:r>
              <a:rPr lang="en-US" altLang="en-US"/>
              <a:t>, …, </a:t>
            </a:r>
            <a:r>
              <a:rPr lang="en-US" altLang="en-US" i="1"/>
              <a:t>c</a:t>
            </a:r>
            <a:r>
              <a:rPr lang="en-US" altLang="en-US" i="1" baseline="-25000"/>
              <a:t>n</a:t>
            </a:r>
            <a:r>
              <a:rPr lang="en-US" altLang="en-US" baseline="-25000"/>
              <a:t>-1</a:t>
            </a:r>
            <a:r>
              <a:rPr lang="en-US" altLang="en-US"/>
              <a:t>), shifted right one bit, is also a valid codeword (</a:t>
            </a:r>
            <a:r>
              <a:rPr lang="en-US" altLang="en-US" i="1"/>
              <a:t>c</a:t>
            </a:r>
            <a:r>
              <a:rPr lang="en-US" altLang="en-US" i="1" baseline="-25000"/>
              <a:t>n</a:t>
            </a:r>
            <a:r>
              <a:rPr lang="en-US" altLang="en-US" baseline="-25000"/>
              <a:t>-1</a:t>
            </a:r>
            <a:r>
              <a:rPr lang="en-US" altLang="en-US"/>
              <a:t>, </a:t>
            </a:r>
            <a:r>
              <a:rPr lang="en-US" altLang="en-US" i="1"/>
              <a:t>c</a:t>
            </a:r>
            <a:r>
              <a:rPr lang="en-US" altLang="en-US" baseline="-25000"/>
              <a:t>0</a:t>
            </a:r>
            <a:r>
              <a:rPr lang="en-US" altLang="en-US"/>
              <a:t>, …, </a:t>
            </a:r>
            <a:r>
              <a:rPr lang="en-US" altLang="en-US" i="1"/>
              <a:t>c</a:t>
            </a:r>
            <a:r>
              <a:rPr lang="en-US" altLang="en-US" i="1" baseline="-25000"/>
              <a:t>n</a:t>
            </a:r>
            <a:r>
              <a:rPr lang="en-US" altLang="en-US" baseline="-25000"/>
              <a:t>-2</a:t>
            </a:r>
            <a:r>
              <a:rPr lang="en-US" altLang="en-US"/>
              <a:t>)</a:t>
            </a:r>
          </a:p>
          <a:p>
            <a:pPr eaLnBrk="1" hangingPunct="1"/>
            <a:r>
              <a:rPr lang="en-US" altLang="en-US"/>
              <a:t>Takes fixed-length input (</a:t>
            </a:r>
            <a:r>
              <a:rPr lang="en-US" altLang="en-US" i="1"/>
              <a:t>k</a:t>
            </a:r>
            <a:r>
              <a:rPr lang="en-US" altLang="en-US"/>
              <a:t>) and produces fixed-length check code (</a:t>
            </a:r>
            <a:r>
              <a:rPr lang="en-US" altLang="en-US" i="1"/>
              <a:t>n</a:t>
            </a:r>
            <a:r>
              <a:rPr lang="en-US" altLang="en-US"/>
              <a:t>-</a:t>
            </a:r>
            <a:r>
              <a:rPr lang="en-US" altLang="en-US" i="1"/>
              <a:t>k</a:t>
            </a:r>
            <a:r>
              <a:rPr lang="en-US" altLang="en-US"/>
              <a:t>)</a:t>
            </a:r>
          </a:p>
          <a:p>
            <a:pPr lvl="1" eaLnBrk="1" hangingPunct="1"/>
            <a:r>
              <a:rPr lang="en-US" altLang="en-US"/>
              <a:t>In contrast, CRC error-detecting code accepts arbitrary length input for fixed-length check code</a:t>
            </a:r>
          </a:p>
        </p:txBody>
      </p:sp>
    </p:spTree>
    <p:extLst>
      <p:ext uri="{BB962C8B-B14F-4D97-AF65-F5344CB8AC3E}">
        <p14:creationId xmlns:p14="http://schemas.microsoft.com/office/powerpoint/2010/main" val="15171636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3">
            <a:extLst>
              <a:ext uri="{FF2B5EF4-FFF2-40B4-BE49-F238E27FC236}">
                <a16:creationId xmlns:a16="http://schemas.microsoft.com/office/drawing/2014/main" id="{6B254E8A-E70A-8043-9702-80061B9B01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C9F51471-0133-A74B-934F-8B2B203FEA32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43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285698" name="Rectangle 2">
            <a:extLst>
              <a:ext uri="{FF2B5EF4-FFF2-40B4-BE49-F238E27FC236}">
                <a16:creationId xmlns:a16="http://schemas.microsoft.com/office/drawing/2014/main" id="{B6BBB3C7-29A5-C444-AA88-D01CB561A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BCH Codes</a:t>
            </a:r>
          </a:p>
        </p:txBody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A0DA9465-33F0-074E-8923-715FE8B43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For positive pair of integers </a:t>
            </a:r>
            <a:r>
              <a:rPr lang="en-US" altLang="en-US" i="1"/>
              <a:t>m </a:t>
            </a:r>
            <a:r>
              <a:rPr lang="en-US" altLang="en-US"/>
              <a:t>and </a:t>
            </a:r>
            <a:r>
              <a:rPr lang="en-US" altLang="en-US" i="1"/>
              <a:t>t</a:t>
            </a:r>
            <a:r>
              <a:rPr lang="en-US" altLang="en-US"/>
              <a:t>, a (</a:t>
            </a:r>
            <a:r>
              <a:rPr lang="en-US" altLang="en-US" i="1"/>
              <a:t>n</a:t>
            </a:r>
            <a:r>
              <a:rPr lang="en-US" altLang="en-US"/>
              <a:t>, </a:t>
            </a:r>
            <a:r>
              <a:rPr lang="en-US" altLang="en-US" i="1"/>
              <a:t>k</a:t>
            </a:r>
            <a:r>
              <a:rPr lang="en-US" altLang="en-US"/>
              <a:t>) BCH code has parameters:</a:t>
            </a:r>
          </a:p>
          <a:p>
            <a:pPr lvl="1" eaLnBrk="1" hangingPunct="1"/>
            <a:r>
              <a:rPr lang="en-US" altLang="en-US"/>
              <a:t>Block length: </a:t>
            </a:r>
            <a:r>
              <a:rPr lang="en-US" altLang="en-US" i="1"/>
              <a:t>n </a:t>
            </a:r>
            <a:r>
              <a:rPr lang="en-US" altLang="en-US"/>
              <a:t>= 2</a:t>
            </a:r>
            <a:r>
              <a:rPr lang="en-US" altLang="en-US" i="1" baseline="30000"/>
              <a:t>m</a:t>
            </a:r>
            <a:r>
              <a:rPr lang="en-US" altLang="en-US" i="1"/>
              <a:t> </a:t>
            </a:r>
            <a:r>
              <a:rPr lang="en-US" altLang="en-US"/>
              <a:t>– 1</a:t>
            </a:r>
          </a:p>
          <a:p>
            <a:pPr lvl="1" eaLnBrk="1" hangingPunct="1"/>
            <a:r>
              <a:rPr lang="en-US" altLang="en-US"/>
              <a:t>Number of check bits: </a:t>
            </a:r>
            <a:r>
              <a:rPr lang="en-US" altLang="en-US" i="1"/>
              <a:t>n </a:t>
            </a:r>
            <a:r>
              <a:rPr lang="en-US" altLang="en-US"/>
              <a:t>– </a:t>
            </a:r>
            <a:r>
              <a:rPr lang="en-US" altLang="en-US" i="1"/>
              <a:t>k ≤</a:t>
            </a:r>
            <a:r>
              <a:rPr lang="en-US" altLang="en-US"/>
              <a:t> </a:t>
            </a:r>
            <a:r>
              <a:rPr lang="en-US" altLang="en-US" i="1"/>
              <a:t>mt</a:t>
            </a:r>
          </a:p>
          <a:p>
            <a:pPr lvl="1" eaLnBrk="1" hangingPunct="1"/>
            <a:r>
              <a:rPr lang="en-US" altLang="en-US"/>
              <a:t>Minimum distance:</a:t>
            </a:r>
            <a:r>
              <a:rPr lang="en-US" altLang="en-US" i="1"/>
              <a:t>d</a:t>
            </a:r>
            <a:r>
              <a:rPr lang="en-US" altLang="en-US" baseline="-25000"/>
              <a:t>min </a:t>
            </a:r>
            <a:r>
              <a:rPr lang="en-US" altLang="en-US"/>
              <a:t>≥ </a:t>
            </a:r>
            <a:r>
              <a:rPr lang="en-US" altLang="en-US" i="1"/>
              <a:t>2t </a:t>
            </a:r>
            <a:r>
              <a:rPr lang="en-US" altLang="en-US"/>
              <a:t>+ 1</a:t>
            </a:r>
          </a:p>
          <a:p>
            <a:pPr eaLnBrk="1" hangingPunct="1"/>
            <a:r>
              <a:rPr lang="en-US" altLang="en-US"/>
              <a:t>Correct combinations of </a:t>
            </a:r>
            <a:r>
              <a:rPr lang="en-US" altLang="en-US" i="1"/>
              <a:t>t </a:t>
            </a:r>
            <a:r>
              <a:rPr lang="en-US" altLang="en-US"/>
              <a:t>or fewer errors</a:t>
            </a:r>
          </a:p>
          <a:p>
            <a:pPr eaLnBrk="1" hangingPunct="1"/>
            <a:r>
              <a:rPr lang="en-US" altLang="en-US"/>
              <a:t>Flexibility in choice of parameters </a:t>
            </a:r>
          </a:p>
          <a:p>
            <a:pPr lvl="1" eaLnBrk="1" hangingPunct="1"/>
            <a:r>
              <a:rPr lang="en-US" altLang="en-US"/>
              <a:t>Block length, code rate</a:t>
            </a:r>
          </a:p>
        </p:txBody>
      </p:sp>
    </p:spTree>
    <p:extLst>
      <p:ext uri="{BB962C8B-B14F-4D97-AF65-F5344CB8AC3E}">
        <p14:creationId xmlns:p14="http://schemas.microsoft.com/office/powerpoint/2010/main" val="4093241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3">
            <a:extLst>
              <a:ext uri="{FF2B5EF4-FFF2-40B4-BE49-F238E27FC236}">
                <a16:creationId xmlns:a16="http://schemas.microsoft.com/office/drawing/2014/main" id="{A6BDA195-26E2-0C4E-95A4-647F5943C2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79ADB588-0F3F-994A-B46D-E547E6296085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44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286722" name="Rectangle 2">
            <a:extLst>
              <a:ext uri="{FF2B5EF4-FFF2-40B4-BE49-F238E27FC236}">
                <a16:creationId xmlns:a16="http://schemas.microsoft.com/office/drawing/2014/main" id="{4ACA9C7F-C276-1941-BA76-D2FB50ACB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Reed-Solomon Codes</a:t>
            </a:r>
          </a:p>
        </p:txBody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DF651DAC-9A37-314C-ABE6-FBB7895A4D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Subclass of non-binary BCH codes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Data processed in chunks of </a:t>
            </a:r>
            <a:r>
              <a:rPr lang="en-US" altLang="en-US" i="1"/>
              <a:t>m </a:t>
            </a:r>
            <a:r>
              <a:rPr lang="en-US" altLang="en-US"/>
              <a:t>bits, called symbols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An (</a:t>
            </a:r>
            <a:r>
              <a:rPr lang="en-US" altLang="en-US" i="1"/>
              <a:t>n</a:t>
            </a:r>
            <a:r>
              <a:rPr lang="en-US" altLang="en-US"/>
              <a:t>, </a:t>
            </a:r>
            <a:r>
              <a:rPr lang="en-US" altLang="en-US" i="1"/>
              <a:t>k</a:t>
            </a:r>
            <a:r>
              <a:rPr lang="en-US" altLang="en-US"/>
              <a:t>) RS code has parameters: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Symbol length: </a:t>
            </a:r>
            <a:r>
              <a:rPr lang="en-US" altLang="en-US" i="1"/>
              <a:t>m </a:t>
            </a:r>
            <a:r>
              <a:rPr lang="en-US" altLang="en-US"/>
              <a:t>bits per symbol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Block length: </a:t>
            </a:r>
            <a:r>
              <a:rPr lang="en-US" altLang="en-US" i="1"/>
              <a:t>n </a:t>
            </a:r>
            <a:r>
              <a:rPr lang="en-US" altLang="en-US"/>
              <a:t>= 2</a:t>
            </a:r>
            <a:r>
              <a:rPr lang="en-US" altLang="en-US" i="1" baseline="30000"/>
              <a:t>m</a:t>
            </a:r>
            <a:r>
              <a:rPr lang="en-US" altLang="en-US" i="1"/>
              <a:t> </a:t>
            </a:r>
            <a:r>
              <a:rPr lang="en-US" altLang="en-US"/>
              <a:t>– 1 symbols = </a:t>
            </a:r>
            <a:r>
              <a:rPr lang="en-US" altLang="en-US" i="1"/>
              <a:t>m</a:t>
            </a:r>
            <a:r>
              <a:rPr lang="en-US" altLang="en-US"/>
              <a:t>(2</a:t>
            </a:r>
            <a:r>
              <a:rPr lang="en-US" altLang="en-US" i="1" baseline="30000"/>
              <a:t>m</a:t>
            </a:r>
            <a:r>
              <a:rPr lang="en-US" altLang="en-US" i="1"/>
              <a:t> </a:t>
            </a:r>
            <a:r>
              <a:rPr lang="en-US" altLang="en-US"/>
              <a:t>– 1)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Data length: </a:t>
            </a:r>
            <a:r>
              <a:rPr lang="en-US" altLang="en-US" i="1"/>
              <a:t>k </a:t>
            </a:r>
            <a:r>
              <a:rPr lang="en-US" altLang="en-US"/>
              <a:t>symbols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Size of check code: </a:t>
            </a:r>
            <a:r>
              <a:rPr lang="en-US" altLang="en-US" i="1"/>
              <a:t>n </a:t>
            </a:r>
            <a:r>
              <a:rPr lang="en-US" altLang="en-US"/>
              <a:t>– </a:t>
            </a:r>
            <a:r>
              <a:rPr lang="en-US" altLang="en-US" i="1"/>
              <a:t>k </a:t>
            </a:r>
            <a:r>
              <a:rPr lang="en-US" altLang="en-US"/>
              <a:t>= </a:t>
            </a:r>
            <a:r>
              <a:rPr lang="en-US" altLang="en-US" i="1"/>
              <a:t>2t </a:t>
            </a:r>
            <a:r>
              <a:rPr lang="en-US" altLang="en-US"/>
              <a:t>symbols = </a:t>
            </a:r>
            <a:r>
              <a:rPr lang="en-US" altLang="en-US" i="1"/>
              <a:t>m</a:t>
            </a:r>
            <a:r>
              <a:rPr lang="en-US" altLang="en-US"/>
              <a:t>(</a:t>
            </a:r>
            <a:r>
              <a:rPr lang="en-US" altLang="en-US" i="1"/>
              <a:t>2t</a:t>
            </a:r>
            <a:r>
              <a:rPr lang="en-US" altLang="en-US"/>
              <a:t>)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Minimum distance: </a:t>
            </a:r>
            <a:r>
              <a:rPr lang="en-US" altLang="en-US" i="1"/>
              <a:t>d</a:t>
            </a:r>
            <a:r>
              <a:rPr lang="en-US" altLang="en-US" baseline="-25000"/>
              <a:t>min</a:t>
            </a:r>
            <a:r>
              <a:rPr lang="en-US" altLang="en-US"/>
              <a:t> = </a:t>
            </a:r>
            <a:r>
              <a:rPr lang="en-US" altLang="en-US" i="1"/>
              <a:t>2t </a:t>
            </a:r>
            <a:r>
              <a:rPr lang="en-US" altLang="en-US"/>
              <a:t>+ 1 symbols</a:t>
            </a:r>
          </a:p>
        </p:txBody>
      </p:sp>
    </p:spTree>
    <p:extLst>
      <p:ext uri="{BB962C8B-B14F-4D97-AF65-F5344CB8AC3E}">
        <p14:creationId xmlns:p14="http://schemas.microsoft.com/office/powerpoint/2010/main" val="15563367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3">
            <a:extLst>
              <a:ext uri="{FF2B5EF4-FFF2-40B4-BE49-F238E27FC236}">
                <a16:creationId xmlns:a16="http://schemas.microsoft.com/office/drawing/2014/main" id="{CFC9EBC1-B376-A442-BA84-770CADD803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49B11839-EDB2-F442-BB27-4DB324923EC6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45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297986" name="Rectangle 2">
            <a:extLst>
              <a:ext uri="{FF2B5EF4-FFF2-40B4-BE49-F238E27FC236}">
                <a16:creationId xmlns:a16="http://schemas.microsoft.com/office/drawing/2014/main" id="{37657414-3081-A447-BDAF-76CDB8C4F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Block Interleaving</a:t>
            </a:r>
          </a:p>
        </p:txBody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CDA50A2C-A67B-4946-9E73-F8455DBF6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Used to spread errors for detection/correction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A burst error that may occur is spread out over a number of blocks, making error correction possible 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Data written to and read from memory in different orders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Data bits and corresponding check bits are interspersed with bits from other blocks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At receiver, data are </a:t>
            </a:r>
            <a:r>
              <a:rPr lang="en-US" dirty="0" err="1">
                <a:cs typeface="+mn-cs"/>
              </a:rPr>
              <a:t>deinterleaved</a:t>
            </a:r>
            <a:r>
              <a:rPr lang="en-US" dirty="0">
                <a:cs typeface="+mn-cs"/>
              </a:rPr>
              <a:t> to recover original order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963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3">
            <a:extLst>
              <a:ext uri="{FF2B5EF4-FFF2-40B4-BE49-F238E27FC236}">
                <a16:creationId xmlns:a16="http://schemas.microsoft.com/office/drawing/2014/main" id="{8E3A22BE-5772-4544-BB72-45A2194BB3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E914D5D1-9530-CD4C-BF79-65D68279C714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46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339970" name="Rectangle 2">
            <a:extLst>
              <a:ext uri="{FF2B5EF4-FFF2-40B4-BE49-F238E27FC236}">
                <a16:creationId xmlns:a16="http://schemas.microsoft.com/office/drawing/2014/main" id="{7A832E97-1C46-0741-94EA-296D492CC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Block Interleaving Illustration</a:t>
            </a:r>
          </a:p>
        </p:txBody>
      </p:sp>
      <p:pic>
        <p:nvPicPr>
          <p:cNvPr id="77827" name="Picture 4" descr="Picture 6">
            <a:extLst>
              <a:ext uri="{FF2B5EF4-FFF2-40B4-BE49-F238E27FC236}">
                <a16:creationId xmlns:a16="http://schemas.microsoft.com/office/drawing/2014/main" id="{088094E6-7E2B-F846-91FB-E4A451E27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1963"/>
            <a:ext cx="8864600" cy="512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808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3">
            <a:extLst>
              <a:ext uri="{FF2B5EF4-FFF2-40B4-BE49-F238E27FC236}">
                <a16:creationId xmlns:a16="http://schemas.microsoft.com/office/drawing/2014/main" id="{90AE5209-069D-2247-95DA-A02C220230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635F9A8D-D212-D14F-AE20-8F6BC5768EB4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47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313346" name="Rectangle 2">
            <a:extLst>
              <a:ext uri="{FF2B5EF4-FFF2-40B4-BE49-F238E27FC236}">
                <a16:creationId xmlns:a16="http://schemas.microsoft.com/office/drawing/2014/main" id="{F0BB3660-0723-F840-8178-99908386C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Error Control Requirements</a:t>
            </a:r>
          </a:p>
        </p:txBody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DE615BC0-5B6B-E246-8FE2-580DDFF46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Error detection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Receiver detects errors and discards PDUs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Positive acknowledgement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Destination returns acknowledgment of  received, error-free PDUs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Retransmission after timeout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Source retransmits unacknowledged PDU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Negative acknowledgement and retransmission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dirty="0"/>
              <a:t>Destination returns negative acknowledgment to PDUs in error</a:t>
            </a:r>
          </a:p>
        </p:txBody>
      </p:sp>
    </p:spTree>
    <p:extLst>
      <p:ext uri="{BB962C8B-B14F-4D97-AF65-F5344CB8AC3E}">
        <p14:creationId xmlns:p14="http://schemas.microsoft.com/office/powerpoint/2010/main" val="287781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3">
            <a:extLst>
              <a:ext uri="{FF2B5EF4-FFF2-40B4-BE49-F238E27FC236}">
                <a16:creationId xmlns:a16="http://schemas.microsoft.com/office/drawing/2014/main" id="{AE81B3FE-B7D5-3D4C-9E4D-68F77A1146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7F4791FB-D295-FA4F-9B5F-98A6B57E7DC9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5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353282" name="Rectangle 2">
            <a:extLst>
              <a:ext uri="{FF2B5EF4-FFF2-40B4-BE49-F238E27FC236}">
                <a16:creationId xmlns:a16="http://schemas.microsoft.com/office/drawing/2014/main" id="{B5F9BAE6-0597-DD4A-851F-A937BD372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Reception of de-spreading</a:t>
            </a:r>
          </a:p>
        </p:txBody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F8C60976-D554-6A47-9524-2F8A9C62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552575"/>
            <a:ext cx="3429000" cy="50006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z="2000" dirty="0">
                <a:cs typeface="+mn-cs"/>
              </a:rPr>
              <a:t>Receiver gets a combination of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1800" dirty="0"/>
              <a:t>Black line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1800" dirty="0">
                <a:solidFill>
                  <a:schemeClr val="hlink"/>
                </a:solidFill>
              </a:rPr>
              <a:t>Red</a:t>
            </a:r>
            <a:r>
              <a:rPr lang="en-US" sz="1800" dirty="0"/>
              <a:t> line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1800" dirty="0">
                <a:solidFill>
                  <a:schemeClr val="accent1"/>
                </a:solidFill>
              </a:rPr>
              <a:t>Cyan</a:t>
            </a:r>
            <a:r>
              <a:rPr lang="en-US" sz="1800" dirty="0"/>
              <a:t> line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sz="2000" dirty="0">
                <a:cs typeface="+mn-cs"/>
              </a:rPr>
              <a:t>After de-spreading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1800" dirty="0">
                <a:solidFill>
                  <a:schemeClr val="hlink"/>
                </a:solidFill>
              </a:rPr>
              <a:t>Red</a:t>
            </a:r>
            <a:r>
              <a:rPr lang="en-US" sz="1800" dirty="0"/>
              <a:t> line becomes </a:t>
            </a:r>
            <a:r>
              <a:rPr lang="en-US" sz="1800" dirty="0">
                <a:solidFill>
                  <a:schemeClr val="folHlink"/>
                </a:solidFill>
              </a:rPr>
              <a:t>blue</a:t>
            </a:r>
            <a:r>
              <a:rPr lang="en-US" sz="1800" dirty="0"/>
              <a:t> line (this is what we need)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1800" dirty="0"/>
              <a:t>Black line remains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1800" dirty="0">
                <a:solidFill>
                  <a:schemeClr val="accent1"/>
                </a:solidFill>
              </a:rPr>
              <a:t>Cyan</a:t>
            </a:r>
            <a:r>
              <a:rPr lang="en-US" sz="1800" dirty="0"/>
              <a:t> line takes the form of </a:t>
            </a:r>
            <a:r>
              <a:rPr lang="en-US" sz="1800" dirty="0">
                <a:solidFill>
                  <a:schemeClr val="hlink"/>
                </a:solidFill>
              </a:rPr>
              <a:t>red</a:t>
            </a:r>
            <a:r>
              <a:rPr lang="en-US" sz="1800" dirty="0"/>
              <a:t> line!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sz="2000" dirty="0">
                <a:cs typeface="+mn-cs"/>
              </a:rPr>
              <a:t>A band-pass filter will screen most of the noise and interference.</a:t>
            </a:r>
          </a:p>
        </p:txBody>
      </p:sp>
      <p:pic>
        <p:nvPicPr>
          <p:cNvPr id="22532" name="Picture 4" descr="83d9fd4176">
            <a:extLst>
              <a:ext uri="{FF2B5EF4-FFF2-40B4-BE49-F238E27FC236}">
                <a16:creationId xmlns:a16="http://schemas.microsoft.com/office/drawing/2014/main" id="{2EA1C75C-3B54-AB48-8D59-B08EC2D4D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2116138"/>
            <a:ext cx="5540375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3285" name="AutoShape 5">
            <a:extLst>
              <a:ext uri="{FF2B5EF4-FFF2-40B4-BE49-F238E27FC236}">
                <a16:creationId xmlns:a16="http://schemas.microsoft.com/office/drawing/2014/main" id="{F7B59377-BF0C-B149-8867-1CDCE89DA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447800"/>
            <a:ext cx="1752600" cy="990600"/>
          </a:xfrm>
          <a:prstGeom prst="wedgeRectCallout">
            <a:avLst>
              <a:gd name="adj1" fmla="val 50907"/>
              <a:gd name="adj2" fmla="val 961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53286" name="Text Box 6">
            <a:extLst>
              <a:ext uri="{FF2B5EF4-FFF2-40B4-BE49-F238E27FC236}">
                <a16:creationId xmlns:a16="http://schemas.microsoft.com/office/drawing/2014/main" id="{9DA05D21-B8BF-EF4F-8533-249011F0F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447800"/>
            <a:ext cx="1752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latin typeface="Helvetica" charset="0"/>
                <a:ea typeface="ＭＳ Ｐゴシック" charset="0"/>
              </a:rPr>
              <a:t>Spike interference</a:t>
            </a:r>
          </a:p>
        </p:txBody>
      </p:sp>
      <p:sp>
        <p:nvSpPr>
          <p:cNvPr id="353287" name="Freeform 7">
            <a:extLst>
              <a:ext uri="{FF2B5EF4-FFF2-40B4-BE49-F238E27FC236}">
                <a16:creationId xmlns:a16="http://schemas.microsoft.com/office/drawing/2014/main" id="{F4F03F01-1E20-5542-A218-16D665E923BD}"/>
              </a:ext>
            </a:extLst>
          </p:cNvPr>
          <p:cNvSpPr>
            <a:spLocks/>
          </p:cNvSpPr>
          <p:nvPr/>
        </p:nvSpPr>
        <p:spPr bwMode="auto">
          <a:xfrm>
            <a:off x="5202238" y="2387600"/>
            <a:ext cx="254000" cy="1177925"/>
          </a:xfrm>
          <a:custGeom>
            <a:avLst/>
            <a:gdLst>
              <a:gd name="T0" fmla="*/ 0 w 160"/>
              <a:gd name="T1" fmla="*/ 1168400 h 742"/>
              <a:gd name="T2" fmla="*/ 39688 w 160"/>
              <a:gd name="T3" fmla="*/ 731838 h 742"/>
              <a:gd name="T4" fmla="*/ 50800 w 160"/>
              <a:gd name="T5" fmla="*/ 600075 h 742"/>
              <a:gd name="T6" fmla="*/ 71438 w 160"/>
              <a:gd name="T7" fmla="*/ 466725 h 742"/>
              <a:gd name="T8" fmla="*/ 80963 w 160"/>
              <a:gd name="T9" fmla="*/ 314325 h 742"/>
              <a:gd name="T10" fmla="*/ 101600 w 160"/>
              <a:gd name="T11" fmla="*/ 223838 h 742"/>
              <a:gd name="T12" fmla="*/ 111125 w 160"/>
              <a:gd name="T13" fmla="*/ 20638 h 742"/>
              <a:gd name="T14" fmla="*/ 152400 w 160"/>
              <a:gd name="T15" fmla="*/ 9525 h 742"/>
              <a:gd name="T16" fmla="*/ 212725 w 160"/>
              <a:gd name="T17" fmla="*/ 20638 h 742"/>
              <a:gd name="T18" fmla="*/ 223838 w 160"/>
              <a:gd name="T19" fmla="*/ 508000 h 742"/>
              <a:gd name="T20" fmla="*/ 254000 w 160"/>
              <a:gd name="T21" fmla="*/ 1177925 h 74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60" h="742">
                <a:moveTo>
                  <a:pt x="0" y="736"/>
                </a:moveTo>
                <a:cubicBezTo>
                  <a:pt x="5" y="643"/>
                  <a:pt x="15" y="553"/>
                  <a:pt x="25" y="461"/>
                </a:cubicBezTo>
                <a:cubicBezTo>
                  <a:pt x="27" y="433"/>
                  <a:pt x="28" y="405"/>
                  <a:pt x="32" y="378"/>
                </a:cubicBezTo>
                <a:cubicBezTo>
                  <a:pt x="35" y="349"/>
                  <a:pt x="45" y="294"/>
                  <a:pt x="45" y="294"/>
                </a:cubicBezTo>
                <a:cubicBezTo>
                  <a:pt x="47" y="262"/>
                  <a:pt x="47" y="229"/>
                  <a:pt x="51" y="198"/>
                </a:cubicBezTo>
                <a:cubicBezTo>
                  <a:pt x="53" y="178"/>
                  <a:pt x="62" y="160"/>
                  <a:pt x="64" y="141"/>
                </a:cubicBezTo>
                <a:cubicBezTo>
                  <a:pt x="68" y="98"/>
                  <a:pt x="60" y="54"/>
                  <a:pt x="70" y="13"/>
                </a:cubicBezTo>
                <a:cubicBezTo>
                  <a:pt x="72" y="4"/>
                  <a:pt x="87" y="8"/>
                  <a:pt x="96" y="6"/>
                </a:cubicBezTo>
                <a:cubicBezTo>
                  <a:pt x="108" y="8"/>
                  <a:pt x="132" y="0"/>
                  <a:pt x="134" y="13"/>
                </a:cubicBezTo>
                <a:cubicBezTo>
                  <a:pt x="148" y="114"/>
                  <a:pt x="137" y="217"/>
                  <a:pt x="141" y="320"/>
                </a:cubicBezTo>
                <a:cubicBezTo>
                  <a:pt x="146" y="473"/>
                  <a:pt x="160" y="565"/>
                  <a:pt x="160" y="742"/>
                </a:cubicBezTo>
              </a:path>
            </a:pathLst>
          </a:custGeom>
          <a:noFill/>
          <a:ln w="25400" cap="flat" cmpd="sng">
            <a:solidFill>
              <a:srgbClr val="33CCCC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1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>
            <a:extLst>
              <a:ext uri="{FF2B5EF4-FFF2-40B4-BE49-F238E27FC236}">
                <a16:creationId xmlns:a16="http://schemas.microsoft.com/office/drawing/2014/main" id="{E76D2948-8A28-644E-ABF0-FB66817639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6889D479-5876-7248-912E-D470A5FB4D8A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6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254978" name="Rectangle 2">
            <a:extLst>
              <a:ext uri="{FF2B5EF4-FFF2-40B4-BE49-F238E27FC236}">
                <a16:creationId xmlns:a16="http://schemas.microsoft.com/office/drawing/2014/main" id="{44822515-0827-D44C-844F-759BBB730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Direct Sequence Spread Spectrum</a:t>
            </a:r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E106F566-32F7-2B42-989B-FF7803950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z="2000" dirty="0"/>
              <a:t>Two categories of spread spectrum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1800" dirty="0"/>
              <a:t>Direct Sequence Spread Spectrum (DSSS)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1800" dirty="0"/>
              <a:t>Frequency Hopping Spread Spectrum (FHSS)</a:t>
            </a:r>
            <a:endParaRPr lang="en-US" sz="1800" dirty="0">
              <a:cs typeface="+mn-cs"/>
            </a:endParaRPr>
          </a:p>
          <a:p>
            <a:pPr eaLnBrk="1" hangingPunct="1">
              <a:buFont typeface="Wingdings" charset="0"/>
              <a:buChar char="n"/>
              <a:defRPr/>
            </a:pPr>
            <a:endParaRPr lang="en-US" sz="1000" dirty="0">
              <a:cs typeface="+mn-cs"/>
            </a:endParaRPr>
          </a:p>
          <a:p>
            <a:pPr eaLnBrk="1" hangingPunct="1">
              <a:buFont typeface="Wingdings" charset="0"/>
              <a:buChar char="n"/>
              <a:defRPr/>
            </a:pPr>
            <a:r>
              <a:rPr lang="en-US" sz="2000" dirty="0">
                <a:cs typeface="+mn-cs"/>
              </a:rPr>
              <a:t>Each bit in original signal is represented by multiple bits in the transmitted signal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sz="2000" dirty="0">
                <a:cs typeface="+mn-cs"/>
              </a:rPr>
              <a:t>Spreading code spreads signal across a wider frequency band 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1800" dirty="0"/>
              <a:t>Spread is in direct proportion to number of bits used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sz="2000" dirty="0">
                <a:cs typeface="+mn-cs"/>
              </a:rPr>
              <a:t>One technique combines digital information stream with the spreading code bit stream using exclusive-OR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91AEEAD-C03A-7241-AFE2-20BE571A6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00600"/>
            <a:ext cx="6705600" cy="1981200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ffectLst>
            <a:glow rad="101600">
              <a:schemeClr val="accent5">
                <a:lumMod val="75000"/>
                <a:alpha val="75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0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0"/>
              <a:buChar char="n"/>
              <a:defRPr sz="1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u="sng" dirty="0">
                <a:solidFill>
                  <a:srgbClr val="FF6600"/>
                </a:solidFill>
                <a:cs typeface="+mn-cs"/>
              </a:rPr>
              <a:t>XOR - Exclusive OR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solidFill>
                  <a:srgbClr val="0000FF"/>
                </a:solidFill>
                <a:cs typeface="ＭＳ Ｐゴシック" charset="0"/>
              </a:rPr>
              <a:t>Returning 1 only when the two inputs are different.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solidFill>
                  <a:srgbClr val="0000FF"/>
                </a:solidFill>
                <a:cs typeface="ＭＳ Ｐゴシック" charset="0"/>
              </a:rPr>
              <a:t>a XOR 1 = ~a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solidFill>
                  <a:srgbClr val="0000FF"/>
                </a:solidFill>
                <a:cs typeface="ＭＳ Ｐゴシック" charset="0"/>
              </a:rPr>
              <a:t>a XOR 0 = 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solidFill>
                  <a:srgbClr val="0000FF"/>
                </a:solidFill>
                <a:cs typeface="ＭＳ Ｐゴシック" charset="0"/>
              </a:rPr>
              <a:t>a XOR a = 0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solidFill>
                  <a:srgbClr val="0000FF"/>
                </a:solidFill>
                <a:cs typeface="ＭＳ Ｐゴシック" charset="0"/>
              </a:rPr>
              <a:t>(a XOR b) XOR c = a XOR (b XOR c)</a:t>
            </a:r>
          </a:p>
        </p:txBody>
      </p:sp>
    </p:spTree>
    <p:extLst>
      <p:ext uri="{BB962C8B-B14F-4D97-AF65-F5344CB8AC3E}">
        <p14:creationId xmlns:p14="http://schemas.microsoft.com/office/powerpoint/2010/main" val="248018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>
            <a:extLst>
              <a:ext uri="{FF2B5EF4-FFF2-40B4-BE49-F238E27FC236}">
                <a16:creationId xmlns:a16="http://schemas.microsoft.com/office/drawing/2014/main" id="{7A514375-66E3-244E-8434-F706453A05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943EF95A-89AA-D546-8699-85A8F96E99CF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7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319490" name="Rectangle 2">
            <a:extLst>
              <a:ext uri="{FF2B5EF4-FFF2-40B4-BE49-F238E27FC236}">
                <a16:creationId xmlns:a16="http://schemas.microsoft.com/office/drawing/2014/main" id="{F13415D3-A19E-5D43-AE46-73162F223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Bit Sequence XOR</a:t>
            </a:r>
          </a:p>
        </p:txBody>
      </p:sp>
      <p:pic>
        <p:nvPicPr>
          <p:cNvPr id="319492" name="Picture 4">
            <a:extLst>
              <a:ext uri="{FF2B5EF4-FFF2-40B4-BE49-F238E27FC236}">
                <a16:creationId xmlns:a16="http://schemas.microsoft.com/office/drawing/2014/main" id="{5265FAA6-7FE2-3D40-850E-902D931AD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763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19491" name="Rectangle 3">
            <a:extLst>
              <a:ext uri="{FF2B5EF4-FFF2-40B4-BE49-F238E27FC236}">
                <a16:creationId xmlns:a16="http://schemas.microsoft.com/office/drawing/2014/main" id="{4E3E9FE8-8AF7-8E45-8631-938BDCF32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5943600"/>
            <a:ext cx="5943600" cy="685800"/>
          </a:xfr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chemeClr val="folHlink"/>
                </a:solidFill>
              </a:rPr>
              <a:t>It can be proven that A</a:t>
            </a:r>
            <a:r>
              <a:rPr lang="ja-JP" altLang="en-US" sz="1800">
                <a:solidFill>
                  <a:schemeClr val="folHlink"/>
                </a:solidFill>
              </a:rPr>
              <a:t>’</a:t>
            </a:r>
            <a:r>
              <a:rPr lang="en-US" altLang="ja-JP" sz="1800">
                <a:solidFill>
                  <a:schemeClr val="folHlink"/>
                </a:solidFill>
              </a:rPr>
              <a:t>=A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chemeClr val="folHlink"/>
                </a:solidFill>
              </a:rPr>
              <a:t>Synchronization of PN bit stream</a:t>
            </a:r>
            <a:endParaRPr lang="en-US" altLang="en-US" sz="1800"/>
          </a:p>
        </p:txBody>
      </p:sp>
      <p:sp>
        <p:nvSpPr>
          <p:cNvPr id="319493" name="Text Box 5">
            <a:extLst>
              <a:ext uri="{FF2B5EF4-FFF2-40B4-BE49-F238E27FC236}">
                <a16:creationId xmlns:a16="http://schemas.microsoft.com/office/drawing/2014/main" id="{562563A7-8F9A-F645-96D0-E504DBD86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752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folHlink"/>
                </a:solidFill>
              </a:rPr>
              <a:t>A</a:t>
            </a:r>
            <a:endParaRPr lang="en-US" altLang="en-US"/>
          </a:p>
        </p:txBody>
      </p:sp>
      <p:sp>
        <p:nvSpPr>
          <p:cNvPr id="319494" name="Text Box 6">
            <a:extLst>
              <a:ext uri="{FF2B5EF4-FFF2-40B4-BE49-F238E27FC236}">
                <a16:creationId xmlns:a16="http://schemas.microsoft.com/office/drawing/2014/main" id="{7D20D4EE-E47C-FF47-B139-6A1E96631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7244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folHlink"/>
                </a:solidFill>
              </a:rPr>
              <a:t>B</a:t>
            </a:r>
            <a:endParaRPr lang="en-US" altLang="en-US"/>
          </a:p>
        </p:txBody>
      </p:sp>
      <p:sp>
        <p:nvSpPr>
          <p:cNvPr id="319495" name="Text Box 7">
            <a:extLst>
              <a:ext uri="{FF2B5EF4-FFF2-40B4-BE49-F238E27FC236}">
                <a16:creationId xmlns:a16="http://schemas.microsoft.com/office/drawing/2014/main" id="{2D844CC3-5EA4-DC4B-B77C-B002A8C39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0480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folHlink"/>
                </a:solidFill>
              </a:rPr>
              <a:t>C</a:t>
            </a:r>
            <a:endParaRPr lang="en-US" altLang="en-US"/>
          </a:p>
        </p:txBody>
      </p:sp>
      <p:sp>
        <p:nvSpPr>
          <p:cNvPr id="319496" name="Text Box 8">
            <a:extLst>
              <a:ext uri="{FF2B5EF4-FFF2-40B4-BE49-F238E27FC236}">
                <a16:creationId xmlns:a16="http://schemas.microsoft.com/office/drawing/2014/main" id="{FBA63681-4829-2445-AA31-F8A5C8CF2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0386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folHlink"/>
                </a:solidFill>
              </a:rPr>
              <a:t>C</a:t>
            </a:r>
            <a:endParaRPr lang="en-US" altLang="en-US"/>
          </a:p>
        </p:txBody>
      </p:sp>
      <p:sp>
        <p:nvSpPr>
          <p:cNvPr id="319497" name="Text Box 9">
            <a:extLst>
              <a:ext uri="{FF2B5EF4-FFF2-40B4-BE49-F238E27FC236}">
                <a16:creationId xmlns:a16="http://schemas.microsoft.com/office/drawing/2014/main" id="{6EA0D446-2F58-E244-AF1E-8F0F0CD87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3622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folHlink"/>
                </a:solidFill>
              </a:rPr>
              <a:t>B</a:t>
            </a:r>
            <a:endParaRPr lang="en-US" altLang="en-US"/>
          </a:p>
        </p:txBody>
      </p:sp>
      <p:sp>
        <p:nvSpPr>
          <p:cNvPr id="319498" name="Text Box 10">
            <a:extLst>
              <a:ext uri="{FF2B5EF4-FFF2-40B4-BE49-F238E27FC236}">
                <a16:creationId xmlns:a16="http://schemas.microsoft.com/office/drawing/2014/main" id="{10A83B24-2D97-4647-8D24-139F7CDC7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410200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folHlink"/>
                </a:solidFill>
              </a:rPr>
              <a:t>A</a:t>
            </a:r>
            <a:r>
              <a:rPr lang="ja-JP" altLang="en-US" sz="2000">
                <a:solidFill>
                  <a:schemeClr val="folHlink"/>
                </a:solidFill>
                <a:latin typeface="Arial" panose="020B0604020202020204" pitchFamily="34" charset="0"/>
              </a:rPr>
              <a:t>’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75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 descr="Screen shot 2012-09-20 at 11.00.48 PM.png">
            <a:extLst>
              <a:ext uri="{FF2B5EF4-FFF2-40B4-BE49-F238E27FC236}">
                <a16:creationId xmlns:a16="http://schemas.microsoft.com/office/drawing/2014/main" id="{8DA989C2-0EA9-FF44-B3E0-9DF22DF45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143000"/>
            <a:ext cx="5181600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D8FB9BE2-6EFF-664A-969F-67B70F4B4C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13B1694E-E3F5-094B-BE6E-A1E5D8D456F1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8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256002" name="Rectangle 2">
            <a:extLst>
              <a:ext uri="{FF2B5EF4-FFF2-40B4-BE49-F238E27FC236}">
                <a16:creationId xmlns:a16="http://schemas.microsoft.com/office/drawing/2014/main" id="{4FF9415F-296E-664B-A167-4AFA37BA3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DSSS Using BPSK</a:t>
            </a:r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BBD6A766-DBB7-5C4F-8312-5F4E3B766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4419600" cy="5181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Multiply BPSK signal,</a:t>
            </a:r>
          </a:p>
          <a:p>
            <a:pPr lvl="1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i="1"/>
              <a:t>s</a:t>
            </a:r>
            <a:r>
              <a:rPr lang="en-US" altLang="en-US" sz="1800" i="1" baseline="-25000"/>
              <a:t>d</a:t>
            </a:r>
            <a:r>
              <a:rPr lang="en-US" altLang="en-US" sz="1800"/>
              <a:t>(</a:t>
            </a:r>
            <a:r>
              <a:rPr lang="en-US" altLang="en-US" sz="1800" i="1"/>
              <a:t>t</a:t>
            </a:r>
            <a:r>
              <a:rPr lang="en-US" altLang="en-US" sz="1800"/>
              <a:t>) = </a:t>
            </a:r>
            <a:r>
              <a:rPr lang="en-US" altLang="en-US" sz="1800" i="1"/>
              <a:t>A d</a:t>
            </a:r>
            <a:r>
              <a:rPr lang="en-US" altLang="en-US" sz="1800"/>
              <a:t>(</a:t>
            </a:r>
            <a:r>
              <a:rPr lang="en-US" altLang="en-US" sz="1800" i="1"/>
              <a:t>t</a:t>
            </a:r>
            <a:r>
              <a:rPr lang="en-US" altLang="en-US" sz="1800"/>
              <a:t>) cos(2</a:t>
            </a:r>
            <a:r>
              <a:rPr lang="en-US" altLang="en-US" sz="1800">
                <a:sym typeface="Symbol" pitchFamily="2" charset="2"/>
              </a:rPr>
              <a:t></a:t>
            </a:r>
            <a:r>
              <a:rPr lang="en-US" altLang="en-US" sz="1800"/>
              <a:t> </a:t>
            </a:r>
            <a:r>
              <a:rPr lang="en-US" altLang="en-US" sz="1800" i="1"/>
              <a:t>f</a:t>
            </a:r>
            <a:r>
              <a:rPr lang="en-US" altLang="en-US" sz="1800" i="1" baseline="-25000"/>
              <a:t>c</a:t>
            </a:r>
            <a:r>
              <a:rPr lang="en-US" altLang="en-US" sz="1800" i="1"/>
              <a:t>t</a:t>
            </a:r>
            <a:r>
              <a:rPr lang="en-US" altLang="en-US" sz="1800"/>
              <a:t>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/>
              <a:t>	by </a:t>
            </a:r>
            <a:r>
              <a:rPr lang="en-US" altLang="en-US" sz="2000" i="1"/>
              <a:t>c</a:t>
            </a:r>
            <a:r>
              <a:rPr lang="en-US" altLang="en-US" sz="2000"/>
              <a:t>(</a:t>
            </a:r>
            <a:r>
              <a:rPr lang="en-US" altLang="en-US" sz="2000" i="1"/>
              <a:t>t</a:t>
            </a:r>
            <a:r>
              <a:rPr lang="en-US" altLang="en-US" sz="2000"/>
              <a:t>)</a:t>
            </a:r>
            <a:r>
              <a:rPr lang="en-US" altLang="en-US" sz="2000" i="1"/>
              <a:t> </a:t>
            </a:r>
            <a:r>
              <a:rPr lang="en-US" altLang="en-US" sz="2000"/>
              <a:t>[takes values +1, -1]:</a:t>
            </a:r>
          </a:p>
          <a:p>
            <a:pPr lvl="1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i="1"/>
              <a:t>s</a:t>
            </a:r>
            <a:r>
              <a:rPr lang="en-US" altLang="en-US" sz="1800"/>
              <a:t>(</a:t>
            </a:r>
            <a:r>
              <a:rPr lang="en-US" altLang="en-US" sz="1800" i="1"/>
              <a:t>t</a:t>
            </a:r>
            <a:r>
              <a:rPr lang="en-US" altLang="en-US" sz="1800"/>
              <a:t>) = </a:t>
            </a:r>
            <a:r>
              <a:rPr lang="en-US" altLang="en-US" sz="1800" i="1"/>
              <a:t>A d</a:t>
            </a:r>
            <a:r>
              <a:rPr lang="en-US" altLang="en-US" sz="1800"/>
              <a:t>(</a:t>
            </a:r>
            <a:r>
              <a:rPr lang="en-US" altLang="en-US" sz="1800" i="1"/>
              <a:t>t</a:t>
            </a:r>
            <a:r>
              <a:rPr lang="en-US" altLang="en-US" sz="1800"/>
              <a:t>)</a:t>
            </a:r>
            <a:r>
              <a:rPr lang="en-US" altLang="en-US" sz="1800" i="1"/>
              <a:t>c</a:t>
            </a:r>
            <a:r>
              <a:rPr lang="en-US" altLang="en-US" sz="1800"/>
              <a:t>(</a:t>
            </a:r>
            <a:r>
              <a:rPr lang="en-US" altLang="en-US" sz="1800" i="1"/>
              <a:t>t</a:t>
            </a:r>
            <a:r>
              <a:rPr lang="en-US" altLang="en-US" sz="1800"/>
              <a:t>) cos(2</a:t>
            </a:r>
            <a:r>
              <a:rPr lang="en-US" altLang="en-US" sz="1800">
                <a:sym typeface="Symbol" pitchFamily="2" charset="2"/>
              </a:rPr>
              <a:t></a:t>
            </a:r>
            <a:r>
              <a:rPr lang="en-US" altLang="en-US" sz="1800"/>
              <a:t> </a:t>
            </a:r>
            <a:r>
              <a:rPr lang="en-US" altLang="en-US" sz="1800" i="1"/>
              <a:t>f</a:t>
            </a:r>
            <a:r>
              <a:rPr lang="en-US" altLang="en-US" sz="1800" i="1" baseline="-25000"/>
              <a:t>c</a:t>
            </a:r>
            <a:r>
              <a:rPr lang="en-US" altLang="en-US" sz="1800" i="1"/>
              <a:t>t</a:t>
            </a:r>
            <a:r>
              <a:rPr lang="en-US" altLang="en-US" sz="18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i="1"/>
              <a:t>A </a:t>
            </a:r>
            <a:r>
              <a:rPr lang="en-US" altLang="en-US" sz="1800"/>
              <a:t>= amplitude of signal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i="1"/>
              <a:t>f</a:t>
            </a:r>
            <a:r>
              <a:rPr lang="en-US" altLang="en-US" sz="1800" i="1" baseline="-25000"/>
              <a:t>c</a:t>
            </a:r>
            <a:r>
              <a:rPr lang="en-US" altLang="en-US" sz="1800"/>
              <a:t> = carrier frequency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i="1"/>
              <a:t>d</a:t>
            </a:r>
            <a:r>
              <a:rPr lang="en-US" altLang="en-US" sz="1800"/>
              <a:t>(t) = discrete function [+1, -1]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At receiver, incoming signal multiplied by </a:t>
            </a:r>
            <a:r>
              <a:rPr lang="en-US" altLang="en-US" sz="2000" i="1"/>
              <a:t>c</a:t>
            </a:r>
            <a:r>
              <a:rPr lang="en-US" altLang="en-US" sz="2000"/>
              <a:t>(</a:t>
            </a:r>
            <a:r>
              <a:rPr lang="en-US" altLang="en-US" sz="2000" i="1"/>
              <a:t>t</a:t>
            </a:r>
            <a:r>
              <a:rPr lang="en-US" altLang="en-US" sz="20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i="1"/>
              <a:t>c</a:t>
            </a:r>
            <a:r>
              <a:rPr lang="en-US" altLang="en-US" sz="1800"/>
              <a:t>(</a:t>
            </a:r>
            <a:r>
              <a:rPr lang="en-US" altLang="en-US" sz="1800" i="1"/>
              <a:t>t</a:t>
            </a:r>
            <a:r>
              <a:rPr lang="en-US" altLang="en-US" sz="1800"/>
              <a:t>)•</a:t>
            </a:r>
            <a:r>
              <a:rPr lang="en-US" altLang="en-US" sz="1800" i="1"/>
              <a:t>c</a:t>
            </a:r>
            <a:r>
              <a:rPr lang="en-US" altLang="en-US" sz="1800"/>
              <a:t>(</a:t>
            </a:r>
            <a:r>
              <a:rPr lang="en-US" altLang="en-US" sz="1800" i="1"/>
              <a:t>t</a:t>
            </a:r>
            <a:r>
              <a:rPr lang="en-US" altLang="en-US" sz="1800"/>
              <a:t>)</a:t>
            </a:r>
            <a:r>
              <a:rPr lang="en-US" altLang="en-US" sz="1800" i="1"/>
              <a:t> =</a:t>
            </a:r>
            <a:r>
              <a:rPr lang="en-US" altLang="en-US" sz="1800"/>
              <a:t> Constant (we can treat it as 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Incoming signal is then recovered</a:t>
            </a:r>
          </a:p>
        </p:txBody>
      </p:sp>
    </p:spTree>
    <p:extLst>
      <p:ext uri="{BB962C8B-B14F-4D97-AF65-F5344CB8AC3E}">
        <p14:creationId xmlns:p14="http://schemas.microsoft.com/office/powerpoint/2010/main" val="376225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3">
            <a:extLst>
              <a:ext uri="{FF2B5EF4-FFF2-40B4-BE49-F238E27FC236}">
                <a16:creationId xmlns:a16="http://schemas.microsoft.com/office/drawing/2014/main" id="{52CAF2E8-28D0-904C-9480-DF63B0806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D04D1EFC-BAEE-B84E-999D-6D817BE64C0E}" type="slidenum">
              <a:rPr lang="en-US" altLang="en-US" sz="1200">
                <a:latin typeface="Times" pitchFamily="2" charset="0"/>
                <a:ea typeface="ヒラギノ角ゴ Pro W3" panose="020B0300000000000000" pitchFamily="34" charset="-128"/>
              </a:rPr>
              <a:pPr/>
              <a:t>9</a:t>
            </a:fld>
            <a:endParaRPr lang="en-US" altLang="en-US" sz="1400">
              <a:latin typeface="Arial" panose="020B060402020202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257026" name="Rectangle 2">
            <a:extLst>
              <a:ext uri="{FF2B5EF4-FFF2-40B4-BE49-F238E27FC236}">
                <a16:creationId xmlns:a16="http://schemas.microsoft.com/office/drawing/2014/main" id="{5FE33F0F-6902-854B-95D2-D2449E0F65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Code-Division Multiple Access (CDMA)</a:t>
            </a:r>
          </a:p>
        </p:txBody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B5C9DD6A-C572-384B-9746-73508048A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20574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cs typeface="+mn-cs"/>
              </a:rPr>
              <a:t>Different codes for different users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i="1" dirty="0"/>
              <a:t>D</a:t>
            </a:r>
            <a:r>
              <a:rPr lang="en-US" dirty="0"/>
              <a:t> = rate of data signal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/>
              <a:t>Break each bit into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i="1" dirty="0"/>
              <a:t>chips</a:t>
            </a:r>
          </a:p>
          <a:p>
            <a:pPr lvl="2" eaLnBrk="1" hangingPunct="1">
              <a:buFont typeface="Wingdings" charset="0"/>
              <a:buChar char="n"/>
              <a:defRPr/>
            </a:pPr>
            <a:r>
              <a:rPr lang="en-US" dirty="0"/>
              <a:t>Chips are a user-specific fixed pattern 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/>
              <a:t>Chip data rate of new channel = </a:t>
            </a:r>
            <a:r>
              <a:rPr lang="en-US" i="1" dirty="0" err="1"/>
              <a:t>kD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64C6BCF-6CB0-5C4B-AED4-86BAF8E00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00400"/>
            <a:ext cx="83058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b="1"/>
              <a:t>If </a:t>
            </a:r>
            <a:r>
              <a:rPr lang="en-US" altLang="en-US" b="1" i="1"/>
              <a:t>k</a:t>
            </a:r>
            <a:r>
              <a:rPr lang="en-US" altLang="en-US" b="1"/>
              <a:t>=6 and code is a sequence of 1s and -1s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sz="2000" b="1"/>
              <a:t>For a </a:t>
            </a:r>
            <a:r>
              <a:rPr lang="ja-JP" altLang="en-US" sz="2000" b="1"/>
              <a:t>‘</a:t>
            </a:r>
            <a:r>
              <a:rPr lang="en-US" altLang="ja-JP" sz="2000" b="1"/>
              <a:t>1</a:t>
            </a:r>
            <a:r>
              <a:rPr lang="ja-JP" altLang="en-US" sz="2000" b="1"/>
              <a:t>’</a:t>
            </a:r>
            <a:r>
              <a:rPr lang="en-US" altLang="ja-JP" sz="2000" b="1"/>
              <a:t> bit, A sends code as chip pattern 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altLang="en-US" sz="1800" b="1"/>
              <a:t>&lt;c1, c2, c3, c4, c5, c6&gt;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sz="2000" b="1"/>
              <a:t>For a </a:t>
            </a:r>
            <a:r>
              <a:rPr lang="ja-JP" altLang="en-US" sz="2000" b="1"/>
              <a:t>‘</a:t>
            </a:r>
            <a:r>
              <a:rPr lang="en-US" altLang="ja-JP" sz="2000" b="1"/>
              <a:t>0</a:t>
            </a:r>
            <a:r>
              <a:rPr lang="ja-JP" altLang="en-US" sz="2000" b="1"/>
              <a:t>’</a:t>
            </a:r>
            <a:r>
              <a:rPr lang="en-US" altLang="ja-JP" sz="2000" b="1"/>
              <a:t> bit, A sends complement of code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altLang="en-US" sz="1800" b="1"/>
              <a:t>&lt;-c1, -c2, -c3, -c4, -c5, -c6&gt;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b="1"/>
              <a:t>Receiver knows sender</a:t>
            </a:r>
            <a:r>
              <a:rPr lang="ja-JP" altLang="en-US" b="1"/>
              <a:t>’</a:t>
            </a:r>
            <a:r>
              <a:rPr lang="en-US" altLang="ja-JP" b="1"/>
              <a:t>s code and performs electronic decode function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endParaRPr lang="en-US" altLang="en-US" sz="1800" b="1" i="1"/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endParaRPr lang="en-US" altLang="en-US" sz="1800" b="1" i="1"/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altLang="en-US" sz="1800" b="1" i="1"/>
              <a:t>&lt;</a:t>
            </a:r>
            <a:r>
              <a:rPr lang="en-US" altLang="en-US" sz="1800" b="1"/>
              <a:t>d1, d2, d3, d4, d5, d6&gt; = received chip pattern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altLang="en-US" sz="1800" b="1" i="1"/>
              <a:t>&lt;</a:t>
            </a:r>
            <a:r>
              <a:rPr lang="en-US" altLang="en-US" sz="1800" b="1"/>
              <a:t>c1, c2, c3, c4, c5, c6&gt; = sender</a:t>
            </a:r>
            <a:r>
              <a:rPr lang="ja-JP" altLang="en-US" sz="1800" b="1"/>
              <a:t>’</a:t>
            </a:r>
            <a:r>
              <a:rPr lang="en-US" altLang="ja-JP" sz="1800" b="1"/>
              <a:t>s code</a:t>
            </a:r>
            <a:endParaRPr lang="en-US" altLang="en-US" sz="1800" b="1"/>
          </a:p>
        </p:txBody>
      </p:sp>
      <p:graphicFrame>
        <p:nvGraphicFramePr>
          <p:cNvPr id="29701" name="Object 5">
            <a:extLst>
              <a:ext uri="{FF2B5EF4-FFF2-40B4-BE49-F238E27FC236}">
                <a16:creationId xmlns:a16="http://schemas.microsoft.com/office/drawing/2014/main" id="{E63AF81C-4F69-4941-9864-F723D43B47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791200"/>
          <a:ext cx="7239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6" name="Equation" r:id="rId4" imgW="3746500" imgH="228600" progId="Equation.3">
                  <p:embed/>
                </p:oleObj>
              </mc:Choice>
              <mc:Fallback>
                <p:oleObj name="Equation" r:id="rId4" imgW="3746500" imgH="228600" progId="Equation.3">
                  <p:embed/>
                  <p:pic>
                    <p:nvPicPr>
                      <p:cNvPr id="29701" name="Object 5">
                        <a:extLst>
                          <a:ext uri="{FF2B5EF4-FFF2-40B4-BE49-F238E27FC236}">
                            <a16:creationId xmlns:a16="http://schemas.microsoft.com/office/drawing/2014/main" id="{E63AF81C-4F69-4941-9864-F723D43B47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791200"/>
                        <a:ext cx="7239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722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endsIIa">
  <a:themeElements>
    <a:clrScheme name="BlendsIIa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IIa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BlendsIIa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IIa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IIa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IIa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IIa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IIa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IIa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2818</Words>
  <Application>Microsoft Macintosh PowerPoint</Application>
  <PresentationFormat>On-screen Show (4:3)</PresentationFormat>
  <Paragraphs>443</Paragraphs>
  <Slides>47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Kai</vt:lpstr>
      <vt:lpstr>Arial</vt:lpstr>
      <vt:lpstr>Calibri</vt:lpstr>
      <vt:lpstr>Helvetica</vt:lpstr>
      <vt:lpstr>Times</vt:lpstr>
      <vt:lpstr>Wingdings</vt:lpstr>
      <vt:lpstr>Office Theme</vt:lpstr>
      <vt:lpstr>BlendsIIa</vt:lpstr>
      <vt:lpstr>Microsoft Equation 3.0</vt:lpstr>
      <vt:lpstr>Microsoft Equation</vt:lpstr>
      <vt:lpstr>Chapter 6: Spread Spectrum and Error Coding</vt:lpstr>
      <vt:lpstr>Spread Spectrum</vt:lpstr>
      <vt:lpstr>Model and benefits</vt:lpstr>
      <vt:lpstr>Illustration of spreading</vt:lpstr>
      <vt:lpstr>Reception of de-spreading</vt:lpstr>
      <vt:lpstr>Direct Sequence Spread Spectrum</vt:lpstr>
      <vt:lpstr>Bit Sequence XOR</vt:lpstr>
      <vt:lpstr>DSSS Using BPSK</vt:lpstr>
      <vt:lpstr>Code-Division Multiple Access (CDMA)</vt:lpstr>
      <vt:lpstr>CDMA Example</vt:lpstr>
      <vt:lpstr>Codes of Three Users</vt:lpstr>
      <vt:lpstr>Codes of Three Users</vt:lpstr>
      <vt:lpstr>CDMA for DSSS</vt:lpstr>
      <vt:lpstr>Orthogonal Codes</vt:lpstr>
      <vt:lpstr>Typical Multiple Spreading Approach</vt:lpstr>
      <vt:lpstr>Frequency Hopping Spread Spectrum</vt:lpstr>
      <vt:lpstr>Hopping among frequencies</vt:lpstr>
      <vt:lpstr>FHSS Using MFSK</vt:lpstr>
      <vt:lpstr>Coping with Data Transmission Errors</vt:lpstr>
      <vt:lpstr>Error Probability</vt:lpstr>
      <vt:lpstr>Error Detection Process</vt:lpstr>
      <vt:lpstr>Illustration</vt:lpstr>
      <vt:lpstr>Error Detection Techniques</vt:lpstr>
      <vt:lpstr>Parity Check</vt:lpstr>
      <vt:lpstr>Parity Check Examples</vt:lpstr>
      <vt:lpstr>Cyclic Redundancy Check (CRC)</vt:lpstr>
      <vt:lpstr>CRC using Modulo 2 Arithmetic (XOR)</vt:lpstr>
      <vt:lpstr>Proof of zero remainder</vt:lpstr>
      <vt:lpstr>Example of CRC using XOR</vt:lpstr>
      <vt:lpstr>CRC using Polynomials</vt:lpstr>
      <vt:lpstr>Some P(X) Functions</vt:lpstr>
      <vt:lpstr>Indivisible P(x)</vt:lpstr>
      <vt:lpstr>Error Detection not Enough</vt:lpstr>
      <vt:lpstr>Block Error Correction Codes</vt:lpstr>
      <vt:lpstr>Block Diagram</vt:lpstr>
      <vt:lpstr>Four Possible Results</vt:lpstr>
      <vt:lpstr>Block Code Principles</vt:lpstr>
      <vt:lpstr>Hamming Distance</vt:lpstr>
      <vt:lpstr>Number of Correctable Errors</vt:lpstr>
      <vt:lpstr>Hamming Code</vt:lpstr>
      <vt:lpstr>Hamming Code Process</vt:lpstr>
      <vt:lpstr>Cyclic Codes</vt:lpstr>
      <vt:lpstr>BCH Codes</vt:lpstr>
      <vt:lpstr>Reed-Solomon Codes</vt:lpstr>
      <vt:lpstr>Block Interleaving</vt:lpstr>
      <vt:lpstr>Block Interleaving Illustration</vt:lpstr>
      <vt:lpstr>Error Control Requirements</vt:lpstr>
    </vt:vector>
  </TitlesOfParts>
  <Manager/>
  <Company>UNCG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568 Principles of Wireless Networks</dc:title>
  <dc:subject/>
  <dc:creator>Jing Deng</dc:creator>
  <cp:keywords/>
  <dc:description/>
  <cp:lastModifiedBy>Jing Deng</cp:lastModifiedBy>
  <cp:revision>71</cp:revision>
  <cp:lastPrinted>2015-09-22T01:21:02Z</cp:lastPrinted>
  <dcterms:created xsi:type="dcterms:W3CDTF">2015-08-17T14:54:28Z</dcterms:created>
  <dcterms:modified xsi:type="dcterms:W3CDTF">2021-04-05T23:16:49Z</dcterms:modified>
  <cp:category/>
</cp:coreProperties>
</file>