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4" r:id="rId21"/>
    <p:sldId id="415" r:id="rId22"/>
    <p:sldId id="412" r:id="rId23"/>
    <p:sldId id="413" r:id="rId24"/>
    <p:sldId id="41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/>
    <p:restoredTop sz="99565" autoAdjust="0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7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83D9-067E-6E4B-AD98-B5CAAAE6E19F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94A7-4483-B342-84B7-0BBDB8D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68A90CAC-7EB4-A144-AA87-371815A26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4CF53EF-A22F-E441-BC56-641727B30A0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C13E8B5-57CA-C944-9EF5-C6BCD6348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6AF6D43E-1B6A-BD45-B2D2-FA6EE38F2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79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14734F1-EBD3-B149-854B-B309EC416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/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/>
              <a:t>Institut für Telematik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0D5DCD0-8161-C846-A65D-47B0719CCD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 sz="1200"/>
              <a:t>Mobilkommunikation</a:t>
            </a:r>
          </a:p>
          <a:p>
            <a:r>
              <a:rPr lang="de-DE" altLang="en-US" sz="1200"/>
              <a:t>SS 1998</a:t>
            </a:r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FD58BDF1-6895-E145-A9A1-2838853466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/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/>
              <a:t>E. Dorner / Dr. J. Schiller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6097348A-2802-B549-B87F-96AAC74D4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818B4A-55E6-114B-A442-EB2B4167C257}" type="slidenum">
              <a:rPr lang="de-DE" altLang="en-US"/>
              <a:pPr>
                <a:spcBef>
                  <a:spcPct val="0"/>
                </a:spcBef>
              </a:pPr>
              <a:t>4</a:t>
            </a:fld>
            <a:endParaRPr lang="de-DE" altLang="en-US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FB1F9C5B-23B9-3448-B67D-48B5C66F5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CEDC7D19-30C6-5B41-A072-F18C704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50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CB45982-24FF-704A-9726-EAA55DCB1E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/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/>
              <a:t>Institut für Telematik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5E260EF-86F7-F24F-9B6A-E485081748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 sz="1200"/>
              <a:t>Mobilkommunikation</a:t>
            </a:r>
          </a:p>
          <a:p>
            <a:r>
              <a:rPr lang="de-DE" altLang="en-US" sz="1200"/>
              <a:t>SS 1998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C1598414-B634-DC42-9C77-46D77DFC24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/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/>
              <a:t>E. Dorner / Dr. J. Schiller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C98286E1-3592-A64E-BBE9-824000D5D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85F4E5-3055-6E43-B0D5-78DAEA95B8CB}" type="slidenum">
              <a:rPr lang="de-DE" altLang="en-US"/>
              <a:pPr>
                <a:spcBef>
                  <a:spcPct val="0"/>
                </a:spcBef>
              </a:pPr>
              <a:t>19</a:t>
            </a:fld>
            <a:endParaRPr lang="de-DE" altLang="en-US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0A078AFB-F7F7-B94F-95EC-BE172CF16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336978DB-D5F1-2641-8DCA-15BB9AF8D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67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5B790A0-E51F-2E40-8260-E88F57C519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/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/>
              <a:t>Institut für Telematik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C3CDE2B3-3E71-504A-AB13-2F44C66C0A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 sz="1200"/>
              <a:t>Mobilkommunikation</a:t>
            </a:r>
          </a:p>
          <a:p>
            <a:r>
              <a:rPr lang="de-DE" altLang="en-US" sz="1200"/>
              <a:t>SS 1998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AA3ECF62-075E-454A-AAC4-7F929A5759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/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/>
              <a:t>E. Dorner / Dr. J. Schiller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AA26E8C2-49FB-D544-B25C-A7EBD66CD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21EECC-2A4A-0F4B-8094-02247E70A05B}" type="slidenum">
              <a:rPr lang="de-DE" altLang="en-US"/>
              <a:pPr>
                <a:spcBef>
                  <a:spcPct val="0"/>
                </a:spcBef>
              </a:pPr>
              <a:t>20</a:t>
            </a:fld>
            <a:endParaRPr lang="de-DE" altLang="en-US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4EAB803E-90E7-6941-9CD3-B66914B1B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86869C14-D69D-EB45-BAF3-859B41996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89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6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4AA386-57DB-324A-90C5-1AEB77C873F7}" type="slidenum">
              <a: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A8A022B-CB6A-1448-B689-2E61A0FF6363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1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1044E532-C8C8-FE4C-8A35-BF409C6ED314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1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9C15E7CE-BD9D-AE40-8D2A-07C01AC112B0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38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73AB85FC-3D49-5744-A4D6-AD0FC6242275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17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AFC3F9E4-28EC-7E45-B351-AB66F3FA79EE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14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D6E1BD8-829D-4E4F-BFE1-4BF34341CF79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A8573B0-D9E1-4241-94D2-539CAE99ED55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4ADD649-2580-4F47-A676-1B5D82F4E9F7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7613294-F07F-0F49-86F8-995C29968DB9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ltGray">
          <a:xfrm>
            <a:off x="800100" y="739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173502"/>
            <a:ext cx="77644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ltGray">
          <a:xfrm>
            <a:off x="417513" y="2603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ltGray">
          <a:xfrm>
            <a:off x="800100" y="7254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ltGray">
          <a:xfrm>
            <a:off x="911225" y="6826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gray">
          <a:xfrm>
            <a:off x="442913" y="942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atellitemap.space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3578691F-6D67-9746-BA5D-D9BF38F088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Chapter 7: Satellite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92987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30AEFDC-5657-AC46-9914-BA82015C1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budget of satellites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801356C1-B97E-B542-8CC4-C1ED6D1DD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Parameters like attenuation or received power determined by four parameters: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sending power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gain of sending antenna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distance between sender </a:t>
            </a:r>
            <a:br>
              <a:rPr lang="en-US" altLang="en-US"/>
            </a:br>
            <a:r>
              <a:rPr lang="en-US" altLang="en-US"/>
              <a:t>and receiver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gain of receiving antenna</a:t>
            </a:r>
          </a:p>
          <a:p>
            <a:r>
              <a:rPr lang="en-US" altLang="en-US" sz="2000"/>
              <a:t>Problems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>
                <a:sym typeface="Symbol" pitchFamily="2" charset="2"/>
              </a:rPr>
              <a:t>varying strength of received signal due to multipath propagation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>
                <a:sym typeface="Symbol" pitchFamily="2" charset="2"/>
              </a:rPr>
              <a:t>interruptions due to shadowing of signal (no LOS)</a:t>
            </a:r>
          </a:p>
          <a:p>
            <a:r>
              <a:rPr lang="en-US" altLang="en-US" sz="2000">
                <a:sym typeface="Symbol" pitchFamily="2" charset="2"/>
              </a:rPr>
              <a:t>Possible solutions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Link Margin to eliminate variations in signal strength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satellite diversity (usage of several visible satellites at the same time) helps to use less sending power</a:t>
            </a:r>
          </a:p>
        </p:txBody>
      </p:sp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CCE2F985-8943-AA47-9CA4-F77F9E7AB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819400"/>
          <a:ext cx="167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9" name="Equation" r:id="rId3" imgW="19304000" imgH="10820400" progId="Equation.3">
                  <p:embed/>
                </p:oleObj>
              </mc:Choice>
              <mc:Fallback>
                <p:oleObj name="Equation" r:id="rId3" imgW="19304000" imgH="10820400" progId="Equation.3">
                  <p:embed/>
                  <p:pic>
                    <p:nvPicPr>
                      <p:cNvPr id="26627" name="Object 5">
                        <a:extLst>
                          <a:ext uri="{FF2B5EF4-FFF2-40B4-BE49-F238E27FC236}">
                            <a16:creationId xmlns:a16="http://schemas.microsoft.com/office/drawing/2014/main" id="{CCE2F985-8943-AA47-9CA4-F77F9E7AB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1676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6">
            <a:extLst>
              <a:ext uri="{FF2B5EF4-FFF2-40B4-BE49-F238E27FC236}">
                <a16:creationId xmlns:a16="http://schemas.microsoft.com/office/drawing/2014/main" id="{E5C3EF5D-CC65-8C4A-80DC-FCB4EBEA7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1647825"/>
            <a:ext cx="23383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L: Loss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f: carrier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r: distance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c: speed of light</a:t>
            </a:r>
          </a:p>
        </p:txBody>
      </p: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id="{AAB7BD43-AD96-4E44-97D1-3A65DDD66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F183F-C535-B94C-9246-60B84F8DD604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9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1" descr="Diagonal weit nach unten">
            <a:extLst>
              <a:ext uri="{FF2B5EF4-FFF2-40B4-BE49-F238E27FC236}">
                <a16:creationId xmlns:a16="http://schemas.microsoft.com/office/drawing/2014/main" id="{10F92487-01E4-8940-B97D-CAC23D46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762000" cy="3962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9E5495B-129F-7340-9244-090606EFE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Atmospheric attenuation</a:t>
            </a:r>
            <a:endParaRPr lang="de-DE" altLang="en-US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6AE32ECC-BE5E-D142-A70F-6E082A70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396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B8729415-513B-E243-A00C-A1A90872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90600"/>
            <a:ext cx="408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Example: satellite systems at 4-6 GHz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9AE8364E-8C89-CF46-AFA0-C28AD5B9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15000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elevation of the satellite</a:t>
            </a:r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26AC2C72-91BE-0A4A-8BA5-2B4F0D817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8">
            <a:extLst>
              <a:ext uri="{FF2B5EF4-FFF2-40B4-BE49-F238E27FC236}">
                <a16:creationId xmlns:a16="http://schemas.microsoft.com/office/drawing/2014/main" id="{AD0447F0-E010-A747-A1C6-CC457E5FD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9">
            <a:extLst>
              <a:ext uri="{FF2B5EF4-FFF2-40B4-BE49-F238E27FC236}">
                <a16:creationId xmlns:a16="http://schemas.microsoft.com/office/drawing/2014/main" id="{EAB65C79-4558-564B-88A0-FA95ACF89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2578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85C4FC19-E88E-1F4B-9267-9F1FCF1EED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52578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D74E6946-729B-6044-B331-7BE085ED5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2578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09682209-2E83-B74F-AC74-EB0EB01FF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2578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070A94B3-BDA4-EA45-9879-A7636380E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10200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5°</a:t>
            </a:r>
          </a:p>
        </p:txBody>
      </p:sp>
      <p:sp>
        <p:nvSpPr>
          <p:cNvPr id="27661" name="Text Box 15">
            <a:extLst>
              <a:ext uri="{FF2B5EF4-FFF2-40B4-BE49-F238E27FC236}">
                <a16:creationId xmlns:a16="http://schemas.microsoft.com/office/drawing/2014/main" id="{BD592E5D-C282-F64B-AE5B-69F6C256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10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10°</a:t>
            </a:r>
          </a:p>
        </p:txBody>
      </p:sp>
      <p:sp>
        <p:nvSpPr>
          <p:cNvPr id="27662" name="Text Box 16">
            <a:extLst>
              <a:ext uri="{FF2B5EF4-FFF2-40B4-BE49-F238E27FC236}">
                <a16:creationId xmlns:a16="http://schemas.microsoft.com/office/drawing/2014/main" id="{347363F4-6B9D-9A40-B64F-DFE15305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20°</a:t>
            </a:r>
          </a:p>
        </p:txBody>
      </p:sp>
      <p:sp>
        <p:nvSpPr>
          <p:cNvPr id="27663" name="Text Box 17">
            <a:extLst>
              <a:ext uri="{FF2B5EF4-FFF2-40B4-BE49-F238E27FC236}">
                <a16:creationId xmlns:a16="http://schemas.microsoft.com/office/drawing/2014/main" id="{032C77CB-CE15-C847-A049-A7CF88A2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30°</a:t>
            </a:r>
          </a:p>
        </p:txBody>
      </p:sp>
      <p:sp>
        <p:nvSpPr>
          <p:cNvPr id="27664" name="Text Box 18">
            <a:extLst>
              <a:ext uri="{FF2B5EF4-FFF2-40B4-BE49-F238E27FC236}">
                <a16:creationId xmlns:a16="http://schemas.microsoft.com/office/drawing/2014/main" id="{94B070F3-7ECA-8141-9CE9-4F0C8133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410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40°</a:t>
            </a:r>
          </a:p>
        </p:txBody>
      </p:sp>
      <p:sp>
        <p:nvSpPr>
          <p:cNvPr id="27665" name="Text Box 19">
            <a:extLst>
              <a:ext uri="{FF2B5EF4-FFF2-40B4-BE49-F238E27FC236}">
                <a16:creationId xmlns:a16="http://schemas.microsoft.com/office/drawing/2014/main" id="{062D627B-BBD4-A842-9864-2CB950C8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410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50°</a:t>
            </a:r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3FCEABA3-8D3A-6B40-9650-D2481D8C5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21">
            <a:extLst>
              <a:ext uri="{FF2B5EF4-FFF2-40B4-BE49-F238E27FC236}">
                <a16:creationId xmlns:a16="http://schemas.microsoft.com/office/drawing/2014/main" id="{7DB3ED19-73C9-8246-AA32-DAC22DDFE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2">
            <a:extLst>
              <a:ext uri="{FF2B5EF4-FFF2-40B4-BE49-F238E27FC236}">
                <a16:creationId xmlns:a16="http://schemas.microsoft.com/office/drawing/2014/main" id="{EDCF0E58-2B43-744C-B3EE-818FE3AC7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3">
            <a:extLst>
              <a:ext uri="{FF2B5EF4-FFF2-40B4-BE49-F238E27FC236}">
                <a16:creationId xmlns:a16="http://schemas.microsoft.com/office/drawing/2014/main" id="{6EC7D1B2-965D-AA47-A78C-57AFE55CD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4">
            <a:extLst>
              <a:ext uri="{FF2B5EF4-FFF2-40B4-BE49-F238E27FC236}">
                <a16:creationId xmlns:a16="http://schemas.microsoft.com/office/drawing/2014/main" id="{06D75381-2E05-3746-A258-79B62180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52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Text Box 25">
            <a:extLst>
              <a:ext uri="{FF2B5EF4-FFF2-40B4-BE49-F238E27FC236}">
                <a16:creationId xmlns:a16="http://schemas.microsoft.com/office/drawing/2014/main" id="{889E457C-544B-D94C-8FBB-03481DC15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14400"/>
            <a:ext cx="168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Attenuation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the signal in %</a:t>
            </a:r>
          </a:p>
        </p:txBody>
      </p:sp>
      <p:sp>
        <p:nvSpPr>
          <p:cNvPr id="27672" name="Text Box 26">
            <a:extLst>
              <a:ext uri="{FF2B5EF4-FFF2-40B4-BE49-F238E27FC236}">
                <a16:creationId xmlns:a16="http://schemas.microsoft.com/office/drawing/2014/main" id="{3BE6D418-B4F5-6B47-85CF-F6C12670A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10</a:t>
            </a:r>
          </a:p>
        </p:txBody>
      </p:sp>
      <p:sp>
        <p:nvSpPr>
          <p:cNvPr id="27673" name="Text Box 27">
            <a:extLst>
              <a:ext uri="{FF2B5EF4-FFF2-40B4-BE49-F238E27FC236}">
                <a16:creationId xmlns:a16="http://schemas.microsoft.com/office/drawing/2014/main" id="{3BB09623-45C2-FA4D-B03B-83D7D2AA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657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20</a:t>
            </a:r>
          </a:p>
        </p:txBody>
      </p:sp>
      <p:sp>
        <p:nvSpPr>
          <p:cNvPr id="27674" name="Text Box 28">
            <a:extLst>
              <a:ext uri="{FF2B5EF4-FFF2-40B4-BE49-F238E27FC236}">
                <a16:creationId xmlns:a16="http://schemas.microsoft.com/office/drawing/2014/main" id="{7DCF51C1-F1DE-D549-B43B-28B59F6A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95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30</a:t>
            </a:r>
          </a:p>
        </p:txBody>
      </p:sp>
      <p:sp>
        <p:nvSpPr>
          <p:cNvPr id="27675" name="Text Box 29">
            <a:extLst>
              <a:ext uri="{FF2B5EF4-FFF2-40B4-BE49-F238E27FC236}">
                <a16:creationId xmlns:a16="http://schemas.microsoft.com/office/drawing/2014/main" id="{716614D7-3A2F-CC4F-963A-1F7C081B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33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40</a:t>
            </a:r>
          </a:p>
        </p:txBody>
      </p:sp>
      <p:sp>
        <p:nvSpPr>
          <p:cNvPr id="27676" name="Text Box 30">
            <a:extLst>
              <a:ext uri="{FF2B5EF4-FFF2-40B4-BE49-F238E27FC236}">
                <a16:creationId xmlns:a16="http://schemas.microsoft.com/office/drawing/2014/main" id="{9502A8FC-E206-8C48-89FD-10C013F2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50</a:t>
            </a:r>
          </a:p>
        </p:txBody>
      </p:sp>
      <p:sp>
        <p:nvSpPr>
          <p:cNvPr id="27677" name="Freeform 32">
            <a:extLst>
              <a:ext uri="{FF2B5EF4-FFF2-40B4-BE49-F238E27FC236}">
                <a16:creationId xmlns:a16="http://schemas.microsoft.com/office/drawing/2014/main" id="{4C27927B-638E-8A48-949D-B0D0C300A679}"/>
              </a:ext>
            </a:extLst>
          </p:cNvPr>
          <p:cNvSpPr>
            <a:spLocks/>
          </p:cNvSpPr>
          <p:nvPr/>
        </p:nvSpPr>
        <p:spPr bwMode="auto">
          <a:xfrm>
            <a:off x="4800600" y="1371600"/>
            <a:ext cx="3657600" cy="2971800"/>
          </a:xfrm>
          <a:custGeom>
            <a:avLst/>
            <a:gdLst>
              <a:gd name="T0" fmla="*/ 0 w 2304"/>
              <a:gd name="T1" fmla="*/ 0 h 1872"/>
              <a:gd name="T2" fmla="*/ 1814512500 w 2304"/>
              <a:gd name="T3" fmla="*/ 2147483646 h 1872"/>
              <a:gd name="T4" fmla="*/ 2147483646 w 2304"/>
              <a:gd name="T5" fmla="*/ 2147483646 h 18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4" h="1872">
                <a:moveTo>
                  <a:pt x="0" y="0"/>
                </a:moveTo>
                <a:cubicBezTo>
                  <a:pt x="168" y="516"/>
                  <a:pt x="336" y="1032"/>
                  <a:pt x="720" y="1344"/>
                </a:cubicBezTo>
                <a:cubicBezTo>
                  <a:pt x="1104" y="1656"/>
                  <a:pt x="1704" y="1764"/>
                  <a:pt x="2304" y="18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Freeform 33">
            <a:extLst>
              <a:ext uri="{FF2B5EF4-FFF2-40B4-BE49-F238E27FC236}">
                <a16:creationId xmlns:a16="http://schemas.microsoft.com/office/drawing/2014/main" id="{F3F4A56F-E1F9-9145-92DF-C5C5F24C5EAE}"/>
              </a:ext>
            </a:extLst>
          </p:cNvPr>
          <p:cNvSpPr>
            <a:spLocks/>
          </p:cNvSpPr>
          <p:nvPr/>
        </p:nvSpPr>
        <p:spPr bwMode="auto">
          <a:xfrm>
            <a:off x="4648200" y="1371600"/>
            <a:ext cx="3810000" cy="3581400"/>
          </a:xfrm>
          <a:custGeom>
            <a:avLst/>
            <a:gdLst>
              <a:gd name="T0" fmla="*/ 0 w 2400"/>
              <a:gd name="T1" fmla="*/ 0 h 2256"/>
              <a:gd name="T2" fmla="*/ 1935480000 w 2400"/>
              <a:gd name="T3" fmla="*/ 2147483646 h 2256"/>
              <a:gd name="T4" fmla="*/ 2147483646 w 2400"/>
              <a:gd name="T5" fmla="*/ 2147483646 h 2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0" h="2256">
                <a:moveTo>
                  <a:pt x="0" y="0"/>
                </a:moveTo>
                <a:cubicBezTo>
                  <a:pt x="184" y="724"/>
                  <a:pt x="368" y="1448"/>
                  <a:pt x="768" y="1824"/>
                </a:cubicBezTo>
                <a:cubicBezTo>
                  <a:pt x="1168" y="2200"/>
                  <a:pt x="1784" y="2228"/>
                  <a:pt x="240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Freeform 34">
            <a:extLst>
              <a:ext uri="{FF2B5EF4-FFF2-40B4-BE49-F238E27FC236}">
                <a16:creationId xmlns:a16="http://schemas.microsoft.com/office/drawing/2014/main" id="{1E7DE779-B730-0C47-AA41-4F33A87FEDD3}"/>
              </a:ext>
            </a:extLst>
          </p:cNvPr>
          <p:cNvSpPr>
            <a:spLocks/>
          </p:cNvSpPr>
          <p:nvPr/>
        </p:nvSpPr>
        <p:spPr bwMode="auto">
          <a:xfrm>
            <a:off x="4572000" y="3886200"/>
            <a:ext cx="849313" cy="1317625"/>
          </a:xfrm>
          <a:custGeom>
            <a:avLst/>
            <a:gdLst>
              <a:gd name="T0" fmla="*/ 0 w 535"/>
              <a:gd name="T1" fmla="*/ 0 h 830"/>
              <a:gd name="T2" fmla="*/ 375504296 w 535"/>
              <a:gd name="T3" fmla="*/ 1590219388 h 830"/>
              <a:gd name="T4" fmla="*/ 1348285181 w 535"/>
              <a:gd name="T5" fmla="*/ 2091729688 h 8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5" h="830">
                <a:moveTo>
                  <a:pt x="0" y="0"/>
                </a:moveTo>
                <a:cubicBezTo>
                  <a:pt x="25" y="105"/>
                  <a:pt x="60" y="493"/>
                  <a:pt x="149" y="631"/>
                </a:cubicBezTo>
                <a:cubicBezTo>
                  <a:pt x="238" y="769"/>
                  <a:pt x="455" y="789"/>
                  <a:pt x="535" y="83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AutoShape 35">
            <a:extLst>
              <a:ext uri="{FF2B5EF4-FFF2-40B4-BE49-F238E27FC236}">
                <a16:creationId xmlns:a16="http://schemas.microsoft.com/office/drawing/2014/main" id="{F2F58E52-7D37-9348-94BA-0D877E9AC016}"/>
              </a:ext>
            </a:extLst>
          </p:cNvPr>
          <p:cNvSpPr>
            <a:spLocks/>
          </p:cNvSpPr>
          <p:nvPr/>
        </p:nvSpPr>
        <p:spPr bwMode="auto">
          <a:xfrm>
            <a:off x="5943600" y="2209800"/>
            <a:ext cx="1268413" cy="554038"/>
          </a:xfrm>
          <a:prstGeom prst="callout1">
            <a:avLst>
              <a:gd name="adj1" fmla="val 21685"/>
              <a:gd name="adj2" fmla="val -6009"/>
              <a:gd name="adj3" fmla="val 103616"/>
              <a:gd name="adj4" fmla="val -45181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rain absorption</a:t>
            </a:r>
          </a:p>
        </p:txBody>
      </p:sp>
      <p:sp>
        <p:nvSpPr>
          <p:cNvPr id="27681" name="AutoShape 36">
            <a:extLst>
              <a:ext uri="{FF2B5EF4-FFF2-40B4-BE49-F238E27FC236}">
                <a16:creationId xmlns:a16="http://schemas.microsoft.com/office/drawing/2014/main" id="{AB0E424E-6F23-3747-82C4-E363F23DFDBA}"/>
              </a:ext>
            </a:extLst>
          </p:cNvPr>
          <p:cNvSpPr>
            <a:spLocks/>
          </p:cNvSpPr>
          <p:nvPr/>
        </p:nvSpPr>
        <p:spPr bwMode="auto">
          <a:xfrm>
            <a:off x="6553200" y="3124200"/>
            <a:ext cx="1268413" cy="554038"/>
          </a:xfrm>
          <a:prstGeom prst="callout1">
            <a:avLst>
              <a:gd name="adj1" fmla="val 21685"/>
              <a:gd name="adj2" fmla="val -6009"/>
              <a:gd name="adj3" fmla="val 136444"/>
              <a:gd name="adj4" fmla="val -79222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fog absorption</a:t>
            </a:r>
          </a:p>
        </p:txBody>
      </p:sp>
      <p:sp>
        <p:nvSpPr>
          <p:cNvPr id="27682" name="AutoShape 37">
            <a:extLst>
              <a:ext uri="{FF2B5EF4-FFF2-40B4-BE49-F238E27FC236}">
                <a16:creationId xmlns:a16="http://schemas.microsoft.com/office/drawing/2014/main" id="{E4EBD449-D2D8-AE47-A082-B1A029FD4638}"/>
              </a:ext>
            </a:extLst>
          </p:cNvPr>
          <p:cNvSpPr>
            <a:spLocks/>
          </p:cNvSpPr>
          <p:nvPr/>
        </p:nvSpPr>
        <p:spPr bwMode="auto">
          <a:xfrm>
            <a:off x="5486400" y="4800600"/>
            <a:ext cx="1355725" cy="554038"/>
          </a:xfrm>
          <a:prstGeom prst="callout1">
            <a:avLst>
              <a:gd name="adj1" fmla="val 26278"/>
              <a:gd name="adj2" fmla="val -5620"/>
              <a:gd name="adj3" fmla="val 4014"/>
              <a:gd name="adj4" fmla="val -49884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atmospheric absorption</a:t>
            </a:r>
          </a:p>
        </p:txBody>
      </p:sp>
      <p:graphicFrame>
        <p:nvGraphicFramePr>
          <p:cNvPr id="27683" name="Object 39">
            <a:extLst>
              <a:ext uri="{FF2B5EF4-FFF2-40B4-BE49-F238E27FC236}">
                <a16:creationId xmlns:a16="http://schemas.microsoft.com/office/drawing/2014/main" id="{B0915097-D423-944F-8063-CD8802479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71800"/>
          <a:ext cx="23129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3" name="Clip" r:id="rId4" imgW="33274000" imgH="32918400" progId="MS_ClipArt_Gallery.2">
                  <p:embed/>
                </p:oleObj>
              </mc:Choice>
              <mc:Fallback>
                <p:oleObj name="Clip" r:id="rId4" imgW="33274000" imgH="32918400" progId="MS_ClipArt_Gallery.2">
                  <p:embed/>
                  <p:pic>
                    <p:nvPicPr>
                      <p:cNvPr id="27683" name="Object 39">
                        <a:extLst>
                          <a:ext uri="{FF2B5EF4-FFF2-40B4-BE49-F238E27FC236}">
                            <a16:creationId xmlns:a16="http://schemas.microsoft.com/office/drawing/2014/main" id="{B0915097-D423-944F-8063-CD8802479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2312988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40">
            <a:extLst>
              <a:ext uri="{FF2B5EF4-FFF2-40B4-BE49-F238E27FC236}">
                <a16:creationId xmlns:a16="http://schemas.microsoft.com/office/drawing/2014/main" id="{EB416536-0F9A-C64B-96B2-2AFEE7086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295400"/>
          <a:ext cx="1330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4" name="Clip" r:id="rId6" imgW="25844500" imgH="17945100" progId="MS_ClipArt_Gallery.2">
                  <p:embed/>
                </p:oleObj>
              </mc:Choice>
              <mc:Fallback>
                <p:oleObj name="Clip" r:id="rId6" imgW="25844500" imgH="17945100" progId="MS_ClipArt_Gallery.2">
                  <p:embed/>
                  <p:pic>
                    <p:nvPicPr>
                      <p:cNvPr id="27684" name="Object 40">
                        <a:extLst>
                          <a:ext uri="{FF2B5EF4-FFF2-40B4-BE49-F238E27FC236}">
                            <a16:creationId xmlns:a16="http://schemas.microsoft.com/office/drawing/2014/main" id="{EB416536-0F9A-C64B-96B2-2AFEE7086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13303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2" name="AutoShape 42">
            <a:extLst>
              <a:ext uri="{FF2B5EF4-FFF2-40B4-BE49-F238E27FC236}">
                <a16:creationId xmlns:a16="http://schemas.microsoft.com/office/drawing/2014/main" id="{54E69828-CEF2-5342-8237-93F619D5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2532063"/>
            <a:ext cx="3165475" cy="3165475"/>
          </a:xfrm>
          <a:custGeom>
            <a:avLst/>
            <a:gdLst>
              <a:gd name="G0" fmla="+- 4777 0 0"/>
              <a:gd name="G1" fmla="+- 21600 0 4777"/>
              <a:gd name="G2" fmla="+- 21600 0 477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777" y="10800"/>
                </a:moveTo>
                <a:cubicBezTo>
                  <a:pt x="4777" y="14126"/>
                  <a:pt x="7474" y="16823"/>
                  <a:pt x="10800" y="16823"/>
                </a:cubicBezTo>
                <a:cubicBezTo>
                  <a:pt x="14126" y="16823"/>
                  <a:pt x="16823" y="14126"/>
                  <a:pt x="16823" y="10800"/>
                </a:cubicBezTo>
                <a:cubicBezTo>
                  <a:pt x="16823" y="7474"/>
                  <a:pt x="14126" y="4777"/>
                  <a:pt x="10800" y="4777"/>
                </a:cubicBezTo>
                <a:cubicBezTo>
                  <a:pt x="7474" y="4777"/>
                  <a:pt x="4777" y="7474"/>
                  <a:pt x="4777" y="10800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86" name="Line 43">
            <a:extLst>
              <a:ext uri="{FF2B5EF4-FFF2-40B4-BE49-F238E27FC236}">
                <a16:creationId xmlns:a16="http://schemas.microsoft.com/office/drawing/2014/main" id="{CA6213A3-D64D-3F4E-BABB-06BC0A80D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685800" cy="1219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44">
            <a:extLst>
              <a:ext uri="{FF2B5EF4-FFF2-40B4-BE49-F238E27FC236}">
                <a16:creationId xmlns:a16="http://schemas.microsoft.com/office/drawing/2014/main" id="{F22DE503-04F0-FC49-8AB4-F12509CE31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981200"/>
            <a:ext cx="152400" cy="1752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45">
            <a:extLst>
              <a:ext uri="{FF2B5EF4-FFF2-40B4-BE49-F238E27FC236}">
                <a16:creationId xmlns:a16="http://schemas.microsoft.com/office/drawing/2014/main" id="{DB52E74D-2586-B140-BE9E-8A476FE6C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381000" cy="1295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Freeform 46">
            <a:extLst>
              <a:ext uri="{FF2B5EF4-FFF2-40B4-BE49-F238E27FC236}">
                <a16:creationId xmlns:a16="http://schemas.microsoft.com/office/drawing/2014/main" id="{94692BFD-7FC3-3E47-92E1-4D1E5D68E01D}"/>
              </a:ext>
            </a:extLst>
          </p:cNvPr>
          <p:cNvSpPr>
            <a:spLocks/>
          </p:cNvSpPr>
          <p:nvPr/>
        </p:nvSpPr>
        <p:spPr bwMode="auto">
          <a:xfrm>
            <a:off x="1371600" y="3175000"/>
            <a:ext cx="228600" cy="254000"/>
          </a:xfrm>
          <a:custGeom>
            <a:avLst/>
            <a:gdLst>
              <a:gd name="T0" fmla="*/ 362902500 w 144"/>
              <a:gd name="T1" fmla="*/ 576035714 h 112"/>
              <a:gd name="T2" fmla="*/ 241935000 w 144"/>
              <a:gd name="T3" fmla="*/ 82291464 h 112"/>
              <a:gd name="T4" fmla="*/ 0 w 144"/>
              <a:gd name="T5" fmla="*/ 82291464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112">
                <a:moveTo>
                  <a:pt x="144" y="112"/>
                </a:moveTo>
                <a:cubicBezTo>
                  <a:pt x="132" y="72"/>
                  <a:pt x="120" y="32"/>
                  <a:pt x="96" y="16"/>
                </a:cubicBezTo>
                <a:cubicBezTo>
                  <a:pt x="72" y="0"/>
                  <a:pt x="36" y="8"/>
                  <a:pt x="0" y="1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47">
            <a:extLst>
              <a:ext uri="{FF2B5EF4-FFF2-40B4-BE49-F238E27FC236}">
                <a16:creationId xmlns:a16="http://schemas.microsoft.com/office/drawing/2014/main" id="{A03A92BE-1371-C24E-959E-84A60DCDD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>
                <a:latin typeface="Symbol" pitchFamily="2" charset="2"/>
              </a:rPr>
              <a:t>e</a:t>
            </a:r>
            <a:endParaRPr lang="de-DE" altLang="en-US" sz="1800" b="0"/>
          </a:p>
        </p:txBody>
      </p:sp>
      <p:graphicFrame>
        <p:nvGraphicFramePr>
          <p:cNvPr id="27691" name="Object 48">
            <a:extLst>
              <a:ext uri="{FF2B5EF4-FFF2-40B4-BE49-F238E27FC236}">
                <a16:creationId xmlns:a16="http://schemas.microsoft.com/office/drawing/2014/main" id="{CC4FA9E1-CED4-274B-AA00-492931B75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57400"/>
          <a:ext cx="11953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Clip" r:id="rId8" imgW="11950700" imgH="12026900" progId="MS_ClipArt_Gallery.2">
                  <p:embed/>
                </p:oleObj>
              </mc:Choice>
              <mc:Fallback>
                <p:oleObj name="Clip" r:id="rId8" imgW="11950700" imgH="12026900" progId="MS_ClipArt_Gallery.2">
                  <p:embed/>
                  <p:pic>
                    <p:nvPicPr>
                      <p:cNvPr id="27691" name="Object 48">
                        <a:extLst>
                          <a:ext uri="{FF2B5EF4-FFF2-40B4-BE49-F238E27FC236}">
                            <a16:creationId xmlns:a16="http://schemas.microsoft.com/office/drawing/2014/main" id="{CC4FA9E1-CED4-274B-AA00-492931B75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11953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92" name="Group 142">
            <a:extLst>
              <a:ext uri="{FF2B5EF4-FFF2-40B4-BE49-F238E27FC236}">
                <a16:creationId xmlns:a16="http://schemas.microsoft.com/office/drawing/2014/main" id="{CE3BC729-B2BF-9D48-88AE-A4119E22EAB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90600" y="4953000"/>
            <a:ext cx="711200" cy="708025"/>
            <a:chOff x="1920" y="3362"/>
            <a:chExt cx="448" cy="446"/>
          </a:xfrm>
        </p:grpSpPr>
        <p:sp>
          <p:nvSpPr>
            <p:cNvPr id="27693" name="Freeform 51">
              <a:extLst>
                <a:ext uri="{FF2B5EF4-FFF2-40B4-BE49-F238E27FC236}">
                  <a16:creationId xmlns:a16="http://schemas.microsoft.com/office/drawing/2014/main" id="{2300734C-5EE3-3D47-94A2-F14135E18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38"/>
              <a:ext cx="6" cy="5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0 h 12"/>
                <a:gd name="T4" fmla="*/ 1 w 12"/>
                <a:gd name="T5" fmla="*/ 0 h 12"/>
                <a:gd name="T6" fmla="*/ 1 w 12"/>
                <a:gd name="T7" fmla="*/ 0 h 12"/>
                <a:gd name="T8" fmla="*/ 1 w 12"/>
                <a:gd name="T9" fmla="*/ 0 h 12"/>
                <a:gd name="T10" fmla="*/ 1 w 12"/>
                <a:gd name="T11" fmla="*/ 0 h 12"/>
                <a:gd name="T12" fmla="*/ 1 w 12"/>
                <a:gd name="T13" fmla="*/ 0 h 12"/>
                <a:gd name="T14" fmla="*/ 1 w 12"/>
                <a:gd name="T15" fmla="*/ 0 h 12"/>
                <a:gd name="T16" fmla="*/ 1 w 12"/>
                <a:gd name="T17" fmla="*/ 0 h 12"/>
                <a:gd name="T18" fmla="*/ 1 w 12"/>
                <a:gd name="T19" fmla="*/ 0 h 12"/>
                <a:gd name="T20" fmla="*/ 0 w 12"/>
                <a:gd name="T21" fmla="*/ 0 h 12"/>
                <a:gd name="T22" fmla="*/ 0 w 12"/>
                <a:gd name="T23" fmla="*/ 0 h 12"/>
                <a:gd name="T24" fmla="*/ 0 w 12"/>
                <a:gd name="T25" fmla="*/ 0 h 12"/>
                <a:gd name="T26" fmla="*/ 1 w 12"/>
                <a:gd name="T27" fmla="*/ 0 h 12"/>
                <a:gd name="T28" fmla="*/ 1 w 12"/>
                <a:gd name="T29" fmla="*/ 0 h 12"/>
                <a:gd name="T30" fmla="*/ 1 w 12"/>
                <a:gd name="T31" fmla="*/ 0 h 12"/>
                <a:gd name="T32" fmla="*/ 1 w 12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9" y="11"/>
                  </a:moveTo>
                  <a:lnTo>
                    <a:pt x="10" y="10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Freeform 52">
              <a:extLst>
                <a:ext uri="{FF2B5EF4-FFF2-40B4-BE49-F238E27FC236}">
                  <a16:creationId xmlns:a16="http://schemas.microsoft.com/office/drawing/2014/main" id="{C505E930-C116-664D-8D3A-9B9BFDC40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3638"/>
              <a:ext cx="6" cy="5"/>
            </a:xfrm>
            <a:custGeom>
              <a:avLst/>
              <a:gdLst>
                <a:gd name="T0" fmla="*/ 1 w 11"/>
                <a:gd name="T1" fmla="*/ 0 h 12"/>
                <a:gd name="T2" fmla="*/ 1 w 11"/>
                <a:gd name="T3" fmla="*/ 0 h 12"/>
                <a:gd name="T4" fmla="*/ 1 w 11"/>
                <a:gd name="T5" fmla="*/ 0 h 12"/>
                <a:gd name="T6" fmla="*/ 1 w 11"/>
                <a:gd name="T7" fmla="*/ 0 h 12"/>
                <a:gd name="T8" fmla="*/ 1 w 11"/>
                <a:gd name="T9" fmla="*/ 0 h 12"/>
                <a:gd name="T10" fmla="*/ 1 w 11"/>
                <a:gd name="T11" fmla="*/ 0 h 12"/>
                <a:gd name="T12" fmla="*/ 1 w 11"/>
                <a:gd name="T13" fmla="*/ 0 h 12"/>
                <a:gd name="T14" fmla="*/ 1 w 11"/>
                <a:gd name="T15" fmla="*/ 0 h 12"/>
                <a:gd name="T16" fmla="*/ 1 w 11"/>
                <a:gd name="T17" fmla="*/ 0 h 12"/>
                <a:gd name="T18" fmla="*/ 1 w 11"/>
                <a:gd name="T19" fmla="*/ 0 h 12"/>
                <a:gd name="T20" fmla="*/ 1 w 11"/>
                <a:gd name="T21" fmla="*/ 0 h 12"/>
                <a:gd name="T22" fmla="*/ 1 w 11"/>
                <a:gd name="T23" fmla="*/ 0 h 12"/>
                <a:gd name="T24" fmla="*/ 1 w 11"/>
                <a:gd name="T25" fmla="*/ 0 h 12"/>
                <a:gd name="T26" fmla="*/ 0 w 11"/>
                <a:gd name="T27" fmla="*/ 0 h 12"/>
                <a:gd name="T28" fmla="*/ 0 w 11"/>
                <a:gd name="T29" fmla="*/ 0 h 12"/>
                <a:gd name="T30" fmla="*/ 1 w 11"/>
                <a:gd name="T31" fmla="*/ 0 h 12"/>
                <a:gd name="T32" fmla="*/ 1 w 11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3" y="11"/>
                  </a:moveTo>
                  <a:lnTo>
                    <a:pt x="5" y="12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0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53">
              <a:extLst>
                <a:ext uri="{FF2B5EF4-FFF2-40B4-BE49-F238E27FC236}">
                  <a16:creationId xmlns:a16="http://schemas.microsoft.com/office/drawing/2014/main" id="{3DF50132-2D43-8F4A-96F2-607CE6B87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3656"/>
              <a:ext cx="6" cy="6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0 h 13"/>
                <a:gd name="T18" fmla="*/ 1 w 12"/>
                <a:gd name="T19" fmla="*/ 0 h 13"/>
                <a:gd name="T20" fmla="*/ 1 w 12"/>
                <a:gd name="T21" fmla="*/ 0 h 13"/>
                <a:gd name="T22" fmla="*/ 1 w 12"/>
                <a:gd name="T23" fmla="*/ 0 h 13"/>
                <a:gd name="T24" fmla="*/ 1 w 12"/>
                <a:gd name="T25" fmla="*/ 0 h 13"/>
                <a:gd name="T26" fmla="*/ 1 w 12"/>
                <a:gd name="T27" fmla="*/ 0 h 13"/>
                <a:gd name="T28" fmla="*/ 1 w 12"/>
                <a:gd name="T29" fmla="*/ 0 h 13"/>
                <a:gd name="T30" fmla="*/ 0 w 12"/>
                <a:gd name="T31" fmla="*/ 0 h 13"/>
                <a:gd name="T32" fmla="*/ 0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0" y="6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54">
              <a:extLst>
                <a:ext uri="{FF2B5EF4-FFF2-40B4-BE49-F238E27FC236}">
                  <a16:creationId xmlns:a16="http://schemas.microsoft.com/office/drawing/2014/main" id="{4352B041-E121-4443-AB34-E05AEEE66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3674"/>
              <a:ext cx="6" cy="7"/>
            </a:xfrm>
            <a:custGeom>
              <a:avLst/>
              <a:gdLst>
                <a:gd name="T0" fmla="*/ 1 w 11"/>
                <a:gd name="T1" fmla="*/ 1 h 13"/>
                <a:gd name="T2" fmla="*/ 1 w 11"/>
                <a:gd name="T3" fmla="*/ 1 h 13"/>
                <a:gd name="T4" fmla="*/ 0 w 11"/>
                <a:gd name="T5" fmla="*/ 1 h 13"/>
                <a:gd name="T6" fmla="*/ 0 w 11"/>
                <a:gd name="T7" fmla="*/ 1 h 13"/>
                <a:gd name="T8" fmla="*/ 1 w 11"/>
                <a:gd name="T9" fmla="*/ 1 h 13"/>
                <a:gd name="T10" fmla="*/ 1 w 11"/>
                <a:gd name="T11" fmla="*/ 1 h 13"/>
                <a:gd name="T12" fmla="*/ 1 w 11"/>
                <a:gd name="T13" fmla="*/ 1 h 13"/>
                <a:gd name="T14" fmla="*/ 1 w 11"/>
                <a:gd name="T15" fmla="*/ 1 h 13"/>
                <a:gd name="T16" fmla="*/ 1 w 11"/>
                <a:gd name="T17" fmla="*/ 1 h 13"/>
                <a:gd name="T18" fmla="*/ 1 w 11"/>
                <a:gd name="T19" fmla="*/ 1 h 13"/>
                <a:gd name="T20" fmla="*/ 1 w 11"/>
                <a:gd name="T21" fmla="*/ 1 h 13"/>
                <a:gd name="T22" fmla="*/ 1 w 11"/>
                <a:gd name="T23" fmla="*/ 1 h 13"/>
                <a:gd name="T24" fmla="*/ 1 w 11"/>
                <a:gd name="T25" fmla="*/ 1 h 13"/>
                <a:gd name="T26" fmla="*/ 1 w 11"/>
                <a:gd name="T27" fmla="*/ 1 h 13"/>
                <a:gd name="T28" fmla="*/ 1 w 11"/>
                <a:gd name="T29" fmla="*/ 0 h 13"/>
                <a:gd name="T30" fmla="*/ 1 w 11"/>
                <a:gd name="T31" fmla="*/ 0 h 13"/>
                <a:gd name="T32" fmla="*/ 1 w 11"/>
                <a:gd name="T33" fmla="*/ 1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3" y="1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55">
              <a:extLst>
                <a:ext uri="{FF2B5EF4-FFF2-40B4-BE49-F238E27FC236}">
                  <a16:creationId xmlns:a16="http://schemas.microsoft.com/office/drawing/2014/main" id="{F7EA38FF-9039-3749-82D8-3D0F9B7B5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74"/>
              <a:ext cx="6" cy="7"/>
            </a:xfrm>
            <a:custGeom>
              <a:avLst/>
              <a:gdLst>
                <a:gd name="T0" fmla="*/ 1 w 12"/>
                <a:gd name="T1" fmla="*/ 1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1 h 13"/>
                <a:gd name="T8" fmla="*/ 0 w 12"/>
                <a:gd name="T9" fmla="*/ 1 h 13"/>
                <a:gd name="T10" fmla="*/ 0 w 12"/>
                <a:gd name="T11" fmla="*/ 1 h 13"/>
                <a:gd name="T12" fmla="*/ 0 w 12"/>
                <a:gd name="T13" fmla="*/ 1 h 13"/>
                <a:gd name="T14" fmla="*/ 1 w 12"/>
                <a:gd name="T15" fmla="*/ 1 h 13"/>
                <a:gd name="T16" fmla="*/ 1 w 12"/>
                <a:gd name="T17" fmla="*/ 1 h 13"/>
                <a:gd name="T18" fmla="*/ 1 w 12"/>
                <a:gd name="T19" fmla="*/ 1 h 13"/>
                <a:gd name="T20" fmla="*/ 1 w 12"/>
                <a:gd name="T21" fmla="*/ 1 h 13"/>
                <a:gd name="T22" fmla="*/ 1 w 12"/>
                <a:gd name="T23" fmla="*/ 1 h 13"/>
                <a:gd name="T24" fmla="*/ 1 w 12"/>
                <a:gd name="T25" fmla="*/ 1 h 13"/>
                <a:gd name="T26" fmla="*/ 1 w 12"/>
                <a:gd name="T27" fmla="*/ 1 h 13"/>
                <a:gd name="T28" fmla="*/ 1 w 12"/>
                <a:gd name="T29" fmla="*/ 1 h 13"/>
                <a:gd name="T30" fmla="*/ 1 w 12"/>
                <a:gd name="T31" fmla="*/ 1 h 13"/>
                <a:gd name="T32" fmla="*/ 1 w 12"/>
                <a:gd name="T33" fmla="*/ 1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9" y="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0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56">
              <a:extLst>
                <a:ext uri="{FF2B5EF4-FFF2-40B4-BE49-F238E27FC236}">
                  <a16:creationId xmlns:a16="http://schemas.microsoft.com/office/drawing/2014/main" id="{F22F7654-D7DE-7F41-85F3-04105D746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" y="3656"/>
              <a:ext cx="6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0 w 12"/>
                <a:gd name="T15" fmla="*/ 0 h 13"/>
                <a:gd name="T16" fmla="*/ 0 w 12"/>
                <a:gd name="T17" fmla="*/ 0 h 13"/>
                <a:gd name="T18" fmla="*/ 0 w 12"/>
                <a:gd name="T19" fmla="*/ 0 h 13"/>
                <a:gd name="T20" fmla="*/ 1 w 12"/>
                <a:gd name="T21" fmla="*/ 0 h 13"/>
                <a:gd name="T22" fmla="*/ 1 w 12"/>
                <a:gd name="T23" fmla="*/ 0 h 13"/>
                <a:gd name="T24" fmla="*/ 1 w 12"/>
                <a:gd name="T25" fmla="*/ 0 h 13"/>
                <a:gd name="T26" fmla="*/ 1 w 12"/>
                <a:gd name="T27" fmla="*/ 0 h 13"/>
                <a:gd name="T28" fmla="*/ 1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57">
              <a:extLst>
                <a:ext uri="{FF2B5EF4-FFF2-40B4-BE49-F238E27FC236}">
                  <a16:creationId xmlns:a16="http://schemas.microsoft.com/office/drawing/2014/main" id="{B3BB2F5C-05A1-1C4F-BFFF-917A30FEE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" y="3645"/>
              <a:ext cx="33" cy="28"/>
            </a:xfrm>
            <a:custGeom>
              <a:avLst/>
              <a:gdLst>
                <a:gd name="T0" fmla="*/ 1 w 66"/>
                <a:gd name="T1" fmla="*/ 0 h 58"/>
                <a:gd name="T2" fmla="*/ 1 w 66"/>
                <a:gd name="T3" fmla="*/ 0 h 58"/>
                <a:gd name="T4" fmla="*/ 1 w 66"/>
                <a:gd name="T5" fmla="*/ 0 h 58"/>
                <a:gd name="T6" fmla="*/ 1 w 66"/>
                <a:gd name="T7" fmla="*/ 0 h 58"/>
                <a:gd name="T8" fmla="*/ 1 w 66"/>
                <a:gd name="T9" fmla="*/ 0 h 58"/>
                <a:gd name="T10" fmla="*/ 1 w 66"/>
                <a:gd name="T11" fmla="*/ 0 h 58"/>
                <a:gd name="T12" fmla="*/ 1 w 66"/>
                <a:gd name="T13" fmla="*/ 0 h 58"/>
                <a:gd name="T14" fmla="*/ 1 w 66"/>
                <a:gd name="T15" fmla="*/ 0 h 58"/>
                <a:gd name="T16" fmla="*/ 1 w 66"/>
                <a:gd name="T17" fmla="*/ 0 h 58"/>
                <a:gd name="T18" fmla="*/ 1 w 66"/>
                <a:gd name="T19" fmla="*/ 0 h 58"/>
                <a:gd name="T20" fmla="*/ 1 w 66"/>
                <a:gd name="T21" fmla="*/ 0 h 58"/>
                <a:gd name="T22" fmla="*/ 1 w 66"/>
                <a:gd name="T23" fmla="*/ 0 h 58"/>
                <a:gd name="T24" fmla="*/ 1 w 66"/>
                <a:gd name="T25" fmla="*/ 0 h 58"/>
                <a:gd name="T26" fmla="*/ 1 w 66"/>
                <a:gd name="T27" fmla="*/ 0 h 58"/>
                <a:gd name="T28" fmla="*/ 1 w 66"/>
                <a:gd name="T29" fmla="*/ 0 h 58"/>
                <a:gd name="T30" fmla="*/ 1 w 66"/>
                <a:gd name="T31" fmla="*/ 0 h 58"/>
                <a:gd name="T32" fmla="*/ 1 w 66"/>
                <a:gd name="T33" fmla="*/ 0 h 58"/>
                <a:gd name="T34" fmla="*/ 1 w 66"/>
                <a:gd name="T35" fmla="*/ 0 h 58"/>
                <a:gd name="T36" fmla="*/ 1 w 66"/>
                <a:gd name="T37" fmla="*/ 0 h 58"/>
                <a:gd name="T38" fmla="*/ 1 w 66"/>
                <a:gd name="T39" fmla="*/ 0 h 58"/>
                <a:gd name="T40" fmla="*/ 1 w 66"/>
                <a:gd name="T41" fmla="*/ 0 h 58"/>
                <a:gd name="T42" fmla="*/ 1 w 66"/>
                <a:gd name="T43" fmla="*/ 0 h 58"/>
                <a:gd name="T44" fmla="*/ 1 w 66"/>
                <a:gd name="T45" fmla="*/ 0 h 58"/>
                <a:gd name="T46" fmla="*/ 1 w 66"/>
                <a:gd name="T47" fmla="*/ 0 h 58"/>
                <a:gd name="T48" fmla="*/ 1 w 66"/>
                <a:gd name="T49" fmla="*/ 0 h 58"/>
                <a:gd name="T50" fmla="*/ 1 w 66"/>
                <a:gd name="T51" fmla="*/ 0 h 58"/>
                <a:gd name="T52" fmla="*/ 1 w 66"/>
                <a:gd name="T53" fmla="*/ 0 h 58"/>
                <a:gd name="T54" fmla="*/ 1 w 66"/>
                <a:gd name="T55" fmla="*/ 0 h 58"/>
                <a:gd name="T56" fmla="*/ 1 w 66"/>
                <a:gd name="T57" fmla="*/ 0 h 58"/>
                <a:gd name="T58" fmla="*/ 1 w 66"/>
                <a:gd name="T59" fmla="*/ 0 h 58"/>
                <a:gd name="T60" fmla="*/ 1 w 66"/>
                <a:gd name="T61" fmla="*/ 0 h 58"/>
                <a:gd name="T62" fmla="*/ 1 w 66"/>
                <a:gd name="T63" fmla="*/ 0 h 58"/>
                <a:gd name="T64" fmla="*/ 1 w 66"/>
                <a:gd name="T65" fmla="*/ 0 h 58"/>
                <a:gd name="T66" fmla="*/ 1 w 66"/>
                <a:gd name="T67" fmla="*/ 0 h 58"/>
                <a:gd name="T68" fmla="*/ 1 w 66"/>
                <a:gd name="T69" fmla="*/ 0 h 58"/>
                <a:gd name="T70" fmla="*/ 1 w 66"/>
                <a:gd name="T71" fmla="*/ 0 h 58"/>
                <a:gd name="T72" fmla="*/ 1 w 66"/>
                <a:gd name="T73" fmla="*/ 0 h 58"/>
                <a:gd name="T74" fmla="*/ 1 w 66"/>
                <a:gd name="T75" fmla="*/ 0 h 58"/>
                <a:gd name="T76" fmla="*/ 1 w 66"/>
                <a:gd name="T77" fmla="*/ 0 h 58"/>
                <a:gd name="T78" fmla="*/ 1 w 66"/>
                <a:gd name="T79" fmla="*/ 0 h 58"/>
                <a:gd name="T80" fmla="*/ 1 w 66"/>
                <a:gd name="T81" fmla="*/ 0 h 58"/>
                <a:gd name="T82" fmla="*/ 1 w 66"/>
                <a:gd name="T83" fmla="*/ 0 h 58"/>
                <a:gd name="T84" fmla="*/ 1 w 66"/>
                <a:gd name="T85" fmla="*/ 0 h 58"/>
                <a:gd name="T86" fmla="*/ 1 w 66"/>
                <a:gd name="T87" fmla="*/ 0 h 58"/>
                <a:gd name="T88" fmla="*/ 0 w 66"/>
                <a:gd name="T89" fmla="*/ 0 h 58"/>
                <a:gd name="T90" fmla="*/ 1 w 66"/>
                <a:gd name="T91" fmla="*/ 0 h 58"/>
                <a:gd name="T92" fmla="*/ 1 w 66"/>
                <a:gd name="T93" fmla="*/ 0 h 58"/>
                <a:gd name="T94" fmla="*/ 1 w 66"/>
                <a:gd name="T95" fmla="*/ 0 h 58"/>
                <a:gd name="T96" fmla="*/ 1 w 66"/>
                <a:gd name="T97" fmla="*/ 0 h 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58">
                  <a:moveTo>
                    <a:pt x="26" y="16"/>
                  </a:moveTo>
                  <a:lnTo>
                    <a:pt x="26" y="17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26" y="24"/>
                  </a:lnTo>
                  <a:lnTo>
                    <a:pt x="23" y="27"/>
                  </a:lnTo>
                  <a:lnTo>
                    <a:pt x="20" y="28"/>
                  </a:lnTo>
                  <a:lnTo>
                    <a:pt x="19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31"/>
                  </a:lnTo>
                  <a:lnTo>
                    <a:pt x="26" y="33"/>
                  </a:lnTo>
                  <a:lnTo>
                    <a:pt x="27" y="37"/>
                  </a:lnTo>
                  <a:lnTo>
                    <a:pt x="27" y="39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8" y="40"/>
                  </a:lnTo>
                  <a:lnTo>
                    <a:pt x="29" y="38"/>
                  </a:lnTo>
                  <a:lnTo>
                    <a:pt x="32" y="38"/>
                  </a:lnTo>
                  <a:lnTo>
                    <a:pt x="36" y="39"/>
                  </a:lnTo>
                  <a:lnTo>
                    <a:pt x="38" y="40"/>
                  </a:lnTo>
                  <a:lnTo>
                    <a:pt x="41" y="43"/>
                  </a:lnTo>
                  <a:lnTo>
                    <a:pt x="41" y="42"/>
                  </a:lnTo>
                  <a:lnTo>
                    <a:pt x="39" y="40"/>
                  </a:lnTo>
                  <a:lnTo>
                    <a:pt x="39" y="37"/>
                  </a:lnTo>
                  <a:lnTo>
                    <a:pt x="41" y="33"/>
                  </a:lnTo>
                  <a:lnTo>
                    <a:pt x="43" y="31"/>
                  </a:lnTo>
                  <a:lnTo>
                    <a:pt x="45" y="29"/>
                  </a:lnTo>
                  <a:lnTo>
                    <a:pt x="47" y="29"/>
                  </a:lnTo>
                  <a:lnTo>
                    <a:pt x="49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3" y="27"/>
                  </a:lnTo>
                  <a:lnTo>
                    <a:pt x="41" y="24"/>
                  </a:lnTo>
                  <a:lnTo>
                    <a:pt x="39" y="22"/>
                  </a:lnTo>
                  <a:lnTo>
                    <a:pt x="39" y="19"/>
                  </a:lnTo>
                  <a:lnTo>
                    <a:pt x="41" y="17"/>
                  </a:lnTo>
                  <a:lnTo>
                    <a:pt x="41" y="16"/>
                  </a:lnTo>
                  <a:lnTo>
                    <a:pt x="38" y="17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9" y="20"/>
                  </a:lnTo>
                  <a:lnTo>
                    <a:pt x="28" y="17"/>
                  </a:lnTo>
                  <a:lnTo>
                    <a:pt x="26" y="16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3" y="4"/>
                  </a:lnTo>
                  <a:lnTo>
                    <a:pt x="27" y="8"/>
                  </a:lnTo>
                  <a:lnTo>
                    <a:pt x="32" y="9"/>
                  </a:lnTo>
                  <a:lnTo>
                    <a:pt x="39" y="7"/>
                  </a:lnTo>
                  <a:lnTo>
                    <a:pt x="43" y="4"/>
                  </a:lnTo>
                  <a:lnTo>
                    <a:pt x="46" y="0"/>
                  </a:lnTo>
                  <a:lnTo>
                    <a:pt x="50" y="1"/>
                  </a:lnTo>
                  <a:lnTo>
                    <a:pt x="51" y="5"/>
                  </a:lnTo>
                  <a:lnTo>
                    <a:pt x="50" y="8"/>
                  </a:lnTo>
                  <a:lnTo>
                    <a:pt x="49" y="14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60" y="25"/>
                  </a:lnTo>
                  <a:lnTo>
                    <a:pt x="65" y="25"/>
                  </a:lnTo>
                  <a:lnTo>
                    <a:pt x="66" y="29"/>
                  </a:lnTo>
                  <a:lnTo>
                    <a:pt x="64" y="32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50" y="39"/>
                  </a:lnTo>
                  <a:lnTo>
                    <a:pt x="49" y="46"/>
                  </a:lnTo>
                  <a:lnTo>
                    <a:pt x="50" y="51"/>
                  </a:lnTo>
                  <a:lnTo>
                    <a:pt x="52" y="54"/>
                  </a:lnTo>
                  <a:lnTo>
                    <a:pt x="50" y="58"/>
                  </a:lnTo>
                  <a:lnTo>
                    <a:pt x="46" y="58"/>
                  </a:lnTo>
                  <a:lnTo>
                    <a:pt x="43" y="55"/>
                  </a:lnTo>
                  <a:lnTo>
                    <a:pt x="39" y="52"/>
                  </a:lnTo>
                  <a:lnTo>
                    <a:pt x="32" y="48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21" y="58"/>
                  </a:lnTo>
                  <a:lnTo>
                    <a:pt x="16" y="58"/>
                  </a:lnTo>
                  <a:lnTo>
                    <a:pt x="15" y="54"/>
                  </a:lnTo>
                  <a:lnTo>
                    <a:pt x="16" y="50"/>
                  </a:lnTo>
                  <a:lnTo>
                    <a:pt x="18" y="45"/>
                  </a:lnTo>
                  <a:lnTo>
                    <a:pt x="16" y="38"/>
                  </a:lnTo>
                  <a:lnTo>
                    <a:pt x="12" y="33"/>
                  </a:lnTo>
                  <a:lnTo>
                    <a:pt x="7" y="33"/>
                  </a:lnTo>
                  <a:lnTo>
                    <a:pt x="3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6" y="25"/>
                  </a:lnTo>
                  <a:lnTo>
                    <a:pt x="12" y="24"/>
                  </a:lnTo>
                  <a:lnTo>
                    <a:pt x="16" y="20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5" y="5"/>
                  </a:lnTo>
                  <a:lnTo>
                    <a:pt x="16" y="1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58">
              <a:extLst>
                <a:ext uri="{FF2B5EF4-FFF2-40B4-BE49-F238E27FC236}">
                  <a16:creationId xmlns:a16="http://schemas.microsoft.com/office/drawing/2014/main" id="{5C9A8ABA-3137-BA49-978B-D7108F54D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663"/>
              <a:ext cx="6" cy="6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w 13"/>
                <a:gd name="T7" fmla="*/ 0 h 13"/>
                <a:gd name="T8" fmla="*/ 0 w 13"/>
                <a:gd name="T9" fmla="*/ 0 h 13"/>
                <a:gd name="T10" fmla="*/ 0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0 h 13"/>
                <a:gd name="T18" fmla="*/ 0 w 13"/>
                <a:gd name="T19" fmla="*/ 0 h 13"/>
                <a:gd name="T20" fmla="*/ 0 w 13"/>
                <a:gd name="T21" fmla="*/ 0 h 13"/>
                <a:gd name="T22" fmla="*/ 0 w 13"/>
                <a:gd name="T23" fmla="*/ 0 h 13"/>
                <a:gd name="T24" fmla="*/ 0 w 13"/>
                <a:gd name="T25" fmla="*/ 0 h 13"/>
                <a:gd name="T26" fmla="*/ 0 w 13"/>
                <a:gd name="T27" fmla="*/ 0 h 13"/>
                <a:gd name="T28" fmla="*/ 0 w 13"/>
                <a:gd name="T29" fmla="*/ 0 h 13"/>
                <a:gd name="T30" fmla="*/ 0 w 13"/>
                <a:gd name="T31" fmla="*/ 0 h 13"/>
                <a:gd name="T32" fmla="*/ 0 w 13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3">
                  <a:moveTo>
                    <a:pt x="9" y="11"/>
                  </a:moveTo>
                  <a:lnTo>
                    <a:pt x="12" y="10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59">
              <a:extLst>
                <a:ext uri="{FF2B5EF4-FFF2-40B4-BE49-F238E27FC236}">
                  <a16:creationId xmlns:a16="http://schemas.microsoft.com/office/drawing/2014/main" id="{8EDD3FA6-56B6-5C4E-BE6D-6DE4FA5A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" y="3663"/>
              <a:ext cx="6" cy="6"/>
            </a:xfrm>
            <a:custGeom>
              <a:avLst/>
              <a:gdLst>
                <a:gd name="T0" fmla="*/ 1 w 11"/>
                <a:gd name="T1" fmla="*/ 0 h 13"/>
                <a:gd name="T2" fmla="*/ 1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1 w 11"/>
                <a:gd name="T21" fmla="*/ 0 h 13"/>
                <a:gd name="T22" fmla="*/ 1 w 11"/>
                <a:gd name="T23" fmla="*/ 0 h 13"/>
                <a:gd name="T24" fmla="*/ 0 w 11"/>
                <a:gd name="T25" fmla="*/ 0 h 13"/>
                <a:gd name="T26" fmla="*/ 0 w 11"/>
                <a:gd name="T27" fmla="*/ 0 h 13"/>
                <a:gd name="T28" fmla="*/ 0 w 11"/>
                <a:gd name="T29" fmla="*/ 0 h 13"/>
                <a:gd name="T30" fmla="*/ 1 w 11"/>
                <a:gd name="T31" fmla="*/ 0 h 13"/>
                <a:gd name="T32" fmla="*/ 1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2" y="11"/>
                  </a:moveTo>
                  <a:lnTo>
                    <a:pt x="4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60">
              <a:extLst>
                <a:ext uri="{FF2B5EF4-FFF2-40B4-BE49-F238E27FC236}">
                  <a16:creationId xmlns:a16="http://schemas.microsoft.com/office/drawing/2014/main" id="{F2AD665B-9B0F-574A-9843-7C6BC86BB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3681"/>
              <a:ext cx="6" cy="7"/>
            </a:xfrm>
            <a:custGeom>
              <a:avLst/>
              <a:gdLst>
                <a:gd name="T0" fmla="*/ 0 w 13"/>
                <a:gd name="T1" fmla="*/ 1 h 12"/>
                <a:gd name="T2" fmla="*/ 0 w 13"/>
                <a:gd name="T3" fmla="*/ 1 h 12"/>
                <a:gd name="T4" fmla="*/ 0 w 13"/>
                <a:gd name="T5" fmla="*/ 1 h 12"/>
                <a:gd name="T6" fmla="*/ 0 w 13"/>
                <a:gd name="T7" fmla="*/ 1 h 12"/>
                <a:gd name="T8" fmla="*/ 0 w 13"/>
                <a:gd name="T9" fmla="*/ 1 h 12"/>
                <a:gd name="T10" fmla="*/ 0 w 13"/>
                <a:gd name="T11" fmla="*/ 1 h 12"/>
                <a:gd name="T12" fmla="*/ 0 w 13"/>
                <a:gd name="T13" fmla="*/ 1 h 12"/>
                <a:gd name="T14" fmla="*/ 0 w 13"/>
                <a:gd name="T15" fmla="*/ 1 h 12"/>
                <a:gd name="T16" fmla="*/ 0 w 13"/>
                <a:gd name="T17" fmla="*/ 1 h 12"/>
                <a:gd name="T18" fmla="*/ 0 w 13"/>
                <a:gd name="T19" fmla="*/ 1 h 12"/>
                <a:gd name="T20" fmla="*/ 0 w 13"/>
                <a:gd name="T21" fmla="*/ 1 h 12"/>
                <a:gd name="T22" fmla="*/ 0 w 13"/>
                <a:gd name="T23" fmla="*/ 1 h 12"/>
                <a:gd name="T24" fmla="*/ 0 w 13"/>
                <a:gd name="T25" fmla="*/ 0 h 12"/>
                <a:gd name="T26" fmla="*/ 0 w 13"/>
                <a:gd name="T27" fmla="*/ 1 h 12"/>
                <a:gd name="T28" fmla="*/ 0 w 13"/>
                <a:gd name="T29" fmla="*/ 1 h 12"/>
                <a:gd name="T30" fmla="*/ 0 w 13"/>
                <a:gd name="T31" fmla="*/ 1 h 12"/>
                <a:gd name="T32" fmla="*/ 0 w 13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2">
                  <a:moveTo>
                    <a:pt x="0" y="7"/>
                  </a:move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10" y="12"/>
                  </a:lnTo>
                  <a:lnTo>
                    <a:pt x="12" y="1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61">
              <a:extLst>
                <a:ext uri="{FF2B5EF4-FFF2-40B4-BE49-F238E27FC236}">
                  <a16:creationId xmlns:a16="http://schemas.microsoft.com/office/drawing/2014/main" id="{1EAD8BEC-2971-424D-869F-E7B27067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" y="3700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0 w 11"/>
                <a:gd name="T5" fmla="*/ 1 h 11"/>
                <a:gd name="T6" fmla="*/ 0 w 11"/>
                <a:gd name="T7" fmla="*/ 1 h 11"/>
                <a:gd name="T8" fmla="*/ 0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1 w 11"/>
                <a:gd name="T15" fmla="*/ 1 h 11"/>
                <a:gd name="T16" fmla="*/ 1 w 11"/>
                <a:gd name="T17" fmla="*/ 1 h 11"/>
                <a:gd name="T18" fmla="*/ 1 w 11"/>
                <a:gd name="T19" fmla="*/ 1 h 11"/>
                <a:gd name="T20" fmla="*/ 1 w 11"/>
                <a:gd name="T21" fmla="*/ 1 h 11"/>
                <a:gd name="T22" fmla="*/ 1 w 11"/>
                <a:gd name="T23" fmla="*/ 1 h 11"/>
                <a:gd name="T24" fmla="*/ 1 w 11"/>
                <a:gd name="T25" fmla="*/ 1 h 11"/>
                <a:gd name="T26" fmla="*/ 1 w 11"/>
                <a:gd name="T27" fmla="*/ 1 h 11"/>
                <a:gd name="T28" fmla="*/ 1 w 11"/>
                <a:gd name="T29" fmla="*/ 0 h 11"/>
                <a:gd name="T30" fmla="*/ 1 w 11"/>
                <a:gd name="T31" fmla="*/ 0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2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62">
              <a:extLst>
                <a:ext uri="{FF2B5EF4-FFF2-40B4-BE49-F238E27FC236}">
                  <a16:creationId xmlns:a16="http://schemas.microsoft.com/office/drawing/2014/main" id="{46BF1FA3-E110-AF4C-A0CA-3C5BA730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700"/>
              <a:ext cx="6" cy="6"/>
            </a:xfrm>
            <a:custGeom>
              <a:avLst/>
              <a:gdLst>
                <a:gd name="T0" fmla="*/ 0 w 13"/>
                <a:gd name="T1" fmla="*/ 1 h 11"/>
                <a:gd name="T2" fmla="*/ 0 w 13"/>
                <a:gd name="T3" fmla="*/ 0 h 11"/>
                <a:gd name="T4" fmla="*/ 0 w 13"/>
                <a:gd name="T5" fmla="*/ 0 h 11"/>
                <a:gd name="T6" fmla="*/ 0 w 13"/>
                <a:gd name="T7" fmla="*/ 1 h 11"/>
                <a:gd name="T8" fmla="*/ 0 w 13"/>
                <a:gd name="T9" fmla="*/ 1 h 11"/>
                <a:gd name="T10" fmla="*/ 0 w 13"/>
                <a:gd name="T11" fmla="*/ 1 h 11"/>
                <a:gd name="T12" fmla="*/ 0 w 13"/>
                <a:gd name="T13" fmla="*/ 1 h 11"/>
                <a:gd name="T14" fmla="*/ 0 w 13"/>
                <a:gd name="T15" fmla="*/ 1 h 11"/>
                <a:gd name="T16" fmla="*/ 0 w 13"/>
                <a:gd name="T17" fmla="*/ 1 h 11"/>
                <a:gd name="T18" fmla="*/ 0 w 13"/>
                <a:gd name="T19" fmla="*/ 1 h 11"/>
                <a:gd name="T20" fmla="*/ 0 w 13"/>
                <a:gd name="T21" fmla="*/ 1 h 11"/>
                <a:gd name="T22" fmla="*/ 0 w 13"/>
                <a:gd name="T23" fmla="*/ 1 h 11"/>
                <a:gd name="T24" fmla="*/ 0 w 13"/>
                <a:gd name="T25" fmla="*/ 1 h 11"/>
                <a:gd name="T26" fmla="*/ 0 w 13"/>
                <a:gd name="T27" fmla="*/ 1 h 11"/>
                <a:gd name="T28" fmla="*/ 0 w 13"/>
                <a:gd name="T29" fmla="*/ 1 h 11"/>
                <a:gd name="T30" fmla="*/ 0 w 13"/>
                <a:gd name="T31" fmla="*/ 1 h 11"/>
                <a:gd name="T32" fmla="*/ 0 w 13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1">
                  <a:moveTo>
                    <a:pt x="9" y="1"/>
                  </a:move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9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63">
              <a:extLst>
                <a:ext uri="{FF2B5EF4-FFF2-40B4-BE49-F238E27FC236}">
                  <a16:creationId xmlns:a16="http://schemas.microsoft.com/office/drawing/2014/main" id="{EC97D6D3-182D-1D4F-84DB-D3A26F680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3681"/>
              <a:ext cx="5" cy="7"/>
            </a:xfrm>
            <a:custGeom>
              <a:avLst/>
              <a:gdLst>
                <a:gd name="T0" fmla="*/ 0 w 11"/>
                <a:gd name="T1" fmla="*/ 1 h 12"/>
                <a:gd name="T2" fmla="*/ 0 w 11"/>
                <a:gd name="T3" fmla="*/ 1 h 12"/>
                <a:gd name="T4" fmla="*/ 0 w 11"/>
                <a:gd name="T5" fmla="*/ 1 h 12"/>
                <a:gd name="T6" fmla="*/ 0 w 11"/>
                <a:gd name="T7" fmla="*/ 1 h 12"/>
                <a:gd name="T8" fmla="*/ 0 w 11"/>
                <a:gd name="T9" fmla="*/ 0 h 12"/>
                <a:gd name="T10" fmla="*/ 0 w 11"/>
                <a:gd name="T11" fmla="*/ 1 h 12"/>
                <a:gd name="T12" fmla="*/ 0 w 11"/>
                <a:gd name="T13" fmla="*/ 1 h 12"/>
                <a:gd name="T14" fmla="*/ 0 w 11"/>
                <a:gd name="T15" fmla="*/ 1 h 12"/>
                <a:gd name="T16" fmla="*/ 0 w 11"/>
                <a:gd name="T17" fmla="*/ 1 h 12"/>
                <a:gd name="T18" fmla="*/ 0 w 11"/>
                <a:gd name="T19" fmla="*/ 1 h 12"/>
                <a:gd name="T20" fmla="*/ 0 w 11"/>
                <a:gd name="T21" fmla="*/ 1 h 12"/>
                <a:gd name="T22" fmla="*/ 0 w 11"/>
                <a:gd name="T23" fmla="*/ 1 h 12"/>
                <a:gd name="T24" fmla="*/ 0 w 11"/>
                <a:gd name="T25" fmla="*/ 1 h 12"/>
                <a:gd name="T26" fmla="*/ 0 w 11"/>
                <a:gd name="T27" fmla="*/ 1 h 12"/>
                <a:gd name="T28" fmla="*/ 0 w 11"/>
                <a:gd name="T29" fmla="*/ 1 h 12"/>
                <a:gd name="T30" fmla="*/ 0 w 11"/>
                <a:gd name="T31" fmla="*/ 1 h 12"/>
                <a:gd name="T32" fmla="*/ 0 w 11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lnTo>
                    <a:pt x="11" y="4"/>
                  </a:lnTo>
                  <a:lnTo>
                    <a:pt x="10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64">
              <a:extLst>
                <a:ext uri="{FF2B5EF4-FFF2-40B4-BE49-F238E27FC236}">
                  <a16:creationId xmlns:a16="http://schemas.microsoft.com/office/drawing/2014/main" id="{763486B0-9C60-7441-AC9B-A01669554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" y="3670"/>
              <a:ext cx="33" cy="29"/>
            </a:xfrm>
            <a:custGeom>
              <a:avLst/>
              <a:gdLst>
                <a:gd name="T0" fmla="*/ 1 w 66"/>
                <a:gd name="T1" fmla="*/ 1 h 57"/>
                <a:gd name="T2" fmla="*/ 1 w 66"/>
                <a:gd name="T3" fmla="*/ 1 h 57"/>
                <a:gd name="T4" fmla="*/ 1 w 66"/>
                <a:gd name="T5" fmla="*/ 1 h 57"/>
                <a:gd name="T6" fmla="*/ 1 w 66"/>
                <a:gd name="T7" fmla="*/ 1 h 57"/>
                <a:gd name="T8" fmla="*/ 1 w 66"/>
                <a:gd name="T9" fmla="*/ 1 h 57"/>
                <a:gd name="T10" fmla="*/ 1 w 66"/>
                <a:gd name="T11" fmla="*/ 1 h 57"/>
                <a:gd name="T12" fmla="*/ 1 w 66"/>
                <a:gd name="T13" fmla="*/ 1 h 57"/>
                <a:gd name="T14" fmla="*/ 1 w 66"/>
                <a:gd name="T15" fmla="*/ 1 h 57"/>
                <a:gd name="T16" fmla="*/ 1 w 66"/>
                <a:gd name="T17" fmla="*/ 1 h 57"/>
                <a:gd name="T18" fmla="*/ 1 w 66"/>
                <a:gd name="T19" fmla="*/ 1 h 57"/>
                <a:gd name="T20" fmla="*/ 1 w 66"/>
                <a:gd name="T21" fmla="*/ 1 h 57"/>
                <a:gd name="T22" fmla="*/ 1 w 66"/>
                <a:gd name="T23" fmla="*/ 1 h 57"/>
                <a:gd name="T24" fmla="*/ 1 w 66"/>
                <a:gd name="T25" fmla="*/ 1 h 57"/>
                <a:gd name="T26" fmla="*/ 1 w 66"/>
                <a:gd name="T27" fmla="*/ 1 h 57"/>
                <a:gd name="T28" fmla="*/ 1 w 66"/>
                <a:gd name="T29" fmla="*/ 1 h 57"/>
                <a:gd name="T30" fmla="*/ 1 w 66"/>
                <a:gd name="T31" fmla="*/ 1 h 57"/>
                <a:gd name="T32" fmla="*/ 1 w 66"/>
                <a:gd name="T33" fmla="*/ 1 h 57"/>
                <a:gd name="T34" fmla="*/ 1 w 66"/>
                <a:gd name="T35" fmla="*/ 1 h 57"/>
                <a:gd name="T36" fmla="*/ 1 w 66"/>
                <a:gd name="T37" fmla="*/ 1 h 57"/>
                <a:gd name="T38" fmla="*/ 1 w 66"/>
                <a:gd name="T39" fmla="*/ 1 h 57"/>
                <a:gd name="T40" fmla="*/ 1 w 66"/>
                <a:gd name="T41" fmla="*/ 1 h 57"/>
                <a:gd name="T42" fmla="*/ 1 w 66"/>
                <a:gd name="T43" fmla="*/ 1 h 57"/>
                <a:gd name="T44" fmla="*/ 1 w 66"/>
                <a:gd name="T45" fmla="*/ 1 h 57"/>
                <a:gd name="T46" fmla="*/ 1 w 66"/>
                <a:gd name="T47" fmla="*/ 1 h 57"/>
                <a:gd name="T48" fmla="*/ 1 w 66"/>
                <a:gd name="T49" fmla="*/ 0 h 57"/>
                <a:gd name="T50" fmla="*/ 1 w 66"/>
                <a:gd name="T51" fmla="*/ 1 h 57"/>
                <a:gd name="T52" fmla="*/ 1 w 66"/>
                <a:gd name="T53" fmla="*/ 1 h 57"/>
                <a:gd name="T54" fmla="*/ 1 w 66"/>
                <a:gd name="T55" fmla="*/ 1 h 57"/>
                <a:gd name="T56" fmla="*/ 1 w 66"/>
                <a:gd name="T57" fmla="*/ 0 h 57"/>
                <a:gd name="T58" fmla="*/ 1 w 66"/>
                <a:gd name="T59" fmla="*/ 1 h 57"/>
                <a:gd name="T60" fmla="*/ 1 w 66"/>
                <a:gd name="T61" fmla="*/ 1 h 57"/>
                <a:gd name="T62" fmla="*/ 1 w 66"/>
                <a:gd name="T63" fmla="*/ 1 h 57"/>
                <a:gd name="T64" fmla="*/ 1 w 66"/>
                <a:gd name="T65" fmla="*/ 1 h 57"/>
                <a:gd name="T66" fmla="*/ 1 w 66"/>
                <a:gd name="T67" fmla="*/ 1 h 57"/>
                <a:gd name="T68" fmla="*/ 1 w 66"/>
                <a:gd name="T69" fmla="*/ 1 h 57"/>
                <a:gd name="T70" fmla="*/ 1 w 66"/>
                <a:gd name="T71" fmla="*/ 1 h 57"/>
                <a:gd name="T72" fmla="*/ 1 w 66"/>
                <a:gd name="T73" fmla="*/ 1 h 57"/>
                <a:gd name="T74" fmla="*/ 1 w 66"/>
                <a:gd name="T75" fmla="*/ 1 h 57"/>
                <a:gd name="T76" fmla="*/ 1 w 66"/>
                <a:gd name="T77" fmla="*/ 1 h 57"/>
                <a:gd name="T78" fmla="*/ 1 w 66"/>
                <a:gd name="T79" fmla="*/ 1 h 57"/>
                <a:gd name="T80" fmla="*/ 1 w 66"/>
                <a:gd name="T81" fmla="*/ 1 h 57"/>
                <a:gd name="T82" fmla="*/ 1 w 66"/>
                <a:gd name="T83" fmla="*/ 1 h 57"/>
                <a:gd name="T84" fmla="*/ 1 w 66"/>
                <a:gd name="T85" fmla="*/ 1 h 57"/>
                <a:gd name="T86" fmla="*/ 1 w 66"/>
                <a:gd name="T87" fmla="*/ 1 h 57"/>
                <a:gd name="T88" fmla="*/ 0 w 66"/>
                <a:gd name="T89" fmla="*/ 1 h 57"/>
                <a:gd name="T90" fmla="*/ 1 w 66"/>
                <a:gd name="T91" fmla="*/ 1 h 57"/>
                <a:gd name="T92" fmla="*/ 1 w 66"/>
                <a:gd name="T93" fmla="*/ 1 h 57"/>
                <a:gd name="T94" fmla="*/ 1 w 66"/>
                <a:gd name="T95" fmla="*/ 1 h 57"/>
                <a:gd name="T96" fmla="*/ 1 w 66"/>
                <a:gd name="T97" fmla="*/ 0 h 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57">
                  <a:moveTo>
                    <a:pt x="26" y="15"/>
                  </a:moveTo>
                  <a:lnTo>
                    <a:pt x="26" y="16"/>
                  </a:lnTo>
                  <a:lnTo>
                    <a:pt x="27" y="17"/>
                  </a:lnTo>
                  <a:lnTo>
                    <a:pt x="27" y="21"/>
                  </a:lnTo>
                  <a:lnTo>
                    <a:pt x="26" y="24"/>
                  </a:lnTo>
                  <a:lnTo>
                    <a:pt x="23" y="26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31"/>
                  </a:lnTo>
                  <a:lnTo>
                    <a:pt x="26" y="33"/>
                  </a:lnTo>
                  <a:lnTo>
                    <a:pt x="27" y="37"/>
                  </a:lnTo>
                  <a:lnTo>
                    <a:pt x="27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8" y="39"/>
                  </a:lnTo>
                  <a:lnTo>
                    <a:pt x="29" y="38"/>
                  </a:lnTo>
                  <a:lnTo>
                    <a:pt x="33" y="37"/>
                  </a:lnTo>
                  <a:lnTo>
                    <a:pt x="36" y="38"/>
                  </a:lnTo>
                  <a:lnTo>
                    <a:pt x="38" y="39"/>
                  </a:lnTo>
                  <a:lnTo>
                    <a:pt x="41" y="41"/>
                  </a:lnTo>
                  <a:lnTo>
                    <a:pt x="41" y="40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41" y="33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5" y="27"/>
                  </a:lnTo>
                  <a:lnTo>
                    <a:pt x="43" y="26"/>
                  </a:lnTo>
                  <a:lnTo>
                    <a:pt x="41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1" y="16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38" y="17"/>
                  </a:lnTo>
                  <a:lnTo>
                    <a:pt x="36" y="18"/>
                  </a:lnTo>
                  <a:lnTo>
                    <a:pt x="33" y="19"/>
                  </a:lnTo>
                  <a:lnTo>
                    <a:pt x="29" y="18"/>
                  </a:lnTo>
                  <a:lnTo>
                    <a:pt x="28" y="17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3"/>
                  </a:lnTo>
                  <a:lnTo>
                    <a:pt x="27" y="7"/>
                  </a:lnTo>
                  <a:lnTo>
                    <a:pt x="33" y="9"/>
                  </a:lnTo>
                  <a:lnTo>
                    <a:pt x="39" y="7"/>
                  </a:lnTo>
                  <a:lnTo>
                    <a:pt x="43" y="3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1" y="3"/>
                  </a:lnTo>
                  <a:lnTo>
                    <a:pt x="50" y="7"/>
                  </a:lnTo>
                  <a:lnTo>
                    <a:pt x="49" y="13"/>
                  </a:lnTo>
                  <a:lnTo>
                    <a:pt x="50" y="18"/>
                  </a:lnTo>
                  <a:lnTo>
                    <a:pt x="54" y="23"/>
                  </a:lnTo>
                  <a:lnTo>
                    <a:pt x="60" y="24"/>
                  </a:lnTo>
                  <a:lnTo>
                    <a:pt x="65" y="25"/>
                  </a:lnTo>
                  <a:lnTo>
                    <a:pt x="66" y="29"/>
                  </a:lnTo>
                  <a:lnTo>
                    <a:pt x="64" y="32"/>
                  </a:lnTo>
                  <a:lnTo>
                    <a:pt x="59" y="32"/>
                  </a:lnTo>
                  <a:lnTo>
                    <a:pt x="53" y="33"/>
                  </a:lnTo>
                  <a:lnTo>
                    <a:pt x="50" y="38"/>
                  </a:lnTo>
                  <a:lnTo>
                    <a:pt x="49" y="45"/>
                  </a:lnTo>
                  <a:lnTo>
                    <a:pt x="50" y="50"/>
                  </a:lnTo>
                  <a:lnTo>
                    <a:pt x="51" y="54"/>
                  </a:lnTo>
                  <a:lnTo>
                    <a:pt x="49" y="56"/>
                  </a:lnTo>
                  <a:lnTo>
                    <a:pt x="45" y="57"/>
                  </a:lnTo>
                  <a:lnTo>
                    <a:pt x="43" y="54"/>
                  </a:lnTo>
                  <a:lnTo>
                    <a:pt x="39" y="50"/>
                  </a:lnTo>
                  <a:lnTo>
                    <a:pt x="33" y="47"/>
                  </a:lnTo>
                  <a:lnTo>
                    <a:pt x="27" y="48"/>
                  </a:lnTo>
                  <a:lnTo>
                    <a:pt x="23" y="53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4" y="53"/>
                  </a:lnTo>
                  <a:lnTo>
                    <a:pt x="17" y="49"/>
                  </a:lnTo>
                  <a:lnTo>
                    <a:pt x="18" y="45"/>
                  </a:lnTo>
                  <a:lnTo>
                    <a:pt x="17" y="38"/>
                  </a:lnTo>
                  <a:lnTo>
                    <a:pt x="12" y="33"/>
                  </a:lnTo>
                  <a:lnTo>
                    <a:pt x="6" y="32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6" y="24"/>
                  </a:lnTo>
                  <a:lnTo>
                    <a:pt x="12" y="23"/>
                  </a:lnTo>
                  <a:lnTo>
                    <a:pt x="17" y="18"/>
                  </a:lnTo>
                  <a:lnTo>
                    <a:pt x="18" y="13"/>
                  </a:lnTo>
                  <a:lnTo>
                    <a:pt x="17" y="7"/>
                  </a:lnTo>
                  <a:lnTo>
                    <a:pt x="15" y="3"/>
                  </a:lnTo>
                  <a:lnTo>
                    <a:pt x="17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65">
              <a:extLst>
                <a:ext uri="{FF2B5EF4-FFF2-40B4-BE49-F238E27FC236}">
                  <a16:creationId xmlns:a16="http://schemas.microsoft.com/office/drawing/2014/main" id="{44A62477-EC60-9048-ADC1-953D13813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628"/>
              <a:ext cx="7" cy="7"/>
            </a:xfrm>
            <a:custGeom>
              <a:avLst/>
              <a:gdLst>
                <a:gd name="T0" fmla="*/ 1 w 12"/>
                <a:gd name="T1" fmla="*/ 1 h 13"/>
                <a:gd name="T2" fmla="*/ 1 w 12"/>
                <a:gd name="T3" fmla="*/ 1 h 13"/>
                <a:gd name="T4" fmla="*/ 1 w 12"/>
                <a:gd name="T5" fmla="*/ 1 h 13"/>
                <a:gd name="T6" fmla="*/ 1 w 12"/>
                <a:gd name="T7" fmla="*/ 1 h 13"/>
                <a:gd name="T8" fmla="*/ 1 w 12"/>
                <a:gd name="T9" fmla="*/ 1 h 13"/>
                <a:gd name="T10" fmla="*/ 1 w 12"/>
                <a:gd name="T11" fmla="*/ 1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1 h 13"/>
                <a:gd name="T18" fmla="*/ 1 w 12"/>
                <a:gd name="T19" fmla="*/ 1 h 13"/>
                <a:gd name="T20" fmla="*/ 1 w 12"/>
                <a:gd name="T21" fmla="*/ 1 h 13"/>
                <a:gd name="T22" fmla="*/ 0 w 12"/>
                <a:gd name="T23" fmla="*/ 1 h 13"/>
                <a:gd name="T24" fmla="*/ 1 w 12"/>
                <a:gd name="T25" fmla="*/ 1 h 13"/>
                <a:gd name="T26" fmla="*/ 1 w 12"/>
                <a:gd name="T27" fmla="*/ 1 h 13"/>
                <a:gd name="T28" fmla="*/ 1 w 12"/>
                <a:gd name="T29" fmla="*/ 1 h 13"/>
                <a:gd name="T30" fmla="*/ 1 w 12"/>
                <a:gd name="T31" fmla="*/ 1 h 13"/>
                <a:gd name="T32" fmla="*/ 1 w 12"/>
                <a:gd name="T33" fmla="*/ 1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9" y="11"/>
                  </a:moveTo>
                  <a:lnTo>
                    <a:pt x="11" y="10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66">
              <a:extLst>
                <a:ext uri="{FF2B5EF4-FFF2-40B4-BE49-F238E27FC236}">
                  <a16:creationId xmlns:a16="http://schemas.microsoft.com/office/drawing/2014/main" id="{9E9B1E45-0F5F-E842-8BDF-A0FC27B9E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" y="3628"/>
              <a:ext cx="6" cy="7"/>
            </a:xfrm>
            <a:custGeom>
              <a:avLst/>
              <a:gdLst>
                <a:gd name="T0" fmla="*/ 1 w 12"/>
                <a:gd name="T1" fmla="*/ 1 h 13"/>
                <a:gd name="T2" fmla="*/ 1 w 12"/>
                <a:gd name="T3" fmla="*/ 1 h 13"/>
                <a:gd name="T4" fmla="*/ 1 w 12"/>
                <a:gd name="T5" fmla="*/ 1 h 13"/>
                <a:gd name="T6" fmla="*/ 1 w 12"/>
                <a:gd name="T7" fmla="*/ 1 h 13"/>
                <a:gd name="T8" fmla="*/ 1 w 12"/>
                <a:gd name="T9" fmla="*/ 1 h 13"/>
                <a:gd name="T10" fmla="*/ 1 w 12"/>
                <a:gd name="T11" fmla="*/ 1 h 13"/>
                <a:gd name="T12" fmla="*/ 1 w 12"/>
                <a:gd name="T13" fmla="*/ 1 h 13"/>
                <a:gd name="T14" fmla="*/ 1 w 12"/>
                <a:gd name="T15" fmla="*/ 1 h 13"/>
                <a:gd name="T16" fmla="*/ 1 w 12"/>
                <a:gd name="T17" fmla="*/ 1 h 13"/>
                <a:gd name="T18" fmla="*/ 1 w 12"/>
                <a:gd name="T19" fmla="*/ 0 h 13"/>
                <a:gd name="T20" fmla="*/ 1 w 12"/>
                <a:gd name="T21" fmla="*/ 0 h 13"/>
                <a:gd name="T22" fmla="*/ 1 w 12"/>
                <a:gd name="T23" fmla="*/ 1 h 13"/>
                <a:gd name="T24" fmla="*/ 0 w 12"/>
                <a:gd name="T25" fmla="*/ 1 h 13"/>
                <a:gd name="T26" fmla="*/ 0 w 12"/>
                <a:gd name="T27" fmla="*/ 1 h 13"/>
                <a:gd name="T28" fmla="*/ 0 w 12"/>
                <a:gd name="T29" fmla="*/ 1 h 13"/>
                <a:gd name="T30" fmla="*/ 1 w 12"/>
                <a:gd name="T31" fmla="*/ 1 h 13"/>
                <a:gd name="T32" fmla="*/ 1 w 12"/>
                <a:gd name="T33" fmla="*/ 1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3" y="11"/>
                  </a:moveTo>
                  <a:lnTo>
                    <a:pt x="5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Freeform 67">
              <a:extLst>
                <a:ext uri="{FF2B5EF4-FFF2-40B4-BE49-F238E27FC236}">
                  <a16:creationId xmlns:a16="http://schemas.microsoft.com/office/drawing/2014/main" id="{D2EADF2C-CE5D-D44C-A479-898D80C3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3647"/>
              <a:ext cx="7" cy="6"/>
            </a:xfrm>
            <a:custGeom>
              <a:avLst/>
              <a:gdLst>
                <a:gd name="T0" fmla="*/ 0 w 13"/>
                <a:gd name="T1" fmla="*/ 1 h 12"/>
                <a:gd name="T2" fmla="*/ 1 w 13"/>
                <a:gd name="T3" fmla="*/ 1 h 12"/>
                <a:gd name="T4" fmla="*/ 1 w 13"/>
                <a:gd name="T5" fmla="*/ 1 h 12"/>
                <a:gd name="T6" fmla="*/ 1 w 13"/>
                <a:gd name="T7" fmla="*/ 1 h 12"/>
                <a:gd name="T8" fmla="*/ 1 w 13"/>
                <a:gd name="T9" fmla="*/ 1 h 12"/>
                <a:gd name="T10" fmla="*/ 1 w 13"/>
                <a:gd name="T11" fmla="*/ 1 h 12"/>
                <a:gd name="T12" fmla="*/ 1 w 13"/>
                <a:gd name="T13" fmla="*/ 1 h 12"/>
                <a:gd name="T14" fmla="*/ 1 w 13"/>
                <a:gd name="T15" fmla="*/ 1 h 12"/>
                <a:gd name="T16" fmla="*/ 1 w 13"/>
                <a:gd name="T17" fmla="*/ 1 h 12"/>
                <a:gd name="T18" fmla="*/ 1 w 13"/>
                <a:gd name="T19" fmla="*/ 1 h 12"/>
                <a:gd name="T20" fmla="*/ 1 w 13"/>
                <a:gd name="T21" fmla="*/ 1 h 12"/>
                <a:gd name="T22" fmla="*/ 1 w 13"/>
                <a:gd name="T23" fmla="*/ 1 h 12"/>
                <a:gd name="T24" fmla="*/ 1 w 13"/>
                <a:gd name="T25" fmla="*/ 0 h 12"/>
                <a:gd name="T26" fmla="*/ 1 w 13"/>
                <a:gd name="T27" fmla="*/ 1 h 12"/>
                <a:gd name="T28" fmla="*/ 1 w 13"/>
                <a:gd name="T29" fmla="*/ 1 h 12"/>
                <a:gd name="T30" fmla="*/ 1 w 13"/>
                <a:gd name="T31" fmla="*/ 1 h 12"/>
                <a:gd name="T32" fmla="*/ 0 w 13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2">
                  <a:moveTo>
                    <a:pt x="0" y="7"/>
                  </a:moveTo>
                  <a:lnTo>
                    <a:pt x="1" y="9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Freeform 68">
              <a:extLst>
                <a:ext uri="{FF2B5EF4-FFF2-40B4-BE49-F238E27FC236}">
                  <a16:creationId xmlns:a16="http://schemas.microsoft.com/office/drawing/2014/main" id="{E3096F6B-1928-FF41-BBE4-CE792B93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" y="3666"/>
              <a:ext cx="6" cy="6"/>
            </a:xfrm>
            <a:custGeom>
              <a:avLst/>
              <a:gdLst>
                <a:gd name="T0" fmla="*/ 1 w 12"/>
                <a:gd name="T1" fmla="*/ 1 h 11"/>
                <a:gd name="T2" fmla="*/ 1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0 w 12"/>
                <a:gd name="T9" fmla="*/ 1 h 11"/>
                <a:gd name="T10" fmla="*/ 1 w 12"/>
                <a:gd name="T11" fmla="*/ 1 h 11"/>
                <a:gd name="T12" fmla="*/ 1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1 w 12"/>
                <a:gd name="T19" fmla="*/ 1 h 11"/>
                <a:gd name="T20" fmla="*/ 1 w 12"/>
                <a:gd name="T21" fmla="*/ 1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0 h 11"/>
                <a:gd name="T30" fmla="*/ 1 w 12"/>
                <a:gd name="T31" fmla="*/ 0 h 11"/>
                <a:gd name="T32" fmla="*/ 1 w 12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3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Freeform 69">
              <a:extLst>
                <a:ext uri="{FF2B5EF4-FFF2-40B4-BE49-F238E27FC236}">
                  <a16:creationId xmlns:a16="http://schemas.microsoft.com/office/drawing/2014/main" id="{DB9274D3-717D-F649-AB31-9B4775E05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666"/>
              <a:ext cx="7" cy="6"/>
            </a:xfrm>
            <a:custGeom>
              <a:avLst/>
              <a:gdLst>
                <a:gd name="T0" fmla="*/ 1 w 12"/>
                <a:gd name="T1" fmla="*/ 1 h 11"/>
                <a:gd name="T2" fmla="*/ 1 w 12"/>
                <a:gd name="T3" fmla="*/ 0 h 11"/>
                <a:gd name="T4" fmla="*/ 1 w 12"/>
                <a:gd name="T5" fmla="*/ 0 h 11"/>
                <a:gd name="T6" fmla="*/ 1 w 12"/>
                <a:gd name="T7" fmla="*/ 1 h 11"/>
                <a:gd name="T8" fmla="*/ 1 w 12"/>
                <a:gd name="T9" fmla="*/ 1 h 11"/>
                <a:gd name="T10" fmla="*/ 0 w 12"/>
                <a:gd name="T11" fmla="*/ 1 h 11"/>
                <a:gd name="T12" fmla="*/ 1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1 w 12"/>
                <a:gd name="T19" fmla="*/ 1 h 11"/>
                <a:gd name="T20" fmla="*/ 1 w 12"/>
                <a:gd name="T21" fmla="*/ 1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1 h 11"/>
                <a:gd name="T30" fmla="*/ 1 w 12"/>
                <a:gd name="T31" fmla="*/ 1 h 11"/>
                <a:gd name="T32" fmla="*/ 1 w 12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9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Freeform 70">
              <a:extLst>
                <a:ext uri="{FF2B5EF4-FFF2-40B4-BE49-F238E27FC236}">
                  <a16:creationId xmlns:a16="http://schemas.microsoft.com/office/drawing/2014/main" id="{55CC9380-3ED8-8B4D-881A-7432BF76F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3647"/>
              <a:ext cx="6" cy="6"/>
            </a:xfrm>
            <a:custGeom>
              <a:avLst/>
              <a:gdLst>
                <a:gd name="T0" fmla="*/ 1 w 11"/>
                <a:gd name="T1" fmla="*/ 1 h 12"/>
                <a:gd name="T2" fmla="*/ 1 w 11"/>
                <a:gd name="T3" fmla="*/ 1 h 12"/>
                <a:gd name="T4" fmla="*/ 1 w 11"/>
                <a:gd name="T5" fmla="*/ 1 h 12"/>
                <a:gd name="T6" fmla="*/ 1 w 11"/>
                <a:gd name="T7" fmla="*/ 1 h 12"/>
                <a:gd name="T8" fmla="*/ 1 w 11"/>
                <a:gd name="T9" fmla="*/ 0 h 12"/>
                <a:gd name="T10" fmla="*/ 1 w 11"/>
                <a:gd name="T11" fmla="*/ 1 h 12"/>
                <a:gd name="T12" fmla="*/ 1 w 11"/>
                <a:gd name="T13" fmla="*/ 1 h 12"/>
                <a:gd name="T14" fmla="*/ 0 w 11"/>
                <a:gd name="T15" fmla="*/ 1 h 12"/>
                <a:gd name="T16" fmla="*/ 0 w 11"/>
                <a:gd name="T17" fmla="*/ 1 h 12"/>
                <a:gd name="T18" fmla="*/ 0 w 11"/>
                <a:gd name="T19" fmla="*/ 1 h 12"/>
                <a:gd name="T20" fmla="*/ 1 w 11"/>
                <a:gd name="T21" fmla="*/ 1 h 12"/>
                <a:gd name="T22" fmla="*/ 1 w 11"/>
                <a:gd name="T23" fmla="*/ 1 h 12"/>
                <a:gd name="T24" fmla="*/ 1 w 11"/>
                <a:gd name="T25" fmla="*/ 1 h 12"/>
                <a:gd name="T26" fmla="*/ 1 w 11"/>
                <a:gd name="T27" fmla="*/ 1 h 12"/>
                <a:gd name="T28" fmla="*/ 1 w 11"/>
                <a:gd name="T29" fmla="*/ 1 h 12"/>
                <a:gd name="T30" fmla="*/ 1 w 11"/>
                <a:gd name="T31" fmla="*/ 1 h 12"/>
                <a:gd name="T32" fmla="*/ 1 w 11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lnTo>
                    <a:pt x="11" y="4"/>
                  </a:lnTo>
                  <a:lnTo>
                    <a:pt x="10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Freeform 71">
              <a:extLst>
                <a:ext uri="{FF2B5EF4-FFF2-40B4-BE49-F238E27FC236}">
                  <a16:creationId xmlns:a16="http://schemas.microsoft.com/office/drawing/2014/main" id="{753B98C5-4F91-0240-8BA9-742D9CC9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3636"/>
              <a:ext cx="33" cy="29"/>
            </a:xfrm>
            <a:custGeom>
              <a:avLst/>
              <a:gdLst>
                <a:gd name="T0" fmla="*/ 1 w 65"/>
                <a:gd name="T1" fmla="*/ 1 h 57"/>
                <a:gd name="T2" fmla="*/ 1 w 65"/>
                <a:gd name="T3" fmla="*/ 1 h 57"/>
                <a:gd name="T4" fmla="*/ 1 w 65"/>
                <a:gd name="T5" fmla="*/ 1 h 57"/>
                <a:gd name="T6" fmla="*/ 1 w 65"/>
                <a:gd name="T7" fmla="*/ 1 h 57"/>
                <a:gd name="T8" fmla="*/ 1 w 65"/>
                <a:gd name="T9" fmla="*/ 1 h 57"/>
                <a:gd name="T10" fmla="*/ 1 w 65"/>
                <a:gd name="T11" fmla="*/ 1 h 57"/>
                <a:gd name="T12" fmla="*/ 1 w 65"/>
                <a:gd name="T13" fmla="*/ 1 h 57"/>
                <a:gd name="T14" fmla="*/ 1 w 65"/>
                <a:gd name="T15" fmla="*/ 1 h 57"/>
                <a:gd name="T16" fmla="*/ 1 w 65"/>
                <a:gd name="T17" fmla="*/ 1 h 57"/>
                <a:gd name="T18" fmla="*/ 1 w 65"/>
                <a:gd name="T19" fmla="*/ 1 h 57"/>
                <a:gd name="T20" fmla="*/ 1 w 65"/>
                <a:gd name="T21" fmla="*/ 1 h 57"/>
                <a:gd name="T22" fmla="*/ 1 w 65"/>
                <a:gd name="T23" fmla="*/ 1 h 57"/>
                <a:gd name="T24" fmla="*/ 1 w 65"/>
                <a:gd name="T25" fmla="*/ 1 h 57"/>
                <a:gd name="T26" fmla="*/ 1 w 65"/>
                <a:gd name="T27" fmla="*/ 1 h 57"/>
                <a:gd name="T28" fmla="*/ 1 w 65"/>
                <a:gd name="T29" fmla="*/ 1 h 57"/>
                <a:gd name="T30" fmla="*/ 1 w 65"/>
                <a:gd name="T31" fmla="*/ 1 h 57"/>
                <a:gd name="T32" fmla="*/ 1 w 65"/>
                <a:gd name="T33" fmla="*/ 1 h 57"/>
                <a:gd name="T34" fmla="*/ 1 w 65"/>
                <a:gd name="T35" fmla="*/ 1 h 57"/>
                <a:gd name="T36" fmla="*/ 1 w 65"/>
                <a:gd name="T37" fmla="*/ 1 h 57"/>
                <a:gd name="T38" fmla="*/ 1 w 65"/>
                <a:gd name="T39" fmla="*/ 1 h 57"/>
                <a:gd name="T40" fmla="*/ 1 w 65"/>
                <a:gd name="T41" fmla="*/ 1 h 57"/>
                <a:gd name="T42" fmla="*/ 1 w 65"/>
                <a:gd name="T43" fmla="*/ 1 h 57"/>
                <a:gd name="T44" fmla="*/ 1 w 65"/>
                <a:gd name="T45" fmla="*/ 1 h 57"/>
                <a:gd name="T46" fmla="*/ 1 w 65"/>
                <a:gd name="T47" fmla="*/ 1 h 57"/>
                <a:gd name="T48" fmla="*/ 1 w 65"/>
                <a:gd name="T49" fmla="*/ 0 h 57"/>
                <a:gd name="T50" fmla="*/ 1 w 65"/>
                <a:gd name="T51" fmla="*/ 1 h 57"/>
                <a:gd name="T52" fmla="*/ 1 w 65"/>
                <a:gd name="T53" fmla="*/ 1 h 57"/>
                <a:gd name="T54" fmla="*/ 1 w 65"/>
                <a:gd name="T55" fmla="*/ 1 h 57"/>
                <a:gd name="T56" fmla="*/ 1 w 65"/>
                <a:gd name="T57" fmla="*/ 0 h 57"/>
                <a:gd name="T58" fmla="*/ 1 w 65"/>
                <a:gd name="T59" fmla="*/ 1 h 57"/>
                <a:gd name="T60" fmla="*/ 1 w 65"/>
                <a:gd name="T61" fmla="*/ 1 h 57"/>
                <a:gd name="T62" fmla="*/ 1 w 65"/>
                <a:gd name="T63" fmla="*/ 1 h 57"/>
                <a:gd name="T64" fmla="*/ 1 w 65"/>
                <a:gd name="T65" fmla="*/ 1 h 57"/>
                <a:gd name="T66" fmla="*/ 1 w 65"/>
                <a:gd name="T67" fmla="*/ 1 h 57"/>
                <a:gd name="T68" fmla="*/ 1 w 65"/>
                <a:gd name="T69" fmla="*/ 1 h 57"/>
                <a:gd name="T70" fmla="*/ 1 w 65"/>
                <a:gd name="T71" fmla="*/ 1 h 57"/>
                <a:gd name="T72" fmla="*/ 1 w 65"/>
                <a:gd name="T73" fmla="*/ 1 h 57"/>
                <a:gd name="T74" fmla="*/ 1 w 65"/>
                <a:gd name="T75" fmla="*/ 1 h 57"/>
                <a:gd name="T76" fmla="*/ 1 w 65"/>
                <a:gd name="T77" fmla="*/ 1 h 57"/>
                <a:gd name="T78" fmla="*/ 1 w 65"/>
                <a:gd name="T79" fmla="*/ 1 h 57"/>
                <a:gd name="T80" fmla="*/ 1 w 65"/>
                <a:gd name="T81" fmla="*/ 1 h 57"/>
                <a:gd name="T82" fmla="*/ 1 w 65"/>
                <a:gd name="T83" fmla="*/ 1 h 57"/>
                <a:gd name="T84" fmla="*/ 1 w 65"/>
                <a:gd name="T85" fmla="*/ 1 h 57"/>
                <a:gd name="T86" fmla="*/ 1 w 65"/>
                <a:gd name="T87" fmla="*/ 1 h 57"/>
                <a:gd name="T88" fmla="*/ 0 w 65"/>
                <a:gd name="T89" fmla="*/ 1 h 57"/>
                <a:gd name="T90" fmla="*/ 1 w 65"/>
                <a:gd name="T91" fmla="*/ 1 h 57"/>
                <a:gd name="T92" fmla="*/ 1 w 65"/>
                <a:gd name="T93" fmla="*/ 1 h 57"/>
                <a:gd name="T94" fmla="*/ 1 w 65"/>
                <a:gd name="T95" fmla="*/ 1 h 57"/>
                <a:gd name="T96" fmla="*/ 1 w 65"/>
                <a:gd name="T97" fmla="*/ 0 h 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7">
                  <a:moveTo>
                    <a:pt x="25" y="15"/>
                  </a:moveTo>
                  <a:lnTo>
                    <a:pt x="25" y="16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2" y="31"/>
                  </a:lnTo>
                  <a:lnTo>
                    <a:pt x="24" y="33"/>
                  </a:lnTo>
                  <a:lnTo>
                    <a:pt x="25" y="37"/>
                  </a:lnTo>
                  <a:lnTo>
                    <a:pt x="26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8" y="39"/>
                  </a:lnTo>
                  <a:lnTo>
                    <a:pt x="29" y="38"/>
                  </a:lnTo>
                  <a:lnTo>
                    <a:pt x="32" y="37"/>
                  </a:lnTo>
                  <a:lnTo>
                    <a:pt x="36" y="38"/>
                  </a:lnTo>
                  <a:lnTo>
                    <a:pt x="38" y="39"/>
                  </a:lnTo>
                  <a:lnTo>
                    <a:pt x="40" y="41"/>
                  </a:lnTo>
                  <a:lnTo>
                    <a:pt x="40" y="40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40" y="33"/>
                  </a:lnTo>
                  <a:lnTo>
                    <a:pt x="41" y="31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6" y="29"/>
                  </a:lnTo>
                  <a:lnTo>
                    <a:pt x="45" y="28"/>
                  </a:lnTo>
                  <a:lnTo>
                    <a:pt x="42" y="26"/>
                  </a:lnTo>
                  <a:lnTo>
                    <a:pt x="40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6" y="18"/>
                  </a:lnTo>
                  <a:lnTo>
                    <a:pt x="32" y="19"/>
                  </a:lnTo>
                  <a:lnTo>
                    <a:pt x="29" y="18"/>
                  </a:lnTo>
                  <a:lnTo>
                    <a:pt x="28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6" y="7"/>
                  </a:lnTo>
                  <a:lnTo>
                    <a:pt x="32" y="9"/>
                  </a:lnTo>
                  <a:lnTo>
                    <a:pt x="39" y="7"/>
                  </a:lnTo>
                  <a:lnTo>
                    <a:pt x="42" y="3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1" y="3"/>
                  </a:lnTo>
                  <a:lnTo>
                    <a:pt x="49" y="7"/>
                  </a:lnTo>
                  <a:lnTo>
                    <a:pt x="48" y="13"/>
                  </a:lnTo>
                  <a:lnTo>
                    <a:pt x="49" y="18"/>
                  </a:lnTo>
                  <a:lnTo>
                    <a:pt x="54" y="23"/>
                  </a:lnTo>
                  <a:lnTo>
                    <a:pt x="60" y="24"/>
                  </a:lnTo>
                  <a:lnTo>
                    <a:pt x="64" y="25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59" y="32"/>
                  </a:lnTo>
                  <a:lnTo>
                    <a:pt x="53" y="33"/>
                  </a:lnTo>
                  <a:lnTo>
                    <a:pt x="49" y="38"/>
                  </a:lnTo>
                  <a:lnTo>
                    <a:pt x="48" y="45"/>
                  </a:lnTo>
                  <a:lnTo>
                    <a:pt x="49" y="50"/>
                  </a:lnTo>
                  <a:lnTo>
                    <a:pt x="51" y="54"/>
                  </a:lnTo>
                  <a:lnTo>
                    <a:pt x="48" y="56"/>
                  </a:lnTo>
                  <a:lnTo>
                    <a:pt x="45" y="57"/>
                  </a:lnTo>
                  <a:lnTo>
                    <a:pt x="42" y="54"/>
                  </a:lnTo>
                  <a:lnTo>
                    <a:pt x="39" y="50"/>
                  </a:lnTo>
                  <a:lnTo>
                    <a:pt x="32" y="47"/>
                  </a:lnTo>
                  <a:lnTo>
                    <a:pt x="26" y="48"/>
                  </a:lnTo>
                  <a:lnTo>
                    <a:pt x="23" y="53"/>
                  </a:lnTo>
                  <a:lnTo>
                    <a:pt x="21" y="56"/>
                  </a:lnTo>
                  <a:lnTo>
                    <a:pt x="16" y="56"/>
                  </a:lnTo>
                  <a:lnTo>
                    <a:pt x="14" y="53"/>
                  </a:lnTo>
                  <a:lnTo>
                    <a:pt x="15" y="49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6" y="32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6" y="24"/>
                  </a:lnTo>
                  <a:lnTo>
                    <a:pt x="11" y="23"/>
                  </a:lnTo>
                  <a:lnTo>
                    <a:pt x="16" y="18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72">
              <a:extLst>
                <a:ext uri="{FF2B5EF4-FFF2-40B4-BE49-F238E27FC236}">
                  <a16:creationId xmlns:a16="http://schemas.microsoft.com/office/drawing/2014/main" id="{5618B0F9-9303-1547-943A-7AA28DA2D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660"/>
              <a:ext cx="6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0 h 13"/>
                <a:gd name="T18" fmla="*/ 1 w 12"/>
                <a:gd name="T19" fmla="*/ 0 h 13"/>
                <a:gd name="T20" fmla="*/ 0 w 12"/>
                <a:gd name="T21" fmla="*/ 0 h 13"/>
                <a:gd name="T22" fmla="*/ 0 w 12"/>
                <a:gd name="T23" fmla="*/ 0 h 13"/>
                <a:gd name="T24" fmla="*/ 0 w 12"/>
                <a:gd name="T25" fmla="*/ 0 h 13"/>
                <a:gd name="T26" fmla="*/ 1 w 12"/>
                <a:gd name="T27" fmla="*/ 0 h 13"/>
                <a:gd name="T28" fmla="*/ 1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8" y="12"/>
                  </a:moveTo>
                  <a:lnTo>
                    <a:pt x="11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73">
              <a:extLst>
                <a:ext uri="{FF2B5EF4-FFF2-40B4-BE49-F238E27FC236}">
                  <a16:creationId xmlns:a16="http://schemas.microsoft.com/office/drawing/2014/main" id="{E91DCAFC-F2CA-C344-972D-7821887EF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3660"/>
              <a:ext cx="6" cy="6"/>
            </a:xfrm>
            <a:custGeom>
              <a:avLst/>
              <a:gdLst>
                <a:gd name="T0" fmla="*/ 1 w 11"/>
                <a:gd name="T1" fmla="*/ 0 h 13"/>
                <a:gd name="T2" fmla="*/ 1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1 w 11"/>
                <a:gd name="T21" fmla="*/ 0 h 13"/>
                <a:gd name="T22" fmla="*/ 1 w 11"/>
                <a:gd name="T23" fmla="*/ 0 h 13"/>
                <a:gd name="T24" fmla="*/ 1 w 11"/>
                <a:gd name="T25" fmla="*/ 0 h 13"/>
                <a:gd name="T26" fmla="*/ 0 w 11"/>
                <a:gd name="T27" fmla="*/ 0 h 13"/>
                <a:gd name="T28" fmla="*/ 0 w 11"/>
                <a:gd name="T29" fmla="*/ 0 h 13"/>
                <a:gd name="T30" fmla="*/ 1 w 11"/>
                <a:gd name="T31" fmla="*/ 0 h 13"/>
                <a:gd name="T32" fmla="*/ 1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2" y="12"/>
                  </a:moveTo>
                  <a:lnTo>
                    <a:pt x="4" y="13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Freeform 74">
              <a:extLst>
                <a:ext uri="{FF2B5EF4-FFF2-40B4-BE49-F238E27FC236}">
                  <a16:creationId xmlns:a16="http://schemas.microsoft.com/office/drawing/2014/main" id="{552FA6A1-56EF-7F4C-B6DB-690939EC8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3678"/>
              <a:ext cx="6" cy="6"/>
            </a:xfrm>
            <a:custGeom>
              <a:avLst/>
              <a:gdLst>
                <a:gd name="T0" fmla="*/ 0 w 12"/>
                <a:gd name="T1" fmla="*/ 1 h 12"/>
                <a:gd name="T2" fmla="*/ 1 w 12"/>
                <a:gd name="T3" fmla="*/ 1 h 12"/>
                <a:gd name="T4" fmla="*/ 1 w 12"/>
                <a:gd name="T5" fmla="*/ 1 h 12"/>
                <a:gd name="T6" fmla="*/ 1 w 12"/>
                <a:gd name="T7" fmla="*/ 1 h 12"/>
                <a:gd name="T8" fmla="*/ 1 w 12"/>
                <a:gd name="T9" fmla="*/ 1 h 12"/>
                <a:gd name="T10" fmla="*/ 1 w 12"/>
                <a:gd name="T11" fmla="*/ 1 h 12"/>
                <a:gd name="T12" fmla="*/ 1 w 12"/>
                <a:gd name="T13" fmla="*/ 1 h 12"/>
                <a:gd name="T14" fmla="*/ 1 w 12"/>
                <a:gd name="T15" fmla="*/ 1 h 12"/>
                <a:gd name="T16" fmla="*/ 1 w 12"/>
                <a:gd name="T17" fmla="*/ 1 h 12"/>
                <a:gd name="T18" fmla="*/ 1 w 12"/>
                <a:gd name="T19" fmla="*/ 1 h 12"/>
                <a:gd name="T20" fmla="*/ 1 w 12"/>
                <a:gd name="T21" fmla="*/ 1 h 12"/>
                <a:gd name="T22" fmla="*/ 1 w 12"/>
                <a:gd name="T23" fmla="*/ 1 h 12"/>
                <a:gd name="T24" fmla="*/ 1 w 12"/>
                <a:gd name="T25" fmla="*/ 0 h 12"/>
                <a:gd name="T26" fmla="*/ 1 w 12"/>
                <a:gd name="T27" fmla="*/ 1 h 12"/>
                <a:gd name="T28" fmla="*/ 1 w 12"/>
                <a:gd name="T29" fmla="*/ 1 h 12"/>
                <a:gd name="T30" fmla="*/ 1 w 12"/>
                <a:gd name="T31" fmla="*/ 1 h 12"/>
                <a:gd name="T32" fmla="*/ 0 w 12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0" y="7"/>
                  </a:moveTo>
                  <a:lnTo>
                    <a:pt x="1" y="9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Freeform 75">
              <a:extLst>
                <a:ext uri="{FF2B5EF4-FFF2-40B4-BE49-F238E27FC236}">
                  <a16:creationId xmlns:a16="http://schemas.microsoft.com/office/drawing/2014/main" id="{A85D4CBF-B36F-2448-B9DB-CFF5D03B6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3697"/>
              <a:ext cx="6" cy="6"/>
            </a:xfrm>
            <a:custGeom>
              <a:avLst/>
              <a:gdLst>
                <a:gd name="T0" fmla="*/ 1 w 11"/>
                <a:gd name="T1" fmla="*/ 0 h 11"/>
                <a:gd name="T2" fmla="*/ 1 w 11"/>
                <a:gd name="T3" fmla="*/ 1 h 11"/>
                <a:gd name="T4" fmla="*/ 0 w 11"/>
                <a:gd name="T5" fmla="*/ 1 h 11"/>
                <a:gd name="T6" fmla="*/ 0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1 w 11"/>
                <a:gd name="T15" fmla="*/ 1 h 11"/>
                <a:gd name="T16" fmla="*/ 1 w 11"/>
                <a:gd name="T17" fmla="*/ 1 h 11"/>
                <a:gd name="T18" fmla="*/ 1 w 11"/>
                <a:gd name="T19" fmla="*/ 1 h 11"/>
                <a:gd name="T20" fmla="*/ 1 w 11"/>
                <a:gd name="T21" fmla="*/ 1 h 11"/>
                <a:gd name="T22" fmla="*/ 1 w 11"/>
                <a:gd name="T23" fmla="*/ 1 h 11"/>
                <a:gd name="T24" fmla="*/ 1 w 11"/>
                <a:gd name="T25" fmla="*/ 1 h 11"/>
                <a:gd name="T26" fmla="*/ 1 w 11"/>
                <a:gd name="T27" fmla="*/ 1 h 11"/>
                <a:gd name="T28" fmla="*/ 1 w 11"/>
                <a:gd name="T29" fmla="*/ 0 h 11"/>
                <a:gd name="T30" fmla="*/ 1 w 11"/>
                <a:gd name="T31" fmla="*/ 0 h 11"/>
                <a:gd name="T32" fmla="*/ 1 w 11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2" y="0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Freeform 76">
              <a:extLst>
                <a:ext uri="{FF2B5EF4-FFF2-40B4-BE49-F238E27FC236}">
                  <a16:creationId xmlns:a16="http://schemas.microsoft.com/office/drawing/2014/main" id="{3BFF89FB-BA32-FD44-BD96-D6A922D2E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697"/>
              <a:ext cx="6" cy="6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0 h 11"/>
                <a:gd name="T4" fmla="*/ 1 w 12"/>
                <a:gd name="T5" fmla="*/ 0 h 11"/>
                <a:gd name="T6" fmla="*/ 1 w 12"/>
                <a:gd name="T7" fmla="*/ 1 h 11"/>
                <a:gd name="T8" fmla="*/ 0 w 12"/>
                <a:gd name="T9" fmla="*/ 1 h 11"/>
                <a:gd name="T10" fmla="*/ 0 w 12"/>
                <a:gd name="T11" fmla="*/ 1 h 11"/>
                <a:gd name="T12" fmla="*/ 0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1 w 12"/>
                <a:gd name="T19" fmla="*/ 1 h 11"/>
                <a:gd name="T20" fmla="*/ 1 w 12"/>
                <a:gd name="T21" fmla="*/ 1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1 h 11"/>
                <a:gd name="T30" fmla="*/ 1 w 12"/>
                <a:gd name="T31" fmla="*/ 1 h 11"/>
                <a:gd name="T32" fmla="*/ 1 w 12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Freeform 77">
              <a:extLst>
                <a:ext uri="{FF2B5EF4-FFF2-40B4-BE49-F238E27FC236}">
                  <a16:creationId xmlns:a16="http://schemas.microsoft.com/office/drawing/2014/main" id="{1C53BFD7-5715-EA4D-B37F-9CC5C94E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3678"/>
              <a:ext cx="6" cy="6"/>
            </a:xfrm>
            <a:custGeom>
              <a:avLst/>
              <a:gdLst>
                <a:gd name="T0" fmla="*/ 1 w 12"/>
                <a:gd name="T1" fmla="*/ 1 h 12"/>
                <a:gd name="T2" fmla="*/ 1 w 12"/>
                <a:gd name="T3" fmla="*/ 1 h 12"/>
                <a:gd name="T4" fmla="*/ 1 w 12"/>
                <a:gd name="T5" fmla="*/ 1 h 12"/>
                <a:gd name="T6" fmla="*/ 1 w 12"/>
                <a:gd name="T7" fmla="*/ 1 h 12"/>
                <a:gd name="T8" fmla="*/ 1 w 12"/>
                <a:gd name="T9" fmla="*/ 0 h 12"/>
                <a:gd name="T10" fmla="*/ 1 w 12"/>
                <a:gd name="T11" fmla="*/ 1 h 12"/>
                <a:gd name="T12" fmla="*/ 1 w 12"/>
                <a:gd name="T13" fmla="*/ 1 h 12"/>
                <a:gd name="T14" fmla="*/ 0 w 12"/>
                <a:gd name="T15" fmla="*/ 1 h 12"/>
                <a:gd name="T16" fmla="*/ 0 w 12"/>
                <a:gd name="T17" fmla="*/ 1 h 12"/>
                <a:gd name="T18" fmla="*/ 0 w 12"/>
                <a:gd name="T19" fmla="*/ 1 h 12"/>
                <a:gd name="T20" fmla="*/ 1 w 12"/>
                <a:gd name="T21" fmla="*/ 1 h 12"/>
                <a:gd name="T22" fmla="*/ 1 w 12"/>
                <a:gd name="T23" fmla="*/ 1 h 12"/>
                <a:gd name="T24" fmla="*/ 1 w 12"/>
                <a:gd name="T25" fmla="*/ 1 h 12"/>
                <a:gd name="T26" fmla="*/ 1 w 12"/>
                <a:gd name="T27" fmla="*/ 1 h 12"/>
                <a:gd name="T28" fmla="*/ 1 w 12"/>
                <a:gd name="T29" fmla="*/ 1 h 12"/>
                <a:gd name="T30" fmla="*/ 1 w 12"/>
                <a:gd name="T31" fmla="*/ 1 h 12"/>
                <a:gd name="T32" fmla="*/ 1 w 12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12" y="7"/>
                  </a:moveTo>
                  <a:lnTo>
                    <a:pt x="12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78">
              <a:extLst>
                <a:ext uri="{FF2B5EF4-FFF2-40B4-BE49-F238E27FC236}">
                  <a16:creationId xmlns:a16="http://schemas.microsoft.com/office/drawing/2014/main" id="{31DB91A6-FD1E-A441-A631-9D1BE48F9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3667"/>
              <a:ext cx="33" cy="28"/>
            </a:xfrm>
            <a:custGeom>
              <a:avLst/>
              <a:gdLst>
                <a:gd name="T0" fmla="*/ 1 w 65"/>
                <a:gd name="T1" fmla="*/ 1 h 56"/>
                <a:gd name="T2" fmla="*/ 1 w 65"/>
                <a:gd name="T3" fmla="*/ 1 h 56"/>
                <a:gd name="T4" fmla="*/ 1 w 65"/>
                <a:gd name="T5" fmla="*/ 1 h 56"/>
                <a:gd name="T6" fmla="*/ 1 w 65"/>
                <a:gd name="T7" fmla="*/ 1 h 56"/>
                <a:gd name="T8" fmla="*/ 1 w 65"/>
                <a:gd name="T9" fmla="*/ 1 h 56"/>
                <a:gd name="T10" fmla="*/ 1 w 65"/>
                <a:gd name="T11" fmla="*/ 1 h 56"/>
                <a:gd name="T12" fmla="*/ 1 w 65"/>
                <a:gd name="T13" fmla="*/ 1 h 56"/>
                <a:gd name="T14" fmla="*/ 1 w 65"/>
                <a:gd name="T15" fmla="*/ 1 h 56"/>
                <a:gd name="T16" fmla="*/ 1 w 65"/>
                <a:gd name="T17" fmla="*/ 1 h 56"/>
                <a:gd name="T18" fmla="*/ 1 w 65"/>
                <a:gd name="T19" fmla="*/ 1 h 56"/>
                <a:gd name="T20" fmla="*/ 1 w 65"/>
                <a:gd name="T21" fmla="*/ 1 h 56"/>
                <a:gd name="T22" fmla="*/ 1 w 65"/>
                <a:gd name="T23" fmla="*/ 1 h 56"/>
                <a:gd name="T24" fmla="*/ 1 w 65"/>
                <a:gd name="T25" fmla="*/ 1 h 56"/>
                <a:gd name="T26" fmla="*/ 1 w 65"/>
                <a:gd name="T27" fmla="*/ 1 h 56"/>
                <a:gd name="T28" fmla="*/ 1 w 65"/>
                <a:gd name="T29" fmla="*/ 1 h 56"/>
                <a:gd name="T30" fmla="*/ 1 w 65"/>
                <a:gd name="T31" fmla="*/ 1 h 56"/>
                <a:gd name="T32" fmla="*/ 1 w 65"/>
                <a:gd name="T33" fmla="*/ 1 h 56"/>
                <a:gd name="T34" fmla="*/ 1 w 65"/>
                <a:gd name="T35" fmla="*/ 1 h 56"/>
                <a:gd name="T36" fmla="*/ 1 w 65"/>
                <a:gd name="T37" fmla="*/ 1 h 56"/>
                <a:gd name="T38" fmla="*/ 1 w 65"/>
                <a:gd name="T39" fmla="*/ 1 h 56"/>
                <a:gd name="T40" fmla="*/ 1 w 65"/>
                <a:gd name="T41" fmla="*/ 1 h 56"/>
                <a:gd name="T42" fmla="*/ 1 w 65"/>
                <a:gd name="T43" fmla="*/ 1 h 56"/>
                <a:gd name="T44" fmla="*/ 1 w 65"/>
                <a:gd name="T45" fmla="*/ 1 h 56"/>
                <a:gd name="T46" fmla="*/ 1 w 65"/>
                <a:gd name="T47" fmla="*/ 1 h 56"/>
                <a:gd name="T48" fmla="*/ 1 w 65"/>
                <a:gd name="T49" fmla="*/ 0 h 56"/>
                <a:gd name="T50" fmla="*/ 1 w 65"/>
                <a:gd name="T51" fmla="*/ 1 h 56"/>
                <a:gd name="T52" fmla="*/ 1 w 65"/>
                <a:gd name="T53" fmla="*/ 1 h 56"/>
                <a:gd name="T54" fmla="*/ 1 w 65"/>
                <a:gd name="T55" fmla="*/ 1 h 56"/>
                <a:gd name="T56" fmla="*/ 1 w 65"/>
                <a:gd name="T57" fmla="*/ 0 h 56"/>
                <a:gd name="T58" fmla="*/ 1 w 65"/>
                <a:gd name="T59" fmla="*/ 1 h 56"/>
                <a:gd name="T60" fmla="*/ 1 w 65"/>
                <a:gd name="T61" fmla="*/ 1 h 56"/>
                <a:gd name="T62" fmla="*/ 1 w 65"/>
                <a:gd name="T63" fmla="*/ 1 h 56"/>
                <a:gd name="T64" fmla="*/ 1 w 65"/>
                <a:gd name="T65" fmla="*/ 1 h 56"/>
                <a:gd name="T66" fmla="*/ 1 w 65"/>
                <a:gd name="T67" fmla="*/ 1 h 56"/>
                <a:gd name="T68" fmla="*/ 1 w 65"/>
                <a:gd name="T69" fmla="*/ 1 h 56"/>
                <a:gd name="T70" fmla="*/ 1 w 65"/>
                <a:gd name="T71" fmla="*/ 1 h 56"/>
                <a:gd name="T72" fmla="*/ 1 w 65"/>
                <a:gd name="T73" fmla="*/ 1 h 56"/>
                <a:gd name="T74" fmla="*/ 1 w 65"/>
                <a:gd name="T75" fmla="*/ 1 h 56"/>
                <a:gd name="T76" fmla="*/ 1 w 65"/>
                <a:gd name="T77" fmla="*/ 1 h 56"/>
                <a:gd name="T78" fmla="*/ 1 w 65"/>
                <a:gd name="T79" fmla="*/ 1 h 56"/>
                <a:gd name="T80" fmla="*/ 1 w 65"/>
                <a:gd name="T81" fmla="*/ 1 h 56"/>
                <a:gd name="T82" fmla="*/ 1 w 65"/>
                <a:gd name="T83" fmla="*/ 1 h 56"/>
                <a:gd name="T84" fmla="*/ 1 w 65"/>
                <a:gd name="T85" fmla="*/ 1 h 56"/>
                <a:gd name="T86" fmla="*/ 1 w 65"/>
                <a:gd name="T87" fmla="*/ 1 h 56"/>
                <a:gd name="T88" fmla="*/ 0 w 65"/>
                <a:gd name="T89" fmla="*/ 1 h 56"/>
                <a:gd name="T90" fmla="*/ 1 w 65"/>
                <a:gd name="T91" fmla="*/ 1 h 56"/>
                <a:gd name="T92" fmla="*/ 1 w 65"/>
                <a:gd name="T93" fmla="*/ 1 h 56"/>
                <a:gd name="T94" fmla="*/ 1 w 65"/>
                <a:gd name="T95" fmla="*/ 1 h 56"/>
                <a:gd name="T96" fmla="*/ 1 w 65"/>
                <a:gd name="T97" fmla="*/ 0 h 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6">
                  <a:moveTo>
                    <a:pt x="25" y="15"/>
                  </a:moveTo>
                  <a:lnTo>
                    <a:pt x="25" y="16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30"/>
                  </a:lnTo>
                  <a:lnTo>
                    <a:pt x="25" y="32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7" y="39"/>
                  </a:lnTo>
                  <a:lnTo>
                    <a:pt x="28" y="38"/>
                  </a:lnTo>
                  <a:lnTo>
                    <a:pt x="32" y="37"/>
                  </a:lnTo>
                  <a:lnTo>
                    <a:pt x="35" y="38"/>
                  </a:lnTo>
                  <a:lnTo>
                    <a:pt x="38" y="39"/>
                  </a:lnTo>
                  <a:lnTo>
                    <a:pt x="40" y="41"/>
                  </a:lnTo>
                  <a:lnTo>
                    <a:pt x="40" y="40"/>
                  </a:lnTo>
                  <a:lnTo>
                    <a:pt x="39" y="39"/>
                  </a:lnTo>
                  <a:lnTo>
                    <a:pt x="39" y="36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2" y="26"/>
                  </a:lnTo>
                  <a:lnTo>
                    <a:pt x="40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5" y="18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6" y="7"/>
                  </a:lnTo>
                  <a:lnTo>
                    <a:pt x="32" y="9"/>
                  </a:lnTo>
                  <a:lnTo>
                    <a:pt x="39" y="7"/>
                  </a:lnTo>
                  <a:lnTo>
                    <a:pt x="42" y="3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3"/>
                  </a:lnTo>
                  <a:lnTo>
                    <a:pt x="49" y="7"/>
                  </a:lnTo>
                  <a:lnTo>
                    <a:pt x="48" y="13"/>
                  </a:lnTo>
                  <a:lnTo>
                    <a:pt x="49" y="18"/>
                  </a:lnTo>
                  <a:lnTo>
                    <a:pt x="54" y="23"/>
                  </a:lnTo>
                  <a:lnTo>
                    <a:pt x="59" y="24"/>
                  </a:lnTo>
                  <a:lnTo>
                    <a:pt x="64" y="25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58" y="32"/>
                  </a:lnTo>
                  <a:lnTo>
                    <a:pt x="52" y="33"/>
                  </a:lnTo>
                  <a:lnTo>
                    <a:pt x="49" y="38"/>
                  </a:lnTo>
                  <a:lnTo>
                    <a:pt x="48" y="45"/>
                  </a:lnTo>
                  <a:lnTo>
                    <a:pt x="49" y="51"/>
                  </a:lnTo>
                  <a:lnTo>
                    <a:pt x="51" y="54"/>
                  </a:lnTo>
                  <a:lnTo>
                    <a:pt x="49" y="56"/>
                  </a:lnTo>
                  <a:lnTo>
                    <a:pt x="46" y="56"/>
                  </a:lnTo>
                  <a:lnTo>
                    <a:pt x="42" y="54"/>
                  </a:lnTo>
                  <a:lnTo>
                    <a:pt x="39" y="51"/>
                  </a:lnTo>
                  <a:lnTo>
                    <a:pt x="32" y="47"/>
                  </a:lnTo>
                  <a:lnTo>
                    <a:pt x="26" y="48"/>
                  </a:lnTo>
                  <a:lnTo>
                    <a:pt x="23" y="53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3" y="53"/>
                  </a:lnTo>
                  <a:lnTo>
                    <a:pt x="16" y="49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6" y="32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5" y="24"/>
                  </a:lnTo>
                  <a:lnTo>
                    <a:pt x="11" y="23"/>
                  </a:lnTo>
                  <a:lnTo>
                    <a:pt x="16" y="18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Freeform 79">
              <a:extLst>
                <a:ext uri="{FF2B5EF4-FFF2-40B4-BE49-F238E27FC236}">
                  <a16:creationId xmlns:a16="http://schemas.microsoft.com/office/drawing/2014/main" id="{C341B543-00FD-9B4F-8B24-A397E5B2B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3624"/>
              <a:ext cx="6" cy="7"/>
            </a:xfrm>
            <a:custGeom>
              <a:avLst/>
              <a:gdLst>
                <a:gd name="T0" fmla="*/ 1 w 11"/>
                <a:gd name="T1" fmla="*/ 1 h 13"/>
                <a:gd name="T2" fmla="*/ 1 w 11"/>
                <a:gd name="T3" fmla="*/ 1 h 13"/>
                <a:gd name="T4" fmla="*/ 1 w 11"/>
                <a:gd name="T5" fmla="*/ 1 h 13"/>
                <a:gd name="T6" fmla="*/ 1 w 11"/>
                <a:gd name="T7" fmla="*/ 1 h 13"/>
                <a:gd name="T8" fmla="*/ 1 w 11"/>
                <a:gd name="T9" fmla="*/ 1 h 13"/>
                <a:gd name="T10" fmla="*/ 1 w 11"/>
                <a:gd name="T11" fmla="*/ 1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1 h 13"/>
                <a:gd name="T18" fmla="*/ 1 w 11"/>
                <a:gd name="T19" fmla="*/ 1 h 13"/>
                <a:gd name="T20" fmla="*/ 0 w 11"/>
                <a:gd name="T21" fmla="*/ 1 h 13"/>
                <a:gd name="T22" fmla="*/ 0 w 11"/>
                <a:gd name="T23" fmla="*/ 1 h 13"/>
                <a:gd name="T24" fmla="*/ 0 w 11"/>
                <a:gd name="T25" fmla="*/ 1 h 13"/>
                <a:gd name="T26" fmla="*/ 1 w 11"/>
                <a:gd name="T27" fmla="*/ 1 h 13"/>
                <a:gd name="T28" fmla="*/ 1 w 11"/>
                <a:gd name="T29" fmla="*/ 1 h 13"/>
                <a:gd name="T30" fmla="*/ 1 w 11"/>
                <a:gd name="T31" fmla="*/ 1 h 13"/>
                <a:gd name="T32" fmla="*/ 1 w 11"/>
                <a:gd name="T33" fmla="*/ 1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8" y="11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Freeform 80">
              <a:extLst>
                <a:ext uri="{FF2B5EF4-FFF2-40B4-BE49-F238E27FC236}">
                  <a16:creationId xmlns:a16="http://schemas.microsoft.com/office/drawing/2014/main" id="{5DAC23ED-A959-AE40-BF55-AB73B8CA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3624"/>
              <a:ext cx="6" cy="7"/>
            </a:xfrm>
            <a:custGeom>
              <a:avLst/>
              <a:gdLst>
                <a:gd name="T0" fmla="*/ 1 w 11"/>
                <a:gd name="T1" fmla="*/ 1 h 13"/>
                <a:gd name="T2" fmla="*/ 1 w 11"/>
                <a:gd name="T3" fmla="*/ 1 h 13"/>
                <a:gd name="T4" fmla="*/ 1 w 11"/>
                <a:gd name="T5" fmla="*/ 1 h 13"/>
                <a:gd name="T6" fmla="*/ 1 w 11"/>
                <a:gd name="T7" fmla="*/ 1 h 13"/>
                <a:gd name="T8" fmla="*/ 1 w 11"/>
                <a:gd name="T9" fmla="*/ 1 h 13"/>
                <a:gd name="T10" fmla="*/ 1 w 11"/>
                <a:gd name="T11" fmla="*/ 1 h 13"/>
                <a:gd name="T12" fmla="*/ 1 w 11"/>
                <a:gd name="T13" fmla="*/ 1 h 13"/>
                <a:gd name="T14" fmla="*/ 1 w 11"/>
                <a:gd name="T15" fmla="*/ 1 h 13"/>
                <a:gd name="T16" fmla="*/ 1 w 11"/>
                <a:gd name="T17" fmla="*/ 1 h 13"/>
                <a:gd name="T18" fmla="*/ 1 w 11"/>
                <a:gd name="T19" fmla="*/ 0 h 13"/>
                <a:gd name="T20" fmla="*/ 1 w 11"/>
                <a:gd name="T21" fmla="*/ 0 h 13"/>
                <a:gd name="T22" fmla="*/ 1 w 11"/>
                <a:gd name="T23" fmla="*/ 1 h 13"/>
                <a:gd name="T24" fmla="*/ 1 w 11"/>
                <a:gd name="T25" fmla="*/ 1 h 13"/>
                <a:gd name="T26" fmla="*/ 0 w 11"/>
                <a:gd name="T27" fmla="*/ 1 h 13"/>
                <a:gd name="T28" fmla="*/ 0 w 11"/>
                <a:gd name="T29" fmla="*/ 1 h 13"/>
                <a:gd name="T30" fmla="*/ 1 w 11"/>
                <a:gd name="T31" fmla="*/ 1 h 13"/>
                <a:gd name="T32" fmla="*/ 1 w 11"/>
                <a:gd name="T33" fmla="*/ 1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2" y="11"/>
                  </a:moveTo>
                  <a:lnTo>
                    <a:pt x="4" y="13"/>
                  </a:lnTo>
                  <a:lnTo>
                    <a:pt x="6" y="13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Freeform 81">
              <a:extLst>
                <a:ext uri="{FF2B5EF4-FFF2-40B4-BE49-F238E27FC236}">
                  <a16:creationId xmlns:a16="http://schemas.microsoft.com/office/drawing/2014/main" id="{9B57CE8D-38A5-D140-9B15-AD782E7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3643"/>
              <a:ext cx="6" cy="6"/>
            </a:xfrm>
            <a:custGeom>
              <a:avLst/>
              <a:gdLst>
                <a:gd name="T0" fmla="*/ 0 w 13"/>
                <a:gd name="T1" fmla="*/ 1 h 11"/>
                <a:gd name="T2" fmla="*/ 0 w 13"/>
                <a:gd name="T3" fmla="*/ 1 h 11"/>
                <a:gd name="T4" fmla="*/ 0 w 13"/>
                <a:gd name="T5" fmla="*/ 1 h 11"/>
                <a:gd name="T6" fmla="*/ 0 w 13"/>
                <a:gd name="T7" fmla="*/ 1 h 11"/>
                <a:gd name="T8" fmla="*/ 0 w 13"/>
                <a:gd name="T9" fmla="*/ 1 h 11"/>
                <a:gd name="T10" fmla="*/ 0 w 13"/>
                <a:gd name="T11" fmla="*/ 1 h 11"/>
                <a:gd name="T12" fmla="*/ 0 w 13"/>
                <a:gd name="T13" fmla="*/ 1 h 11"/>
                <a:gd name="T14" fmla="*/ 0 w 13"/>
                <a:gd name="T15" fmla="*/ 1 h 11"/>
                <a:gd name="T16" fmla="*/ 0 w 13"/>
                <a:gd name="T17" fmla="*/ 1 h 11"/>
                <a:gd name="T18" fmla="*/ 0 w 13"/>
                <a:gd name="T19" fmla="*/ 1 h 11"/>
                <a:gd name="T20" fmla="*/ 0 w 13"/>
                <a:gd name="T21" fmla="*/ 1 h 11"/>
                <a:gd name="T22" fmla="*/ 0 w 13"/>
                <a:gd name="T23" fmla="*/ 0 h 11"/>
                <a:gd name="T24" fmla="*/ 0 w 13"/>
                <a:gd name="T25" fmla="*/ 0 h 11"/>
                <a:gd name="T26" fmla="*/ 0 w 13"/>
                <a:gd name="T27" fmla="*/ 0 h 11"/>
                <a:gd name="T28" fmla="*/ 0 w 13"/>
                <a:gd name="T29" fmla="*/ 1 h 11"/>
                <a:gd name="T30" fmla="*/ 0 w 13"/>
                <a:gd name="T31" fmla="*/ 1 h 11"/>
                <a:gd name="T32" fmla="*/ 0 w 13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1">
                  <a:moveTo>
                    <a:pt x="0" y="6"/>
                  </a:moveTo>
                  <a:lnTo>
                    <a:pt x="1" y="8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2" y="10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Freeform 82">
              <a:extLst>
                <a:ext uri="{FF2B5EF4-FFF2-40B4-BE49-F238E27FC236}">
                  <a16:creationId xmlns:a16="http://schemas.microsoft.com/office/drawing/2014/main" id="{F5D8D3A7-F193-054D-90E5-7C00545A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3662"/>
              <a:ext cx="6" cy="6"/>
            </a:xfrm>
            <a:custGeom>
              <a:avLst/>
              <a:gdLst>
                <a:gd name="T0" fmla="*/ 1 w 11"/>
                <a:gd name="T1" fmla="*/ 1 h 12"/>
                <a:gd name="T2" fmla="*/ 1 w 11"/>
                <a:gd name="T3" fmla="*/ 1 h 12"/>
                <a:gd name="T4" fmla="*/ 0 w 11"/>
                <a:gd name="T5" fmla="*/ 1 h 12"/>
                <a:gd name="T6" fmla="*/ 0 w 11"/>
                <a:gd name="T7" fmla="*/ 1 h 12"/>
                <a:gd name="T8" fmla="*/ 1 w 11"/>
                <a:gd name="T9" fmla="*/ 1 h 12"/>
                <a:gd name="T10" fmla="*/ 1 w 11"/>
                <a:gd name="T11" fmla="*/ 1 h 12"/>
                <a:gd name="T12" fmla="*/ 1 w 11"/>
                <a:gd name="T13" fmla="*/ 1 h 12"/>
                <a:gd name="T14" fmla="*/ 1 w 11"/>
                <a:gd name="T15" fmla="*/ 1 h 12"/>
                <a:gd name="T16" fmla="*/ 1 w 11"/>
                <a:gd name="T17" fmla="*/ 1 h 12"/>
                <a:gd name="T18" fmla="*/ 1 w 11"/>
                <a:gd name="T19" fmla="*/ 1 h 12"/>
                <a:gd name="T20" fmla="*/ 1 w 11"/>
                <a:gd name="T21" fmla="*/ 1 h 12"/>
                <a:gd name="T22" fmla="*/ 1 w 11"/>
                <a:gd name="T23" fmla="*/ 1 h 12"/>
                <a:gd name="T24" fmla="*/ 1 w 11"/>
                <a:gd name="T25" fmla="*/ 1 h 12"/>
                <a:gd name="T26" fmla="*/ 1 w 11"/>
                <a:gd name="T27" fmla="*/ 1 h 12"/>
                <a:gd name="T28" fmla="*/ 1 w 11"/>
                <a:gd name="T29" fmla="*/ 0 h 12"/>
                <a:gd name="T30" fmla="*/ 1 w 11"/>
                <a:gd name="T31" fmla="*/ 0 h 12"/>
                <a:gd name="T32" fmla="*/ 1 w 11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83">
              <a:extLst>
                <a:ext uri="{FF2B5EF4-FFF2-40B4-BE49-F238E27FC236}">
                  <a16:creationId xmlns:a16="http://schemas.microsoft.com/office/drawing/2014/main" id="{0D966EB3-0DCF-5548-916D-736956E17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3662"/>
              <a:ext cx="6" cy="6"/>
            </a:xfrm>
            <a:custGeom>
              <a:avLst/>
              <a:gdLst>
                <a:gd name="T0" fmla="*/ 1 w 11"/>
                <a:gd name="T1" fmla="*/ 1 h 12"/>
                <a:gd name="T2" fmla="*/ 1 w 11"/>
                <a:gd name="T3" fmla="*/ 0 h 12"/>
                <a:gd name="T4" fmla="*/ 1 w 11"/>
                <a:gd name="T5" fmla="*/ 0 h 12"/>
                <a:gd name="T6" fmla="*/ 1 w 11"/>
                <a:gd name="T7" fmla="*/ 1 h 12"/>
                <a:gd name="T8" fmla="*/ 0 w 11"/>
                <a:gd name="T9" fmla="*/ 1 h 12"/>
                <a:gd name="T10" fmla="*/ 0 w 11"/>
                <a:gd name="T11" fmla="*/ 1 h 12"/>
                <a:gd name="T12" fmla="*/ 0 w 11"/>
                <a:gd name="T13" fmla="*/ 1 h 12"/>
                <a:gd name="T14" fmla="*/ 1 w 11"/>
                <a:gd name="T15" fmla="*/ 1 h 12"/>
                <a:gd name="T16" fmla="*/ 1 w 11"/>
                <a:gd name="T17" fmla="*/ 1 h 12"/>
                <a:gd name="T18" fmla="*/ 1 w 11"/>
                <a:gd name="T19" fmla="*/ 1 h 12"/>
                <a:gd name="T20" fmla="*/ 1 w 11"/>
                <a:gd name="T21" fmla="*/ 1 h 12"/>
                <a:gd name="T22" fmla="*/ 1 w 11"/>
                <a:gd name="T23" fmla="*/ 1 h 12"/>
                <a:gd name="T24" fmla="*/ 1 w 11"/>
                <a:gd name="T25" fmla="*/ 1 h 12"/>
                <a:gd name="T26" fmla="*/ 1 w 11"/>
                <a:gd name="T27" fmla="*/ 1 h 12"/>
                <a:gd name="T28" fmla="*/ 1 w 11"/>
                <a:gd name="T29" fmla="*/ 1 h 12"/>
                <a:gd name="T30" fmla="*/ 1 w 11"/>
                <a:gd name="T31" fmla="*/ 1 h 12"/>
                <a:gd name="T32" fmla="*/ 1 w 11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Freeform 84">
              <a:extLst>
                <a:ext uri="{FF2B5EF4-FFF2-40B4-BE49-F238E27FC236}">
                  <a16:creationId xmlns:a16="http://schemas.microsoft.com/office/drawing/2014/main" id="{E198224A-6122-5D43-889A-5CA2105F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3643"/>
              <a:ext cx="5" cy="6"/>
            </a:xfrm>
            <a:custGeom>
              <a:avLst/>
              <a:gdLst>
                <a:gd name="T0" fmla="*/ 0 w 12"/>
                <a:gd name="T1" fmla="*/ 1 h 11"/>
                <a:gd name="T2" fmla="*/ 0 w 12"/>
                <a:gd name="T3" fmla="*/ 1 h 11"/>
                <a:gd name="T4" fmla="*/ 0 w 12"/>
                <a:gd name="T5" fmla="*/ 1 h 11"/>
                <a:gd name="T6" fmla="*/ 0 w 12"/>
                <a:gd name="T7" fmla="*/ 0 h 11"/>
                <a:gd name="T8" fmla="*/ 0 w 12"/>
                <a:gd name="T9" fmla="*/ 0 h 11"/>
                <a:gd name="T10" fmla="*/ 0 w 12"/>
                <a:gd name="T11" fmla="*/ 0 h 11"/>
                <a:gd name="T12" fmla="*/ 0 w 12"/>
                <a:gd name="T13" fmla="*/ 1 h 11"/>
                <a:gd name="T14" fmla="*/ 0 w 12"/>
                <a:gd name="T15" fmla="*/ 1 h 11"/>
                <a:gd name="T16" fmla="*/ 0 w 12"/>
                <a:gd name="T17" fmla="*/ 1 h 11"/>
                <a:gd name="T18" fmla="*/ 0 w 12"/>
                <a:gd name="T19" fmla="*/ 1 h 11"/>
                <a:gd name="T20" fmla="*/ 0 w 12"/>
                <a:gd name="T21" fmla="*/ 1 h 11"/>
                <a:gd name="T22" fmla="*/ 0 w 12"/>
                <a:gd name="T23" fmla="*/ 1 h 11"/>
                <a:gd name="T24" fmla="*/ 0 w 12"/>
                <a:gd name="T25" fmla="*/ 1 h 11"/>
                <a:gd name="T26" fmla="*/ 0 w 12"/>
                <a:gd name="T27" fmla="*/ 1 h 11"/>
                <a:gd name="T28" fmla="*/ 0 w 12"/>
                <a:gd name="T29" fmla="*/ 1 h 11"/>
                <a:gd name="T30" fmla="*/ 0 w 12"/>
                <a:gd name="T31" fmla="*/ 1 h 11"/>
                <a:gd name="T32" fmla="*/ 0 w 12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12" y="6"/>
                  </a:moveTo>
                  <a:lnTo>
                    <a:pt x="12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Freeform 85">
              <a:extLst>
                <a:ext uri="{FF2B5EF4-FFF2-40B4-BE49-F238E27FC236}">
                  <a16:creationId xmlns:a16="http://schemas.microsoft.com/office/drawing/2014/main" id="{CC4D6C2B-8D55-DE41-B050-5DAEDC78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" y="3632"/>
              <a:ext cx="32" cy="29"/>
            </a:xfrm>
            <a:custGeom>
              <a:avLst/>
              <a:gdLst>
                <a:gd name="T0" fmla="*/ 0 w 66"/>
                <a:gd name="T1" fmla="*/ 1 h 57"/>
                <a:gd name="T2" fmla="*/ 0 w 66"/>
                <a:gd name="T3" fmla="*/ 1 h 57"/>
                <a:gd name="T4" fmla="*/ 0 w 66"/>
                <a:gd name="T5" fmla="*/ 1 h 57"/>
                <a:gd name="T6" fmla="*/ 0 w 66"/>
                <a:gd name="T7" fmla="*/ 1 h 57"/>
                <a:gd name="T8" fmla="*/ 0 w 66"/>
                <a:gd name="T9" fmla="*/ 1 h 57"/>
                <a:gd name="T10" fmla="*/ 0 w 66"/>
                <a:gd name="T11" fmla="*/ 1 h 57"/>
                <a:gd name="T12" fmla="*/ 0 w 66"/>
                <a:gd name="T13" fmla="*/ 1 h 57"/>
                <a:gd name="T14" fmla="*/ 0 w 66"/>
                <a:gd name="T15" fmla="*/ 1 h 57"/>
                <a:gd name="T16" fmla="*/ 0 w 66"/>
                <a:gd name="T17" fmla="*/ 1 h 57"/>
                <a:gd name="T18" fmla="*/ 0 w 66"/>
                <a:gd name="T19" fmla="*/ 1 h 57"/>
                <a:gd name="T20" fmla="*/ 0 w 66"/>
                <a:gd name="T21" fmla="*/ 1 h 57"/>
                <a:gd name="T22" fmla="*/ 0 w 66"/>
                <a:gd name="T23" fmla="*/ 1 h 57"/>
                <a:gd name="T24" fmla="*/ 0 w 66"/>
                <a:gd name="T25" fmla="*/ 1 h 57"/>
                <a:gd name="T26" fmla="*/ 0 w 66"/>
                <a:gd name="T27" fmla="*/ 1 h 57"/>
                <a:gd name="T28" fmla="*/ 0 w 66"/>
                <a:gd name="T29" fmla="*/ 1 h 57"/>
                <a:gd name="T30" fmla="*/ 0 w 66"/>
                <a:gd name="T31" fmla="*/ 1 h 57"/>
                <a:gd name="T32" fmla="*/ 0 w 66"/>
                <a:gd name="T33" fmla="*/ 1 h 57"/>
                <a:gd name="T34" fmla="*/ 0 w 66"/>
                <a:gd name="T35" fmla="*/ 1 h 57"/>
                <a:gd name="T36" fmla="*/ 0 w 66"/>
                <a:gd name="T37" fmla="*/ 1 h 57"/>
                <a:gd name="T38" fmla="*/ 0 w 66"/>
                <a:gd name="T39" fmla="*/ 1 h 57"/>
                <a:gd name="T40" fmla="*/ 0 w 66"/>
                <a:gd name="T41" fmla="*/ 1 h 57"/>
                <a:gd name="T42" fmla="*/ 0 w 66"/>
                <a:gd name="T43" fmla="*/ 1 h 57"/>
                <a:gd name="T44" fmla="*/ 0 w 66"/>
                <a:gd name="T45" fmla="*/ 1 h 57"/>
                <a:gd name="T46" fmla="*/ 0 w 66"/>
                <a:gd name="T47" fmla="*/ 1 h 57"/>
                <a:gd name="T48" fmla="*/ 0 w 66"/>
                <a:gd name="T49" fmla="*/ 0 h 57"/>
                <a:gd name="T50" fmla="*/ 0 w 66"/>
                <a:gd name="T51" fmla="*/ 1 h 57"/>
                <a:gd name="T52" fmla="*/ 0 w 66"/>
                <a:gd name="T53" fmla="*/ 1 h 57"/>
                <a:gd name="T54" fmla="*/ 0 w 66"/>
                <a:gd name="T55" fmla="*/ 1 h 57"/>
                <a:gd name="T56" fmla="*/ 0 w 66"/>
                <a:gd name="T57" fmla="*/ 0 h 57"/>
                <a:gd name="T58" fmla="*/ 0 w 66"/>
                <a:gd name="T59" fmla="*/ 1 h 57"/>
                <a:gd name="T60" fmla="*/ 0 w 66"/>
                <a:gd name="T61" fmla="*/ 1 h 57"/>
                <a:gd name="T62" fmla="*/ 0 w 66"/>
                <a:gd name="T63" fmla="*/ 1 h 57"/>
                <a:gd name="T64" fmla="*/ 0 w 66"/>
                <a:gd name="T65" fmla="*/ 1 h 57"/>
                <a:gd name="T66" fmla="*/ 0 w 66"/>
                <a:gd name="T67" fmla="*/ 1 h 57"/>
                <a:gd name="T68" fmla="*/ 0 w 66"/>
                <a:gd name="T69" fmla="*/ 1 h 57"/>
                <a:gd name="T70" fmla="*/ 0 w 66"/>
                <a:gd name="T71" fmla="*/ 1 h 57"/>
                <a:gd name="T72" fmla="*/ 0 w 66"/>
                <a:gd name="T73" fmla="*/ 1 h 57"/>
                <a:gd name="T74" fmla="*/ 0 w 66"/>
                <a:gd name="T75" fmla="*/ 1 h 57"/>
                <a:gd name="T76" fmla="*/ 0 w 66"/>
                <a:gd name="T77" fmla="*/ 1 h 57"/>
                <a:gd name="T78" fmla="*/ 0 w 66"/>
                <a:gd name="T79" fmla="*/ 1 h 57"/>
                <a:gd name="T80" fmla="*/ 0 w 66"/>
                <a:gd name="T81" fmla="*/ 1 h 57"/>
                <a:gd name="T82" fmla="*/ 0 w 66"/>
                <a:gd name="T83" fmla="*/ 1 h 57"/>
                <a:gd name="T84" fmla="*/ 0 w 66"/>
                <a:gd name="T85" fmla="*/ 1 h 57"/>
                <a:gd name="T86" fmla="*/ 0 w 66"/>
                <a:gd name="T87" fmla="*/ 1 h 57"/>
                <a:gd name="T88" fmla="*/ 0 w 66"/>
                <a:gd name="T89" fmla="*/ 1 h 57"/>
                <a:gd name="T90" fmla="*/ 0 w 66"/>
                <a:gd name="T91" fmla="*/ 1 h 57"/>
                <a:gd name="T92" fmla="*/ 0 w 66"/>
                <a:gd name="T93" fmla="*/ 1 h 57"/>
                <a:gd name="T94" fmla="*/ 0 w 66"/>
                <a:gd name="T95" fmla="*/ 1 h 57"/>
                <a:gd name="T96" fmla="*/ 0 w 66"/>
                <a:gd name="T97" fmla="*/ 0 h 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57">
                  <a:moveTo>
                    <a:pt x="26" y="15"/>
                  </a:moveTo>
                  <a:lnTo>
                    <a:pt x="26" y="16"/>
                  </a:lnTo>
                  <a:lnTo>
                    <a:pt x="27" y="17"/>
                  </a:lnTo>
                  <a:lnTo>
                    <a:pt x="27" y="21"/>
                  </a:lnTo>
                  <a:lnTo>
                    <a:pt x="26" y="24"/>
                  </a:lnTo>
                  <a:lnTo>
                    <a:pt x="23" y="26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7" y="29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31"/>
                  </a:lnTo>
                  <a:lnTo>
                    <a:pt x="26" y="33"/>
                  </a:lnTo>
                  <a:lnTo>
                    <a:pt x="27" y="37"/>
                  </a:lnTo>
                  <a:lnTo>
                    <a:pt x="27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8" y="39"/>
                  </a:lnTo>
                  <a:lnTo>
                    <a:pt x="29" y="38"/>
                  </a:lnTo>
                  <a:lnTo>
                    <a:pt x="32" y="38"/>
                  </a:lnTo>
                  <a:lnTo>
                    <a:pt x="36" y="38"/>
                  </a:lnTo>
                  <a:lnTo>
                    <a:pt x="38" y="39"/>
                  </a:lnTo>
                  <a:lnTo>
                    <a:pt x="40" y="41"/>
                  </a:lnTo>
                  <a:lnTo>
                    <a:pt x="40" y="40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40" y="33"/>
                  </a:lnTo>
                  <a:lnTo>
                    <a:pt x="43" y="31"/>
                  </a:lnTo>
                  <a:lnTo>
                    <a:pt x="45" y="29"/>
                  </a:lnTo>
                  <a:lnTo>
                    <a:pt x="47" y="29"/>
                  </a:lnTo>
                  <a:lnTo>
                    <a:pt x="49" y="29"/>
                  </a:lnTo>
                  <a:lnTo>
                    <a:pt x="47" y="29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6" y="18"/>
                  </a:lnTo>
                  <a:lnTo>
                    <a:pt x="32" y="19"/>
                  </a:lnTo>
                  <a:lnTo>
                    <a:pt x="29" y="18"/>
                  </a:lnTo>
                  <a:lnTo>
                    <a:pt x="28" y="17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3"/>
                  </a:lnTo>
                  <a:lnTo>
                    <a:pt x="27" y="7"/>
                  </a:lnTo>
                  <a:lnTo>
                    <a:pt x="32" y="9"/>
                  </a:lnTo>
                  <a:lnTo>
                    <a:pt x="39" y="7"/>
                  </a:lnTo>
                  <a:lnTo>
                    <a:pt x="43" y="3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1" y="3"/>
                  </a:lnTo>
                  <a:lnTo>
                    <a:pt x="50" y="7"/>
                  </a:lnTo>
                  <a:lnTo>
                    <a:pt x="49" y="13"/>
                  </a:lnTo>
                  <a:lnTo>
                    <a:pt x="50" y="18"/>
                  </a:lnTo>
                  <a:lnTo>
                    <a:pt x="54" y="23"/>
                  </a:lnTo>
                  <a:lnTo>
                    <a:pt x="60" y="24"/>
                  </a:lnTo>
                  <a:lnTo>
                    <a:pt x="65" y="25"/>
                  </a:lnTo>
                  <a:lnTo>
                    <a:pt x="66" y="29"/>
                  </a:lnTo>
                  <a:lnTo>
                    <a:pt x="63" y="32"/>
                  </a:lnTo>
                  <a:lnTo>
                    <a:pt x="59" y="32"/>
                  </a:lnTo>
                  <a:lnTo>
                    <a:pt x="53" y="33"/>
                  </a:lnTo>
                  <a:lnTo>
                    <a:pt x="50" y="38"/>
                  </a:lnTo>
                  <a:lnTo>
                    <a:pt x="49" y="45"/>
                  </a:lnTo>
                  <a:lnTo>
                    <a:pt x="50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6" y="57"/>
                  </a:lnTo>
                  <a:lnTo>
                    <a:pt x="43" y="54"/>
                  </a:lnTo>
                  <a:lnTo>
                    <a:pt x="39" y="50"/>
                  </a:lnTo>
                  <a:lnTo>
                    <a:pt x="32" y="48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1" y="56"/>
                  </a:lnTo>
                  <a:lnTo>
                    <a:pt x="16" y="56"/>
                  </a:lnTo>
                  <a:lnTo>
                    <a:pt x="14" y="53"/>
                  </a:lnTo>
                  <a:lnTo>
                    <a:pt x="16" y="49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3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6" y="19"/>
                  </a:lnTo>
                  <a:lnTo>
                    <a:pt x="17" y="13"/>
                  </a:lnTo>
                  <a:lnTo>
                    <a:pt x="16" y="8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Freeform 86">
              <a:extLst>
                <a:ext uri="{FF2B5EF4-FFF2-40B4-BE49-F238E27FC236}">
                  <a16:creationId xmlns:a16="http://schemas.microsoft.com/office/drawing/2014/main" id="{9B2EB678-66E5-CC45-ADCD-8FF589411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695"/>
              <a:ext cx="6" cy="6"/>
            </a:xfrm>
            <a:custGeom>
              <a:avLst/>
              <a:gdLst>
                <a:gd name="T0" fmla="*/ 1 w 11"/>
                <a:gd name="T1" fmla="*/ 0 h 13"/>
                <a:gd name="T2" fmla="*/ 1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0 w 11"/>
                <a:gd name="T21" fmla="*/ 0 h 13"/>
                <a:gd name="T22" fmla="*/ 0 w 11"/>
                <a:gd name="T23" fmla="*/ 0 h 13"/>
                <a:gd name="T24" fmla="*/ 0 w 11"/>
                <a:gd name="T25" fmla="*/ 0 h 13"/>
                <a:gd name="T26" fmla="*/ 1 w 11"/>
                <a:gd name="T27" fmla="*/ 0 h 13"/>
                <a:gd name="T28" fmla="*/ 1 w 11"/>
                <a:gd name="T29" fmla="*/ 0 h 13"/>
                <a:gd name="T30" fmla="*/ 1 w 11"/>
                <a:gd name="T31" fmla="*/ 0 h 13"/>
                <a:gd name="T32" fmla="*/ 1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8" y="12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0" y="4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Freeform 87">
              <a:extLst>
                <a:ext uri="{FF2B5EF4-FFF2-40B4-BE49-F238E27FC236}">
                  <a16:creationId xmlns:a16="http://schemas.microsoft.com/office/drawing/2014/main" id="{84BAD11A-1C42-5F46-BD80-A1822C900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3695"/>
              <a:ext cx="6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0 h 13"/>
                <a:gd name="T18" fmla="*/ 1 w 12"/>
                <a:gd name="T19" fmla="*/ 0 h 13"/>
                <a:gd name="T20" fmla="*/ 1 w 12"/>
                <a:gd name="T21" fmla="*/ 0 h 13"/>
                <a:gd name="T22" fmla="*/ 1 w 12"/>
                <a:gd name="T23" fmla="*/ 0 h 13"/>
                <a:gd name="T24" fmla="*/ 0 w 12"/>
                <a:gd name="T25" fmla="*/ 0 h 13"/>
                <a:gd name="T26" fmla="*/ 0 w 12"/>
                <a:gd name="T27" fmla="*/ 0 h 13"/>
                <a:gd name="T28" fmla="*/ 0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2" y="12"/>
                  </a:moveTo>
                  <a:lnTo>
                    <a:pt x="5" y="13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0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Freeform 88">
              <a:extLst>
                <a:ext uri="{FF2B5EF4-FFF2-40B4-BE49-F238E27FC236}">
                  <a16:creationId xmlns:a16="http://schemas.microsoft.com/office/drawing/2014/main" id="{4119E25E-AF5C-B341-871A-97AA4FD38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3714"/>
              <a:ext cx="7" cy="5"/>
            </a:xfrm>
            <a:custGeom>
              <a:avLst/>
              <a:gdLst>
                <a:gd name="T0" fmla="*/ 0 w 12"/>
                <a:gd name="T1" fmla="*/ 0 h 12"/>
                <a:gd name="T2" fmla="*/ 1 w 12"/>
                <a:gd name="T3" fmla="*/ 0 h 12"/>
                <a:gd name="T4" fmla="*/ 1 w 12"/>
                <a:gd name="T5" fmla="*/ 0 h 12"/>
                <a:gd name="T6" fmla="*/ 1 w 12"/>
                <a:gd name="T7" fmla="*/ 0 h 12"/>
                <a:gd name="T8" fmla="*/ 1 w 12"/>
                <a:gd name="T9" fmla="*/ 0 h 12"/>
                <a:gd name="T10" fmla="*/ 1 w 12"/>
                <a:gd name="T11" fmla="*/ 0 h 12"/>
                <a:gd name="T12" fmla="*/ 1 w 12"/>
                <a:gd name="T13" fmla="*/ 0 h 12"/>
                <a:gd name="T14" fmla="*/ 1 w 12"/>
                <a:gd name="T15" fmla="*/ 0 h 12"/>
                <a:gd name="T16" fmla="*/ 1 w 12"/>
                <a:gd name="T17" fmla="*/ 0 h 12"/>
                <a:gd name="T18" fmla="*/ 1 w 12"/>
                <a:gd name="T19" fmla="*/ 0 h 12"/>
                <a:gd name="T20" fmla="*/ 1 w 12"/>
                <a:gd name="T21" fmla="*/ 0 h 12"/>
                <a:gd name="T22" fmla="*/ 1 w 12"/>
                <a:gd name="T23" fmla="*/ 0 h 12"/>
                <a:gd name="T24" fmla="*/ 1 w 12"/>
                <a:gd name="T25" fmla="*/ 0 h 12"/>
                <a:gd name="T26" fmla="*/ 1 w 12"/>
                <a:gd name="T27" fmla="*/ 0 h 12"/>
                <a:gd name="T28" fmla="*/ 1 w 12"/>
                <a:gd name="T29" fmla="*/ 0 h 12"/>
                <a:gd name="T30" fmla="*/ 1 w 12"/>
                <a:gd name="T31" fmla="*/ 0 h 12"/>
                <a:gd name="T32" fmla="*/ 0 w 12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1" y="8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Freeform 89">
              <a:extLst>
                <a:ext uri="{FF2B5EF4-FFF2-40B4-BE49-F238E27FC236}">
                  <a16:creationId xmlns:a16="http://schemas.microsoft.com/office/drawing/2014/main" id="{CAA9D518-F04C-7248-9149-9EC427799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3732"/>
              <a:ext cx="6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0 w 12"/>
                <a:gd name="T5" fmla="*/ 0 h 13"/>
                <a:gd name="T6" fmla="*/ 0 w 12"/>
                <a:gd name="T7" fmla="*/ 0 h 13"/>
                <a:gd name="T8" fmla="*/ 0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0 h 13"/>
                <a:gd name="T18" fmla="*/ 1 w 12"/>
                <a:gd name="T19" fmla="*/ 0 h 13"/>
                <a:gd name="T20" fmla="*/ 1 w 12"/>
                <a:gd name="T21" fmla="*/ 0 h 13"/>
                <a:gd name="T22" fmla="*/ 1 w 12"/>
                <a:gd name="T23" fmla="*/ 0 h 13"/>
                <a:gd name="T24" fmla="*/ 1 w 12"/>
                <a:gd name="T25" fmla="*/ 0 h 13"/>
                <a:gd name="T26" fmla="*/ 1 w 12"/>
                <a:gd name="T27" fmla="*/ 0 h 13"/>
                <a:gd name="T28" fmla="*/ 1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2" y="1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Freeform 90">
              <a:extLst>
                <a:ext uri="{FF2B5EF4-FFF2-40B4-BE49-F238E27FC236}">
                  <a16:creationId xmlns:a16="http://schemas.microsoft.com/office/drawing/2014/main" id="{D5A46768-E98A-DE4A-842D-36FDD3DE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732"/>
              <a:ext cx="6" cy="6"/>
            </a:xfrm>
            <a:custGeom>
              <a:avLst/>
              <a:gdLst>
                <a:gd name="T0" fmla="*/ 1 w 11"/>
                <a:gd name="T1" fmla="*/ 0 h 13"/>
                <a:gd name="T2" fmla="*/ 1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0 w 11"/>
                <a:gd name="T9" fmla="*/ 0 h 13"/>
                <a:gd name="T10" fmla="*/ 0 w 11"/>
                <a:gd name="T11" fmla="*/ 0 h 13"/>
                <a:gd name="T12" fmla="*/ 0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1 w 11"/>
                <a:gd name="T21" fmla="*/ 0 h 13"/>
                <a:gd name="T22" fmla="*/ 1 w 11"/>
                <a:gd name="T23" fmla="*/ 0 h 13"/>
                <a:gd name="T24" fmla="*/ 1 w 11"/>
                <a:gd name="T25" fmla="*/ 0 h 13"/>
                <a:gd name="T26" fmla="*/ 1 w 11"/>
                <a:gd name="T27" fmla="*/ 0 h 13"/>
                <a:gd name="T28" fmla="*/ 1 w 11"/>
                <a:gd name="T29" fmla="*/ 0 h 13"/>
                <a:gd name="T30" fmla="*/ 1 w 11"/>
                <a:gd name="T31" fmla="*/ 0 h 13"/>
                <a:gd name="T32" fmla="*/ 1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8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Freeform 91">
              <a:extLst>
                <a:ext uri="{FF2B5EF4-FFF2-40B4-BE49-F238E27FC236}">
                  <a16:creationId xmlns:a16="http://schemas.microsoft.com/office/drawing/2014/main" id="{2279C601-FD1E-744E-B963-483F64CA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714"/>
              <a:ext cx="6" cy="5"/>
            </a:xfrm>
            <a:custGeom>
              <a:avLst/>
              <a:gdLst>
                <a:gd name="T0" fmla="*/ 1 w 11"/>
                <a:gd name="T1" fmla="*/ 0 h 12"/>
                <a:gd name="T2" fmla="*/ 1 w 11"/>
                <a:gd name="T3" fmla="*/ 0 h 12"/>
                <a:gd name="T4" fmla="*/ 1 w 11"/>
                <a:gd name="T5" fmla="*/ 0 h 12"/>
                <a:gd name="T6" fmla="*/ 1 w 11"/>
                <a:gd name="T7" fmla="*/ 0 h 12"/>
                <a:gd name="T8" fmla="*/ 1 w 11"/>
                <a:gd name="T9" fmla="*/ 0 h 12"/>
                <a:gd name="T10" fmla="*/ 1 w 11"/>
                <a:gd name="T11" fmla="*/ 0 h 12"/>
                <a:gd name="T12" fmla="*/ 1 w 11"/>
                <a:gd name="T13" fmla="*/ 0 h 12"/>
                <a:gd name="T14" fmla="*/ 0 w 11"/>
                <a:gd name="T15" fmla="*/ 0 h 12"/>
                <a:gd name="T16" fmla="*/ 0 w 11"/>
                <a:gd name="T17" fmla="*/ 0 h 12"/>
                <a:gd name="T18" fmla="*/ 0 w 11"/>
                <a:gd name="T19" fmla="*/ 0 h 12"/>
                <a:gd name="T20" fmla="*/ 1 w 11"/>
                <a:gd name="T21" fmla="*/ 0 h 12"/>
                <a:gd name="T22" fmla="*/ 1 w 11"/>
                <a:gd name="T23" fmla="*/ 0 h 12"/>
                <a:gd name="T24" fmla="*/ 1 w 11"/>
                <a:gd name="T25" fmla="*/ 0 h 12"/>
                <a:gd name="T26" fmla="*/ 1 w 11"/>
                <a:gd name="T27" fmla="*/ 0 h 12"/>
                <a:gd name="T28" fmla="*/ 1 w 11"/>
                <a:gd name="T29" fmla="*/ 0 h 12"/>
                <a:gd name="T30" fmla="*/ 1 w 11"/>
                <a:gd name="T31" fmla="*/ 0 h 12"/>
                <a:gd name="T32" fmla="*/ 1 w 11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lnTo>
                    <a:pt x="11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1" y="8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Freeform 92">
              <a:extLst>
                <a:ext uri="{FF2B5EF4-FFF2-40B4-BE49-F238E27FC236}">
                  <a16:creationId xmlns:a16="http://schemas.microsoft.com/office/drawing/2014/main" id="{C87064B6-F7C3-E049-BFA9-3B0A78066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3702"/>
              <a:ext cx="33" cy="29"/>
            </a:xfrm>
            <a:custGeom>
              <a:avLst/>
              <a:gdLst>
                <a:gd name="T0" fmla="*/ 1 w 65"/>
                <a:gd name="T1" fmla="*/ 1 h 58"/>
                <a:gd name="T2" fmla="*/ 1 w 65"/>
                <a:gd name="T3" fmla="*/ 1 h 58"/>
                <a:gd name="T4" fmla="*/ 1 w 65"/>
                <a:gd name="T5" fmla="*/ 1 h 58"/>
                <a:gd name="T6" fmla="*/ 1 w 65"/>
                <a:gd name="T7" fmla="*/ 1 h 58"/>
                <a:gd name="T8" fmla="*/ 1 w 65"/>
                <a:gd name="T9" fmla="*/ 1 h 58"/>
                <a:gd name="T10" fmla="*/ 1 w 65"/>
                <a:gd name="T11" fmla="*/ 1 h 58"/>
                <a:gd name="T12" fmla="*/ 1 w 65"/>
                <a:gd name="T13" fmla="*/ 1 h 58"/>
                <a:gd name="T14" fmla="*/ 1 w 65"/>
                <a:gd name="T15" fmla="*/ 1 h 58"/>
                <a:gd name="T16" fmla="*/ 1 w 65"/>
                <a:gd name="T17" fmla="*/ 1 h 58"/>
                <a:gd name="T18" fmla="*/ 1 w 65"/>
                <a:gd name="T19" fmla="*/ 1 h 58"/>
                <a:gd name="T20" fmla="*/ 1 w 65"/>
                <a:gd name="T21" fmla="*/ 1 h 58"/>
                <a:gd name="T22" fmla="*/ 1 w 65"/>
                <a:gd name="T23" fmla="*/ 1 h 58"/>
                <a:gd name="T24" fmla="*/ 1 w 65"/>
                <a:gd name="T25" fmla="*/ 1 h 58"/>
                <a:gd name="T26" fmla="*/ 1 w 65"/>
                <a:gd name="T27" fmla="*/ 1 h 58"/>
                <a:gd name="T28" fmla="*/ 1 w 65"/>
                <a:gd name="T29" fmla="*/ 1 h 58"/>
                <a:gd name="T30" fmla="*/ 1 w 65"/>
                <a:gd name="T31" fmla="*/ 1 h 58"/>
                <a:gd name="T32" fmla="*/ 1 w 65"/>
                <a:gd name="T33" fmla="*/ 1 h 58"/>
                <a:gd name="T34" fmla="*/ 1 w 65"/>
                <a:gd name="T35" fmla="*/ 1 h 58"/>
                <a:gd name="T36" fmla="*/ 1 w 65"/>
                <a:gd name="T37" fmla="*/ 1 h 58"/>
                <a:gd name="T38" fmla="*/ 1 w 65"/>
                <a:gd name="T39" fmla="*/ 1 h 58"/>
                <a:gd name="T40" fmla="*/ 1 w 65"/>
                <a:gd name="T41" fmla="*/ 1 h 58"/>
                <a:gd name="T42" fmla="*/ 1 w 65"/>
                <a:gd name="T43" fmla="*/ 1 h 58"/>
                <a:gd name="T44" fmla="*/ 1 w 65"/>
                <a:gd name="T45" fmla="*/ 1 h 58"/>
                <a:gd name="T46" fmla="*/ 1 w 65"/>
                <a:gd name="T47" fmla="*/ 1 h 58"/>
                <a:gd name="T48" fmla="*/ 1 w 65"/>
                <a:gd name="T49" fmla="*/ 0 h 58"/>
                <a:gd name="T50" fmla="*/ 1 w 65"/>
                <a:gd name="T51" fmla="*/ 1 h 58"/>
                <a:gd name="T52" fmla="*/ 1 w 65"/>
                <a:gd name="T53" fmla="*/ 1 h 58"/>
                <a:gd name="T54" fmla="*/ 1 w 65"/>
                <a:gd name="T55" fmla="*/ 1 h 58"/>
                <a:gd name="T56" fmla="*/ 1 w 65"/>
                <a:gd name="T57" fmla="*/ 0 h 58"/>
                <a:gd name="T58" fmla="*/ 1 w 65"/>
                <a:gd name="T59" fmla="*/ 1 h 58"/>
                <a:gd name="T60" fmla="*/ 1 w 65"/>
                <a:gd name="T61" fmla="*/ 1 h 58"/>
                <a:gd name="T62" fmla="*/ 1 w 65"/>
                <a:gd name="T63" fmla="*/ 1 h 58"/>
                <a:gd name="T64" fmla="*/ 1 w 65"/>
                <a:gd name="T65" fmla="*/ 1 h 58"/>
                <a:gd name="T66" fmla="*/ 1 w 65"/>
                <a:gd name="T67" fmla="*/ 1 h 58"/>
                <a:gd name="T68" fmla="*/ 1 w 65"/>
                <a:gd name="T69" fmla="*/ 1 h 58"/>
                <a:gd name="T70" fmla="*/ 1 w 65"/>
                <a:gd name="T71" fmla="*/ 1 h 58"/>
                <a:gd name="T72" fmla="*/ 1 w 65"/>
                <a:gd name="T73" fmla="*/ 1 h 58"/>
                <a:gd name="T74" fmla="*/ 1 w 65"/>
                <a:gd name="T75" fmla="*/ 1 h 58"/>
                <a:gd name="T76" fmla="*/ 1 w 65"/>
                <a:gd name="T77" fmla="*/ 1 h 58"/>
                <a:gd name="T78" fmla="*/ 1 w 65"/>
                <a:gd name="T79" fmla="*/ 1 h 58"/>
                <a:gd name="T80" fmla="*/ 1 w 65"/>
                <a:gd name="T81" fmla="*/ 1 h 58"/>
                <a:gd name="T82" fmla="*/ 1 w 65"/>
                <a:gd name="T83" fmla="*/ 1 h 58"/>
                <a:gd name="T84" fmla="*/ 1 w 65"/>
                <a:gd name="T85" fmla="*/ 1 h 58"/>
                <a:gd name="T86" fmla="*/ 1 w 65"/>
                <a:gd name="T87" fmla="*/ 1 h 58"/>
                <a:gd name="T88" fmla="*/ 0 w 65"/>
                <a:gd name="T89" fmla="*/ 1 h 58"/>
                <a:gd name="T90" fmla="*/ 1 w 65"/>
                <a:gd name="T91" fmla="*/ 1 h 58"/>
                <a:gd name="T92" fmla="*/ 1 w 65"/>
                <a:gd name="T93" fmla="*/ 1 h 58"/>
                <a:gd name="T94" fmla="*/ 1 w 65"/>
                <a:gd name="T95" fmla="*/ 1 h 58"/>
                <a:gd name="T96" fmla="*/ 1 w 65"/>
                <a:gd name="T97" fmla="*/ 0 h 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8">
                  <a:moveTo>
                    <a:pt x="25" y="15"/>
                  </a:moveTo>
                  <a:lnTo>
                    <a:pt x="25" y="16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5" y="24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31"/>
                  </a:lnTo>
                  <a:lnTo>
                    <a:pt x="25" y="33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39"/>
                  </a:lnTo>
                  <a:lnTo>
                    <a:pt x="29" y="38"/>
                  </a:lnTo>
                  <a:lnTo>
                    <a:pt x="32" y="38"/>
                  </a:lnTo>
                  <a:lnTo>
                    <a:pt x="35" y="39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40" y="40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40" y="33"/>
                  </a:lnTo>
                  <a:lnTo>
                    <a:pt x="42" y="31"/>
                  </a:lnTo>
                  <a:lnTo>
                    <a:pt x="45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2" y="27"/>
                  </a:lnTo>
                  <a:lnTo>
                    <a:pt x="40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5" y="19"/>
                  </a:lnTo>
                  <a:lnTo>
                    <a:pt x="32" y="20"/>
                  </a:lnTo>
                  <a:lnTo>
                    <a:pt x="29" y="19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4"/>
                  </a:lnTo>
                  <a:lnTo>
                    <a:pt x="26" y="8"/>
                  </a:lnTo>
                  <a:lnTo>
                    <a:pt x="32" y="9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0" y="4"/>
                  </a:lnTo>
                  <a:lnTo>
                    <a:pt x="49" y="8"/>
                  </a:lnTo>
                  <a:lnTo>
                    <a:pt x="48" y="14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4" y="25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58" y="32"/>
                  </a:lnTo>
                  <a:lnTo>
                    <a:pt x="53" y="33"/>
                  </a:lnTo>
                  <a:lnTo>
                    <a:pt x="49" y="38"/>
                  </a:lnTo>
                  <a:lnTo>
                    <a:pt x="48" y="45"/>
                  </a:lnTo>
                  <a:lnTo>
                    <a:pt x="49" y="51"/>
                  </a:lnTo>
                  <a:lnTo>
                    <a:pt x="50" y="54"/>
                  </a:lnTo>
                  <a:lnTo>
                    <a:pt x="48" y="58"/>
                  </a:lnTo>
                  <a:lnTo>
                    <a:pt x="45" y="58"/>
                  </a:lnTo>
                  <a:lnTo>
                    <a:pt x="42" y="54"/>
                  </a:lnTo>
                  <a:lnTo>
                    <a:pt x="39" y="51"/>
                  </a:lnTo>
                  <a:lnTo>
                    <a:pt x="32" y="48"/>
                  </a:lnTo>
                  <a:lnTo>
                    <a:pt x="26" y="50"/>
                  </a:lnTo>
                  <a:lnTo>
                    <a:pt x="23" y="53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3"/>
                  </a:lnTo>
                  <a:lnTo>
                    <a:pt x="16" y="50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6" y="32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6" y="24"/>
                  </a:lnTo>
                  <a:lnTo>
                    <a:pt x="11" y="24"/>
                  </a:lnTo>
                  <a:lnTo>
                    <a:pt x="16" y="20"/>
                  </a:lnTo>
                  <a:lnTo>
                    <a:pt x="17" y="14"/>
                  </a:lnTo>
                  <a:lnTo>
                    <a:pt x="16" y="8"/>
                  </a:lnTo>
                  <a:lnTo>
                    <a:pt x="15" y="4"/>
                  </a:lnTo>
                  <a:lnTo>
                    <a:pt x="16" y="0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Freeform 93">
              <a:extLst>
                <a:ext uri="{FF2B5EF4-FFF2-40B4-BE49-F238E27FC236}">
                  <a16:creationId xmlns:a16="http://schemas.microsoft.com/office/drawing/2014/main" id="{491DE54B-5FB7-0B48-9810-57FD5935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3729"/>
              <a:ext cx="6" cy="5"/>
            </a:xfrm>
            <a:custGeom>
              <a:avLst/>
              <a:gdLst>
                <a:gd name="T0" fmla="*/ 1 w 11"/>
                <a:gd name="T1" fmla="*/ 0 h 12"/>
                <a:gd name="T2" fmla="*/ 1 w 11"/>
                <a:gd name="T3" fmla="*/ 0 h 12"/>
                <a:gd name="T4" fmla="*/ 1 w 11"/>
                <a:gd name="T5" fmla="*/ 0 h 12"/>
                <a:gd name="T6" fmla="*/ 1 w 11"/>
                <a:gd name="T7" fmla="*/ 0 h 12"/>
                <a:gd name="T8" fmla="*/ 1 w 11"/>
                <a:gd name="T9" fmla="*/ 0 h 12"/>
                <a:gd name="T10" fmla="*/ 1 w 11"/>
                <a:gd name="T11" fmla="*/ 0 h 12"/>
                <a:gd name="T12" fmla="*/ 1 w 11"/>
                <a:gd name="T13" fmla="*/ 0 h 12"/>
                <a:gd name="T14" fmla="*/ 1 w 11"/>
                <a:gd name="T15" fmla="*/ 0 h 12"/>
                <a:gd name="T16" fmla="*/ 1 w 11"/>
                <a:gd name="T17" fmla="*/ 0 h 12"/>
                <a:gd name="T18" fmla="*/ 1 w 11"/>
                <a:gd name="T19" fmla="*/ 0 h 12"/>
                <a:gd name="T20" fmla="*/ 0 w 11"/>
                <a:gd name="T21" fmla="*/ 0 h 12"/>
                <a:gd name="T22" fmla="*/ 0 w 11"/>
                <a:gd name="T23" fmla="*/ 0 h 12"/>
                <a:gd name="T24" fmla="*/ 0 w 11"/>
                <a:gd name="T25" fmla="*/ 0 h 12"/>
                <a:gd name="T26" fmla="*/ 1 w 11"/>
                <a:gd name="T27" fmla="*/ 0 h 12"/>
                <a:gd name="T28" fmla="*/ 1 w 11"/>
                <a:gd name="T29" fmla="*/ 0 h 12"/>
                <a:gd name="T30" fmla="*/ 1 w 11"/>
                <a:gd name="T31" fmla="*/ 0 h 12"/>
                <a:gd name="T32" fmla="*/ 1 w 11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9" y="12"/>
                  </a:moveTo>
                  <a:lnTo>
                    <a:pt x="10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Freeform 94">
              <a:extLst>
                <a:ext uri="{FF2B5EF4-FFF2-40B4-BE49-F238E27FC236}">
                  <a16:creationId xmlns:a16="http://schemas.microsoft.com/office/drawing/2014/main" id="{FB86FC5F-C892-2349-8F68-687DE562B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3729"/>
              <a:ext cx="6" cy="5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0 h 12"/>
                <a:gd name="T4" fmla="*/ 1 w 12"/>
                <a:gd name="T5" fmla="*/ 0 h 12"/>
                <a:gd name="T6" fmla="*/ 1 w 12"/>
                <a:gd name="T7" fmla="*/ 0 h 12"/>
                <a:gd name="T8" fmla="*/ 1 w 12"/>
                <a:gd name="T9" fmla="*/ 0 h 12"/>
                <a:gd name="T10" fmla="*/ 1 w 12"/>
                <a:gd name="T11" fmla="*/ 0 h 12"/>
                <a:gd name="T12" fmla="*/ 1 w 12"/>
                <a:gd name="T13" fmla="*/ 0 h 12"/>
                <a:gd name="T14" fmla="*/ 1 w 12"/>
                <a:gd name="T15" fmla="*/ 0 h 12"/>
                <a:gd name="T16" fmla="*/ 1 w 12"/>
                <a:gd name="T17" fmla="*/ 0 h 12"/>
                <a:gd name="T18" fmla="*/ 1 w 12"/>
                <a:gd name="T19" fmla="*/ 0 h 12"/>
                <a:gd name="T20" fmla="*/ 1 w 12"/>
                <a:gd name="T21" fmla="*/ 0 h 12"/>
                <a:gd name="T22" fmla="*/ 1 w 12"/>
                <a:gd name="T23" fmla="*/ 0 h 12"/>
                <a:gd name="T24" fmla="*/ 1 w 12"/>
                <a:gd name="T25" fmla="*/ 0 h 12"/>
                <a:gd name="T26" fmla="*/ 0 w 12"/>
                <a:gd name="T27" fmla="*/ 0 h 12"/>
                <a:gd name="T28" fmla="*/ 0 w 12"/>
                <a:gd name="T29" fmla="*/ 0 h 12"/>
                <a:gd name="T30" fmla="*/ 1 w 12"/>
                <a:gd name="T31" fmla="*/ 0 h 12"/>
                <a:gd name="T32" fmla="*/ 1 w 12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4" y="12"/>
                  </a:moveTo>
                  <a:lnTo>
                    <a:pt x="6" y="12"/>
                  </a:lnTo>
                  <a:lnTo>
                    <a:pt x="8" y="12"/>
                  </a:lnTo>
                  <a:lnTo>
                    <a:pt x="9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95">
              <a:extLst>
                <a:ext uri="{FF2B5EF4-FFF2-40B4-BE49-F238E27FC236}">
                  <a16:creationId xmlns:a16="http://schemas.microsoft.com/office/drawing/2014/main" id="{D6CE6724-44B8-A44A-8BB0-6C6BD051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3747"/>
              <a:ext cx="6" cy="6"/>
            </a:xfrm>
            <a:custGeom>
              <a:avLst/>
              <a:gdLst>
                <a:gd name="T0" fmla="*/ 0 w 11"/>
                <a:gd name="T1" fmla="*/ 1 h 12"/>
                <a:gd name="T2" fmla="*/ 0 w 11"/>
                <a:gd name="T3" fmla="*/ 1 h 12"/>
                <a:gd name="T4" fmla="*/ 1 w 11"/>
                <a:gd name="T5" fmla="*/ 1 h 12"/>
                <a:gd name="T6" fmla="*/ 1 w 11"/>
                <a:gd name="T7" fmla="*/ 1 h 12"/>
                <a:gd name="T8" fmla="*/ 1 w 11"/>
                <a:gd name="T9" fmla="*/ 1 h 12"/>
                <a:gd name="T10" fmla="*/ 1 w 11"/>
                <a:gd name="T11" fmla="*/ 1 h 12"/>
                <a:gd name="T12" fmla="*/ 1 w 11"/>
                <a:gd name="T13" fmla="*/ 1 h 12"/>
                <a:gd name="T14" fmla="*/ 1 w 11"/>
                <a:gd name="T15" fmla="*/ 1 h 12"/>
                <a:gd name="T16" fmla="*/ 1 w 11"/>
                <a:gd name="T17" fmla="*/ 1 h 12"/>
                <a:gd name="T18" fmla="*/ 1 w 11"/>
                <a:gd name="T19" fmla="*/ 1 h 12"/>
                <a:gd name="T20" fmla="*/ 1 w 11"/>
                <a:gd name="T21" fmla="*/ 1 h 12"/>
                <a:gd name="T22" fmla="*/ 1 w 11"/>
                <a:gd name="T23" fmla="*/ 1 h 12"/>
                <a:gd name="T24" fmla="*/ 1 w 11"/>
                <a:gd name="T25" fmla="*/ 0 h 12"/>
                <a:gd name="T26" fmla="*/ 1 w 11"/>
                <a:gd name="T27" fmla="*/ 1 h 12"/>
                <a:gd name="T28" fmla="*/ 1 w 11"/>
                <a:gd name="T29" fmla="*/ 1 h 12"/>
                <a:gd name="T30" fmla="*/ 0 w 11"/>
                <a:gd name="T31" fmla="*/ 1 h 12"/>
                <a:gd name="T32" fmla="*/ 0 w 11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lnTo>
                    <a:pt x="0" y="9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Freeform 96">
              <a:extLst>
                <a:ext uri="{FF2B5EF4-FFF2-40B4-BE49-F238E27FC236}">
                  <a16:creationId xmlns:a16="http://schemas.microsoft.com/office/drawing/2014/main" id="{DDD48AC0-C238-6D42-B33D-A992B587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3766"/>
              <a:ext cx="6" cy="6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1 w 12"/>
                <a:gd name="T9" fmla="*/ 1 h 11"/>
                <a:gd name="T10" fmla="*/ 1 w 12"/>
                <a:gd name="T11" fmla="*/ 1 h 11"/>
                <a:gd name="T12" fmla="*/ 1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1 w 12"/>
                <a:gd name="T19" fmla="*/ 1 h 11"/>
                <a:gd name="T20" fmla="*/ 1 w 12"/>
                <a:gd name="T21" fmla="*/ 1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0 h 11"/>
                <a:gd name="T30" fmla="*/ 1 w 12"/>
                <a:gd name="T31" fmla="*/ 0 h 11"/>
                <a:gd name="T32" fmla="*/ 1 w 12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0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Freeform 97">
              <a:extLst>
                <a:ext uri="{FF2B5EF4-FFF2-40B4-BE49-F238E27FC236}">
                  <a16:creationId xmlns:a16="http://schemas.microsoft.com/office/drawing/2014/main" id="{B6B5A544-C6C7-D04A-9543-93A24CD2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3766"/>
              <a:ext cx="6" cy="6"/>
            </a:xfrm>
            <a:custGeom>
              <a:avLst/>
              <a:gdLst>
                <a:gd name="T0" fmla="*/ 1 w 11"/>
                <a:gd name="T1" fmla="*/ 0 h 11"/>
                <a:gd name="T2" fmla="*/ 1 w 11"/>
                <a:gd name="T3" fmla="*/ 0 h 11"/>
                <a:gd name="T4" fmla="*/ 1 w 11"/>
                <a:gd name="T5" fmla="*/ 0 h 11"/>
                <a:gd name="T6" fmla="*/ 1 w 11"/>
                <a:gd name="T7" fmla="*/ 1 h 11"/>
                <a:gd name="T8" fmla="*/ 0 w 11"/>
                <a:gd name="T9" fmla="*/ 1 h 11"/>
                <a:gd name="T10" fmla="*/ 0 w 11"/>
                <a:gd name="T11" fmla="*/ 1 h 11"/>
                <a:gd name="T12" fmla="*/ 0 w 11"/>
                <a:gd name="T13" fmla="*/ 1 h 11"/>
                <a:gd name="T14" fmla="*/ 1 w 11"/>
                <a:gd name="T15" fmla="*/ 1 h 11"/>
                <a:gd name="T16" fmla="*/ 1 w 11"/>
                <a:gd name="T17" fmla="*/ 1 h 11"/>
                <a:gd name="T18" fmla="*/ 1 w 11"/>
                <a:gd name="T19" fmla="*/ 1 h 11"/>
                <a:gd name="T20" fmla="*/ 1 w 11"/>
                <a:gd name="T21" fmla="*/ 1 h 11"/>
                <a:gd name="T22" fmla="*/ 1 w 11"/>
                <a:gd name="T23" fmla="*/ 1 h 11"/>
                <a:gd name="T24" fmla="*/ 1 w 11"/>
                <a:gd name="T25" fmla="*/ 1 h 11"/>
                <a:gd name="T26" fmla="*/ 1 w 11"/>
                <a:gd name="T27" fmla="*/ 1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Freeform 98">
              <a:extLst>
                <a:ext uri="{FF2B5EF4-FFF2-40B4-BE49-F238E27FC236}">
                  <a16:creationId xmlns:a16="http://schemas.microsoft.com/office/drawing/2014/main" id="{D9F39DAF-1BB6-654A-91F7-F47D6B3F2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3747"/>
              <a:ext cx="6" cy="6"/>
            </a:xfrm>
            <a:custGeom>
              <a:avLst/>
              <a:gdLst>
                <a:gd name="T0" fmla="*/ 1 w 12"/>
                <a:gd name="T1" fmla="*/ 1 h 12"/>
                <a:gd name="T2" fmla="*/ 1 w 12"/>
                <a:gd name="T3" fmla="*/ 1 h 12"/>
                <a:gd name="T4" fmla="*/ 1 w 12"/>
                <a:gd name="T5" fmla="*/ 1 h 12"/>
                <a:gd name="T6" fmla="*/ 1 w 12"/>
                <a:gd name="T7" fmla="*/ 1 h 12"/>
                <a:gd name="T8" fmla="*/ 1 w 12"/>
                <a:gd name="T9" fmla="*/ 0 h 12"/>
                <a:gd name="T10" fmla="*/ 1 w 12"/>
                <a:gd name="T11" fmla="*/ 1 h 12"/>
                <a:gd name="T12" fmla="*/ 1 w 12"/>
                <a:gd name="T13" fmla="*/ 1 h 12"/>
                <a:gd name="T14" fmla="*/ 0 w 12"/>
                <a:gd name="T15" fmla="*/ 1 h 12"/>
                <a:gd name="T16" fmla="*/ 0 w 12"/>
                <a:gd name="T17" fmla="*/ 1 h 12"/>
                <a:gd name="T18" fmla="*/ 0 w 12"/>
                <a:gd name="T19" fmla="*/ 1 h 12"/>
                <a:gd name="T20" fmla="*/ 1 w 12"/>
                <a:gd name="T21" fmla="*/ 1 h 12"/>
                <a:gd name="T22" fmla="*/ 1 w 12"/>
                <a:gd name="T23" fmla="*/ 1 h 12"/>
                <a:gd name="T24" fmla="*/ 1 w 12"/>
                <a:gd name="T25" fmla="*/ 1 h 12"/>
                <a:gd name="T26" fmla="*/ 1 w 12"/>
                <a:gd name="T27" fmla="*/ 1 h 12"/>
                <a:gd name="T28" fmla="*/ 1 w 12"/>
                <a:gd name="T29" fmla="*/ 1 h 12"/>
                <a:gd name="T30" fmla="*/ 1 w 12"/>
                <a:gd name="T31" fmla="*/ 1 h 12"/>
                <a:gd name="T32" fmla="*/ 1 w 12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12" y="7"/>
                  </a:moveTo>
                  <a:lnTo>
                    <a:pt x="11" y="4"/>
                  </a:lnTo>
                  <a:lnTo>
                    <a:pt x="10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Freeform 99">
              <a:extLst>
                <a:ext uri="{FF2B5EF4-FFF2-40B4-BE49-F238E27FC236}">
                  <a16:creationId xmlns:a16="http://schemas.microsoft.com/office/drawing/2014/main" id="{E2D3F47E-288F-4A4C-914C-632610E8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3736"/>
              <a:ext cx="33" cy="28"/>
            </a:xfrm>
            <a:custGeom>
              <a:avLst/>
              <a:gdLst>
                <a:gd name="T0" fmla="*/ 1 w 65"/>
                <a:gd name="T1" fmla="*/ 1 h 56"/>
                <a:gd name="T2" fmla="*/ 1 w 65"/>
                <a:gd name="T3" fmla="*/ 1 h 56"/>
                <a:gd name="T4" fmla="*/ 1 w 65"/>
                <a:gd name="T5" fmla="*/ 1 h 56"/>
                <a:gd name="T6" fmla="*/ 1 w 65"/>
                <a:gd name="T7" fmla="*/ 1 h 56"/>
                <a:gd name="T8" fmla="*/ 1 w 65"/>
                <a:gd name="T9" fmla="*/ 1 h 56"/>
                <a:gd name="T10" fmla="*/ 1 w 65"/>
                <a:gd name="T11" fmla="*/ 1 h 56"/>
                <a:gd name="T12" fmla="*/ 1 w 65"/>
                <a:gd name="T13" fmla="*/ 1 h 56"/>
                <a:gd name="T14" fmla="*/ 1 w 65"/>
                <a:gd name="T15" fmla="*/ 1 h 56"/>
                <a:gd name="T16" fmla="*/ 1 w 65"/>
                <a:gd name="T17" fmla="*/ 1 h 56"/>
                <a:gd name="T18" fmla="*/ 1 w 65"/>
                <a:gd name="T19" fmla="*/ 1 h 56"/>
                <a:gd name="T20" fmla="*/ 1 w 65"/>
                <a:gd name="T21" fmla="*/ 1 h 56"/>
                <a:gd name="T22" fmla="*/ 1 w 65"/>
                <a:gd name="T23" fmla="*/ 1 h 56"/>
                <a:gd name="T24" fmla="*/ 1 w 65"/>
                <a:gd name="T25" fmla="*/ 1 h 56"/>
                <a:gd name="T26" fmla="*/ 1 w 65"/>
                <a:gd name="T27" fmla="*/ 1 h 56"/>
                <a:gd name="T28" fmla="*/ 1 w 65"/>
                <a:gd name="T29" fmla="*/ 1 h 56"/>
                <a:gd name="T30" fmla="*/ 1 w 65"/>
                <a:gd name="T31" fmla="*/ 1 h 56"/>
                <a:gd name="T32" fmla="*/ 1 w 65"/>
                <a:gd name="T33" fmla="*/ 1 h 56"/>
                <a:gd name="T34" fmla="*/ 1 w 65"/>
                <a:gd name="T35" fmla="*/ 1 h 56"/>
                <a:gd name="T36" fmla="*/ 1 w 65"/>
                <a:gd name="T37" fmla="*/ 1 h 56"/>
                <a:gd name="T38" fmla="*/ 1 w 65"/>
                <a:gd name="T39" fmla="*/ 1 h 56"/>
                <a:gd name="T40" fmla="*/ 1 w 65"/>
                <a:gd name="T41" fmla="*/ 1 h 56"/>
                <a:gd name="T42" fmla="*/ 1 w 65"/>
                <a:gd name="T43" fmla="*/ 1 h 56"/>
                <a:gd name="T44" fmla="*/ 1 w 65"/>
                <a:gd name="T45" fmla="*/ 1 h 56"/>
                <a:gd name="T46" fmla="*/ 1 w 65"/>
                <a:gd name="T47" fmla="*/ 1 h 56"/>
                <a:gd name="T48" fmla="*/ 1 w 65"/>
                <a:gd name="T49" fmla="*/ 0 h 56"/>
                <a:gd name="T50" fmla="*/ 1 w 65"/>
                <a:gd name="T51" fmla="*/ 1 h 56"/>
                <a:gd name="T52" fmla="*/ 1 w 65"/>
                <a:gd name="T53" fmla="*/ 1 h 56"/>
                <a:gd name="T54" fmla="*/ 1 w 65"/>
                <a:gd name="T55" fmla="*/ 1 h 56"/>
                <a:gd name="T56" fmla="*/ 1 w 65"/>
                <a:gd name="T57" fmla="*/ 0 h 56"/>
                <a:gd name="T58" fmla="*/ 1 w 65"/>
                <a:gd name="T59" fmla="*/ 1 h 56"/>
                <a:gd name="T60" fmla="*/ 1 w 65"/>
                <a:gd name="T61" fmla="*/ 1 h 56"/>
                <a:gd name="T62" fmla="*/ 1 w 65"/>
                <a:gd name="T63" fmla="*/ 1 h 56"/>
                <a:gd name="T64" fmla="*/ 1 w 65"/>
                <a:gd name="T65" fmla="*/ 1 h 56"/>
                <a:gd name="T66" fmla="*/ 1 w 65"/>
                <a:gd name="T67" fmla="*/ 1 h 56"/>
                <a:gd name="T68" fmla="*/ 1 w 65"/>
                <a:gd name="T69" fmla="*/ 1 h 56"/>
                <a:gd name="T70" fmla="*/ 1 w 65"/>
                <a:gd name="T71" fmla="*/ 1 h 56"/>
                <a:gd name="T72" fmla="*/ 1 w 65"/>
                <a:gd name="T73" fmla="*/ 1 h 56"/>
                <a:gd name="T74" fmla="*/ 1 w 65"/>
                <a:gd name="T75" fmla="*/ 1 h 56"/>
                <a:gd name="T76" fmla="*/ 1 w 65"/>
                <a:gd name="T77" fmla="*/ 1 h 56"/>
                <a:gd name="T78" fmla="*/ 1 w 65"/>
                <a:gd name="T79" fmla="*/ 1 h 56"/>
                <a:gd name="T80" fmla="*/ 1 w 65"/>
                <a:gd name="T81" fmla="*/ 1 h 56"/>
                <a:gd name="T82" fmla="*/ 1 w 65"/>
                <a:gd name="T83" fmla="*/ 1 h 56"/>
                <a:gd name="T84" fmla="*/ 1 w 65"/>
                <a:gd name="T85" fmla="*/ 1 h 56"/>
                <a:gd name="T86" fmla="*/ 1 w 65"/>
                <a:gd name="T87" fmla="*/ 1 h 56"/>
                <a:gd name="T88" fmla="*/ 0 w 65"/>
                <a:gd name="T89" fmla="*/ 1 h 56"/>
                <a:gd name="T90" fmla="*/ 1 w 65"/>
                <a:gd name="T91" fmla="*/ 1 h 56"/>
                <a:gd name="T92" fmla="*/ 1 w 65"/>
                <a:gd name="T93" fmla="*/ 1 h 56"/>
                <a:gd name="T94" fmla="*/ 1 w 65"/>
                <a:gd name="T95" fmla="*/ 1 h 56"/>
                <a:gd name="T96" fmla="*/ 1 w 65"/>
                <a:gd name="T97" fmla="*/ 0 h 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6">
                  <a:moveTo>
                    <a:pt x="25" y="15"/>
                  </a:moveTo>
                  <a:lnTo>
                    <a:pt x="25" y="16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19" y="28"/>
                  </a:lnTo>
                  <a:lnTo>
                    <a:pt x="18" y="28"/>
                  </a:lnTo>
                  <a:lnTo>
                    <a:pt x="17" y="28"/>
                  </a:lnTo>
                  <a:lnTo>
                    <a:pt x="18" y="28"/>
                  </a:lnTo>
                  <a:lnTo>
                    <a:pt x="21" y="28"/>
                  </a:lnTo>
                  <a:lnTo>
                    <a:pt x="23" y="30"/>
                  </a:lnTo>
                  <a:lnTo>
                    <a:pt x="25" y="32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7" y="39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7" y="38"/>
                  </a:lnTo>
                  <a:lnTo>
                    <a:pt x="39" y="39"/>
                  </a:lnTo>
                  <a:lnTo>
                    <a:pt x="40" y="41"/>
                  </a:lnTo>
                  <a:lnTo>
                    <a:pt x="40" y="40"/>
                  </a:lnTo>
                  <a:lnTo>
                    <a:pt x="40" y="39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5" y="28"/>
                  </a:lnTo>
                  <a:lnTo>
                    <a:pt x="47" y="28"/>
                  </a:lnTo>
                  <a:lnTo>
                    <a:pt x="48" y="28"/>
                  </a:lnTo>
                  <a:lnTo>
                    <a:pt x="47" y="28"/>
                  </a:lnTo>
                  <a:lnTo>
                    <a:pt x="46" y="28"/>
                  </a:lnTo>
                  <a:lnTo>
                    <a:pt x="42" y="26"/>
                  </a:lnTo>
                  <a:lnTo>
                    <a:pt x="40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7" y="18"/>
                  </a:lnTo>
                  <a:lnTo>
                    <a:pt x="33" y="20"/>
                  </a:lnTo>
                  <a:lnTo>
                    <a:pt x="30" y="18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6" y="7"/>
                  </a:lnTo>
                  <a:lnTo>
                    <a:pt x="33" y="9"/>
                  </a:lnTo>
                  <a:lnTo>
                    <a:pt x="39" y="7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3"/>
                  </a:lnTo>
                  <a:lnTo>
                    <a:pt x="49" y="7"/>
                  </a:lnTo>
                  <a:lnTo>
                    <a:pt x="48" y="13"/>
                  </a:lnTo>
                  <a:lnTo>
                    <a:pt x="49" y="18"/>
                  </a:lnTo>
                  <a:lnTo>
                    <a:pt x="54" y="23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5" y="28"/>
                  </a:lnTo>
                  <a:lnTo>
                    <a:pt x="63" y="31"/>
                  </a:lnTo>
                  <a:lnTo>
                    <a:pt x="58" y="32"/>
                  </a:lnTo>
                  <a:lnTo>
                    <a:pt x="53" y="33"/>
                  </a:lnTo>
                  <a:lnTo>
                    <a:pt x="49" y="38"/>
                  </a:lnTo>
                  <a:lnTo>
                    <a:pt x="48" y="45"/>
                  </a:lnTo>
                  <a:lnTo>
                    <a:pt x="49" y="51"/>
                  </a:lnTo>
                  <a:lnTo>
                    <a:pt x="52" y="54"/>
                  </a:lnTo>
                  <a:lnTo>
                    <a:pt x="49" y="56"/>
                  </a:lnTo>
                  <a:lnTo>
                    <a:pt x="46" y="56"/>
                  </a:lnTo>
                  <a:lnTo>
                    <a:pt x="44" y="54"/>
                  </a:lnTo>
                  <a:lnTo>
                    <a:pt x="40" y="51"/>
                  </a:lnTo>
                  <a:lnTo>
                    <a:pt x="33" y="47"/>
                  </a:lnTo>
                  <a:lnTo>
                    <a:pt x="27" y="48"/>
                  </a:lnTo>
                  <a:lnTo>
                    <a:pt x="23" y="52"/>
                  </a:lnTo>
                  <a:lnTo>
                    <a:pt x="21" y="56"/>
                  </a:lnTo>
                  <a:lnTo>
                    <a:pt x="16" y="56"/>
                  </a:lnTo>
                  <a:lnTo>
                    <a:pt x="15" y="53"/>
                  </a:lnTo>
                  <a:lnTo>
                    <a:pt x="16" y="49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7" y="32"/>
                  </a:lnTo>
                  <a:lnTo>
                    <a:pt x="2" y="31"/>
                  </a:lnTo>
                  <a:lnTo>
                    <a:pt x="0" y="28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11" y="23"/>
                  </a:lnTo>
                  <a:lnTo>
                    <a:pt x="16" y="18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2" name="Freeform 100">
              <a:extLst>
                <a:ext uri="{FF2B5EF4-FFF2-40B4-BE49-F238E27FC236}">
                  <a16:creationId xmlns:a16="http://schemas.microsoft.com/office/drawing/2014/main" id="{5B7A45B9-441C-4D40-B133-B60D1B1C7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3729"/>
              <a:ext cx="6" cy="6"/>
            </a:xfrm>
            <a:custGeom>
              <a:avLst/>
              <a:gdLst>
                <a:gd name="T0" fmla="*/ 1 w 11"/>
                <a:gd name="T1" fmla="*/ 0 h 13"/>
                <a:gd name="T2" fmla="*/ 1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0 w 11"/>
                <a:gd name="T21" fmla="*/ 0 h 13"/>
                <a:gd name="T22" fmla="*/ 0 w 11"/>
                <a:gd name="T23" fmla="*/ 0 h 13"/>
                <a:gd name="T24" fmla="*/ 1 w 11"/>
                <a:gd name="T25" fmla="*/ 0 h 13"/>
                <a:gd name="T26" fmla="*/ 1 w 11"/>
                <a:gd name="T27" fmla="*/ 0 h 13"/>
                <a:gd name="T28" fmla="*/ 1 w 11"/>
                <a:gd name="T29" fmla="*/ 0 h 13"/>
                <a:gd name="T30" fmla="*/ 1 w 11"/>
                <a:gd name="T31" fmla="*/ 0 h 13"/>
                <a:gd name="T32" fmla="*/ 1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9" y="12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Freeform 101">
              <a:extLst>
                <a:ext uri="{FF2B5EF4-FFF2-40B4-BE49-F238E27FC236}">
                  <a16:creationId xmlns:a16="http://schemas.microsoft.com/office/drawing/2014/main" id="{53A7BDA1-3F21-D04F-931D-0171C548E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729"/>
              <a:ext cx="6" cy="6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w 13"/>
                <a:gd name="T7" fmla="*/ 0 h 13"/>
                <a:gd name="T8" fmla="*/ 0 w 13"/>
                <a:gd name="T9" fmla="*/ 0 h 13"/>
                <a:gd name="T10" fmla="*/ 0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0 h 13"/>
                <a:gd name="T18" fmla="*/ 0 w 13"/>
                <a:gd name="T19" fmla="*/ 0 h 13"/>
                <a:gd name="T20" fmla="*/ 0 w 13"/>
                <a:gd name="T21" fmla="*/ 0 h 13"/>
                <a:gd name="T22" fmla="*/ 0 w 13"/>
                <a:gd name="T23" fmla="*/ 0 h 13"/>
                <a:gd name="T24" fmla="*/ 0 w 13"/>
                <a:gd name="T25" fmla="*/ 0 h 13"/>
                <a:gd name="T26" fmla="*/ 0 w 13"/>
                <a:gd name="T27" fmla="*/ 0 h 13"/>
                <a:gd name="T28" fmla="*/ 0 w 13"/>
                <a:gd name="T29" fmla="*/ 0 h 13"/>
                <a:gd name="T30" fmla="*/ 0 w 13"/>
                <a:gd name="T31" fmla="*/ 0 h 13"/>
                <a:gd name="T32" fmla="*/ 0 w 13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3">
                  <a:moveTo>
                    <a:pt x="4" y="12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2" y="9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2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1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Freeform 102">
              <a:extLst>
                <a:ext uri="{FF2B5EF4-FFF2-40B4-BE49-F238E27FC236}">
                  <a16:creationId xmlns:a16="http://schemas.microsoft.com/office/drawing/2014/main" id="{9E03C4BD-F93C-1D4C-838C-F04F5A61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" y="3747"/>
              <a:ext cx="6" cy="6"/>
            </a:xfrm>
            <a:custGeom>
              <a:avLst/>
              <a:gdLst>
                <a:gd name="T0" fmla="*/ 0 w 13"/>
                <a:gd name="T1" fmla="*/ 1 h 11"/>
                <a:gd name="T2" fmla="*/ 0 w 13"/>
                <a:gd name="T3" fmla="*/ 1 h 11"/>
                <a:gd name="T4" fmla="*/ 0 w 13"/>
                <a:gd name="T5" fmla="*/ 1 h 11"/>
                <a:gd name="T6" fmla="*/ 0 w 13"/>
                <a:gd name="T7" fmla="*/ 1 h 11"/>
                <a:gd name="T8" fmla="*/ 0 w 13"/>
                <a:gd name="T9" fmla="*/ 1 h 11"/>
                <a:gd name="T10" fmla="*/ 0 w 13"/>
                <a:gd name="T11" fmla="*/ 1 h 11"/>
                <a:gd name="T12" fmla="*/ 0 w 13"/>
                <a:gd name="T13" fmla="*/ 1 h 11"/>
                <a:gd name="T14" fmla="*/ 0 w 13"/>
                <a:gd name="T15" fmla="*/ 1 h 11"/>
                <a:gd name="T16" fmla="*/ 0 w 13"/>
                <a:gd name="T17" fmla="*/ 1 h 11"/>
                <a:gd name="T18" fmla="*/ 0 w 13"/>
                <a:gd name="T19" fmla="*/ 1 h 11"/>
                <a:gd name="T20" fmla="*/ 0 w 13"/>
                <a:gd name="T21" fmla="*/ 1 h 11"/>
                <a:gd name="T22" fmla="*/ 0 w 13"/>
                <a:gd name="T23" fmla="*/ 0 h 11"/>
                <a:gd name="T24" fmla="*/ 0 w 13"/>
                <a:gd name="T25" fmla="*/ 0 h 11"/>
                <a:gd name="T26" fmla="*/ 0 w 13"/>
                <a:gd name="T27" fmla="*/ 0 h 11"/>
                <a:gd name="T28" fmla="*/ 0 w 13"/>
                <a:gd name="T29" fmla="*/ 1 h 11"/>
                <a:gd name="T30" fmla="*/ 0 w 13"/>
                <a:gd name="T31" fmla="*/ 1 h 11"/>
                <a:gd name="T32" fmla="*/ 0 w 13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1">
                  <a:moveTo>
                    <a:pt x="0" y="6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Freeform 103">
              <a:extLst>
                <a:ext uri="{FF2B5EF4-FFF2-40B4-BE49-F238E27FC236}">
                  <a16:creationId xmlns:a16="http://schemas.microsoft.com/office/drawing/2014/main" id="{60C4976C-96C3-6A46-8D53-673D9181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766"/>
              <a:ext cx="6" cy="6"/>
            </a:xfrm>
            <a:custGeom>
              <a:avLst/>
              <a:gdLst>
                <a:gd name="T0" fmla="*/ 0 w 13"/>
                <a:gd name="T1" fmla="*/ 1 h 11"/>
                <a:gd name="T2" fmla="*/ 0 w 13"/>
                <a:gd name="T3" fmla="*/ 1 h 11"/>
                <a:gd name="T4" fmla="*/ 0 w 13"/>
                <a:gd name="T5" fmla="*/ 1 h 11"/>
                <a:gd name="T6" fmla="*/ 0 w 13"/>
                <a:gd name="T7" fmla="*/ 1 h 11"/>
                <a:gd name="T8" fmla="*/ 0 w 13"/>
                <a:gd name="T9" fmla="*/ 1 h 11"/>
                <a:gd name="T10" fmla="*/ 0 w 13"/>
                <a:gd name="T11" fmla="*/ 1 h 11"/>
                <a:gd name="T12" fmla="*/ 0 w 13"/>
                <a:gd name="T13" fmla="*/ 1 h 11"/>
                <a:gd name="T14" fmla="*/ 0 w 13"/>
                <a:gd name="T15" fmla="*/ 1 h 11"/>
                <a:gd name="T16" fmla="*/ 0 w 13"/>
                <a:gd name="T17" fmla="*/ 1 h 11"/>
                <a:gd name="T18" fmla="*/ 0 w 13"/>
                <a:gd name="T19" fmla="*/ 1 h 11"/>
                <a:gd name="T20" fmla="*/ 0 w 13"/>
                <a:gd name="T21" fmla="*/ 1 h 11"/>
                <a:gd name="T22" fmla="*/ 0 w 13"/>
                <a:gd name="T23" fmla="*/ 1 h 11"/>
                <a:gd name="T24" fmla="*/ 0 w 13"/>
                <a:gd name="T25" fmla="*/ 1 h 11"/>
                <a:gd name="T26" fmla="*/ 0 w 13"/>
                <a:gd name="T27" fmla="*/ 1 h 11"/>
                <a:gd name="T28" fmla="*/ 0 w 13"/>
                <a:gd name="T29" fmla="*/ 0 h 11"/>
                <a:gd name="T30" fmla="*/ 0 w 13"/>
                <a:gd name="T31" fmla="*/ 0 h 11"/>
                <a:gd name="T32" fmla="*/ 0 w 13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1">
                  <a:moveTo>
                    <a:pt x="4" y="1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2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Freeform 104">
              <a:extLst>
                <a:ext uri="{FF2B5EF4-FFF2-40B4-BE49-F238E27FC236}">
                  <a16:creationId xmlns:a16="http://schemas.microsoft.com/office/drawing/2014/main" id="{1443745A-A903-5542-A00F-AF592D1FD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3766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0 h 11"/>
                <a:gd name="T4" fmla="*/ 1 w 11"/>
                <a:gd name="T5" fmla="*/ 0 h 11"/>
                <a:gd name="T6" fmla="*/ 1 w 11"/>
                <a:gd name="T7" fmla="*/ 1 h 11"/>
                <a:gd name="T8" fmla="*/ 1 w 11"/>
                <a:gd name="T9" fmla="*/ 1 h 11"/>
                <a:gd name="T10" fmla="*/ 0 w 11"/>
                <a:gd name="T11" fmla="*/ 1 h 11"/>
                <a:gd name="T12" fmla="*/ 0 w 11"/>
                <a:gd name="T13" fmla="*/ 1 h 11"/>
                <a:gd name="T14" fmla="*/ 1 w 11"/>
                <a:gd name="T15" fmla="*/ 1 h 11"/>
                <a:gd name="T16" fmla="*/ 1 w 11"/>
                <a:gd name="T17" fmla="*/ 1 h 11"/>
                <a:gd name="T18" fmla="*/ 1 w 11"/>
                <a:gd name="T19" fmla="*/ 1 h 11"/>
                <a:gd name="T20" fmla="*/ 1 w 11"/>
                <a:gd name="T21" fmla="*/ 1 h 11"/>
                <a:gd name="T22" fmla="*/ 1 w 11"/>
                <a:gd name="T23" fmla="*/ 1 h 11"/>
                <a:gd name="T24" fmla="*/ 1 w 11"/>
                <a:gd name="T25" fmla="*/ 1 h 11"/>
                <a:gd name="T26" fmla="*/ 1 w 11"/>
                <a:gd name="T27" fmla="*/ 1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9" y="1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Freeform 105">
              <a:extLst>
                <a:ext uri="{FF2B5EF4-FFF2-40B4-BE49-F238E27FC236}">
                  <a16:creationId xmlns:a16="http://schemas.microsoft.com/office/drawing/2014/main" id="{4D3E6CF0-9EED-EA48-B78C-A5D6FCF8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747"/>
              <a:ext cx="6" cy="6"/>
            </a:xfrm>
            <a:custGeom>
              <a:avLst/>
              <a:gdLst>
                <a:gd name="T0" fmla="*/ 0 w 13"/>
                <a:gd name="T1" fmla="*/ 1 h 11"/>
                <a:gd name="T2" fmla="*/ 0 w 13"/>
                <a:gd name="T3" fmla="*/ 1 h 11"/>
                <a:gd name="T4" fmla="*/ 0 w 13"/>
                <a:gd name="T5" fmla="*/ 1 h 11"/>
                <a:gd name="T6" fmla="*/ 0 w 13"/>
                <a:gd name="T7" fmla="*/ 0 h 11"/>
                <a:gd name="T8" fmla="*/ 0 w 13"/>
                <a:gd name="T9" fmla="*/ 0 h 11"/>
                <a:gd name="T10" fmla="*/ 0 w 13"/>
                <a:gd name="T11" fmla="*/ 0 h 11"/>
                <a:gd name="T12" fmla="*/ 0 w 13"/>
                <a:gd name="T13" fmla="*/ 1 h 11"/>
                <a:gd name="T14" fmla="*/ 0 w 13"/>
                <a:gd name="T15" fmla="*/ 1 h 11"/>
                <a:gd name="T16" fmla="*/ 0 w 13"/>
                <a:gd name="T17" fmla="*/ 1 h 11"/>
                <a:gd name="T18" fmla="*/ 0 w 13"/>
                <a:gd name="T19" fmla="*/ 1 h 11"/>
                <a:gd name="T20" fmla="*/ 0 w 13"/>
                <a:gd name="T21" fmla="*/ 1 h 11"/>
                <a:gd name="T22" fmla="*/ 0 w 13"/>
                <a:gd name="T23" fmla="*/ 1 h 11"/>
                <a:gd name="T24" fmla="*/ 0 w 13"/>
                <a:gd name="T25" fmla="*/ 1 h 11"/>
                <a:gd name="T26" fmla="*/ 0 w 13"/>
                <a:gd name="T27" fmla="*/ 1 h 11"/>
                <a:gd name="T28" fmla="*/ 0 w 13"/>
                <a:gd name="T29" fmla="*/ 1 h 11"/>
                <a:gd name="T30" fmla="*/ 0 w 13"/>
                <a:gd name="T31" fmla="*/ 1 h 11"/>
                <a:gd name="T32" fmla="*/ 0 w 13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1">
                  <a:moveTo>
                    <a:pt x="13" y="6"/>
                  </a:moveTo>
                  <a:lnTo>
                    <a:pt x="13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3" y="8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Freeform 106">
              <a:extLst>
                <a:ext uri="{FF2B5EF4-FFF2-40B4-BE49-F238E27FC236}">
                  <a16:creationId xmlns:a16="http://schemas.microsoft.com/office/drawing/2014/main" id="{6A93E6E3-9570-F544-B442-102219FD0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3736"/>
              <a:ext cx="33" cy="29"/>
            </a:xfrm>
            <a:custGeom>
              <a:avLst/>
              <a:gdLst>
                <a:gd name="T0" fmla="*/ 1 w 65"/>
                <a:gd name="T1" fmla="*/ 1 h 57"/>
                <a:gd name="T2" fmla="*/ 1 w 65"/>
                <a:gd name="T3" fmla="*/ 1 h 57"/>
                <a:gd name="T4" fmla="*/ 1 w 65"/>
                <a:gd name="T5" fmla="*/ 1 h 57"/>
                <a:gd name="T6" fmla="*/ 1 w 65"/>
                <a:gd name="T7" fmla="*/ 1 h 57"/>
                <a:gd name="T8" fmla="*/ 1 w 65"/>
                <a:gd name="T9" fmla="*/ 1 h 57"/>
                <a:gd name="T10" fmla="*/ 1 w 65"/>
                <a:gd name="T11" fmla="*/ 1 h 57"/>
                <a:gd name="T12" fmla="*/ 1 w 65"/>
                <a:gd name="T13" fmla="*/ 1 h 57"/>
                <a:gd name="T14" fmla="*/ 1 w 65"/>
                <a:gd name="T15" fmla="*/ 1 h 57"/>
                <a:gd name="T16" fmla="*/ 1 w 65"/>
                <a:gd name="T17" fmla="*/ 1 h 57"/>
                <a:gd name="T18" fmla="*/ 1 w 65"/>
                <a:gd name="T19" fmla="*/ 1 h 57"/>
                <a:gd name="T20" fmla="*/ 1 w 65"/>
                <a:gd name="T21" fmla="*/ 1 h 57"/>
                <a:gd name="T22" fmla="*/ 1 w 65"/>
                <a:gd name="T23" fmla="*/ 1 h 57"/>
                <a:gd name="T24" fmla="*/ 1 w 65"/>
                <a:gd name="T25" fmla="*/ 1 h 57"/>
                <a:gd name="T26" fmla="*/ 1 w 65"/>
                <a:gd name="T27" fmla="*/ 1 h 57"/>
                <a:gd name="T28" fmla="*/ 1 w 65"/>
                <a:gd name="T29" fmla="*/ 1 h 57"/>
                <a:gd name="T30" fmla="*/ 1 w 65"/>
                <a:gd name="T31" fmla="*/ 1 h 57"/>
                <a:gd name="T32" fmla="*/ 1 w 65"/>
                <a:gd name="T33" fmla="*/ 1 h 57"/>
                <a:gd name="T34" fmla="*/ 1 w 65"/>
                <a:gd name="T35" fmla="*/ 1 h 57"/>
                <a:gd name="T36" fmla="*/ 1 w 65"/>
                <a:gd name="T37" fmla="*/ 1 h 57"/>
                <a:gd name="T38" fmla="*/ 1 w 65"/>
                <a:gd name="T39" fmla="*/ 1 h 57"/>
                <a:gd name="T40" fmla="*/ 1 w 65"/>
                <a:gd name="T41" fmla="*/ 1 h 57"/>
                <a:gd name="T42" fmla="*/ 1 w 65"/>
                <a:gd name="T43" fmla="*/ 1 h 57"/>
                <a:gd name="T44" fmla="*/ 1 w 65"/>
                <a:gd name="T45" fmla="*/ 1 h 57"/>
                <a:gd name="T46" fmla="*/ 1 w 65"/>
                <a:gd name="T47" fmla="*/ 1 h 57"/>
                <a:gd name="T48" fmla="*/ 1 w 65"/>
                <a:gd name="T49" fmla="*/ 0 h 57"/>
                <a:gd name="T50" fmla="*/ 1 w 65"/>
                <a:gd name="T51" fmla="*/ 1 h 57"/>
                <a:gd name="T52" fmla="*/ 1 w 65"/>
                <a:gd name="T53" fmla="*/ 1 h 57"/>
                <a:gd name="T54" fmla="*/ 1 w 65"/>
                <a:gd name="T55" fmla="*/ 1 h 57"/>
                <a:gd name="T56" fmla="*/ 1 w 65"/>
                <a:gd name="T57" fmla="*/ 0 h 57"/>
                <a:gd name="T58" fmla="*/ 1 w 65"/>
                <a:gd name="T59" fmla="*/ 1 h 57"/>
                <a:gd name="T60" fmla="*/ 1 w 65"/>
                <a:gd name="T61" fmla="*/ 1 h 57"/>
                <a:gd name="T62" fmla="*/ 1 w 65"/>
                <a:gd name="T63" fmla="*/ 1 h 57"/>
                <a:gd name="T64" fmla="*/ 1 w 65"/>
                <a:gd name="T65" fmla="*/ 1 h 57"/>
                <a:gd name="T66" fmla="*/ 1 w 65"/>
                <a:gd name="T67" fmla="*/ 1 h 57"/>
                <a:gd name="T68" fmla="*/ 1 w 65"/>
                <a:gd name="T69" fmla="*/ 1 h 57"/>
                <a:gd name="T70" fmla="*/ 1 w 65"/>
                <a:gd name="T71" fmla="*/ 1 h 57"/>
                <a:gd name="T72" fmla="*/ 1 w 65"/>
                <a:gd name="T73" fmla="*/ 1 h 57"/>
                <a:gd name="T74" fmla="*/ 1 w 65"/>
                <a:gd name="T75" fmla="*/ 1 h 57"/>
                <a:gd name="T76" fmla="*/ 1 w 65"/>
                <a:gd name="T77" fmla="*/ 1 h 57"/>
                <a:gd name="T78" fmla="*/ 1 w 65"/>
                <a:gd name="T79" fmla="*/ 1 h 57"/>
                <a:gd name="T80" fmla="*/ 1 w 65"/>
                <a:gd name="T81" fmla="*/ 1 h 57"/>
                <a:gd name="T82" fmla="*/ 1 w 65"/>
                <a:gd name="T83" fmla="*/ 1 h 57"/>
                <a:gd name="T84" fmla="*/ 1 w 65"/>
                <a:gd name="T85" fmla="*/ 1 h 57"/>
                <a:gd name="T86" fmla="*/ 1 w 65"/>
                <a:gd name="T87" fmla="*/ 1 h 57"/>
                <a:gd name="T88" fmla="*/ 0 w 65"/>
                <a:gd name="T89" fmla="*/ 1 h 57"/>
                <a:gd name="T90" fmla="*/ 1 w 65"/>
                <a:gd name="T91" fmla="*/ 1 h 57"/>
                <a:gd name="T92" fmla="*/ 1 w 65"/>
                <a:gd name="T93" fmla="*/ 1 h 57"/>
                <a:gd name="T94" fmla="*/ 1 w 65"/>
                <a:gd name="T95" fmla="*/ 1 h 57"/>
                <a:gd name="T96" fmla="*/ 1 w 65"/>
                <a:gd name="T97" fmla="*/ 0 h 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7">
                  <a:moveTo>
                    <a:pt x="25" y="15"/>
                  </a:moveTo>
                  <a:lnTo>
                    <a:pt x="25" y="16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19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31"/>
                  </a:lnTo>
                  <a:lnTo>
                    <a:pt x="25" y="33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8" y="39"/>
                  </a:lnTo>
                  <a:lnTo>
                    <a:pt x="30" y="38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9" y="39"/>
                  </a:lnTo>
                  <a:lnTo>
                    <a:pt x="40" y="41"/>
                  </a:lnTo>
                  <a:lnTo>
                    <a:pt x="40" y="40"/>
                  </a:lnTo>
                  <a:lnTo>
                    <a:pt x="40" y="39"/>
                  </a:lnTo>
                  <a:lnTo>
                    <a:pt x="40" y="37"/>
                  </a:lnTo>
                  <a:lnTo>
                    <a:pt x="41" y="33"/>
                  </a:lnTo>
                  <a:lnTo>
                    <a:pt x="42" y="31"/>
                  </a:lnTo>
                  <a:lnTo>
                    <a:pt x="45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4" y="26"/>
                  </a:lnTo>
                  <a:lnTo>
                    <a:pt x="41" y="24"/>
                  </a:lnTo>
                  <a:lnTo>
                    <a:pt x="40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7" y="18"/>
                  </a:lnTo>
                  <a:lnTo>
                    <a:pt x="33" y="20"/>
                  </a:lnTo>
                  <a:lnTo>
                    <a:pt x="30" y="18"/>
                  </a:lnTo>
                  <a:lnTo>
                    <a:pt x="28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6" y="7"/>
                  </a:lnTo>
                  <a:lnTo>
                    <a:pt x="33" y="9"/>
                  </a:lnTo>
                  <a:lnTo>
                    <a:pt x="40" y="7"/>
                  </a:lnTo>
                  <a:lnTo>
                    <a:pt x="44" y="3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3"/>
                  </a:lnTo>
                  <a:lnTo>
                    <a:pt x="49" y="7"/>
                  </a:lnTo>
                  <a:lnTo>
                    <a:pt x="48" y="13"/>
                  </a:lnTo>
                  <a:lnTo>
                    <a:pt x="49" y="18"/>
                  </a:lnTo>
                  <a:lnTo>
                    <a:pt x="55" y="23"/>
                  </a:lnTo>
                  <a:lnTo>
                    <a:pt x="60" y="24"/>
                  </a:lnTo>
                  <a:lnTo>
                    <a:pt x="64" y="25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59" y="32"/>
                  </a:lnTo>
                  <a:lnTo>
                    <a:pt x="53" y="33"/>
                  </a:lnTo>
                  <a:lnTo>
                    <a:pt x="49" y="38"/>
                  </a:lnTo>
                  <a:lnTo>
                    <a:pt x="49" y="45"/>
                  </a:lnTo>
                  <a:lnTo>
                    <a:pt x="51" y="51"/>
                  </a:lnTo>
                  <a:lnTo>
                    <a:pt x="52" y="54"/>
                  </a:lnTo>
                  <a:lnTo>
                    <a:pt x="49" y="56"/>
                  </a:lnTo>
                  <a:lnTo>
                    <a:pt x="46" y="57"/>
                  </a:lnTo>
                  <a:lnTo>
                    <a:pt x="44" y="54"/>
                  </a:lnTo>
                  <a:lnTo>
                    <a:pt x="40" y="51"/>
                  </a:lnTo>
                  <a:lnTo>
                    <a:pt x="33" y="47"/>
                  </a:lnTo>
                  <a:lnTo>
                    <a:pt x="28" y="48"/>
                  </a:lnTo>
                  <a:lnTo>
                    <a:pt x="24" y="53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5" y="53"/>
                  </a:lnTo>
                  <a:lnTo>
                    <a:pt x="16" y="49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7" y="32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6" y="24"/>
                  </a:lnTo>
                  <a:lnTo>
                    <a:pt x="11" y="23"/>
                  </a:lnTo>
                  <a:lnTo>
                    <a:pt x="16" y="18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7" y="0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Freeform 107">
              <a:extLst>
                <a:ext uri="{FF2B5EF4-FFF2-40B4-BE49-F238E27FC236}">
                  <a16:creationId xmlns:a16="http://schemas.microsoft.com/office/drawing/2014/main" id="{582D5CF9-D984-5B41-9F94-F178AAA5D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3695"/>
              <a:ext cx="7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0 h 13"/>
                <a:gd name="T18" fmla="*/ 1 w 12"/>
                <a:gd name="T19" fmla="*/ 0 h 13"/>
                <a:gd name="T20" fmla="*/ 0 w 12"/>
                <a:gd name="T21" fmla="*/ 0 h 13"/>
                <a:gd name="T22" fmla="*/ 0 w 12"/>
                <a:gd name="T23" fmla="*/ 0 h 13"/>
                <a:gd name="T24" fmla="*/ 1 w 12"/>
                <a:gd name="T25" fmla="*/ 0 h 13"/>
                <a:gd name="T26" fmla="*/ 1 w 12"/>
                <a:gd name="T27" fmla="*/ 0 h 13"/>
                <a:gd name="T28" fmla="*/ 1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9" y="12"/>
                  </a:moveTo>
                  <a:lnTo>
                    <a:pt x="11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7" y="13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Freeform 108">
              <a:extLst>
                <a:ext uri="{FF2B5EF4-FFF2-40B4-BE49-F238E27FC236}">
                  <a16:creationId xmlns:a16="http://schemas.microsoft.com/office/drawing/2014/main" id="{01894DFE-D434-0F48-9CE2-E6F60491A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95"/>
              <a:ext cx="6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1 w 12"/>
                <a:gd name="T15" fmla="*/ 0 h 13"/>
                <a:gd name="T16" fmla="*/ 1 w 12"/>
                <a:gd name="T17" fmla="*/ 0 h 13"/>
                <a:gd name="T18" fmla="*/ 1 w 12"/>
                <a:gd name="T19" fmla="*/ 0 h 13"/>
                <a:gd name="T20" fmla="*/ 1 w 12"/>
                <a:gd name="T21" fmla="*/ 0 h 13"/>
                <a:gd name="T22" fmla="*/ 1 w 12"/>
                <a:gd name="T23" fmla="*/ 0 h 13"/>
                <a:gd name="T24" fmla="*/ 0 w 12"/>
                <a:gd name="T25" fmla="*/ 0 h 13"/>
                <a:gd name="T26" fmla="*/ 0 w 12"/>
                <a:gd name="T27" fmla="*/ 0 h 13"/>
                <a:gd name="T28" fmla="*/ 0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3" y="12"/>
                  </a:moveTo>
                  <a:lnTo>
                    <a:pt x="5" y="13"/>
                  </a:lnTo>
                  <a:lnTo>
                    <a:pt x="7" y="12"/>
                  </a:lnTo>
                  <a:lnTo>
                    <a:pt x="10" y="12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1" name="Freeform 109">
              <a:extLst>
                <a:ext uri="{FF2B5EF4-FFF2-40B4-BE49-F238E27FC236}">
                  <a16:creationId xmlns:a16="http://schemas.microsoft.com/office/drawing/2014/main" id="{118ED8C2-F8D3-2742-8ABA-185017B73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3713"/>
              <a:ext cx="6" cy="6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w 13"/>
                <a:gd name="T7" fmla="*/ 0 h 13"/>
                <a:gd name="T8" fmla="*/ 0 w 13"/>
                <a:gd name="T9" fmla="*/ 0 h 13"/>
                <a:gd name="T10" fmla="*/ 0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0 h 13"/>
                <a:gd name="T18" fmla="*/ 0 w 13"/>
                <a:gd name="T19" fmla="*/ 0 h 13"/>
                <a:gd name="T20" fmla="*/ 0 w 13"/>
                <a:gd name="T21" fmla="*/ 0 h 13"/>
                <a:gd name="T22" fmla="*/ 0 w 13"/>
                <a:gd name="T23" fmla="*/ 0 h 13"/>
                <a:gd name="T24" fmla="*/ 0 w 13"/>
                <a:gd name="T25" fmla="*/ 0 h 13"/>
                <a:gd name="T26" fmla="*/ 0 w 13"/>
                <a:gd name="T27" fmla="*/ 0 h 13"/>
                <a:gd name="T28" fmla="*/ 0 w 13"/>
                <a:gd name="T29" fmla="*/ 0 h 13"/>
                <a:gd name="T30" fmla="*/ 0 w 13"/>
                <a:gd name="T31" fmla="*/ 0 h 13"/>
                <a:gd name="T32" fmla="*/ 0 w 13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1" y="9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Freeform 110">
              <a:extLst>
                <a:ext uri="{FF2B5EF4-FFF2-40B4-BE49-F238E27FC236}">
                  <a16:creationId xmlns:a16="http://schemas.microsoft.com/office/drawing/2014/main" id="{915DC3C0-3249-0243-8610-B7FD4EB46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732"/>
              <a:ext cx="6" cy="6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0 w 12"/>
                <a:gd name="T9" fmla="*/ 1 h 11"/>
                <a:gd name="T10" fmla="*/ 1 w 12"/>
                <a:gd name="T11" fmla="*/ 1 h 11"/>
                <a:gd name="T12" fmla="*/ 1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1 w 12"/>
                <a:gd name="T19" fmla="*/ 1 h 11"/>
                <a:gd name="T20" fmla="*/ 1 w 12"/>
                <a:gd name="T21" fmla="*/ 1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0 h 11"/>
                <a:gd name="T30" fmla="*/ 1 w 12"/>
                <a:gd name="T31" fmla="*/ 0 h 11"/>
                <a:gd name="T32" fmla="*/ 1 w 12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3" y="0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Freeform 111">
              <a:extLst>
                <a:ext uri="{FF2B5EF4-FFF2-40B4-BE49-F238E27FC236}">
                  <a16:creationId xmlns:a16="http://schemas.microsoft.com/office/drawing/2014/main" id="{B60F90EB-B391-224A-8FB2-04C911E6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3732"/>
              <a:ext cx="7" cy="6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0 h 11"/>
                <a:gd name="T4" fmla="*/ 1 w 12"/>
                <a:gd name="T5" fmla="*/ 0 h 11"/>
                <a:gd name="T6" fmla="*/ 1 w 12"/>
                <a:gd name="T7" fmla="*/ 1 h 11"/>
                <a:gd name="T8" fmla="*/ 1 w 12"/>
                <a:gd name="T9" fmla="*/ 1 h 11"/>
                <a:gd name="T10" fmla="*/ 0 w 12"/>
                <a:gd name="T11" fmla="*/ 1 h 11"/>
                <a:gd name="T12" fmla="*/ 0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1 w 12"/>
                <a:gd name="T19" fmla="*/ 1 h 11"/>
                <a:gd name="T20" fmla="*/ 1 w 12"/>
                <a:gd name="T21" fmla="*/ 1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1 h 11"/>
                <a:gd name="T30" fmla="*/ 1 w 12"/>
                <a:gd name="T31" fmla="*/ 1 h 11"/>
                <a:gd name="T32" fmla="*/ 1 w 12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Freeform 112">
              <a:extLst>
                <a:ext uri="{FF2B5EF4-FFF2-40B4-BE49-F238E27FC236}">
                  <a16:creationId xmlns:a16="http://schemas.microsoft.com/office/drawing/2014/main" id="{93905B4A-09F2-6243-B4A1-9F4883FA2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713"/>
              <a:ext cx="6" cy="6"/>
            </a:xfrm>
            <a:custGeom>
              <a:avLst/>
              <a:gdLst>
                <a:gd name="T0" fmla="*/ 1 w 11"/>
                <a:gd name="T1" fmla="*/ 0 h 13"/>
                <a:gd name="T2" fmla="*/ 1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0 w 11"/>
                <a:gd name="T15" fmla="*/ 0 h 13"/>
                <a:gd name="T16" fmla="*/ 0 w 11"/>
                <a:gd name="T17" fmla="*/ 0 h 13"/>
                <a:gd name="T18" fmla="*/ 0 w 11"/>
                <a:gd name="T19" fmla="*/ 0 h 13"/>
                <a:gd name="T20" fmla="*/ 1 w 11"/>
                <a:gd name="T21" fmla="*/ 0 h 13"/>
                <a:gd name="T22" fmla="*/ 1 w 11"/>
                <a:gd name="T23" fmla="*/ 0 h 13"/>
                <a:gd name="T24" fmla="*/ 1 w 11"/>
                <a:gd name="T25" fmla="*/ 0 h 13"/>
                <a:gd name="T26" fmla="*/ 1 w 11"/>
                <a:gd name="T27" fmla="*/ 0 h 13"/>
                <a:gd name="T28" fmla="*/ 1 w 11"/>
                <a:gd name="T29" fmla="*/ 0 h 13"/>
                <a:gd name="T30" fmla="*/ 1 w 11"/>
                <a:gd name="T31" fmla="*/ 0 h 13"/>
                <a:gd name="T32" fmla="*/ 1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Freeform 113">
              <a:extLst>
                <a:ext uri="{FF2B5EF4-FFF2-40B4-BE49-F238E27FC236}">
                  <a16:creationId xmlns:a16="http://schemas.microsoft.com/office/drawing/2014/main" id="{4037E840-9A8F-054F-9AD5-C516F76D3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3702"/>
              <a:ext cx="32" cy="28"/>
            </a:xfrm>
            <a:custGeom>
              <a:avLst/>
              <a:gdLst>
                <a:gd name="T0" fmla="*/ 1 w 64"/>
                <a:gd name="T1" fmla="*/ 1 h 56"/>
                <a:gd name="T2" fmla="*/ 1 w 64"/>
                <a:gd name="T3" fmla="*/ 1 h 56"/>
                <a:gd name="T4" fmla="*/ 1 w 64"/>
                <a:gd name="T5" fmla="*/ 1 h 56"/>
                <a:gd name="T6" fmla="*/ 1 w 64"/>
                <a:gd name="T7" fmla="*/ 1 h 56"/>
                <a:gd name="T8" fmla="*/ 1 w 64"/>
                <a:gd name="T9" fmla="*/ 1 h 56"/>
                <a:gd name="T10" fmla="*/ 1 w 64"/>
                <a:gd name="T11" fmla="*/ 1 h 56"/>
                <a:gd name="T12" fmla="*/ 1 w 64"/>
                <a:gd name="T13" fmla="*/ 1 h 56"/>
                <a:gd name="T14" fmla="*/ 1 w 64"/>
                <a:gd name="T15" fmla="*/ 1 h 56"/>
                <a:gd name="T16" fmla="*/ 1 w 64"/>
                <a:gd name="T17" fmla="*/ 1 h 56"/>
                <a:gd name="T18" fmla="*/ 1 w 64"/>
                <a:gd name="T19" fmla="*/ 1 h 56"/>
                <a:gd name="T20" fmla="*/ 1 w 64"/>
                <a:gd name="T21" fmla="*/ 1 h 56"/>
                <a:gd name="T22" fmla="*/ 1 w 64"/>
                <a:gd name="T23" fmla="*/ 1 h 56"/>
                <a:gd name="T24" fmla="*/ 1 w 64"/>
                <a:gd name="T25" fmla="*/ 1 h 56"/>
                <a:gd name="T26" fmla="*/ 1 w 64"/>
                <a:gd name="T27" fmla="*/ 1 h 56"/>
                <a:gd name="T28" fmla="*/ 1 w 64"/>
                <a:gd name="T29" fmla="*/ 1 h 56"/>
                <a:gd name="T30" fmla="*/ 1 w 64"/>
                <a:gd name="T31" fmla="*/ 1 h 56"/>
                <a:gd name="T32" fmla="*/ 1 w 64"/>
                <a:gd name="T33" fmla="*/ 1 h 56"/>
                <a:gd name="T34" fmla="*/ 1 w 64"/>
                <a:gd name="T35" fmla="*/ 1 h 56"/>
                <a:gd name="T36" fmla="*/ 1 w 64"/>
                <a:gd name="T37" fmla="*/ 1 h 56"/>
                <a:gd name="T38" fmla="*/ 1 w 64"/>
                <a:gd name="T39" fmla="*/ 1 h 56"/>
                <a:gd name="T40" fmla="*/ 1 w 64"/>
                <a:gd name="T41" fmla="*/ 1 h 56"/>
                <a:gd name="T42" fmla="*/ 1 w 64"/>
                <a:gd name="T43" fmla="*/ 1 h 56"/>
                <a:gd name="T44" fmla="*/ 1 w 64"/>
                <a:gd name="T45" fmla="*/ 1 h 56"/>
                <a:gd name="T46" fmla="*/ 1 w 64"/>
                <a:gd name="T47" fmla="*/ 1 h 56"/>
                <a:gd name="T48" fmla="*/ 1 w 64"/>
                <a:gd name="T49" fmla="*/ 0 h 56"/>
                <a:gd name="T50" fmla="*/ 1 w 64"/>
                <a:gd name="T51" fmla="*/ 1 h 56"/>
                <a:gd name="T52" fmla="*/ 1 w 64"/>
                <a:gd name="T53" fmla="*/ 1 h 56"/>
                <a:gd name="T54" fmla="*/ 1 w 64"/>
                <a:gd name="T55" fmla="*/ 1 h 56"/>
                <a:gd name="T56" fmla="*/ 1 w 64"/>
                <a:gd name="T57" fmla="*/ 0 h 56"/>
                <a:gd name="T58" fmla="*/ 1 w 64"/>
                <a:gd name="T59" fmla="*/ 1 h 56"/>
                <a:gd name="T60" fmla="*/ 1 w 64"/>
                <a:gd name="T61" fmla="*/ 1 h 56"/>
                <a:gd name="T62" fmla="*/ 1 w 64"/>
                <a:gd name="T63" fmla="*/ 1 h 56"/>
                <a:gd name="T64" fmla="*/ 1 w 64"/>
                <a:gd name="T65" fmla="*/ 1 h 56"/>
                <a:gd name="T66" fmla="*/ 1 w 64"/>
                <a:gd name="T67" fmla="*/ 1 h 56"/>
                <a:gd name="T68" fmla="*/ 1 w 64"/>
                <a:gd name="T69" fmla="*/ 1 h 56"/>
                <a:gd name="T70" fmla="*/ 1 w 64"/>
                <a:gd name="T71" fmla="*/ 1 h 56"/>
                <a:gd name="T72" fmla="*/ 1 w 64"/>
                <a:gd name="T73" fmla="*/ 1 h 56"/>
                <a:gd name="T74" fmla="*/ 1 w 64"/>
                <a:gd name="T75" fmla="*/ 1 h 56"/>
                <a:gd name="T76" fmla="*/ 1 w 64"/>
                <a:gd name="T77" fmla="*/ 1 h 56"/>
                <a:gd name="T78" fmla="*/ 1 w 64"/>
                <a:gd name="T79" fmla="*/ 1 h 56"/>
                <a:gd name="T80" fmla="*/ 1 w 64"/>
                <a:gd name="T81" fmla="*/ 1 h 56"/>
                <a:gd name="T82" fmla="*/ 1 w 64"/>
                <a:gd name="T83" fmla="*/ 1 h 56"/>
                <a:gd name="T84" fmla="*/ 1 w 64"/>
                <a:gd name="T85" fmla="*/ 1 h 56"/>
                <a:gd name="T86" fmla="*/ 1 w 64"/>
                <a:gd name="T87" fmla="*/ 1 h 56"/>
                <a:gd name="T88" fmla="*/ 0 w 64"/>
                <a:gd name="T89" fmla="*/ 1 h 56"/>
                <a:gd name="T90" fmla="*/ 1 w 64"/>
                <a:gd name="T91" fmla="*/ 1 h 56"/>
                <a:gd name="T92" fmla="*/ 1 w 64"/>
                <a:gd name="T93" fmla="*/ 1 h 56"/>
                <a:gd name="T94" fmla="*/ 1 w 64"/>
                <a:gd name="T95" fmla="*/ 1 h 56"/>
                <a:gd name="T96" fmla="*/ 1 w 64"/>
                <a:gd name="T97" fmla="*/ 0 h 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4" h="56">
                  <a:moveTo>
                    <a:pt x="24" y="15"/>
                  </a:moveTo>
                  <a:lnTo>
                    <a:pt x="24" y="16"/>
                  </a:lnTo>
                  <a:lnTo>
                    <a:pt x="25" y="17"/>
                  </a:lnTo>
                  <a:lnTo>
                    <a:pt x="25" y="21"/>
                  </a:lnTo>
                  <a:lnTo>
                    <a:pt x="24" y="24"/>
                  </a:lnTo>
                  <a:lnTo>
                    <a:pt x="22" y="27"/>
                  </a:lnTo>
                  <a:lnTo>
                    <a:pt x="20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25" y="36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5" y="40"/>
                  </a:lnTo>
                  <a:lnTo>
                    <a:pt x="27" y="39"/>
                  </a:lnTo>
                  <a:lnTo>
                    <a:pt x="29" y="38"/>
                  </a:lnTo>
                  <a:lnTo>
                    <a:pt x="32" y="37"/>
                  </a:lnTo>
                  <a:lnTo>
                    <a:pt x="36" y="38"/>
                  </a:lnTo>
                  <a:lnTo>
                    <a:pt x="38" y="39"/>
                  </a:lnTo>
                  <a:lnTo>
                    <a:pt x="40" y="42"/>
                  </a:lnTo>
                  <a:lnTo>
                    <a:pt x="40" y="40"/>
                  </a:lnTo>
                  <a:lnTo>
                    <a:pt x="39" y="39"/>
                  </a:lnTo>
                  <a:lnTo>
                    <a:pt x="39" y="36"/>
                  </a:lnTo>
                  <a:lnTo>
                    <a:pt x="40" y="32"/>
                  </a:lnTo>
                  <a:lnTo>
                    <a:pt x="41" y="30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6" y="29"/>
                  </a:lnTo>
                  <a:lnTo>
                    <a:pt x="45" y="28"/>
                  </a:lnTo>
                  <a:lnTo>
                    <a:pt x="43" y="27"/>
                  </a:lnTo>
                  <a:lnTo>
                    <a:pt x="40" y="24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6" y="19"/>
                  </a:lnTo>
                  <a:lnTo>
                    <a:pt x="32" y="20"/>
                  </a:lnTo>
                  <a:lnTo>
                    <a:pt x="29" y="19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4" y="15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4"/>
                  </a:lnTo>
                  <a:lnTo>
                    <a:pt x="27" y="7"/>
                  </a:lnTo>
                  <a:lnTo>
                    <a:pt x="32" y="9"/>
                  </a:lnTo>
                  <a:lnTo>
                    <a:pt x="39" y="7"/>
                  </a:lnTo>
                  <a:lnTo>
                    <a:pt x="43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1" y="4"/>
                  </a:lnTo>
                  <a:lnTo>
                    <a:pt x="50" y="7"/>
                  </a:lnTo>
                  <a:lnTo>
                    <a:pt x="47" y="13"/>
                  </a:lnTo>
                  <a:lnTo>
                    <a:pt x="50" y="19"/>
                  </a:lnTo>
                  <a:lnTo>
                    <a:pt x="54" y="23"/>
                  </a:lnTo>
                  <a:lnTo>
                    <a:pt x="59" y="24"/>
                  </a:lnTo>
                  <a:lnTo>
                    <a:pt x="63" y="25"/>
                  </a:lnTo>
                  <a:lnTo>
                    <a:pt x="64" y="29"/>
                  </a:lnTo>
                  <a:lnTo>
                    <a:pt x="62" y="32"/>
                  </a:lnTo>
                  <a:lnTo>
                    <a:pt x="58" y="32"/>
                  </a:lnTo>
                  <a:lnTo>
                    <a:pt x="53" y="33"/>
                  </a:lnTo>
                  <a:lnTo>
                    <a:pt x="50" y="38"/>
                  </a:lnTo>
                  <a:lnTo>
                    <a:pt x="48" y="45"/>
                  </a:lnTo>
                  <a:lnTo>
                    <a:pt x="50" y="51"/>
                  </a:lnTo>
                  <a:lnTo>
                    <a:pt x="51" y="54"/>
                  </a:lnTo>
                  <a:lnTo>
                    <a:pt x="48" y="56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39" y="51"/>
                  </a:lnTo>
                  <a:lnTo>
                    <a:pt x="32" y="47"/>
                  </a:lnTo>
                  <a:lnTo>
                    <a:pt x="27" y="48"/>
                  </a:lnTo>
                  <a:lnTo>
                    <a:pt x="23" y="53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2" y="33"/>
                  </a:lnTo>
                  <a:lnTo>
                    <a:pt x="6" y="32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6" y="24"/>
                  </a:lnTo>
                  <a:lnTo>
                    <a:pt x="12" y="23"/>
                  </a:lnTo>
                  <a:lnTo>
                    <a:pt x="16" y="19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Freeform 114">
              <a:extLst>
                <a:ext uri="{FF2B5EF4-FFF2-40B4-BE49-F238E27FC236}">
                  <a16:creationId xmlns:a16="http://schemas.microsoft.com/office/drawing/2014/main" id="{D5466502-6456-DA4C-9991-A381AFEF3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" y="3741"/>
              <a:ext cx="5" cy="6"/>
            </a:xfrm>
            <a:custGeom>
              <a:avLst/>
              <a:gdLst>
                <a:gd name="T0" fmla="*/ 0 w 12"/>
                <a:gd name="T1" fmla="*/ 1 h 12"/>
                <a:gd name="T2" fmla="*/ 0 w 12"/>
                <a:gd name="T3" fmla="*/ 1 h 12"/>
                <a:gd name="T4" fmla="*/ 0 w 12"/>
                <a:gd name="T5" fmla="*/ 1 h 12"/>
                <a:gd name="T6" fmla="*/ 0 w 12"/>
                <a:gd name="T7" fmla="*/ 1 h 12"/>
                <a:gd name="T8" fmla="*/ 0 w 12"/>
                <a:gd name="T9" fmla="*/ 1 h 12"/>
                <a:gd name="T10" fmla="*/ 0 w 12"/>
                <a:gd name="T11" fmla="*/ 1 h 12"/>
                <a:gd name="T12" fmla="*/ 0 w 12"/>
                <a:gd name="T13" fmla="*/ 0 h 12"/>
                <a:gd name="T14" fmla="*/ 0 w 12"/>
                <a:gd name="T15" fmla="*/ 0 h 12"/>
                <a:gd name="T16" fmla="*/ 0 w 12"/>
                <a:gd name="T17" fmla="*/ 0 h 12"/>
                <a:gd name="T18" fmla="*/ 0 w 12"/>
                <a:gd name="T19" fmla="*/ 1 h 12"/>
                <a:gd name="T20" fmla="*/ 0 w 12"/>
                <a:gd name="T21" fmla="*/ 1 h 12"/>
                <a:gd name="T22" fmla="*/ 0 w 12"/>
                <a:gd name="T23" fmla="*/ 1 h 12"/>
                <a:gd name="T24" fmla="*/ 0 w 12"/>
                <a:gd name="T25" fmla="*/ 1 h 12"/>
                <a:gd name="T26" fmla="*/ 0 w 12"/>
                <a:gd name="T27" fmla="*/ 1 h 12"/>
                <a:gd name="T28" fmla="*/ 0 w 12"/>
                <a:gd name="T29" fmla="*/ 1 h 12"/>
                <a:gd name="T30" fmla="*/ 0 w 12"/>
                <a:gd name="T31" fmla="*/ 1 h 12"/>
                <a:gd name="T32" fmla="*/ 0 w 12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10" y="12"/>
                  </a:moveTo>
                  <a:lnTo>
                    <a:pt x="11" y="10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Freeform 115">
              <a:extLst>
                <a:ext uri="{FF2B5EF4-FFF2-40B4-BE49-F238E27FC236}">
                  <a16:creationId xmlns:a16="http://schemas.microsoft.com/office/drawing/2014/main" id="{892AA676-2B3A-4242-BFFE-EB5847BBE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3741"/>
              <a:ext cx="6" cy="6"/>
            </a:xfrm>
            <a:custGeom>
              <a:avLst/>
              <a:gdLst>
                <a:gd name="T0" fmla="*/ 0 w 13"/>
                <a:gd name="T1" fmla="*/ 1 h 12"/>
                <a:gd name="T2" fmla="*/ 0 w 13"/>
                <a:gd name="T3" fmla="*/ 1 h 12"/>
                <a:gd name="T4" fmla="*/ 0 w 13"/>
                <a:gd name="T5" fmla="*/ 1 h 12"/>
                <a:gd name="T6" fmla="*/ 0 w 13"/>
                <a:gd name="T7" fmla="*/ 1 h 12"/>
                <a:gd name="T8" fmla="*/ 0 w 13"/>
                <a:gd name="T9" fmla="*/ 1 h 12"/>
                <a:gd name="T10" fmla="*/ 0 w 13"/>
                <a:gd name="T11" fmla="*/ 1 h 12"/>
                <a:gd name="T12" fmla="*/ 0 w 13"/>
                <a:gd name="T13" fmla="*/ 1 h 12"/>
                <a:gd name="T14" fmla="*/ 0 w 13"/>
                <a:gd name="T15" fmla="*/ 1 h 12"/>
                <a:gd name="T16" fmla="*/ 0 w 13"/>
                <a:gd name="T17" fmla="*/ 0 h 12"/>
                <a:gd name="T18" fmla="*/ 0 w 13"/>
                <a:gd name="T19" fmla="*/ 0 h 12"/>
                <a:gd name="T20" fmla="*/ 0 w 13"/>
                <a:gd name="T21" fmla="*/ 0 h 12"/>
                <a:gd name="T22" fmla="*/ 0 w 13"/>
                <a:gd name="T23" fmla="*/ 1 h 12"/>
                <a:gd name="T24" fmla="*/ 0 w 13"/>
                <a:gd name="T25" fmla="*/ 1 h 12"/>
                <a:gd name="T26" fmla="*/ 0 w 13"/>
                <a:gd name="T27" fmla="*/ 1 h 12"/>
                <a:gd name="T28" fmla="*/ 0 w 13"/>
                <a:gd name="T29" fmla="*/ 1 h 12"/>
                <a:gd name="T30" fmla="*/ 0 w 13"/>
                <a:gd name="T31" fmla="*/ 1 h 12"/>
                <a:gd name="T32" fmla="*/ 0 w 13"/>
                <a:gd name="T33" fmla="*/ 1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2">
                  <a:moveTo>
                    <a:pt x="3" y="12"/>
                  </a:moveTo>
                  <a:lnTo>
                    <a:pt x="6" y="12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Freeform 116">
              <a:extLst>
                <a:ext uri="{FF2B5EF4-FFF2-40B4-BE49-F238E27FC236}">
                  <a16:creationId xmlns:a16="http://schemas.microsoft.com/office/drawing/2014/main" id="{C05EC27D-B7E5-9447-BCED-093A3FA05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3760"/>
              <a:ext cx="6" cy="6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1 w 11"/>
                <a:gd name="T21" fmla="*/ 0 h 13"/>
                <a:gd name="T22" fmla="*/ 1 w 11"/>
                <a:gd name="T23" fmla="*/ 0 h 13"/>
                <a:gd name="T24" fmla="*/ 1 w 11"/>
                <a:gd name="T25" fmla="*/ 0 h 13"/>
                <a:gd name="T26" fmla="*/ 1 w 11"/>
                <a:gd name="T27" fmla="*/ 0 h 13"/>
                <a:gd name="T28" fmla="*/ 1 w 11"/>
                <a:gd name="T29" fmla="*/ 0 h 13"/>
                <a:gd name="T30" fmla="*/ 0 w 11"/>
                <a:gd name="T31" fmla="*/ 0 h 13"/>
                <a:gd name="T32" fmla="*/ 0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0" y="6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Freeform 117">
              <a:extLst>
                <a:ext uri="{FF2B5EF4-FFF2-40B4-BE49-F238E27FC236}">
                  <a16:creationId xmlns:a16="http://schemas.microsoft.com/office/drawing/2014/main" id="{0F5C2DA8-E952-ED4A-8D79-7B1E46D63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3778"/>
              <a:ext cx="6" cy="6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w 13"/>
                <a:gd name="T7" fmla="*/ 0 h 13"/>
                <a:gd name="T8" fmla="*/ 0 w 13"/>
                <a:gd name="T9" fmla="*/ 0 h 13"/>
                <a:gd name="T10" fmla="*/ 0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0 h 13"/>
                <a:gd name="T18" fmla="*/ 0 w 13"/>
                <a:gd name="T19" fmla="*/ 0 h 13"/>
                <a:gd name="T20" fmla="*/ 0 w 13"/>
                <a:gd name="T21" fmla="*/ 0 h 13"/>
                <a:gd name="T22" fmla="*/ 0 w 13"/>
                <a:gd name="T23" fmla="*/ 0 h 13"/>
                <a:gd name="T24" fmla="*/ 0 w 13"/>
                <a:gd name="T25" fmla="*/ 0 h 13"/>
                <a:gd name="T26" fmla="*/ 0 w 13"/>
                <a:gd name="T27" fmla="*/ 0 h 13"/>
                <a:gd name="T28" fmla="*/ 0 w 13"/>
                <a:gd name="T29" fmla="*/ 0 h 13"/>
                <a:gd name="T30" fmla="*/ 0 w 13"/>
                <a:gd name="T31" fmla="*/ 0 h 13"/>
                <a:gd name="T32" fmla="*/ 0 w 13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3">
                  <a:moveTo>
                    <a:pt x="3" y="1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Freeform 118">
              <a:extLst>
                <a:ext uri="{FF2B5EF4-FFF2-40B4-BE49-F238E27FC236}">
                  <a16:creationId xmlns:a16="http://schemas.microsoft.com/office/drawing/2014/main" id="{0C48B44F-ACA2-5C46-9F8D-CC05EA623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" y="3778"/>
              <a:ext cx="5" cy="6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0 h 13"/>
                <a:gd name="T4" fmla="*/ 0 w 12"/>
                <a:gd name="T5" fmla="*/ 0 h 13"/>
                <a:gd name="T6" fmla="*/ 0 w 12"/>
                <a:gd name="T7" fmla="*/ 0 h 13"/>
                <a:gd name="T8" fmla="*/ 0 w 12"/>
                <a:gd name="T9" fmla="*/ 0 h 13"/>
                <a:gd name="T10" fmla="*/ 0 w 12"/>
                <a:gd name="T11" fmla="*/ 0 h 13"/>
                <a:gd name="T12" fmla="*/ 0 w 12"/>
                <a:gd name="T13" fmla="*/ 0 h 13"/>
                <a:gd name="T14" fmla="*/ 0 w 12"/>
                <a:gd name="T15" fmla="*/ 0 h 13"/>
                <a:gd name="T16" fmla="*/ 0 w 12"/>
                <a:gd name="T17" fmla="*/ 0 h 13"/>
                <a:gd name="T18" fmla="*/ 0 w 12"/>
                <a:gd name="T19" fmla="*/ 0 h 13"/>
                <a:gd name="T20" fmla="*/ 0 w 12"/>
                <a:gd name="T21" fmla="*/ 0 h 13"/>
                <a:gd name="T22" fmla="*/ 0 w 12"/>
                <a:gd name="T23" fmla="*/ 0 h 13"/>
                <a:gd name="T24" fmla="*/ 0 w 12"/>
                <a:gd name="T25" fmla="*/ 0 h 13"/>
                <a:gd name="T26" fmla="*/ 0 w 12"/>
                <a:gd name="T27" fmla="*/ 0 h 13"/>
                <a:gd name="T28" fmla="*/ 0 w 12"/>
                <a:gd name="T29" fmla="*/ 0 h 13"/>
                <a:gd name="T30" fmla="*/ 0 w 12"/>
                <a:gd name="T31" fmla="*/ 0 h 13"/>
                <a:gd name="T32" fmla="*/ 0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10" y="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1" name="Freeform 119">
              <a:extLst>
                <a:ext uri="{FF2B5EF4-FFF2-40B4-BE49-F238E27FC236}">
                  <a16:creationId xmlns:a16="http://schemas.microsoft.com/office/drawing/2014/main" id="{B2125D94-0D82-3040-AF0E-92B4F5A41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3760"/>
              <a:ext cx="6" cy="6"/>
            </a:xfrm>
            <a:custGeom>
              <a:avLst/>
              <a:gdLst>
                <a:gd name="T0" fmla="*/ 1 w 12"/>
                <a:gd name="T1" fmla="*/ 0 h 13"/>
                <a:gd name="T2" fmla="*/ 1 w 12"/>
                <a:gd name="T3" fmla="*/ 0 h 13"/>
                <a:gd name="T4" fmla="*/ 1 w 12"/>
                <a:gd name="T5" fmla="*/ 0 h 13"/>
                <a:gd name="T6" fmla="*/ 1 w 12"/>
                <a:gd name="T7" fmla="*/ 0 h 13"/>
                <a:gd name="T8" fmla="*/ 1 w 12"/>
                <a:gd name="T9" fmla="*/ 0 h 13"/>
                <a:gd name="T10" fmla="*/ 1 w 12"/>
                <a:gd name="T11" fmla="*/ 0 h 13"/>
                <a:gd name="T12" fmla="*/ 1 w 12"/>
                <a:gd name="T13" fmla="*/ 0 h 13"/>
                <a:gd name="T14" fmla="*/ 0 w 12"/>
                <a:gd name="T15" fmla="*/ 0 h 13"/>
                <a:gd name="T16" fmla="*/ 0 w 12"/>
                <a:gd name="T17" fmla="*/ 0 h 13"/>
                <a:gd name="T18" fmla="*/ 0 w 12"/>
                <a:gd name="T19" fmla="*/ 0 h 13"/>
                <a:gd name="T20" fmla="*/ 1 w 12"/>
                <a:gd name="T21" fmla="*/ 0 h 13"/>
                <a:gd name="T22" fmla="*/ 1 w 12"/>
                <a:gd name="T23" fmla="*/ 0 h 13"/>
                <a:gd name="T24" fmla="*/ 1 w 12"/>
                <a:gd name="T25" fmla="*/ 0 h 13"/>
                <a:gd name="T26" fmla="*/ 1 w 12"/>
                <a:gd name="T27" fmla="*/ 0 h 13"/>
                <a:gd name="T28" fmla="*/ 1 w 12"/>
                <a:gd name="T29" fmla="*/ 0 h 13"/>
                <a:gd name="T30" fmla="*/ 1 w 12"/>
                <a:gd name="T31" fmla="*/ 0 h 13"/>
                <a:gd name="T32" fmla="*/ 1 w 12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11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2" name="Freeform 120">
              <a:extLst>
                <a:ext uri="{FF2B5EF4-FFF2-40B4-BE49-F238E27FC236}">
                  <a16:creationId xmlns:a16="http://schemas.microsoft.com/office/drawing/2014/main" id="{442EED69-806C-7F49-998D-C5E2EF890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3748"/>
              <a:ext cx="33" cy="29"/>
            </a:xfrm>
            <a:custGeom>
              <a:avLst/>
              <a:gdLst>
                <a:gd name="T0" fmla="*/ 1 w 65"/>
                <a:gd name="T1" fmla="*/ 1 h 58"/>
                <a:gd name="T2" fmla="*/ 1 w 65"/>
                <a:gd name="T3" fmla="*/ 1 h 58"/>
                <a:gd name="T4" fmla="*/ 1 w 65"/>
                <a:gd name="T5" fmla="*/ 1 h 58"/>
                <a:gd name="T6" fmla="*/ 1 w 65"/>
                <a:gd name="T7" fmla="*/ 1 h 58"/>
                <a:gd name="T8" fmla="*/ 1 w 65"/>
                <a:gd name="T9" fmla="*/ 1 h 58"/>
                <a:gd name="T10" fmla="*/ 1 w 65"/>
                <a:gd name="T11" fmla="*/ 1 h 58"/>
                <a:gd name="T12" fmla="*/ 1 w 65"/>
                <a:gd name="T13" fmla="*/ 1 h 58"/>
                <a:gd name="T14" fmla="*/ 1 w 65"/>
                <a:gd name="T15" fmla="*/ 1 h 58"/>
                <a:gd name="T16" fmla="*/ 1 w 65"/>
                <a:gd name="T17" fmla="*/ 1 h 58"/>
                <a:gd name="T18" fmla="*/ 1 w 65"/>
                <a:gd name="T19" fmla="*/ 1 h 58"/>
                <a:gd name="T20" fmla="*/ 1 w 65"/>
                <a:gd name="T21" fmla="*/ 1 h 58"/>
                <a:gd name="T22" fmla="*/ 1 w 65"/>
                <a:gd name="T23" fmla="*/ 1 h 58"/>
                <a:gd name="T24" fmla="*/ 1 w 65"/>
                <a:gd name="T25" fmla="*/ 1 h 58"/>
                <a:gd name="T26" fmla="*/ 1 w 65"/>
                <a:gd name="T27" fmla="*/ 1 h 58"/>
                <a:gd name="T28" fmla="*/ 1 w 65"/>
                <a:gd name="T29" fmla="*/ 1 h 58"/>
                <a:gd name="T30" fmla="*/ 1 w 65"/>
                <a:gd name="T31" fmla="*/ 1 h 58"/>
                <a:gd name="T32" fmla="*/ 1 w 65"/>
                <a:gd name="T33" fmla="*/ 1 h 58"/>
                <a:gd name="T34" fmla="*/ 1 w 65"/>
                <a:gd name="T35" fmla="*/ 1 h 58"/>
                <a:gd name="T36" fmla="*/ 1 w 65"/>
                <a:gd name="T37" fmla="*/ 1 h 58"/>
                <a:gd name="T38" fmla="*/ 1 w 65"/>
                <a:gd name="T39" fmla="*/ 1 h 58"/>
                <a:gd name="T40" fmla="*/ 1 w 65"/>
                <a:gd name="T41" fmla="*/ 1 h 58"/>
                <a:gd name="T42" fmla="*/ 1 w 65"/>
                <a:gd name="T43" fmla="*/ 1 h 58"/>
                <a:gd name="T44" fmla="*/ 1 w 65"/>
                <a:gd name="T45" fmla="*/ 1 h 58"/>
                <a:gd name="T46" fmla="*/ 1 w 65"/>
                <a:gd name="T47" fmla="*/ 1 h 58"/>
                <a:gd name="T48" fmla="*/ 1 w 65"/>
                <a:gd name="T49" fmla="*/ 1 h 58"/>
                <a:gd name="T50" fmla="*/ 1 w 65"/>
                <a:gd name="T51" fmla="*/ 1 h 58"/>
                <a:gd name="T52" fmla="*/ 1 w 65"/>
                <a:gd name="T53" fmla="*/ 1 h 58"/>
                <a:gd name="T54" fmla="*/ 1 w 65"/>
                <a:gd name="T55" fmla="*/ 1 h 58"/>
                <a:gd name="T56" fmla="*/ 1 w 65"/>
                <a:gd name="T57" fmla="*/ 1 h 58"/>
                <a:gd name="T58" fmla="*/ 1 w 65"/>
                <a:gd name="T59" fmla="*/ 1 h 58"/>
                <a:gd name="T60" fmla="*/ 1 w 65"/>
                <a:gd name="T61" fmla="*/ 1 h 58"/>
                <a:gd name="T62" fmla="*/ 1 w 65"/>
                <a:gd name="T63" fmla="*/ 1 h 58"/>
                <a:gd name="T64" fmla="*/ 1 w 65"/>
                <a:gd name="T65" fmla="*/ 1 h 58"/>
                <a:gd name="T66" fmla="*/ 1 w 65"/>
                <a:gd name="T67" fmla="*/ 1 h 58"/>
                <a:gd name="T68" fmla="*/ 1 w 65"/>
                <a:gd name="T69" fmla="*/ 1 h 58"/>
                <a:gd name="T70" fmla="*/ 1 w 65"/>
                <a:gd name="T71" fmla="*/ 1 h 58"/>
                <a:gd name="T72" fmla="*/ 1 w 65"/>
                <a:gd name="T73" fmla="*/ 1 h 58"/>
                <a:gd name="T74" fmla="*/ 1 w 65"/>
                <a:gd name="T75" fmla="*/ 1 h 58"/>
                <a:gd name="T76" fmla="*/ 1 w 65"/>
                <a:gd name="T77" fmla="*/ 1 h 58"/>
                <a:gd name="T78" fmla="*/ 1 w 65"/>
                <a:gd name="T79" fmla="*/ 1 h 58"/>
                <a:gd name="T80" fmla="*/ 1 w 65"/>
                <a:gd name="T81" fmla="*/ 1 h 58"/>
                <a:gd name="T82" fmla="*/ 1 w 65"/>
                <a:gd name="T83" fmla="*/ 1 h 58"/>
                <a:gd name="T84" fmla="*/ 1 w 65"/>
                <a:gd name="T85" fmla="*/ 1 h 58"/>
                <a:gd name="T86" fmla="*/ 1 w 65"/>
                <a:gd name="T87" fmla="*/ 1 h 58"/>
                <a:gd name="T88" fmla="*/ 0 w 65"/>
                <a:gd name="T89" fmla="*/ 1 h 58"/>
                <a:gd name="T90" fmla="*/ 1 w 65"/>
                <a:gd name="T91" fmla="*/ 1 h 58"/>
                <a:gd name="T92" fmla="*/ 1 w 65"/>
                <a:gd name="T93" fmla="*/ 1 h 58"/>
                <a:gd name="T94" fmla="*/ 1 w 65"/>
                <a:gd name="T95" fmla="*/ 1 h 58"/>
                <a:gd name="T96" fmla="*/ 1 w 65"/>
                <a:gd name="T97" fmla="*/ 1 h 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8">
                  <a:moveTo>
                    <a:pt x="25" y="16"/>
                  </a:moveTo>
                  <a:lnTo>
                    <a:pt x="25" y="17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5" y="24"/>
                  </a:lnTo>
                  <a:lnTo>
                    <a:pt x="23" y="27"/>
                  </a:lnTo>
                  <a:lnTo>
                    <a:pt x="20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31"/>
                  </a:lnTo>
                  <a:lnTo>
                    <a:pt x="25" y="33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6" y="42"/>
                  </a:lnTo>
                  <a:lnTo>
                    <a:pt x="27" y="40"/>
                  </a:lnTo>
                  <a:lnTo>
                    <a:pt x="30" y="38"/>
                  </a:lnTo>
                  <a:lnTo>
                    <a:pt x="33" y="38"/>
                  </a:lnTo>
                  <a:lnTo>
                    <a:pt x="36" y="39"/>
                  </a:lnTo>
                  <a:lnTo>
                    <a:pt x="39" y="40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0" y="33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2" y="27"/>
                  </a:lnTo>
                  <a:lnTo>
                    <a:pt x="40" y="24"/>
                  </a:lnTo>
                  <a:lnTo>
                    <a:pt x="39" y="22"/>
                  </a:lnTo>
                  <a:lnTo>
                    <a:pt x="39" y="19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30" y="20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4"/>
                  </a:lnTo>
                  <a:lnTo>
                    <a:pt x="26" y="8"/>
                  </a:lnTo>
                  <a:lnTo>
                    <a:pt x="33" y="9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6" y="0"/>
                  </a:lnTo>
                  <a:lnTo>
                    <a:pt x="49" y="1"/>
                  </a:lnTo>
                  <a:lnTo>
                    <a:pt x="50" y="5"/>
                  </a:lnTo>
                  <a:lnTo>
                    <a:pt x="49" y="8"/>
                  </a:lnTo>
                  <a:lnTo>
                    <a:pt x="48" y="14"/>
                  </a:lnTo>
                  <a:lnTo>
                    <a:pt x="49" y="20"/>
                  </a:lnTo>
                  <a:lnTo>
                    <a:pt x="55" y="24"/>
                  </a:lnTo>
                  <a:lnTo>
                    <a:pt x="59" y="25"/>
                  </a:lnTo>
                  <a:lnTo>
                    <a:pt x="64" y="25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3" y="35"/>
                  </a:lnTo>
                  <a:lnTo>
                    <a:pt x="49" y="39"/>
                  </a:lnTo>
                  <a:lnTo>
                    <a:pt x="48" y="46"/>
                  </a:lnTo>
                  <a:lnTo>
                    <a:pt x="50" y="51"/>
                  </a:lnTo>
                  <a:lnTo>
                    <a:pt x="51" y="54"/>
                  </a:lnTo>
                  <a:lnTo>
                    <a:pt x="49" y="58"/>
                  </a:lnTo>
                  <a:lnTo>
                    <a:pt x="46" y="58"/>
                  </a:lnTo>
                  <a:lnTo>
                    <a:pt x="43" y="55"/>
                  </a:lnTo>
                  <a:lnTo>
                    <a:pt x="40" y="52"/>
                  </a:lnTo>
                  <a:lnTo>
                    <a:pt x="33" y="48"/>
                  </a:lnTo>
                  <a:lnTo>
                    <a:pt x="27" y="50"/>
                  </a:lnTo>
                  <a:lnTo>
                    <a:pt x="24" y="53"/>
                  </a:lnTo>
                  <a:lnTo>
                    <a:pt x="20" y="58"/>
                  </a:lnTo>
                  <a:lnTo>
                    <a:pt x="17" y="58"/>
                  </a:lnTo>
                  <a:lnTo>
                    <a:pt x="15" y="54"/>
                  </a:lnTo>
                  <a:lnTo>
                    <a:pt x="16" y="50"/>
                  </a:lnTo>
                  <a:lnTo>
                    <a:pt x="17" y="45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7" y="33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5" y="25"/>
                  </a:lnTo>
                  <a:lnTo>
                    <a:pt x="11" y="24"/>
                  </a:lnTo>
                  <a:lnTo>
                    <a:pt x="16" y="20"/>
                  </a:lnTo>
                  <a:lnTo>
                    <a:pt x="17" y="14"/>
                  </a:lnTo>
                  <a:lnTo>
                    <a:pt x="16" y="8"/>
                  </a:lnTo>
                  <a:lnTo>
                    <a:pt x="15" y="5"/>
                  </a:lnTo>
                  <a:lnTo>
                    <a:pt x="17" y="1"/>
                  </a:lnTo>
                  <a:lnTo>
                    <a:pt x="2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Freeform 121">
              <a:extLst>
                <a:ext uri="{FF2B5EF4-FFF2-40B4-BE49-F238E27FC236}">
                  <a16:creationId xmlns:a16="http://schemas.microsoft.com/office/drawing/2014/main" id="{785B2D56-A0A5-7F40-B9F5-D6BE71E88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765"/>
              <a:ext cx="5" cy="6"/>
            </a:xfrm>
            <a:custGeom>
              <a:avLst/>
              <a:gdLst>
                <a:gd name="T0" fmla="*/ 0 w 12"/>
                <a:gd name="T1" fmla="*/ 1 h 11"/>
                <a:gd name="T2" fmla="*/ 0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0 w 12"/>
                <a:gd name="T9" fmla="*/ 1 h 11"/>
                <a:gd name="T10" fmla="*/ 0 w 12"/>
                <a:gd name="T11" fmla="*/ 1 h 11"/>
                <a:gd name="T12" fmla="*/ 0 w 12"/>
                <a:gd name="T13" fmla="*/ 0 h 11"/>
                <a:gd name="T14" fmla="*/ 0 w 12"/>
                <a:gd name="T15" fmla="*/ 0 h 11"/>
                <a:gd name="T16" fmla="*/ 0 w 12"/>
                <a:gd name="T17" fmla="*/ 1 h 11"/>
                <a:gd name="T18" fmla="*/ 0 w 12"/>
                <a:gd name="T19" fmla="*/ 1 h 11"/>
                <a:gd name="T20" fmla="*/ 0 w 12"/>
                <a:gd name="T21" fmla="*/ 1 h 11"/>
                <a:gd name="T22" fmla="*/ 0 w 12"/>
                <a:gd name="T23" fmla="*/ 1 h 11"/>
                <a:gd name="T24" fmla="*/ 0 w 12"/>
                <a:gd name="T25" fmla="*/ 1 h 11"/>
                <a:gd name="T26" fmla="*/ 0 w 12"/>
                <a:gd name="T27" fmla="*/ 1 h 11"/>
                <a:gd name="T28" fmla="*/ 0 w 12"/>
                <a:gd name="T29" fmla="*/ 1 h 11"/>
                <a:gd name="T30" fmla="*/ 0 w 12"/>
                <a:gd name="T31" fmla="*/ 1 h 11"/>
                <a:gd name="T32" fmla="*/ 0 w 12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1">
                  <a:moveTo>
                    <a:pt x="10" y="11"/>
                  </a:moveTo>
                  <a:lnTo>
                    <a:pt x="11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Freeform 122">
              <a:extLst>
                <a:ext uri="{FF2B5EF4-FFF2-40B4-BE49-F238E27FC236}">
                  <a16:creationId xmlns:a16="http://schemas.microsoft.com/office/drawing/2014/main" id="{EBE7B186-F924-8845-B1F8-88B24BC95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765"/>
              <a:ext cx="6" cy="6"/>
            </a:xfrm>
            <a:custGeom>
              <a:avLst/>
              <a:gdLst>
                <a:gd name="T0" fmla="*/ 0 w 13"/>
                <a:gd name="T1" fmla="*/ 1 h 11"/>
                <a:gd name="T2" fmla="*/ 0 w 13"/>
                <a:gd name="T3" fmla="*/ 1 h 11"/>
                <a:gd name="T4" fmla="*/ 0 w 13"/>
                <a:gd name="T5" fmla="*/ 1 h 11"/>
                <a:gd name="T6" fmla="*/ 0 w 13"/>
                <a:gd name="T7" fmla="*/ 1 h 11"/>
                <a:gd name="T8" fmla="*/ 0 w 13"/>
                <a:gd name="T9" fmla="*/ 1 h 11"/>
                <a:gd name="T10" fmla="*/ 0 w 13"/>
                <a:gd name="T11" fmla="*/ 1 h 11"/>
                <a:gd name="T12" fmla="*/ 0 w 13"/>
                <a:gd name="T13" fmla="*/ 1 h 11"/>
                <a:gd name="T14" fmla="*/ 0 w 13"/>
                <a:gd name="T15" fmla="*/ 1 h 11"/>
                <a:gd name="T16" fmla="*/ 0 w 13"/>
                <a:gd name="T17" fmla="*/ 1 h 11"/>
                <a:gd name="T18" fmla="*/ 0 w 13"/>
                <a:gd name="T19" fmla="*/ 0 h 11"/>
                <a:gd name="T20" fmla="*/ 0 w 13"/>
                <a:gd name="T21" fmla="*/ 0 h 11"/>
                <a:gd name="T22" fmla="*/ 0 w 13"/>
                <a:gd name="T23" fmla="*/ 1 h 11"/>
                <a:gd name="T24" fmla="*/ 0 w 13"/>
                <a:gd name="T25" fmla="*/ 1 h 11"/>
                <a:gd name="T26" fmla="*/ 0 w 13"/>
                <a:gd name="T27" fmla="*/ 1 h 11"/>
                <a:gd name="T28" fmla="*/ 0 w 13"/>
                <a:gd name="T29" fmla="*/ 1 h 11"/>
                <a:gd name="T30" fmla="*/ 0 w 13"/>
                <a:gd name="T31" fmla="*/ 1 h 11"/>
                <a:gd name="T32" fmla="*/ 0 w 13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lnTo>
                    <a:pt x="6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5" name="Freeform 123">
              <a:extLst>
                <a:ext uri="{FF2B5EF4-FFF2-40B4-BE49-F238E27FC236}">
                  <a16:creationId xmlns:a16="http://schemas.microsoft.com/office/drawing/2014/main" id="{AFDBA3F1-6D1F-3D42-8E48-8326A672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3784"/>
              <a:ext cx="6" cy="6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0 h 13"/>
                <a:gd name="T4" fmla="*/ 1 w 11"/>
                <a:gd name="T5" fmla="*/ 0 h 13"/>
                <a:gd name="T6" fmla="*/ 1 w 11"/>
                <a:gd name="T7" fmla="*/ 0 h 13"/>
                <a:gd name="T8" fmla="*/ 1 w 11"/>
                <a:gd name="T9" fmla="*/ 0 h 13"/>
                <a:gd name="T10" fmla="*/ 1 w 11"/>
                <a:gd name="T11" fmla="*/ 0 h 13"/>
                <a:gd name="T12" fmla="*/ 1 w 11"/>
                <a:gd name="T13" fmla="*/ 0 h 13"/>
                <a:gd name="T14" fmla="*/ 1 w 11"/>
                <a:gd name="T15" fmla="*/ 0 h 13"/>
                <a:gd name="T16" fmla="*/ 1 w 11"/>
                <a:gd name="T17" fmla="*/ 0 h 13"/>
                <a:gd name="T18" fmla="*/ 1 w 11"/>
                <a:gd name="T19" fmla="*/ 0 h 13"/>
                <a:gd name="T20" fmla="*/ 1 w 11"/>
                <a:gd name="T21" fmla="*/ 0 h 13"/>
                <a:gd name="T22" fmla="*/ 1 w 11"/>
                <a:gd name="T23" fmla="*/ 0 h 13"/>
                <a:gd name="T24" fmla="*/ 1 w 11"/>
                <a:gd name="T25" fmla="*/ 0 h 13"/>
                <a:gd name="T26" fmla="*/ 1 w 11"/>
                <a:gd name="T27" fmla="*/ 0 h 13"/>
                <a:gd name="T28" fmla="*/ 1 w 11"/>
                <a:gd name="T29" fmla="*/ 0 h 13"/>
                <a:gd name="T30" fmla="*/ 0 w 11"/>
                <a:gd name="T31" fmla="*/ 0 h 13"/>
                <a:gd name="T32" fmla="*/ 0 w 11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3">
                  <a:moveTo>
                    <a:pt x="0" y="6"/>
                  </a:moveTo>
                  <a:lnTo>
                    <a:pt x="0" y="8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6" name="Freeform 124">
              <a:extLst>
                <a:ext uri="{FF2B5EF4-FFF2-40B4-BE49-F238E27FC236}">
                  <a16:creationId xmlns:a16="http://schemas.microsoft.com/office/drawing/2014/main" id="{6C5A5CB1-6175-074D-879C-C48456875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803"/>
              <a:ext cx="6" cy="5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0 h 12"/>
                <a:gd name="T4" fmla="*/ 0 w 13"/>
                <a:gd name="T5" fmla="*/ 0 h 12"/>
                <a:gd name="T6" fmla="*/ 0 w 13"/>
                <a:gd name="T7" fmla="*/ 0 h 12"/>
                <a:gd name="T8" fmla="*/ 0 w 13"/>
                <a:gd name="T9" fmla="*/ 0 h 12"/>
                <a:gd name="T10" fmla="*/ 0 w 13"/>
                <a:gd name="T11" fmla="*/ 0 h 12"/>
                <a:gd name="T12" fmla="*/ 0 w 13"/>
                <a:gd name="T13" fmla="*/ 0 h 12"/>
                <a:gd name="T14" fmla="*/ 0 w 13"/>
                <a:gd name="T15" fmla="*/ 0 h 12"/>
                <a:gd name="T16" fmla="*/ 0 w 13"/>
                <a:gd name="T17" fmla="*/ 0 h 12"/>
                <a:gd name="T18" fmla="*/ 0 w 13"/>
                <a:gd name="T19" fmla="*/ 0 h 12"/>
                <a:gd name="T20" fmla="*/ 0 w 13"/>
                <a:gd name="T21" fmla="*/ 0 h 12"/>
                <a:gd name="T22" fmla="*/ 0 w 13"/>
                <a:gd name="T23" fmla="*/ 0 h 12"/>
                <a:gd name="T24" fmla="*/ 0 w 13"/>
                <a:gd name="T25" fmla="*/ 0 h 12"/>
                <a:gd name="T26" fmla="*/ 0 w 13"/>
                <a:gd name="T27" fmla="*/ 0 h 12"/>
                <a:gd name="T28" fmla="*/ 0 w 13"/>
                <a:gd name="T29" fmla="*/ 0 h 12"/>
                <a:gd name="T30" fmla="*/ 0 w 13"/>
                <a:gd name="T31" fmla="*/ 0 h 12"/>
                <a:gd name="T32" fmla="*/ 0 w 13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2">
                  <a:moveTo>
                    <a:pt x="3" y="0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7" name="Freeform 125">
              <a:extLst>
                <a:ext uri="{FF2B5EF4-FFF2-40B4-BE49-F238E27FC236}">
                  <a16:creationId xmlns:a16="http://schemas.microsoft.com/office/drawing/2014/main" id="{31AC62D9-4BA2-A944-8451-08C7BCC39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803"/>
              <a:ext cx="5" cy="5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0 w 12"/>
                <a:gd name="T5" fmla="*/ 0 h 12"/>
                <a:gd name="T6" fmla="*/ 0 w 12"/>
                <a:gd name="T7" fmla="*/ 0 h 12"/>
                <a:gd name="T8" fmla="*/ 0 w 12"/>
                <a:gd name="T9" fmla="*/ 0 h 12"/>
                <a:gd name="T10" fmla="*/ 0 w 12"/>
                <a:gd name="T11" fmla="*/ 0 h 12"/>
                <a:gd name="T12" fmla="*/ 0 w 12"/>
                <a:gd name="T13" fmla="*/ 0 h 12"/>
                <a:gd name="T14" fmla="*/ 0 w 12"/>
                <a:gd name="T15" fmla="*/ 0 h 12"/>
                <a:gd name="T16" fmla="*/ 0 w 12"/>
                <a:gd name="T17" fmla="*/ 0 h 12"/>
                <a:gd name="T18" fmla="*/ 0 w 12"/>
                <a:gd name="T19" fmla="*/ 0 h 12"/>
                <a:gd name="T20" fmla="*/ 0 w 12"/>
                <a:gd name="T21" fmla="*/ 0 h 12"/>
                <a:gd name="T22" fmla="*/ 0 w 12"/>
                <a:gd name="T23" fmla="*/ 0 h 12"/>
                <a:gd name="T24" fmla="*/ 0 w 12"/>
                <a:gd name="T25" fmla="*/ 0 h 12"/>
                <a:gd name="T26" fmla="*/ 0 w 12"/>
                <a:gd name="T27" fmla="*/ 0 h 12"/>
                <a:gd name="T28" fmla="*/ 0 w 12"/>
                <a:gd name="T29" fmla="*/ 0 h 12"/>
                <a:gd name="T30" fmla="*/ 0 w 12"/>
                <a:gd name="T31" fmla="*/ 0 h 12"/>
                <a:gd name="T32" fmla="*/ 0 w 12"/>
                <a:gd name="T33" fmla="*/ 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8" name="Freeform 126">
              <a:extLst>
                <a:ext uri="{FF2B5EF4-FFF2-40B4-BE49-F238E27FC236}">
                  <a16:creationId xmlns:a16="http://schemas.microsoft.com/office/drawing/2014/main" id="{4CED7B82-EA0E-384D-8856-56B983B1D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3784"/>
              <a:ext cx="6" cy="6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0 h 13"/>
                <a:gd name="T4" fmla="*/ 0 w 13"/>
                <a:gd name="T5" fmla="*/ 0 h 13"/>
                <a:gd name="T6" fmla="*/ 0 w 13"/>
                <a:gd name="T7" fmla="*/ 0 h 13"/>
                <a:gd name="T8" fmla="*/ 0 w 13"/>
                <a:gd name="T9" fmla="*/ 0 h 13"/>
                <a:gd name="T10" fmla="*/ 0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0 h 13"/>
                <a:gd name="T18" fmla="*/ 0 w 13"/>
                <a:gd name="T19" fmla="*/ 0 h 13"/>
                <a:gd name="T20" fmla="*/ 0 w 13"/>
                <a:gd name="T21" fmla="*/ 0 h 13"/>
                <a:gd name="T22" fmla="*/ 0 w 13"/>
                <a:gd name="T23" fmla="*/ 0 h 13"/>
                <a:gd name="T24" fmla="*/ 0 w 13"/>
                <a:gd name="T25" fmla="*/ 0 h 13"/>
                <a:gd name="T26" fmla="*/ 0 w 13"/>
                <a:gd name="T27" fmla="*/ 0 h 13"/>
                <a:gd name="T28" fmla="*/ 0 w 13"/>
                <a:gd name="T29" fmla="*/ 0 h 13"/>
                <a:gd name="T30" fmla="*/ 0 w 13"/>
                <a:gd name="T31" fmla="*/ 0 h 13"/>
                <a:gd name="T32" fmla="*/ 0 w 13"/>
                <a:gd name="T33" fmla="*/ 0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lnTo>
                    <a:pt x="12" y="4"/>
                  </a:lnTo>
                  <a:lnTo>
                    <a:pt x="11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9" name="Freeform 127">
              <a:extLst>
                <a:ext uri="{FF2B5EF4-FFF2-40B4-BE49-F238E27FC236}">
                  <a16:creationId xmlns:a16="http://schemas.microsoft.com/office/drawing/2014/main" id="{8634FF1A-68D0-DE4A-A779-3A3EBD7F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3773"/>
              <a:ext cx="33" cy="28"/>
            </a:xfrm>
            <a:custGeom>
              <a:avLst/>
              <a:gdLst>
                <a:gd name="T0" fmla="*/ 1 w 65"/>
                <a:gd name="T1" fmla="*/ 1 h 56"/>
                <a:gd name="T2" fmla="*/ 1 w 65"/>
                <a:gd name="T3" fmla="*/ 1 h 56"/>
                <a:gd name="T4" fmla="*/ 1 w 65"/>
                <a:gd name="T5" fmla="*/ 1 h 56"/>
                <a:gd name="T6" fmla="*/ 1 w 65"/>
                <a:gd name="T7" fmla="*/ 1 h 56"/>
                <a:gd name="T8" fmla="*/ 1 w 65"/>
                <a:gd name="T9" fmla="*/ 1 h 56"/>
                <a:gd name="T10" fmla="*/ 1 w 65"/>
                <a:gd name="T11" fmla="*/ 1 h 56"/>
                <a:gd name="T12" fmla="*/ 1 w 65"/>
                <a:gd name="T13" fmla="*/ 1 h 56"/>
                <a:gd name="T14" fmla="*/ 1 w 65"/>
                <a:gd name="T15" fmla="*/ 1 h 56"/>
                <a:gd name="T16" fmla="*/ 1 w 65"/>
                <a:gd name="T17" fmla="*/ 1 h 56"/>
                <a:gd name="T18" fmla="*/ 1 w 65"/>
                <a:gd name="T19" fmla="*/ 1 h 56"/>
                <a:gd name="T20" fmla="*/ 1 w 65"/>
                <a:gd name="T21" fmla="*/ 1 h 56"/>
                <a:gd name="T22" fmla="*/ 1 w 65"/>
                <a:gd name="T23" fmla="*/ 1 h 56"/>
                <a:gd name="T24" fmla="*/ 1 w 65"/>
                <a:gd name="T25" fmla="*/ 1 h 56"/>
                <a:gd name="T26" fmla="*/ 1 w 65"/>
                <a:gd name="T27" fmla="*/ 1 h 56"/>
                <a:gd name="T28" fmla="*/ 1 w 65"/>
                <a:gd name="T29" fmla="*/ 1 h 56"/>
                <a:gd name="T30" fmla="*/ 1 w 65"/>
                <a:gd name="T31" fmla="*/ 1 h 56"/>
                <a:gd name="T32" fmla="*/ 1 w 65"/>
                <a:gd name="T33" fmla="*/ 1 h 56"/>
                <a:gd name="T34" fmla="*/ 1 w 65"/>
                <a:gd name="T35" fmla="*/ 1 h 56"/>
                <a:gd name="T36" fmla="*/ 1 w 65"/>
                <a:gd name="T37" fmla="*/ 1 h 56"/>
                <a:gd name="T38" fmla="*/ 1 w 65"/>
                <a:gd name="T39" fmla="*/ 1 h 56"/>
                <a:gd name="T40" fmla="*/ 1 w 65"/>
                <a:gd name="T41" fmla="*/ 1 h 56"/>
                <a:gd name="T42" fmla="*/ 1 w 65"/>
                <a:gd name="T43" fmla="*/ 1 h 56"/>
                <a:gd name="T44" fmla="*/ 1 w 65"/>
                <a:gd name="T45" fmla="*/ 1 h 56"/>
                <a:gd name="T46" fmla="*/ 1 w 65"/>
                <a:gd name="T47" fmla="*/ 1 h 56"/>
                <a:gd name="T48" fmla="*/ 1 w 65"/>
                <a:gd name="T49" fmla="*/ 0 h 56"/>
                <a:gd name="T50" fmla="*/ 1 w 65"/>
                <a:gd name="T51" fmla="*/ 1 h 56"/>
                <a:gd name="T52" fmla="*/ 1 w 65"/>
                <a:gd name="T53" fmla="*/ 1 h 56"/>
                <a:gd name="T54" fmla="*/ 1 w 65"/>
                <a:gd name="T55" fmla="*/ 1 h 56"/>
                <a:gd name="T56" fmla="*/ 1 w 65"/>
                <a:gd name="T57" fmla="*/ 0 h 56"/>
                <a:gd name="T58" fmla="*/ 1 w 65"/>
                <a:gd name="T59" fmla="*/ 1 h 56"/>
                <a:gd name="T60" fmla="*/ 1 w 65"/>
                <a:gd name="T61" fmla="*/ 1 h 56"/>
                <a:gd name="T62" fmla="*/ 1 w 65"/>
                <a:gd name="T63" fmla="*/ 1 h 56"/>
                <a:gd name="T64" fmla="*/ 1 w 65"/>
                <a:gd name="T65" fmla="*/ 1 h 56"/>
                <a:gd name="T66" fmla="*/ 1 w 65"/>
                <a:gd name="T67" fmla="*/ 1 h 56"/>
                <a:gd name="T68" fmla="*/ 1 w 65"/>
                <a:gd name="T69" fmla="*/ 1 h 56"/>
                <a:gd name="T70" fmla="*/ 1 w 65"/>
                <a:gd name="T71" fmla="*/ 1 h 56"/>
                <a:gd name="T72" fmla="*/ 1 w 65"/>
                <a:gd name="T73" fmla="*/ 1 h 56"/>
                <a:gd name="T74" fmla="*/ 1 w 65"/>
                <a:gd name="T75" fmla="*/ 1 h 56"/>
                <a:gd name="T76" fmla="*/ 1 w 65"/>
                <a:gd name="T77" fmla="*/ 1 h 56"/>
                <a:gd name="T78" fmla="*/ 1 w 65"/>
                <a:gd name="T79" fmla="*/ 1 h 56"/>
                <a:gd name="T80" fmla="*/ 1 w 65"/>
                <a:gd name="T81" fmla="*/ 1 h 56"/>
                <a:gd name="T82" fmla="*/ 1 w 65"/>
                <a:gd name="T83" fmla="*/ 1 h 56"/>
                <a:gd name="T84" fmla="*/ 1 w 65"/>
                <a:gd name="T85" fmla="*/ 1 h 56"/>
                <a:gd name="T86" fmla="*/ 1 w 65"/>
                <a:gd name="T87" fmla="*/ 1 h 56"/>
                <a:gd name="T88" fmla="*/ 0 w 65"/>
                <a:gd name="T89" fmla="*/ 1 h 56"/>
                <a:gd name="T90" fmla="*/ 1 w 65"/>
                <a:gd name="T91" fmla="*/ 1 h 56"/>
                <a:gd name="T92" fmla="*/ 1 w 65"/>
                <a:gd name="T93" fmla="*/ 1 h 56"/>
                <a:gd name="T94" fmla="*/ 1 w 65"/>
                <a:gd name="T95" fmla="*/ 1 h 56"/>
                <a:gd name="T96" fmla="*/ 1 w 65"/>
                <a:gd name="T97" fmla="*/ 0 h 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" h="56">
                  <a:moveTo>
                    <a:pt x="25" y="15"/>
                  </a:moveTo>
                  <a:lnTo>
                    <a:pt x="25" y="16"/>
                  </a:lnTo>
                  <a:lnTo>
                    <a:pt x="26" y="17"/>
                  </a:lnTo>
                  <a:lnTo>
                    <a:pt x="26" y="20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19" y="27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8" y="27"/>
                  </a:lnTo>
                  <a:lnTo>
                    <a:pt x="20" y="27"/>
                  </a:lnTo>
                  <a:lnTo>
                    <a:pt x="23" y="29"/>
                  </a:lnTo>
                  <a:lnTo>
                    <a:pt x="25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7" y="39"/>
                  </a:lnTo>
                  <a:lnTo>
                    <a:pt x="29" y="36"/>
                  </a:lnTo>
                  <a:lnTo>
                    <a:pt x="33" y="36"/>
                  </a:lnTo>
                  <a:lnTo>
                    <a:pt x="36" y="38"/>
                  </a:lnTo>
                  <a:lnTo>
                    <a:pt x="39" y="39"/>
                  </a:lnTo>
                  <a:lnTo>
                    <a:pt x="40" y="41"/>
                  </a:lnTo>
                  <a:lnTo>
                    <a:pt x="40" y="40"/>
                  </a:lnTo>
                  <a:lnTo>
                    <a:pt x="40" y="39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42" y="29"/>
                  </a:lnTo>
                  <a:lnTo>
                    <a:pt x="44" y="27"/>
                  </a:lnTo>
                  <a:lnTo>
                    <a:pt x="47" y="27"/>
                  </a:lnTo>
                  <a:lnTo>
                    <a:pt x="48" y="27"/>
                  </a:lnTo>
                  <a:lnTo>
                    <a:pt x="47" y="27"/>
                  </a:lnTo>
                  <a:lnTo>
                    <a:pt x="46" y="26"/>
                  </a:lnTo>
                  <a:lnTo>
                    <a:pt x="42" y="25"/>
                  </a:lnTo>
                  <a:lnTo>
                    <a:pt x="40" y="23"/>
                  </a:lnTo>
                  <a:lnTo>
                    <a:pt x="39" y="20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39" y="17"/>
                  </a:lnTo>
                  <a:lnTo>
                    <a:pt x="36" y="18"/>
                  </a:lnTo>
                  <a:lnTo>
                    <a:pt x="33" y="19"/>
                  </a:lnTo>
                  <a:lnTo>
                    <a:pt x="29" y="18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6" y="6"/>
                  </a:lnTo>
                  <a:lnTo>
                    <a:pt x="33" y="9"/>
                  </a:lnTo>
                  <a:lnTo>
                    <a:pt x="39" y="6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3"/>
                  </a:lnTo>
                  <a:lnTo>
                    <a:pt x="49" y="6"/>
                  </a:lnTo>
                  <a:lnTo>
                    <a:pt x="48" y="12"/>
                  </a:lnTo>
                  <a:lnTo>
                    <a:pt x="49" y="18"/>
                  </a:lnTo>
                  <a:lnTo>
                    <a:pt x="54" y="23"/>
                  </a:lnTo>
                  <a:lnTo>
                    <a:pt x="59" y="24"/>
                  </a:lnTo>
                  <a:lnTo>
                    <a:pt x="64" y="24"/>
                  </a:lnTo>
                  <a:lnTo>
                    <a:pt x="65" y="27"/>
                  </a:lnTo>
                  <a:lnTo>
                    <a:pt x="63" y="31"/>
                  </a:lnTo>
                  <a:lnTo>
                    <a:pt x="58" y="32"/>
                  </a:lnTo>
                  <a:lnTo>
                    <a:pt x="52" y="33"/>
                  </a:lnTo>
                  <a:lnTo>
                    <a:pt x="49" y="38"/>
                  </a:lnTo>
                  <a:lnTo>
                    <a:pt x="48" y="44"/>
                  </a:lnTo>
                  <a:lnTo>
                    <a:pt x="49" y="50"/>
                  </a:lnTo>
                  <a:lnTo>
                    <a:pt x="51" y="54"/>
                  </a:lnTo>
                  <a:lnTo>
                    <a:pt x="49" y="56"/>
                  </a:lnTo>
                  <a:lnTo>
                    <a:pt x="46" y="56"/>
                  </a:lnTo>
                  <a:lnTo>
                    <a:pt x="43" y="54"/>
                  </a:lnTo>
                  <a:lnTo>
                    <a:pt x="40" y="50"/>
                  </a:lnTo>
                  <a:lnTo>
                    <a:pt x="33" y="47"/>
                  </a:lnTo>
                  <a:lnTo>
                    <a:pt x="27" y="48"/>
                  </a:lnTo>
                  <a:lnTo>
                    <a:pt x="23" y="51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5" y="52"/>
                  </a:lnTo>
                  <a:lnTo>
                    <a:pt x="16" y="49"/>
                  </a:lnTo>
                  <a:lnTo>
                    <a:pt x="17" y="44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5" y="24"/>
                  </a:lnTo>
                  <a:lnTo>
                    <a:pt x="11" y="23"/>
                  </a:lnTo>
                  <a:lnTo>
                    <a:pt x="16" y="18"/>
                  </a:lnTo>
                  <a:lnTo>
                    <a:pt x="17" y="12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0" name="Freeform 128">
              <a:extLst>
                <a:ext uri="{FF2B5EF4-FFF2-40B4-BE49-F238E27FC236}">
                  <a16:creationId xmlns:a16="http://schemas.microsoft.com/office/drawing/2014/main" id="{FE28049C-2B99-D141-8A66-12D7FEE3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3370"/>
              <a:ext cx="344" cy="241"/>
            </a:xfrm>
            <a:custGeom>
              <a:avLst/>
              <a:gdLst>
                <a:gd name="T0" fmla="*/ 5 w 690"/>
                <a:gd name="T1" fmla="*/ 2 h 481"/>
                <a:gd name="T2" fmla="*/ 5 w 690"/>
                <a:gd name="T3" fmla="*/ 1 h 481"/>
                <a:gd name="T4" fmla="*/ 5 w 690"/>
                <a:gd name="T5" fmla="*/ 1 h 481"/>
                <a:gd name="T6" fmla="*/ 5 w 690"/>
                <a:gd name="T7" fmla="*/ 1 h 481"/>
                <a:gd name="T8" fmla="*/ 4 w 690"/>
                <a:gd name="T9" fmla="*/ 1 h 481"/>
                <a:gd name="T10" fmla="*/ 4 w 690"/>
                <a:gd name="T11" fmla="*/ 1 h 481"/>
                <a:gd name="T12" fmla="*/ 4 w 690"/>
                <a:gd name="T13" fmla="*/ 0 h 481"/>
                <a:gd name="T14" fmla="*/ 4 w 690"/>
                <a:gd name="T15" fmla="*/ 1 h 481"/>
                <a:gd name="T16" fmla="*/ 3 w 690"/>
                <a:gd name="T17" fmla="*/ 1 h 481"/>
                <a:gd name="T18" fmla="*/ 3 w 690"/>
                <a:gd name="T19" fmla="*/ 1 h 481"/>
                <a:gd name="T20" fmla="*/ 3 w 690"/>
                <a:gd name="T21" fmla="*/ 1 h 481"/>
                <a:gd name="T22" fmla="*/ 3 w 690"/>
                <a:gd name="T23" fmla="*/ 2 h 481"/>
                <a:gd name="T24" fmla="*/ 3 w 690"/>
                <a:gd name="T25" fmla="*/ 2 h 481"/>
                <a:gd name="T26" fmla="*/ 3 w 690"/>
                <a:gd name="T27" fmla="*/ 1 h 481"/>
                <a:gd name="T28" fmla="*/ 3 w 690"/>
                <a:gd name="T29" fmla="*/ 1 h 481"/>
                <a:gd name="T30" fmla="*/ 2 w 690"/>
                <a:gd name="T31" fmla="*/ 1 h 481"/>
                <a:gd name="T32" fmla="*/ 2 w 690"/>
                <a:gd name="T33" fmla="*/ 1 h 481"/>
                <a:gd name="T34" fmla="*/ 2 w 690"/>
                <a:gd name="T35" fmla="*/ 1 h 481"/>
                <a:gd name="T36" fmla="*/ 2 w 690"/>
                <a:gd name="T37" fmla="*/ 1 h 481"/>
                <a:gd name="T38" fmla="*/ 2 w 690"/>
                <a:gd name="T39" fmla="*/ 2 h 481"/>
                <a:gd name="T40" fmla="*/ 2 w 690"/>
                <a:gd name="T41" fmla="*/ 2 h 481"/>
                <a:gd name="T42" fmla="*/ 2 w 690"/>
                <a:gd name="T43" fmla="*/ 2 h 481"/>
                <a:gd name="T44" fmla="*/ 1 w 690"/>
                <a:gd name="T45" fmla="*/ 2 h 481"/>
                <a:gd name="T46" fmla="*/ 1 w 690"/>
                <a:gd name="T47" fmla="*/ 2 h 481"/>
                <a:gd name="T48" fmla="*/ 1 w 690"/>
                <a:gd name="T49" fmla="*/ 2 h 481"/>
                <a:gd name="T50" fmla="*/ 1 w 690"/>
                <a:gd name="T51" fmla="*/ 2 h 481"/>
                <a:gd name="T52" fmla="*/ 1 w 690"/>
                <a:gd name="T53" fmla="*/ 2 h 481"/>
                <a:gd name="T54" fmla="*/ 1 w 690"/>
                <a:gd name="T55" fmla="*/ 3 h 481"/>
                <a:gd name="T56" fmla="*/ 1 w 690"/>
                <a:gd name="T57" fmla="*/ 3 h 481"/>
                <a:gd name="T58" fmla="*/ 0 w 690"/>
                <a:gd name="T59" fmla="*/ 3 h 481"/>
                <a:gd name="T60" fmla="*/ 0 w 690"/>
                <a:gd name="T61" fmla="*/ 3 h 481"/>
                <a:gd name="T62" fmla="*/ 0 w 690"/>
                <a:gd name="T63" fmla="*/ 3 h 481"/>
                <a:gd name="T64" fmla="*/ 0 w 690"/>
                <a:gd name="T65" fmla="*/ 3 h 481"/>
                <a:gd name="T66" fmla="*/ 0 w 690"/>
                <a:gd name="T67" fmla="*/ 4 h 481"/>
                <a:gd name="T68" fmla="*/ 0 w 690"/>
                <a:gd name="T69" fmla="*/ 4 h 481"/>
                <a:gd name="T70" fmla="*/ 0 w 690"/>
                <a:gd name="T71" fmla="*/ 4 h 481"/>
                <a:gd name="T72" fmla="*/ 0 w 690"/>
                <a:gd name="T73" fmla="*/ 4 h 481"/>
                <a:gd name="T74" fmla="*/ 0 w 690"/>
                <a:gd name="T75" fmla="*/ 4 h 481"/>
                <a:gd name="T76" fmla="*/ 1 w 690"/>
                <a:gd name="T77" fmla="*/ 4 h 481"/>
                <a:gd name="T78" fmla="*/ 1 w 690"/>
                <a:gd name="T79" fmla="*/ 4 h 481"/>
                <a:gd name="T80" fmla="*/ 1 w 690"/>
                <a:gd name="T81" fmla="*/ 4 h 481"/>
                <a:gd name="T82" fmla="*/ 1 w 690"/>
                <a:gd name="T83" fmla="*/ 4 h 481"/>
                <a:gd name="T84" fmla="*/ 1 w 690"/>
                <a:gd name="T85" fmla="*/ 4 h 481"/>
                <a:gd name="T86" fmla="*/ 2 w 690"/>
                <a:gd name="T87" fmla="*/ 4 h 481"/>
                <a:gd name="T88" fmla="*/ 2 w 690"/>
                <a:gd name="T89" fmla="*/ 4 h 481"/>
                <a:gd name="T90" fmla="*/ 2 w 690"/>
                <a:gd name="T91" fmla="*/ 4 h 481"/>
                <a:gd name="T92" fmla="*/ 2 w 690"/>
                <a:gd name="T93" fmla="*/ 4 h 481"/>
                <a:gd name="T94" fmla="*/ 2 w 690"/>
                <a:gd name="T95" fmla="*/ 4 h 481"/>
                <a:gd name="T96" fmla="*/ 2 w 690"/>
                <a:gd name="T97" fmla="*/ 3 h 481"/>
                <a:gd name="T98" fmla="*/ 2 w 690"/>
                <a:gd name="T99" fmla="*/ 3 h 481"/>
                <a:gd name="T100" fmla="*/ 3 w 690"/>
                <a:gd name="T101" fmla="*/ 3 h 481"/>
                <a:gd name="T102" fmla="*/ 3 w 690"/>
                <a:gd name="T103" fmla="*/ 3 h 481"/>
                <a:gd name="T104" fmla="*/ 3 w 690"/>
                <a:gd name="T105" fmla="*/ 3 h 481"/>
                <a:gd name="T106" fmla="*/ 3 w 690"/>
                <a:gd name="T107" fmla="*/ 3 h 481"/>
                <a:gd name="T108" fmla="*/ 3 w 690"/>
                <a:gd name="T109" fmla="*/ 2 h 481"/>
                <a:gd name="T110" fmla="*/ 4 w 690"/>
                <a:gd name="T111" fmla="*/ 2 h 481"/>
                <a:gd name="T112" fmla="*/ 4 w 690"/>
                <a:gd name="T113" fmla="*/ 2 h 481"/>
                <a:gd name="T114" fmla="*/ 4 w 690"/>
                <a:gd name="T115" fmla="*/ 3 h 481"/>
                <a:gd name="T116" fmla="*/ 4 w 690"/>
                <a:gd name="T117" fmla="*/ 2 h 481"/>
                <a:gd name="T118" fmla="*/ 5 w 690"/>
                <a:gd name="T119" fmla="*/ 2 h 4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0" h="481">
                  <a:moveTo>
                    <a:pt x="652" y="194"/>
                  </a:moveTo>
                  <a:lnTo>
                    <a:pt x="654" y="188"/>
                  </a:lnTo>
                  <a:lnTo>
                    <a:pt x="660" y="184"/>
                  </a:lnTo>
                  <a:lnTo>
                    <a:pt x="667" y="178"/>
                  </a:lnTo>
                  <a:lnTo>
                    <a:pt x="673" y="171"/>
                  </a:lnTo>
                  <a:lnTo>
                    <a:pt x="679" y="159"/>
                  </a:lnTo>
                  <a:lnTo>
                    <a:pt x="685" y="150"/>
                  </a:lnTo>
                  <a:lnTo>
                    <a:pt x="689" y="140"/>
                  </a:lnTo>
                  <a:lnTo>
                    <a:pt x="690" y="120"/>
                  </a:lnTo>
                  <a:lnTo>
                    <a:pt x="689" y="104"/>
                  </a:lnTo>
                  <a:lnTo>
                    <a:pt x="686" y="100"/>
                  </a:lnTo>
                  <a:lnTo>
                    <a:pt x="683" y="97"/>
                  </a:lnTo>
                  <a:lnTo>
                    <a:pt x="682" y="87"/>
                  </a:lnTo>
                  <a:lnTo>
                    <a:pt x="681" y="74"/>
                  </a:lnTo>
                  <a:lnTo>
                    <a:pt x="677" y="66"/>
                  </a:lnTo>
                  <a:lnTo>
                    <a:pt x="674" y="58"/>
                  </a:lnTo>
                  <a:lnTo>
                    <a:pt x="669" y="48"/>
                  </a:lnTo>
                  <a:lnTo>
                    <a:pt x="665" y="39"/>
                  </a:lnTo>
                  <a:lnTo>
                    <a:pt x="660" y="34"/>
                  </a:lnTo>
                  <a:lnTo>
                    <a:pt x="653" y="32"/>
                  </a:lnTo>
                  <a:lnTo>
                    <a:pt x="646" y="24"/>
                  </a:lnTo>
                  <a:lnTo>
                    <a:pt x="640" y="18"/>
                  </a:lnTo>
                  <a:lnTo>
                    <a:pt x="636" y="17"/>
                  </a:lnTo>
                  <a:lnTo>
                    <a:pt x="629" y="16"/>
                  </a:lnTo>
                  <a:lnTo>
                    <a:pt x="620" y="8"/>
                  </a:lnTo>
                  <a:lnTo>
                    <a:pt x="615" y="4"/>
                  </a:lnTo>
                  <a:lnTo>
                    <a:pt x="612" y="3"/>
                  </a:lnTo>
                  <a:lnTo>
                    <a:pt x="607" y="4"/>
                  </a:lnTo>
                  <a:lnTo>
                    <a:pt x="604" y="5"/>
                  </a:lnTo>
                  <a:lnTo>
                    <a:pt x="599" y="8"/>
                  </a:lnTo>
                  <a:lnTo>
                    <a:pt x="594" y="9"/>
                  </a:lnTo>
                  <a:lnTo>
                    <a:pt x="588" y="8"/>
                  </a:lnTo>
                  <a:lnTo>
                    <a:pt x="581" y="4"/>
                  </a:lnTo>
                  <a:lnTo>
                    <a:pt x="574" y="1"/>
                  </a:lnTo>
                  <a:lnTo>
                    <a:pt x="565" y="0"/>
                  </a:lnTo>
                  <a:lnTo>
                    <a:pt x="554" y="0"/>
                  </a:lnTo>
                  <a:lnTo>
                    <a:pt x="543" y="2"/>
                  </a:lnTo>
                  <a:lnTo>
                    <a:pt x="533" y="4"/>
                  </a:lnTo>
                  <a:lnTo>
                    <a:pt x="524" y="8"/>
                  </a:lnTo>
                  <a:lnTo>
                    <a:pt x="519" y="12"/>
                  </a:lnTo>
                  <a:lnTo>
                    <a:pt x="515" y="18"/>
                  </a:lnTo>
                  <a:lnTo>
                    <a:pt x="513" y="23"/>
                  </a:lnTo>
                  <a:lnTo>
                    <a:pt x="509" y="27"/>
                  </a:lnTo>
                  <a:lnTo>
                    <a:pt x="504" y="31"/>
                  </a:lnTo>
                  <a:lnTo>
                    <a:pt x="498" y="34"/>
                  </a:lnTo>
                  <a:lnTo>
                    <a:pt x="492" y="36"/>
                  </a:lnTo>
                  <a:lnTo>
                    <a:pt x="486" y="40"/>
                  </a:lnTo>
                  <a:lnTo>
                    <a:pt x="481" y="43"/>
                  </a:lnTo>
                  <a:lnTo>
                    <a:pt x="477" y="47"/>
                  </a:lnTo>
                  <a:lnTo>
                    <a:pt x="473" y="55"/>
                  </a:lnTo>
                  <a:lnTo>
                    <a:pt x="470" y="62"/>
                  </a:lnTo>
                  <a:lnTo>
                    <a:pt x="469" y="70"/>
                  </a:lnTo>
                  <a:lnTo>
                    <a:pt x="465" y="78"/>
                  </a:lnTo>
                  <a:lnTo>
                    <a:pt x="459" y="88"/>
                  </a:lnTo>
                  <a:lnTo>
                    <a:pt x="456" y="102"/>
                  </a:lnTo>
                  <a:lnTo>
                    <a:pt x="458" y="116"/>
                  </a:lnTo>
                  <a:lnTo>
                    <a:pt x="460" y="126"/>
                  </a:lnTo>
                  <a:lnTo>
                    <a:pt x="466" y="135"/>
                  </a:lnTo>
                  <a:lnTo>
                    <a:pt x="474" y="146"/>
                  </a:lnTo>
                  <a:lnTo>
                    <a:pt x="479" y="156"/>
                  </a:lnTo>
                  <a:lnTo>
                    <a:pt x="479" y="165"/>
                  </a:lnTo>
                  <a:lnTo>
                    <a:pt x="474" y="165"/>
                  </a:lnTo>
                  <a:lnTo>
                    <a:pt x="468" y="164"/>
                  </a:lnTo>
                  <a:lnTo>
                    <a:pt x="463" y="162"/>
                  </a:lnTo>
                  <a:lnTo>
                    <a:pt x="460" y="157"/>
                  </a:lnTo>
                  <a:lnTo>
                    <a:pt x="450" y="135"/>
                  </a:lnTo>
                  <a:lnTo>
                    <a:pt x="446" y="117"/>
                  </a:lnTo>
                  <a:lnTo>
                    <a:pt x="443" y="103"/>
                  </a:lnTo>
                  <a:lnTo>
                    <a:pt x="430" y="96"/>
                  </a:lnTo>
                  <a:lnTo>
                    <a:pt x="424" y="93"/>
                  </a:lnTo>
                  <a:lnTo>
                    <a:pt x="421" y="88"/>
                  </a:lnTo>
                  <a:lnTo>
                    <a:pt x="416" y="82"/>
                  </a:lnTo>
                  <a:lnTo>
                    <a:pt x="409" y="78"/>
                  </a:lnTo>
                  <a:lnTo>
                    <a:pt x="405" y="77"/>
                  </a:lnTo>
                  <a:lnTo>
                    <a:pt x="400" y="74"/>
                  </a:lnTo>
                  <a:lnTo>
                    <a:pt x="396" y="72"/>
                  </a:lnTo>
                  <a:lnTo>
                    <a:pt x="391" y="70"/>
                  </a:lnTo>
                  <a:lnTo>
                    <a:pt x="386" y="67"/>
                  </a:lnTo>
                  <a:lnTo>
                    <a:pt x="383" y="65"/>
                  </a:lnTo>
                  <a:lnTo>
                    <a:pt x="378" y="65"/>
                  </a:lnTo>
                  <a:lnTo>
                    <a:pt x="374" y="65"/>
                  </a:lnTo>
                  <a:lnTo>
                    <a:pt x="367" y="67"/>
                  </a:lnTo>
                  <a:lnTo>
                    <a:pt x="361" y="71"/>
                  </a:lnTo>
                  <a:lnTo>
                    <a:pt x="354" y="74"/>
                  </a:lnTo>
                  <a:lnTo>
                    <a:pt x="343" y="75"/>
                  </a:lnTo>
                  <a:lnTo>
                    <a:pt x="331" y="75"/>
                  </a:lnTo>
                  <a:lnTo>
                    <a:pt x="323" y="78"/>
                  </a:lnTo>
                  <a:lnTo>
                    <a:pt x="319" y="81"/>
                  </a:lnTo>
                  <a:lnTo>
                    <a:pt x="314" y="87"/>
                  </a:lnTo>
                  <a:lnTo>
                    <a:pt x="307" y="92"/>
                  </a:lnTo>
                  <a:lnTo>
                    <a:pt x="299" y="95"/>
                  </a:lnTo>
                  <a:lnTo>
                    <a:pt x="291" y="98"/>
                  </a:lnTo>
                  <a:lnTo>
                    <a:pt x="286" y="105"/>
                  </a:lnTo>
                  <a:lnTo>
                    <a:pt x="286" y="112"/>
                  </a:lnTo>
                  <a:lnTo>
                    <a:pt x="286" y="118"/>
                  </a:lnTo>
                  <a:lnTo>
                    <a:pt x="285" y="124"/>
                  </a:lnTo>
                  <a:lnTo>
                    <a:pt x="282" y="132"/>
                  </a:lnTo>
                  <a:lnTo>
                    <a:pt x="277" y="144"/>
                  </a:lnTo>
                  <a:lnTo>
                    <a:pt x="274" y="157"/>
                  </a:lnTo>
                  <a:lnTo>
                    <a:pt x="273" y="170"/>
                  </a:lnTo>
                  <a:lnTo>
                    <a:pt x="275" y="179"/>
                  </a:lnTo>
                  <a:lnTo>
                    <a:pt x="282" y="190"/>
                  </a:lnTo>
                  <a:lnTo>
                    <a:pt x="292" y="200"/>
                  </a:lnTo>
                  <a:lnTo>
                    <a:pt x="300" y="208"/>
                  </a:lnTo>
                  <a:lnTo>
                    <a:pt x="305" y="213"/>
                  </a:lnTo>
                  <a:lnTo>
                    <a:pt x="299" y="216"/>
                  </a:lnTo>
                  <a:lnTo>
                    <a:pt x="291" y="216"/>
                  </a:lnTo>
                  <a:lnTo>
                    <a:pt x="282" y="212"/>
                  </a:lnTo>
                  <a:lnTo>
                    <a:pt x="275" y="204"/>
                  </a:lnTo>
                  <a:lnTo>
                    <a:pt x="268" y="203"/>
                  </a:lnTo>
                  <a:lnTo>
                    <a:pt x="268" y="205"/>
                  </a:lnTo>
                  <a:lnTo>
                    <a:pt x="262" y="205"/>
                  </a:lnTo>
                  <a:lnTo>
                    <a:pt x="254" y="203"/>
                  </a:lnTo>
                  <a:lnTo>
                    <a:pt x="248" y="197"/>
                  </a:lnTo>
                  <a:lnTo>
                    <a:pt x="244" y="189"/>
                  </a:lnTo>
                  <a:lnTo>
                    <a:pt x="239" y="185"/>
                  </a:lnTo>
                  <a:lnTo>
                    <a:pt x="233" y="181"/>
                  </a:lnTo>
                  <a:lnTo>
                    <a:pt x="228" y="181"/>
                  </a:lnTo>
                  <a:lnTo>
                    <a:pt x="222" y="182"/>
                  </a:lnTo>
                  <a:lnTo>
                    <a:pt x="215" y="185"/>
                  </a:lnTo>
                  <a:lnTo>
                    <a:pt x="209" y="186"/>
                  </a:lnTo>
                  <a:lnTo>
                    <a:pt x="202" y="185"/>
                  </a:lnTo>
                  <a:lnTo>
                    <a:pt x="197" y="185"/>
                  </a:lnTo>
                  <a:lnTo>
                    <a:pt x="191" y="188"/>
                  </a:lnTo>
                  <a:lnTo>
                    <a:pt x="185" y="193"/>
                  </a:lnTo>
                  <a:lnTo>
                    <a:pt x="177" y="194"/>
                  </a:lnTo>
                  <a:lnTo>
                    <a:pt x="171" y="195"/>
                  </a:lnTo>
                  <a:lnTo>
                    <a:pt x="167" y="200"/>
                  </a:lnTo>
                  <a:lnTo>
                    <a:pt x="163" y="205"/>
                  </a:lnTo>
                  <a:lnTo>
                    <a:pt x="156" y="210"/>
                  </a:lnTo>
                  <a:lnTo>
                    <a:pt x="150" y="216"/>
                  </a:lnTo>
                  <a:lnTo>
                    <a:pt x="146" y="224"/>
                  </a:lnTo>
                  <a:lnTo>
                    <a:pt x="143" y="231"/>
                  </a:lnTo>
                  <a:lnTo>
                    <a:pt x="138" y="235"/>
                  </a:lnTo>
                  <a:lnTo>
                    <a:pt x="135" y="240"/>
                  </a:lnTo>
                  <a:lnTo>
                    <a:pt x="135" y="246"/>
                  </a:lnTo>
                  <a:lnTo>
                    <a:pt x="138" y="253"/>
                  </a:lnTo>
                  <a:lnTo>
                    <a:pt x="142" y="257"/>
                  </a:lnTo>
                  <a:lnTo>
                    <a:pt x="133" y="277"/>
                  </a:lnTo>
                  <a:lnTo>
                    <a:pt x="139" y="282"/>
                  </a:lnTo>
                  <a:lnTo>
                    <a:pt x="143" y="289"/>
                  </a:lnTo>
                  <a:lnTo>
                    <a:pt x="145" y="295"/>
                  </a:lnTo>
                  <a:lnTo>
                    <a:pt x="150" y="298"/>
                  </a:lnTo>
                  <a:lnTo>
                    <a:pt x="144" y="297"/>
                  </a:lnTo>
                  <a:lnTo>
                    <a:pt x="137" y="296"/>
                  </a:lnTo>
                  <a:lnTo>
                    <a:pt x="129" y="297"/>
                  </a:lnTo>
                  <a:lnTo>
                    <a:pt x="123" y="301"/>
                  </a:lnTo>
                  <a:lnTo>
                    <a:pt x="115" y="300"/>
                  </a:lnTo>
                  <a:lnTo>
                    <a:pt x="106" y="302"/>
                  </a:lnTo>
                  <a:lnTo>
                    <a:pt x="97" y="305"/>
                  </a:lnTo>
                  <a:lnTo>
                    <a:pt x="91" y="307"/>
                  </a:lnTo>
                  <a:lnTo>
                    <a:pt x="84" y="308"/>
                  </a:lnTo>
                  <a:lnTo>
                    <a:pt x="74" y="309"/>
                  </a:lnTo>
                  <a:lnTo>
                    <a:pt x="65" y="312"/>
                  </a:lnTo>
                  <a:lnTo>
                    <a:pt x="61" y="316"/>
                  </a:lnTo>
                  <a:lnTo>
                    <a:pt x="60" y="318"/>
                  </a:lnTo>
                  <a:lnTo>
                    <a:pt x="56" y="320"/>
                  </a:lnTo>
                  <a:lnTo>
                    <a:pt x="51" y="321"/>
                  </a:lnTo>
                  <a:lnTo>
                    <a:pt x="45" y="323"/>
                  </a:lnTo>
                  <a:lnTo>
                    <a:pt x="38" y="324"/>
                  </a:lnTo>
                  <a:lnTo>
                    <a:pt x="32" y="326"/>
                  </a:lnTo>
                  <a:lnTo>
                    <a:pt x="28" y="328"/>
                  </a:lnTo>
                  <a:lnTo>
                    <a:pt x="25" y="331"/>
                  </a:lnTo>
                  <a:lnTo>
                    <a:pt x="21" y="336"/>
                  </a:lnTo>
                  <a:lnTo>
                    <a:pt x="15" y="340"/>
                  </a:lnTo>
                  <a:lnTo>
                    <a:pt x="8" y="346"/>
                  </a:lnTo>
                  <a:lnTo>
                    <a:pt x="7" y="354"/>
                  </a:lnTo>
                  <a:lnTo>
                    <a:pt x="7" y="364"/>
                  </a:lnTo>
                  <a:lnTo>
                    <a:pt x="4" y="377"/>
                  </a:lnTo>
                  <a:lnTo>
                    <a:pt x="0" y="389"/>
                  </a:lnTo>
                  <a:lnTo>
                    <a:pt x="1" y="400"/>
                  </a:lnTo>
                  <a:lnTo>
                    <a:pt x="7" y="407"/>
                  </a:lnTo>
                  <a:lnTo>
                    <a:pt x="14" y="413"/>
                  </a:lnTo>
                  <a:lnTo>
                    <a:pt x="20" y="420"/>
                  </a:lnTo>
                  <a:lnTo>
                    <a:pt x="22" y="427"/>
                  </a:lnTo>
                  <a:lnTo>
                    <a:pt x="25" y="434"/>
                  </a:lnTo>
                  <a:lnTo>
                    <a:pt x="31" y="440"/>
                  </a:lnTo>
                  <a:lnTo>
                    <a:pt x="38" y="447"/>
                  </a:lnTo>
                  <a:lnTo>
                    <a:pt x="43" y="454"/>
                  </a:lnTo>
                  <a:lnTo>
                    <a:pt x="47" y="458"/>
                  </a:lnTo>
                  <a:lnTo>
                    <a:pt x="56" y="461"/>
                  </a:lnTo>
                  <a:lnTo>
                    <a:pt x="67" y="461"/>
                  </a:lnTo>
                  <a:lnTo>
                    <a:pt x="73" y="464"/>
                  </a:lnTo>
                  <a:lnTo>
                    <a:pt x="75" y="466"/>
                  </a:lnTo>
                  <a:lnTo>
                    <a:pt x="79" y="469"/>
                  </a:lnTo>
                  <a:lnTo>
                    <a:pt x="84" y="471"/>
                  </a:lnTo>
                  <a:lnTo>
                    <a:pt x="90" y="472"/>
                  </a:lnTo>
                  <a:lnTo>
                    <a:pt x="96" y="472"/>
                  </a:lnTo>
                  <a:lnTo>
                    <a:pt x="101" y="471"/>
                  </a:lnTo>
                  <a:lnTo>
                    <a:pt x="106" y="470"/>
                  </a:lnTo>
                  <a:lnTo>
                    <a:pt x="110" y="466"/>
                  </a:lnTo>
                  <a:lnTo>
                    <a:pt x="114" y="464"/>
                  </a:lnTo>
                  <a:lnTo>
                    <a:pt x="120" y="463"/>
                  </a:lnTo>
                  <a:lnTo>
                    <a:pt x="124" y="463"/>
                  </a:lnTo>
                  <a:lnTo>
                    <a:pt x="130" y="464"/>
                  </a:lnTo>
                  <a:lnTo>
                    <a:pt x="136" y="465"/>
                  </a:lnTo>
                  <a:lnTo>
                    <a:pt x="142" y="465"/>
                  </a:lnTo>
                  <a:lnTo>
                    <a:pt x="146" y="464"/>
                  </a:lnTo>
                  <a:lnTo>
                    <a:pt x="150" y="462"/>
                  </a:lnTo>
                  <a:lnTo>
                    <a:pt x="154" y="456"/>
                  </a:lnTo>
                  <a:lnTo>
                    <a:pt x="158" y="450"/>
                  </a:lnTo>
                  <a:lnTo>
                    <a:pt x="160" y="447"/>
                  </a:lnTo>
                  <a:lnTo>
                    <a:pt x="165" y="442"/>
                  </a:lnTo>
                  <a:lnTo>
                    <a:pt x="170" y="438"/>
                  </a:lnTo>
                  <a:lnTo>
                    <a:pt x="176" y="433"/>
                  </a:lnTo>
                  <a:lnTo>
                    <a:pt x="182" y="428"/>
                  </a:lnTo>
                  <a:lnTo>
                    <a:pt x="190" y="422"/>
                  </a:lnTo>
                  <a:lnTo>
                    <a:pt x="197" y="427"/>
                  </a:lnTo>
                  <a:lnTo>
                    <a:pt x="198" y="435"/>
                  </a:lnTo>
                  <a:lnTo>
                    <a:pt x="197" y="445"/>
                  </a:lnTo>
                  <a:lnTo>
                    <a:pt x="200" y="454"/>
                  </a:lnTo>
                  <a:lnTo>
                    <a:pt x="205" y="459"/>
                  </a:lnTo>
                  <a:lnTo>
                    <a:pt x="209" y="462"/>
                  </a:lnTo>
                  <a:lnTo>
                    <a:pt x="214" y="464"/>
                  </a:lnTo>
                  <a:lnTo>
                    <a:pt x="220" y="470"/>
                  </a:lnTo>
                  <a:lnTo>
                    <a:pt x="228" y="476"/>
                  </a:lnTo>
                  <a:lnTo>
                    <a:pt x="237" y="477"/>
                  </a:lnTo>
                  <a:lnTo>
                    <a:pt x="245" y="477"/>
                  </a:lnTo>
                  <a:lnTo>
                    <a:pt x="253" y="478"/>
                  </a:lnTo>
                  <a:lnTo>
                    <a:pt x="259" y="480"/>
                  </a:lnTo>
                  <a:lnTo>
                    <a:pt x="266" y="481"/>
                  </a:lnTo>
                  <a:lnTo>
                    <a:pt x="273" y="481"/>
                  </a:lnTo>
                  <a:lnTo>
                    <a:pt x="284" y="481"/>
                  </a:lnTo>
                  <a:lnTo>
                    <a:pt x="297" y="480"/>
                  </a:lnTo>
                  <a:lnTo>
                    <a:pt x="306" y="477"/>
                  </a:lnTo>
                  <a:lnTo>
                    <a:pt x="312" y="474"/>
                  </a:lnTo>
                  <a:lnTo>
                    <a:pt x="317" y="476"/>
                  </a:lnTo>
                  <a:lnTo>
                    <a:pt x="320" y="477"/>
                  </a:lnTo>
                  <a:lnTo>
                    <a:pt x="323" y="476"/>
                  </a:lnTo>
                  <a:lnTo>
                    <a:pt x="327" y="473"/>
                  </a:lnTo>
                  <a:lnTo>
                    <a:pt x="330" y="470"/>
                  </a:lnTo>
                  <a:lnTo>
                    <a:pt x="335" y="466"/>
                  </a:lnTo>
                  <a:lnTo>
                    <a:pt x="340" y="463"/>
                  </a:lnTo>
                  <a:lnTo>
                    <a:pt x="346" y="459"/>
                  </a:lnTo>
                  <a:lnTo>
                    <a:pt x="353" y="457"/>
                  </a:lnTo>
                  <a:lnTo>
                    <a:pt x="359" y="458"/>
                  </a:lnTo>
                  <a:lnTo>
                    <a:pt x="358" y="451"/>
                  </a:lnTo>
                  <a:lnTo>
                    <a:pt x="358" y="443"/>
                  </a:lnTo>
                  <a:lnTo>
                    <a:pt x="359" y="434"/>
                  </a:lnTo>
                  <a:lnTo>
                    <a:pt x="359" y="426"/>
                  </a:lnTo>
                  <a:lnTo>
                    <a:pt x="358" y="419"/>
                  </a:lnTo>
                  <a:lnTo>
                    <a:pt x="355" y="411"/>
                  </a:lnTo>
                  <a:lnTo>
                    <a:pt x="353" y="402"/>
                  </a:lnTo>
                  <a:lnTo>
                    <a:pt x="352" y="393"/>
                  </a:lnTo>
                  <a:lnTo>
                    <a:pt x="355" y="384"/>
                  </a:lnTo>
                  <a:lnTo>
                    <a:pt x="362" y="372"/>
                  </a:lnTo>
                  <a:lnTo>
                    <a:pt x="368" y="361"/>
                  </a:lnTo>
                  <a:lnTo>
                    <a:pt x="369" y="349"/>
                  </a:lnTo>
                  <a:lnTo>
                    <a:pt x="370" y="343"/>
                  </a:lnTo>
                  <a:lnTo>
                    <a:pt x="374" y="340"/>
                  </a:lnTo>
                  <a:lnTo>
                    <a:pt x="378" y="339"/>
                  </a:lnTo>
                  <a:lnTo>
                    <a:pt x="383" y="341"/>
                  </a:lnTo>
                  <a:lnTo>
                    <a:pt x="385" y="330"/>
                  </a:lnTo>
                  <a:lnTo>
                    <a:pt x="389" y="324"/>
                  </a:lnTo>
                  <a:lnTo>
                    <a:pt x="394" y="321"/>
                  </a:lnTo>
                  <a:lnTo>
                    <a:pt x="401" y="318"/>
                  </a:lnTo>
                  <a:lnTo>
                    <a:pt x="406" y="316"/>
                  </a:lnTo>
                  <a:lnTo>
                    <a:pt x="412" y="315"/>
                  </a:lnTo>
                  <a:lnTo>
                    <a:pt x="417" y="312"/>
                  </a:lnTo>
                  <a:lnTo>
                    <a:pt x="423" y="310"/>
                  </a:lnTo>
                  <a:lnTo>
                    <a:pt x="428" y="308"/>
                  </a:lnTo>
                  <a:lnTo>
                    <a:pt x="432" y="304"/>
                  </a:lnTo>
                  <a:lnTo>
                    <a:pt x="436" y="302"/>
                  </a:lnTo>
                  <a:lnTo>
                    <a:pt x="437" y="300"/>
                  </a:lnTo>
                  <a:lnTo>
                    <a:pt x="440" y="292"/>
                  </a:lnTo>
                  <a:lnTo>
                    <a:pt x="446" y="285"/>
                  </a:lnTo>
                  <a:lnTo>
                    <a:pt x="452" y="277"/>
                  </a:lnTo>
                  <a:lnTo>
                    <a:pt x="458" y="270"/>
                  </a:lnTo>
                  <a:lnTo>
                    <a:pt x="465" y="264"/>
                  </a:lnTo>
                  <a:lnTo>
                    <a:pt x="471" y="259"/>
                  </a:lnTo>
                  <a:lnTo>
                    <a:pt x="477" y="257"/>
                  </a:lnTo>
                  <a:lnTo>
                    <a:pt x="482" y="256"/>
                  </a:lnTo>
                  <a:lnTo>
                    <a:pt x="485" y="256"/>
                  </a:lnTo>
                  <a:lnTo>
                    <a:pt x="489" y="254"/>
                  </a:lnTo>
                  <a:lnTo>
                    <a:pt x="492" y="251"/>
                  </a:lnTo>
                  <a:lnTo>
                    <a:pt x="496" y="249"/>
                  </a:lnTo>
                  <a:lnTo>
                    <a:pt x="500" y="246"/>
                  </a:lnTo>
                  <a:lnTo>
                    <a:pt x="506" y="244"/>
                  </a:lnTo>
                  <a:lnTo>
                    <a:pt x="512" y="244"/>
                  </a:lnTo>
                  <a:lnTo>
                    <a:pt x="520" y="246"/>
                  </a:lnTo>
                  <a:lnTo>
                    <a:pt x="530" y="246"/>
                  </a:lnTo>
                  <a:lnTo>
                    <a:pt x="538" y="243"/>
                  </a:lnTo>
                  <a:lnTo>
                    <a:pt x="545" y="240"/>
                  </a:lnTo>
                  <a:lnTo>
                    <a:pt x="553" y="242"/>
                  </a:lnTo>
                  <a:lnTo>
                    <a:pt x="558" y="243"/>
                  </a:lnTo>
                  <a:lnTo>
                    <a:pt x="563" y="242"/>
                  </a:lnTo>
                  <a:lnTo>
                    <a:pt x="570" y="244"/>
                  </a:lnTo>
                  <a:lnTo>
                    <a:pt x="577" y="254"/>
                  </a:lnTo>
                  <a:lnTo>
                    <a:pt x="584" y="263"/>
                  </a:lnTo>
                  <a:lnTo>
                    <a:pt x="592" y="267"/>
                  </a:lnTo>
                  <a:lnTo>
                    <a:pt x="601" y="270"/>
                  </a:lnTo>
                  <a:lnTo>
                    <a:pt x="609" y="276"/>
                  </a:lnTo>
                  <a:lnTo>
                    <a:pt x="602" y="264"/>
                  </a:lnTo>
                  <a:lnTo>
                    <a:pt x="602" y="243"/>
                  </a:lnTo>
                  <a:lnTo>
                    <a:pt x="607" y="224"/>
                  </a:lnTo>
                  <a:lnTo>
                    <a:pt x="619" y="213"/>
                  </a:lnTo>
                  <a:lnTo>
                    <a:pt x="627" y="208"/>
                  </a:lnTo>
                  <a:lnTo>
                    <a:pt x="633" y="197"/>
                  </a:lnTo>
                  <a:lnTo>
                    <a:pt x="640" y="190"/>
                  </a:lnTo>
                  <a:lnTo>
                    <a:pt x="652" y="194"/>
                  </a:lnTo>
                  <a:close/>
                </a:path>
              </a:pathLst>
            </a:custGeom>
            <a:solidFill>
              <a:srgbClr val="AFC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1" name="Freeform 129">
              <a:extLst>
                <a:ext uri="{FF2B5EF4-FFF2-40B4-BE49-F238E27FC236}">
                  <a16:creationId xmlns:a16="http://schemas.microsoft.com/office/drawing/2014/main" id="{3AC664AA-95A2-5B43-A5B9-18F5674D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465"/>
              <a:ext cx="210" cy="150"/>
            </a:xfrm>
            <a:custGeom>
              <a:avLst/>
              <a:gdLst>
                <a:gd name="T0" fmla="*/ 1 w 420"/>
                <a:gd name="T1" fmla="*/ 1 h 302"/>
                <a:gd name="T2" fmla="*/ 0 w 420"/>
                <a:gd name="T3" fmla="*/ 1 h 302"/>
                <a:gd name="T4" fmla="*/ 1 w 420"/>
                <a:gd name="T5" fmla="*/ 1 h 302"/>
                <a:gd name="T6" fmla="*/ 1 w 420"/>
                <a:gd name="T7" fmla="*/ 1 h 302"/>
                <a:gd name="T8" fmla="*/ 1 w 420"/>
                <a:gd name="T9" fmla="*/ 2 h 302"/>
                <a:gd name="T10" fmla="*/ 1 w 420"/>
                <a:gd name="T11" fmla="*/ 2 h 302"/>
                <a:gd name="T12" fmla="*/ 1 w 420"/>
                <a:gd name="T13" fmla="*/ 2 h 302"/>
                <a:gd name="T14" fmla="*/ 1 w 420"/>
                <a:gd name="T15" fmla="*/ 2 h 302"/>
                <a:gd name="T16" fmla="*/ 1 w 420"/>
                <a:gd name="T17" fmla="*/ 2 h 302"/>
                <a:gd name="T18" fmla="*/ 2 w 420"/>
                <a:gd name="T19" fmla="*/ 2 h 302"/>
                <a:gd name="T20" fmla="*/ 2 w 420"/>
                <a:gd name="T21" fmla="*/ 2 h 302"/>
                <a:gd name="T22" fmla="*/ 2 w 420"/>
                <a:gd name="T23" fmla="*/ 2 h 302"/>
                <a:gd name="T24" fmla="*/ 2 w 420"/>
                <a:gd name="T25" fmla="*/ 2 h 302"/>
                <a:gd name="T26" fmla="*/ 2 w 420"/>
                <a:gd name="T27" fmla="*/ 2 h 302"/>
                <a:gd name="T28" fmla="*/ 2 w 420"/>
                <a:gd name="T29" fmla="*/ 2 h 302"/>
                <a:gd name="T30" fmla="*/ 2 w 420"/>
                <a:gd name="T31" fmla="*/ 2 h 302"/>
                <a:gd name="T32" fmla="*/ 2 w 420"/>
                <a:gd name="T33" fmla="*/ 2 h 302"/>
                <a:gd name="T34" fmla="*/ 2 w 420"/>
                <a:gd name="T35" fmla="*/ 2 h 302"/>
                <a:gd name="T36" fmla="*/ 2 w 420"/>
                <a:gd name="T37" fmla="*/ 2 h 302"/>
                <a:gd name="T38" fmla="*/ 3 w 420"/>
                <a:gd name="T39" fmla="*/ 2 h 302"/>
                <a:gd name="T40" fmla="*/ 3 w 420"/>
                <a:gd name="T41" fmla="*/ 2 h 302"/>
                <a:gd name="T42" fmla="*/ 3 w 420"/>
                <a:gd name="T43" fmla="*/ 2 h 302"/>
                <a:gd name="T44" fmla="*/ 3 w 420"/>
                <a:gd name="T45" fmla="*/ 2 h 302"/>
                <a:gd name="T46" fmla="*/ 3 w 420"/>
                <a:gd name="T47" fmla="*/ 2 h 302"/>
                <a:gd name="T48" fmla="*/ 3 w 420"/>
                <a:gd name="T49" fmla="*/ 2 h 302"/>
                <a:gd name="T50" fmla="*/ 3 w 420"/>
                <a:gd name="T51" fmla="*/ 2 h 302"/>
                <a:gd name="T52" fmla="*/ 3 w 420"/>
                <a:gd name="T53" fmla="*/ 2 h 302"/>
                <a:gd name="T54" fmla="*/ 4 w 420"/>
                <a:gd name="T55" fmla="*/ 2 h 302"/>
                <a:gd name="T56" fmla="*/ 4 w 420"/>
                <a:gd name="T57" fmla="*/ 1 h 302"/>
                <a:gd name="T58" fmla="*/ 4 w 420"/>
                <a:gd name="T59" fmla="*/ 1 h 302"/>
                <a:gd name="T60" fmla="*/ 4 w 420"/>
                <a:gd name="T61" fmla="*/ 1 h 302"/>
                <a:gd name="T62" fmla="*/ 4 w 420"/>
                <a:gd name="T63" fmla="*/ 1 h 302"/>
                <a:gd name="T64" fmla="*/ 4 w 420"/>
                <a:gd name="T65" fmla="*/ 1 h 302"/>
                <a:gd name="T66" fmla="*/ 4 w 420"/>
                <a:gd name="T67" fmla="*/ 1 h 302"/>
                <a:gd name="T68" fmla="*/ 3 w 420"/>
                <a:gd name="T69" fmla="*/ 0 h 302"/>
                <a:gd name="T70" fmla="*/ 4 w 420"/>
                <a:gd name="T71" fmla="*/ 0 h 302"/>
                <a:gd name="T72" fmla="*/ 4 w 420"/>
                <a:gd name="T73" fmla="*/ 0 h 302"/>
                <a:gd name="T74" fmla="*/ 4 w 420"/>
                <a:gd name="T75" fmla="*/ 0 h 302"/>
                <a:gd name="T76" fmla="*/ 3 w 420"/>
                <a:gd name="T77" fmla="*/ 0 h 302"/>
                <a:gd name="T78" fmla="*/ 3 w 420"/>
                <a:gd name="T79" fmla="*/ 0 h 302"/>
                <a:gd name="T80" fmla="*/ 3 w 420"/>
                <a:gd name="T81" fmla="*/ 0 h 302"/>
                <a:gd name="T82" fmla="*/ 3 w 420"/>
                <a:gd name="T83" fmla="*/ 0 h 302"/>
                <a:gd name="T84" fmla="*/ 3 w 420"/>
                <a:gd name="T85" fmla="*/ 0 h 302"/>
                <a:gd name="T86" fmla="*/ 3 w 420"/>
                <a:gd name="T87" fmla="*/ 0 h 302"/>
                <a:gd name="T88" fmla="*/ 3 w 420"/>
                <a:gd name="T89" fmla="*/ 0 h 302"/>
                <a:gd name="T90" fmla="*/ 3 w 420"/>
                <a:gd name="T91" fmla="*/ 0 h 302"/>
                <a:gd name="T92" fmla="*/ 2 w 420"/>
                <a:gd name="T93" fmla="*/ 0 h 302"/>
                <a:gd name="T94" fmla="*/ 2 w 420"/>
                <a:gd name="T95" fmla="*/ 0 h 302"/>
                <a:gd name="T96" fmla="*/ 2 w 420"/>
                <a:gd name="T97" fmla="*/ 0 h 302"/>
                <a:gd name="T98" fmla="*/ 2 w 420"/>
                <a:gd name="T99" fmla="*/ 0 h 302"/>
                <a:gd name="T100" fmla="*/ 2 w 420"/>
                <a:gd name="T101" fmla="*/ 0 h 302"/>
                <a:gd name="T102" fmla="*/ 2 w 420"/>
                <a:gd name="T103" fmla="*/ 0 h 302"/>
                <a:gd name="T104" fmla="*/ 2 w 420"/>
                <a:gd name="T105" fmla="*/ 0 h 302"/>
                <a:gd name="T106" fmla="*/ 1 w 420"/>
                <a:gd name="T107" fmla="*/ 0 h 302"/>
                <a:gd name="T108" fmla="*/ 1 w 420"/>
                <a:gd name="T109" fmla="*/ 0 h 302"/>
                <a:gd name="T110" fmla="*/ 1 w 420"/>
                <a:gd name="T111" fmla="*/ 0 h 302"/>
                <a:gd name="T112" fmla="*/ 1 w 420"/>
                <a:gd name="T113" fmla="*/ 0 h 302"/>
                <a:gd name="T114" fmla="*/ 1 w 420"/>
                <a:gd name="T115" fmla="*/ 0 h 302"/>
                <a:gd name="T116" fmla="*/ 1 w 420"/>
                <a:gd name="T117" fmla="*/ 0 h 302"/>
                <a:gd name="T118" fmla="*/ 1 w 420"/>
                <a:gd name="T119" fmla="*/ 0 h 302"/>
                <a:gd name="T120" fmla="*/ 1 w 420"/>
                <a:gd name="T121" fmla="*/ 1 h 3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0" h="302">
                  <a:moveTo>
                    <a:pt x="18" y="152"/>
                  </a:moveTo>
                  <a:lnTo>
                    <a:pt x="19" y="159"/>
                  </a:lnTo>
                  <a:lnTo>
                    <a:pt x="16" y="170"/>
                  </a:lnTo>
                  <a:lnTo>
                    <a:pt x="10" y="183"/>
                  </a:lnTo>
                  <a:lnTo>
                    <a:pt x="3" y="195"/>
                  </a:lnTo>
                  <a:lnTo>
                    <a:pt x="0" y="205"/>
                  </a:lnTo>
                  <a:lnTo>
                    <a:pt x="2" y="214"/>
                  </a:lnTo>
                  <a:lnTo>
                    <a:pt x="4" y="223"/>
                  </a:lnTo>
                  <a:lnTo>
                    <a:pt x="4" y="235"/>
                  </a:lnTo>
                  <a:lnTo>
                    <a:pt x="2" y="244"/>
                  </a:lnTo>
                  <a:lnTo>
                    <a:pt x="4" y="250"/>
                  </a:lnTo>
                  <a:lnTo>
                    <a:pt x="8" y="254"/>
                  </a:lnTo>
                  <a:lnTo>
                    <a:pt x="13" y="258"/>
                  </a:lnTo>
                  <a:lnTo>
                    <a:pt x="19" y="262"/>
                  </a:lnTo>
                  <a:lnTo>
                    <a:pt x="24" y="269"/>
                  </a:lnTo>
                  <a:lnTo>
                    <a:pt x="31" y="274"/>
                  </a:lnTo>
                  <a:lnTo>
                    <a:pt x="41" y="277"/>
                  </a:lnTo>
                  <a:lnTo>
                    <a:pt x="48" y="279"/>
                  </a:lnTo>
                  <a:lnTo>
                    <a:pt x="55" y="280"/>
                  </a:lnTo>
                  <a:lnTo>
                    <a:pt x="63" y="282"/>
                  </a:lnTo>
                  <a:lnTo>
                    <a:pt x="71" y="285"/>
                  </a:lnTo>
                  <a:lnTo>
                    <a:pt x="79" y="288"/>
                  </a:lnTo>
                  <a:lnTo>
                    <a:pt x="87" y="289"/>
                  </a:lnTo>
                  <a:lnTo>
                    <a:pt x="93" y="289"/>
                  </a:lnTo>
                  <a:lnTo>
                    <a:pt x="97" y="287"/>
                  </a:lnTo>
                  <a:lnTo>
                    <a:pt x="101" y="284"/>
                  </a:lnTo>
                  <a:lnTo>
                    <a:pt x="108" y="283"/>
                  </a:lnTo>
                  <a:lnTo>
                    <a:pt x="116" y="283"/>
                  </a:lnTo>
                  <a:lnTo>
                    <a:pt x="124" y="283"/>
                  </a:lnTo>
                  <a:lnTo>
                    <a:pt x="131" y="284"/>
                  </a:lnTo>
                  <a:lnTo>
                    <a:pt x="137" y="285"/>
                  </a:lnTo>
                  <a:lnTo>
                    <a:pt x="141" y="287"/>
                  </a:lnTo>
                  <a:lnTo>
                    <a:pt x="142" y="288"/>
                  </a:lnTo>
                  <a:lnTo>
                    <a:pt x="150" y="284"/>
                  </a:lnTo>
                  <a:lnTo>
                    <a:pt x="159" y="284"/>
                  </a:lnTo>
                  <a:lnTo>
                    <a:pt x="166" y="284"/>
                  </a:lnTo>
                  <a:lnTo>
                    <a:pt x="171" y="282"/>
                  </a:lnTo>
                  <a:lnTo>
                    <a:pt x="175" y="277"/>
                  </a:lnTo>
                  <a:lnTo>
                    <a:pt x="185" y="273"/>
                  </a:lnTo>
                  <a:lnTo>
                    <a:pt x="193" y="269"/>
                  </a:lnTo>
                  <a:lnTo>
                    <a:pt x="196" y="265"/>
                  </a:lnTo>
                  <a:lnTo>
                    <a:pt x="196" y="266"/>
                  </a:lnTo>
                  <a:lnTo>
                    <a:pt x="197" y="268"/>
                  </a:lnTo>
                  <a:lnTo>
                    <a:pt x="200" y="270"/>
                  </a:lnTo>
                  <a:lnTo>
                    <a:pt x="202" y="274"/>
                  </a:lnTo>
                  <a:lnTo>
                    <a:pt x="206" y="276"/>
                  </a:lnTo>
                  <a:lnTo>
                    <a:pt x="210" y="279"/>
                  </a:lnTo>
                  <a:lnTo>
                    <a:pt x="213" y="280"/>
                  </a:lnTo>
                  <a:lnTo>
                    <a:pt x="214" y="280"/>
                  </a:lnTo>
                  <a:lnTo>
                    <a:pt x="218" y="275"/>
                  </a:lnTo>
                  <a:lnTo>
                    <a:pt x="220" y="273"/>
                  </a:lnTo>
                  <a:lnTo>
                    <a:pt x="224" y="272"/>
                  </a:lnTo>
                  <a:lnTo>
                    <a:pt x="228" y="270"/>
                  </a:lnTo>
                  <a:lnTo>
                    <a:pt x="232" y="272"/>
                  </a:lnTo>
                  <a:lnTo>
                    <a:pt x="239" y="276"/>
                  </a:lnTo>
                  <a:lnTo>
                    <a:pt x="247" y="282"/>
                  </a:lnTo>
                  <a:lnTo>
                    <a:pt x="252" y="287"/>
                  </a:lnTo>
                  <a:lnTo>
                    <a:pt x="256" y="289"/>
                  </a:lnTo>
                  <a:lnTo>
                    <a:pt x="260" y="289"/>
                  </a:lnTo>
                  <a:lnTo>
                    <a:pt x="265" y="289"/>
                  </a:lnTo>
                  <a:lnTo>
                    <a:pt x="270" y="289"/>
                  </a:lnTo>
                  <a:lnTo>
                    <a:pt x="274" y="289"/>
                  </a:lnTo>
                  <a:lnTo>
                    <a:pt x="279" y="290"/>
                  </a:lnTo>
                  <a:lnTo>
                    <a:pt x="285" y="291"/>
                  </a:lnTo>
                  <a:lnTo>
                    <a:pt x="289" y="293"/>
                  </a:lnTo>
                  <a:lnTo>
                    <a:pt x="294" y="296"/>
                  </a:lnTo>
                  <a:lnTo>
                    <a:pt x="297" y="298"/>
                  </a:lnTo>
                  <a:lnTo>
                    <a:pt x="302" y="300"/>
                  </a:lnTo>
                  <a:lnTo>
                    <a:pt x="305" y="300"/>
                  </a:lnTo>
                  <a:lnTo>
                    <a:pt x="310" y="302"/>
                  </a:lnTo>
                  <a:lnTo>
                    <a:pt x="313" y="300"/>
                  </a:lnTo>
                  <a:lnTo>
                    <a:pt x="319" y="299"/>
                  </a:lnTo>
                  <a:lnTo>
                    <a:pt x="325" y="297"/>
                  </a:lnTo>
                  <a:lnTo>
                    <a:pt x="331" y="296"/>
                  </a:lnTo>
                  <a:lnTo>
                    <a:pt x="339" y="295"/>
                  </a:lnTo>
                  <a:lnTo>
                    <a:pt x="345" y="295"/>
                  </a:lnTo>
                  <a:lnTo>
                    <a:pt x="354" y="293"/>
                  </a:lnTo>
                  <a:lnTo>
                    <a:pt x="360" y="293"/>
                  </a:lnTo>
                  <a:lnTo>
                    <a:pt x="366" y="292"/>
                  </a:lnTo>
                  <a:lnTo>
                    <a:pt x="371" y="290"/>
                  </a:lnTo>
                  <a:lnTo>
                    <a:pt x="374" y="288"/>
                  </a:lnTo>
                  <a:lnTo>
                    <a:pt x="383" y="280"/>
                  </a:lnTo>
                  <a:lnTo>
                    <a:pt x="393" y="273"/>
                  </a:lnTo>
                  <a:lnTo>
                    <a:pt x="401" y="266"/>
                  </a:lnTo>
                  <a:lnTo>
                    <a:pt x="404" y="257"/>
                  </a:lnTo>
                  <a:lnTo>
                    <a:pt x="409" y="241"/>
                  </a:lnTo>
                  <a:lnTo>
                    <a:pt x="414" y="227"/>
                  </a:lnTo>
                  <a:lnTo>
                    <a:pt x="419" y="213"/>
                  </a:lnTo>
                  <a:lnTo>
                    <a:pt x="420" y="197"/>
                  </a:lnTo>
                  <a:lnTo>
                    <a:pt x="418" y="185"/>
                  </a:lnTo>
                  <a:lnTo>
                    <a:pt x="414" y="180"/>
                  </a:lnTo>
                  <a:lnTo>
                    <a:pt x="411" y="176"/>
                  </a:lnTo>
                  <a:lnTo>
                    <a:pt x="408" y="172"/>
                  </a:lnTo>
                  <a:lnTo>
                    <a:pt x="405" y="166"/>
                  </a:lnTo>
                  <a:lnTo>
                    <a:pt x="404" y="160"/>
                  </a:lnTo>
                  <a:lnTo>
                    <a:pt x="402" y="157"/>
                  </a:lnTo>
                  <a:lnTo>
                    <a:pt x="396" y="152"/>
                  </a:lnTo>
                  <a:lnTo>
                    <a:pt x="388" y="147"/>
                  </a:lnTo>
                  <a:lnTo>
                    <a:pt x="385" y="146"/>
                  </a:lnTo>
                  <a:lnTo>
                    <a:pt x="382" y="146"/>
                  </a:lnTo>
                  <a:lnTo>
                    <a:pt x="379" y="144"/>
                  </a:lnTo>
                  <a:lnTo>
                    <a:pt x="387" y="131"/>
                  </a:lnTo>
                  <a:lnTo>
                    <a:pt x="382" y="128"/>
                  </a:lnTo>
                  <a:lnTo>
                    <a:pt x="378" y="127"/>
                  </a:lnTo>
                  <a:lnTo>
                    <a:pt x="372" y="126"/>
                  </a:lnTo>
                  <a:lnTo>
                    <a:pt x="365" y="123"/>
                  </a:lnTo>
                  <a:lnTo>
                    <a:pt x="374" y="119"/>
                  </a:lnTo>
                  <a:lnTo>
                    <a:pt x="391" y="107"/>
                  </a:lnTo>
                  <a:lnTo>
                    <a:pt x="389" y="88"/>
                  </a:lnTo>
                  <a:lnTo>
                    <a:pt x="393" y="80"/>
                  </a:lnTo>
                  <a:lnTo>
                    <a:pt x="394" y="72"/>
                  </a:lnTo>
                  <a:lnTo>
                    <a:pt x="393" y="65"/>
                  </a:lnTo>
                  <a:lnTo>
                    <a:pt x="389" y="59"/>
                  </a:lnTo>
                  <a:lnTo>
                    <a:pt x="387" y="53"/>
                  </a:lnTo>
                  <a:lnTo>
                    <a:pt x="387" y="45"/>
                  </a:lnTo>
                  <a:lnTo>
                    <a:pt x="387" y="38"/>
                  </a:lnTo>
                  <a:lnTo>
                    <a:pt x="382" y="29"/>
                  </a:lnTo>
                  <a:lnTo>
                    <a:pt x="377" y="21"/>
                  </a:lnTo>
                  <a:lnTo>
                    <a:pt x="372" y="18"/>
                  </a:lnTo>
                  <a:lnTo>
                    <a:pt x="368" y="13"/>
                  </a:lnTo>
                  <a:lnTo>
                    <a:pt x="364" y="7"/>
                  </a:lnTo>
                  <a:lnTo>
                    <a:pt x="360" y="4"/>
                  </a:lnTo>
                  <a:lnTo>
                    <a:pt x="357" y="1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343" y="0"/>
                  </a:lnTo>
                  <a:lnTo>
                    <a:pt x="337" y="1"/>
                  </a:lnTo>
                  <a:lnTo>
                    <a:pt x="332" y="4"/>
                  </a:lnTo>
                  <a:lnTo>
                    <a:pt x="325" y="5"/>
                  </a:lnTo>
                  <a:lnTo>
                    <a:pt x="319" y="6"/>
                  </a:lnTo>
                  <a:lnTo>
                    <a:pt x="314" y="7"/>
                  </a:lnTo>
                  <a:lnTo>
                    <a:pt x="311" y="8"/>
                  </a:lnTo>
                  <a:lnTo>
                    <a:pt x="308" y="8"/>
                  </a:lnTo>
                  <a:lnTo>
                    <a:pt x="304" y="8"/>
                  </a:lnTo>
                  <a:lnTo>
                    <a:pt x="300" y="8"/>
                  </a:lnTo>
                  <a:lnTo>
                    <a:pt x="294" y="7"/>
                  </a:lnTo>
                  <a:lnTo>
                    <a:pt x="287" y="5"/>
                  </a:lnTo>
                  <a:lnTo>
                    <a:pt x="275" y="1"/>
                  </a:lnTo>
                  <a:lnTo>
                    <a:pt x="268" y="8"/>
                  </a:lnTo>
                  <a:lnTo>
                    <a:pt x="262" y="19"/>
                  </a:lnTo>
                  <a:lnTo>
                    <a:pt x="254" y="24"/>
                  </a:lnTo>
                  <a:lnTo>
                    <a:pt x="242" y="35"/>
                  </a:lnTo>
                  <a:lnTo>
                    <a:pt x="237" y="54"/>
                  </a:lnTo>
                  <a:lnTo>
                    <a:pt x="237" y="75"/>
                  </a:lnTo>
                  <a:lnTo>
                    <a:pt x="244" y="87"/>
                  </a:lnTo>
                  <a:lnTo>
                    <a:pt x="236" y="81"/>
                  </a:lnTo>
                  <a:lnTo>
                    <a:pt x="227" y="78"/>
                  </a:lnTo>
                  <a:lnTo>
                    <a:pt x="219" y="74"/>
                  </a:lnTo>
                  <a:lnTo>
                    <a:pt x="212" y="65"/>
                  </a:lnTo>
                  <a:lnTo>
                    <a:pt x="205" y="55"/>
                  </a:lnTo>
                  <a:lnTo>
                    <a:pt x="198" y="53"/>
                  </a:lnTo>
                  <a:lnTo>
                    <a:pt x="193" y="54"/>
                  </a:lnTo>
                  <a:lnTo>
                    <a:pt x="188" y="53"/>
                  </a:lnTo>
                  <a:lnTo>
                    <a:pt x="180" y="51"/>
                  </a:lnTo>
                  <a:lnTo>
                    <a:pt x="173" y="54"/>
                  </a:lnTo>
                  <a:lnTo>
                    <a:pt x="165" y="57"/>
                  </a:lnTo>
                  <a:lnTo>
                    <a:pt x="155" y="57"/>
                  </a:lnTo>
                  <a:lnTo>
                    <a:pt x="147" y="55"/>
                  </a:lnTo>
                  <a:lnTo>
                    <a:pt x="141" y="55"/>
                  </a:lnTo>
                  <a:lnTo>
                    <a:pt x="135" y="57"/>
                  </a:lnTo>
                  <a:lnTo>
                    <a:pt x="131" y="60"/>
                  </a:lnTo>
                  <a:lnTo>
                    <a:pt x="127" y="62"/>
                  </a:lnTo>
                  <a:lnTo>
                    <a:pt x="124" y="65"/>
                  </a:lnTo>
                  <a:lnTo>
                    <a:pt x="120" y="67"/>
                  </a:lnTo>
                  <a:lnTo>
                    <a:pt x="117" y="67"/>
                  </a:lnTo>
                  <a:lnTo>
                    <a:pt x="112" y="68"/>
                  </a:lnTo>
                  <a:lnTo>
                    <a:pt x="106" y="70"/>
                  </a:lnTo>
                  <a:lnTo>
                    <a:pt x="100" y="75"/>
                  </a:lnTo>
                  <a:lnTo>
                    <a:pt x="93" y="81"/>
                  </a:lnTo>
                  <a:lnTo>
                    <a:pt x="87" y="88"/>
                  </a:lnTo>
                  <a:lnTo>
                    <a:pt x="81" y="96"/>
                  </a:lnTo>
                  <a:lnTo>
                    <a:pt x="75" y="103"/>
                  </a:lnTo>
                  <a:lnTo>
                    <a:pt x="72" y="111"/>
                  </a:lnTo>
                  <a:lnTo>
                    <a:pt x="71" y="113"/>
                  </a:lnTo>
                  <a:lnTo>
                    <a:pt x="67" y="115"/>
                  </a:lnTo>
                  <a:lnTo>
                    <a:pt x="63" y="119"/>
                  </a:lnTo>
                  <a:lnTo>
                    <a:pt x="58" y="121"/>
                  </a:lnTo>
                  <a:lnTo>
                    <a:pt x="52" y="123"/>
                  </a:lnTo>
                  <a:lnTo>
                    <a:pt x="47" y="126"/>
                  </a:lnTo>
                  <a:lnTo>
                    <a:pt x="41" y="127"/>
                  </a:lnTo>
                  <a:lnTo>
                    <a:pt x="36" y="129"/>
                  </a:lnTo>
                  <a:lnTo>
                    <a:pt x="29" y="132"/>
                  </a:lnTo>
                  <a:lnTo>
                    <a:pt x="24" y="135"/>
                  </a:lnTo>
                  <a:lnTo>
                    <a:pt x="20" y="141"/>
                  </a:lnTo>
                  <a:lnTo>
                    <a:pt x="18" y="152"/>
                  </a:lnTo>
                  <a:close/>
                </a:path>
              </a:pathLst>
            </a:custGeom>
            <a:solidFill>
              <a:srgbClr val="AFC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2" name="Freeform 130">
              <a:extLst>
                <a:ext uri="{FF2B5EF4-FFF2-40B4-BE49-F238E27FC236}">
                  <a16:creationId xmlns:a16="http://schemas.microsoft.com/office/drawing/2014/main" id="{E2DA3E17-47F6-A447-8B7A-2F8ED287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3543"/>
              <a:ext cx="17" cy="26"/>
            </a:xfrm>
            <a:custGeom>
              <a:avLst/>
              <a:gdLst>
                <a:gd name="T0" fmla="*/ 1 w 34"/>
                <a:gd name="T1" fmla="*/ 0 h 51"/>
                <a:gd name="T2" fmla="*/ 1 w 34"/>
                <a:gd name="T3" fmla="*/ 1 h 51"/>
                <a:gd name="T4" fmla="*/ 1 w 34"/>
                <a:gd name="T5" fmla="*/ 1 h 51"/>
                <a:gd name="T6" fmla="*/ 0 w 34"/>
                <a:gd name="T7" fmla="*/ 1 h 51"/>
                <a:gd name="T8" fmla="*/ 0 w 34"/>
                <a:gd name="T9" fmla="*/ 1 h 51"/>
                <a:gd name="T10" fmla="*/ 1 w 34"/>
                <a:gd name="T11" fmla="*/ 1 h 51"/>
                <a:gd name="T12" fmla="*/ 1 w 34"/>
                <a:gd name="T13" fmla="*/ 1 h 51"/>
                <a:gd name="T14" fmla="*/ 1 w 34"/>
                <a:gd name="T15" fmla="*/ 1 h 51"/>
                <a:gd name="T16" fmla="*/ 1 w 34"/>
                <a:gd name="T17" fmla="*/ 1 h 51"/>
                <a:gd name="T18" fmla="*/ 1 w 34"/>
                <a:gd name="T19" fmla="*/ 1 h 51"/>
                <a:gd name="T20" fmla="*/ 1 w 34"/>
                <a:gd name="T21" fmla="*/ 1 h 51"/>
                <a:gd name="T22" fmla="*/ 1 w 34"/>
                <a:gd name="T23" fmla="*/ 1 h 51"/>
                <a:gd name="T24" fmla="*/ 1 w 34"/>
                <a:gd name="T25" fmla="*/ 1 h 51"/>
                <a:gd name="T26" fmla="*/ 1 w 34"/>
                <a:gd name="T27" fmla="*/ 1 h 51"/>
                <a:gd name="T28" fmla="*/ 1 w 34"/>
                <a:gd name="T29" fmla="*/ 1 h 51"/>
                <a:gd name="T30" fmla="*/ 1 w 34"/>
                <a:gd name="T31" fmla="*/ 1 h 51"/>
                <a:gd name="T32" fmla="*/ 1 w 34"/>
                <a:gd name="T33" fmla="*/ 1 h 51"/>
                <a:gd name="T34" fmla="*/ 1 w 34"/>
                <a:gd name="T35" fmla="*/ 1 h 51"/>
                <a:gd name="T36" fmla="*/ 1 w 34"/>
                <a:gd name="T37" fmla="*/ 1 h 51"/>
                <a:gd name="T38" fmla="*/ 1 w 34"/>
                <a:gd name="T39" fmla="*/ 1 h 51"/>
                <a:gd name="T40" fmla="*/ 1 w 34"/>
                <a:gd name="T41" fmla="*/ 1 h 51"/>
                <a:gd name="T42" fmla="*/ 1 w 34"/>
                <a:gd name="T43" fmla="*/ 1 h 51"/>
                <a:gd name="T44" fmla="*/ 1 w 34"/>
                <a:gd name="T45" fmla="*/ 1 h 51"/>
                <a:gd name="T46" fmla="*/ 1 w 34"/>
                <a:gd name="T47" fmla="*/ 1 h 51"/>
                <a:gd name="T48" fmla="*/ 1 w 34"/>
                <a:gd name="T49" fmla="*/ 1 h 51"/>
                <a:gd name="T50" fmla="*/ 1 w 34"/>
                <a:gd name="T51" fmla="*/ 1 h 51"/>
                <a:gd name="T52" fmla="*/ 1 w 34"/>
                <a:gd name="T53" fmla="*/ 1 h 51"/>
                <a:gd name="T54" fmla="*/ 1 w 34"/>
                <a:gd name="T55" fmla="*/ 0 h 51"/>
                <a:gd name="T56" fmla="*/ 1 w 34"/>
                <a:gd name="T57" fmla="*/ 0 h 5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51">
                  <a:moveTo>
                    <a:pt x="8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8" y="11"/>
                  </a:lnTo>
                  <a:lnTo>
                    <a:pt x="15" y="16"/>
                  </a:lnTo>
                  <a:lnTo>
                    <a:pt x="20" y="20"/>
                  </a:lnTo>
                  <a:lnTo>
                    <a:pt x="22" y="26"/>
                  </a:lnTo>
                  <a:lnTo>
                    <a:pt x="22" y="32"/>
                  </a:lnTo>
                  <a:lnTo>
                    <a:pt x="22" y="36"/>
                  </a:lnTo>
                  <a:lnTo>
                    <a:pt x="23" y="40"/>
                  </a:lnTo>
                  <a:lnTo>
                    <a:pt x="22" y="43"/>
                  </a:lnTo>
                  <a:lnTo>
                    <a:pt x="21" y="47"/>
                  </a:lnTo>
                  <a:lnTo>
                    <a:pt x="21" y="50"/>
                  </a:lnTo>
                  <a:lnTo>
                    <a:pt x="22" y="51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1"/>
                  </a:lnTo>
                  <a:lnTo>
                    <a:pt x="33" y="24"/>
                  </a:lnTo>
                  <a:lnTo>
                    <a:pt x="31" y="20"/>
                  </a:lnTo>
                  <a:lnTo>
                    <a:pt x="29" y="17"/>
                  </a:lnTo>
                  <a:lnTo>
                    <a:pt x="28" y="11"/>
                  </a:lnTo>
                  <a:lnTo>
                    <a:pt x="25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3" name="Freeform 131">
              <a:extLst>
                <a:ext uri="{FF2B5EF4-FFF2-40B4-BE49-F238E27FC236}">
                  <a16:creationId xmlns:a16="http://schemas.microsoft.com/office/drawing/2014/main" id="{E97B6F0F-9415-9E4C-8DBF-0E4EEBA7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568"/>
              <a:ext cx="33" cy="35"/>
            </a:xfrm>
            <a:custGeom>
              <a:avLst/>
              <a:gdLst>
                <a:gd name="T0" fmla="*/ 1 w 66"/>
                <a:gd name="T1" fmla="*/ 1 h 69"/>
                <a:gd name="T2" fmla="*/ 1 w 66"/>
                <a:gd name="T3" fmla="*/ 1 h 69"/>
                <a:gd name="T4" fmla="*/ 1 w 66"/>
                <a:gd name="T5" fmla="*/ 1 h 69"/>
                <a:gd name="T6" fmla="*/ 1 w 66"/>
                <a:gd name="T7" fmla="*/ 1 h 69"/>
                <a:gd name="T8" fmla="*/ 1 w 66"/>
                <a:gd name="T9" fmla="*/ 1 h 69"/>
                <a:gd name="T10" fmla="*/ 1 w 66"/>
                <a:gd name="T11" fmla="*/ 1 h 69"/>
                <a:gd name="T12" fmla="*/ 1 w 66"/>
                <a:gd name="T13" fmla="*/ 1 h 69"/>
                <a:gd name="T14" fmla="*/ 1 w 66"/>
                <a:gd name="T15" fmla="*/ 1 h 69"/>
                <a:gd name="T16" fmla="*/ 1 w 66"/>
                <a:gd name="T17" fmla="*/ 1 h 69"/>
                <a:gd name="T18" fmla="*/ 1 w 66"/>
                <a:gd name="T19" fmla="*/ 1 h 69"/>
                <a:gd name="T20" fmla="*/ 1 w 66"/>
                <a:gd name="T21" fmla="*/ 1 h 69"/>
                <a:gd name="T22" fmla="*/ 1 w 66"/>
                <a:gd name="T23" fmla="*/ 1 h 69"/>
                <a:gd name="T24" fmla="*/ 1 w 66"/>
                <a:gd name="T25" fmla="*/ 1 h 69"/>
                <a:gd name="T26" fmla="*/ 1 w 66"/>
                <a:gd name="T27" fmla="*/ 1 h 69"/>
                <a:gd name="T28" fmla="*/ 1 w 66"/>
                <a:gd name="T29" fmla="*/ 1 h 69"/>
                <a:gd name="T30" fmla="*/ 1 w 66"/>
                <a:gd name="T31" fmla="*/ 1 h 69"/>
                <a:gd name="T32" fmla="*/ 1 w 66"/>
                <a:gd name="T33" fmla="*/ 1 h 69"/>
                <a:gd name="T34" fmla="*/ 0 w 66"/>
                <a:gd name="T35" fmla="*/ 1 h 69"/>
                <a:gd name="T36" fmla="*/ 0 w 66"/>
                <a:gd name="T37" fmla="*/ 1 h 69"/>
                <a:gd name="T38" fmla="*/ 1 w 66"/>
                <a:gd name="T39" fmla="*/ 1 h 69"/>
                <a:gd name="T40" fmla="*/ 1 w 66"/>
                <a:gd name="T41" fmla="*/ 1 h 69"/>
                <a:gd name="T42" fmla="*/ 1 w 66"/>
                <a:gd name="T43" fmla="*/ 1 h 69"/>
                <a:gd name="T44" fmla="*/ 1 w 66"/>
                <a:gd name="T45" fmla="*/ 1 h 69"/>
                <a:gd name="T46" fmla="*/ 1 w 66"/>
                <a:gd name="T47" fmla="*/ 1 h 69"/>
                <a:gd name="T48" fmla="*/ 1 w 66"/>
                <a:gd name="T49" fmla="*/ 1 h 69"/>
                <a:gd name="T50" fmla="*/ 1 w 66"/>
                <a:gd name="T51" fmla="*/ 1 h 69"/>
                <a:gd name="T52" fmla="*/ 1 w 66"/>
                <a:gd name="T53" fmla="*/ 1 h 69"/>
                <a:gd name="T54" fmla="*/ 1 w 66"/>
                <a:gd name="T55" fmla="*/ 1 h 69"/>
                <a:gd name="T56" fmla="*/ 1 w 66"/>
                <a:gd name="T57" fmla="*/ 1 h 69"/>
                <a:gd name="T58" fmla="*/ 1 w 66"/>
                <a:gd name="T59" fmla="*/ 1 h 69"/>
                <a:gd name="T60" fmla="*/ 1 w 66"/>
                <a:gd name="T61" fmla="*/ 1 h 69"/>
                <a:gd name="T62" fmla="*/ 1 w 66"/>
                <a:gd name="T63" fmla="*/ 1 h 69"/>
                <a:gd name="T64" fmla="*/ 1 w 66"/>
                <a:gd name="T65" fmla="*/ 1 h 69"/>
                <a:gd name="T66" fmla="*/ 1 w 66"/>
                <a:gd name="T67" fmla="*/ 1 h 69"/>
                <a:gd name="T68" fmla="*/ 1 w 66"/>
                <a:gd name="T69" fmla="*/ 1 h 69"/>
                <a:gd name="T70" fmla="*/ 1 w 66"/>
                <a:gd name="T71" fmla="*/ 0 h 69"/>
                <a:gd name="T72" fmla="*/ 1 w 66"/>
                <a:gd name="T73" fmla="*/ 1 h 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6" h="69">
                  <a:moveTo>
                    <a:pt x="63" y="1"/>
                  </a:moveTo>
                  <a:lnTo>
                    <a:pt x="66" y="7"/>
                  </a:lnTo>
                  <a:lnTo>
                    <a:pt x="65" y="13"/>
                  </a:lnTo>
                  <a:lnTo>
                    <a:pt x="62" y="21"/>
                  </a:lnTo>
                  <a:lnTo>
                    <a:pt x="61" y="29"/>
                  </a:lnTo>
                  <a:lnTo>
                    <a:pt x="60" y="38"/>
                  </a:lnTo>
                  <a:lnTo>
                    <a:pt x="57" y="45"/>
                  </a:lnTo>
                  <a:lnTo>
                    <a:pt x="52" y="52"/>
                  </a:lnTo>
                  <a:lnTo>
                    <a:pt x="45" y="57"/>
                  </a:lnTo>
                  <a:lnTo>
                    <a:pt x="39" y="60"/>
                  </a:lnTo>
                  <a:lnTo>
                    <a:pt x="32" y="63"/>
                  </a:lnTo>
                  <a:lnTo>
                    <a:pt x="26" y="66"/>
                  </a:lnTo>
                  <a:lnTo>
                    <a:pt x="19" y="68"/>
                  </a:lnTo>
                  <a:lnTo>
                    <a:pt x="13" y="69"/>
                  </a:lnTo>
                  <a:lnTo>
                    <a:pt x="7" y="69"/>
                  </a:lnTo>
                  <a:lnTo>
                    <a:pt x="4" y="68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3" y="59"/>
                  </a:lnTo>
                  <a:lnTo>
                    <a:pt x="7" y="59"/>
                  </a:lnTo>
                  <a:lnTo>
                    <a:pt x="13" y="59"/>
                  </a:lnTo>
                  <a:lnTo>
                    <a:pt x="17" y="58"/>
                  </a:lnTo>
                  <a:lnTo>
                    <a:pt x="24" y="57"/>
                  </a:lnTo>
                  <a:lnTo>
                    <a:pt x="31" y="53"/>
                  </a:lnTo>
                  <a:lnTo>
                    <a:pt x="37" y="50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5" y="34"/>
                  </a:lnTo>
                  <a:lnTo>
                    <a:pt x="49" y="30"/>
                  </a:lnTo>
                  <a:lnTo>
                    <a:pt x="52" y="26"/>
                  </a:lnTo>
                  <a:lnTo>
                    <a:pt x="54" y="21"/>
                  </a:lnTo>
                  <a:lnTo>
                    <a:pt x="54" y="12"/>
                  </a:lnTo>
                  <a:lnTo>
                    <a:pt x="55" y="6"/>
                  </a:lnTo>
                  <a:lnTo>
                    <a:pt x="58" y="1"/>
                  </a:lnTo>
                  <a:lnTo>
                    <a:pt x="60" y="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4" name="Freeform 132">
              <a:extLst>
                <a:ext uri="{FF2B5EF4-FFF2-40B4-BE49-F238E27FC236}">
                  <a16:creationId xmlns:a16="http://schemas.microsoft.com/office/drawing/2014/main" id="{2DC7D6AD-C192-BF48-823F-67BEE38B7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3384"/>
              <a:ext cx="37" cy="39"/>
            </a:xfrm>
            <a:custGeom>
              <a:avLst/>
              <a:gdLst>
                <a:gd name="T0" fmla="*/ 1 w 74"/>
                <a:gd name="T1" fmla="*/ 0 h 79"/>
                <a:gd name="T2" fmla="*/ 1 w 74"/>
                <a:gd name="T3" fmla="*/ 0 h 79"/>
                <a:gd name="T4" fmla="*/ 1 w 74"/>
                <a:gd name="T5" fmla="*/ 0 h 79"/>
                <a:gd name="T6" fmla="*/ 1 w 74"/>
                <a:gd name="T7" fmla="*/ 0 h 79"/>
                <a:gd name="T8" fmla="*/ 1 w 74"/>
                <a:gd name="T9" fmla="*/ 0 h 79"/>
                <a:gd name="T10" fmla="*/ 1 w 74"/>
                <a:gd name="T11" fmla="*/ 0 h 79"/>
                <a:gd name="T12" fmla="*/ 1 w 74"/>
                <a:gd name="T13" fmla="*/ 0 h 79"/>
                <a:gd name="T14" fmla="*/ 1 w 74"/>
                <a:gd name="T15" fmla="*/ 0 h 79"/>
                <a:gd name="T16" fmla="*/ 1 w 74"/>
                <a:gd name="T17" fmla="*/ 0 h 79"/>
                <a:gd name="T18" fmla="*/ 1 w 74"/>
                <a:gd name="T19" fmla="*/ 0 h 79"/>
                <a:gd name="T20" fmla="*/ 1 w 74"/>
                <a:gd name="T21" fmla="*/ 0 h 79"/>
                <a:gd name="T22" fmla="*/ 1 w 74"/>
                <a:gd name="T23" fmla="*/ 0 h 79"/>
                <a:gd name="T24" fmla="*/ 1 w 74"/>
                <a:gd name="T25" fmla="*/ 0 h 79"/>
                <a:gd name="T26" fmla="*/ 1 w 74"/>
                <a:gd name="T27" fmla="*/ 0 h 79"/>
                <a:gd name="T28" fmla="*/ 1 w 74"/>
                <a:gd name="T29" fmla="*/ 0 h 79"/>
                <a:gd name="T30" fmla="*/ 1 w 74"/>
                <a:gd name="T31" fmla="*/ 0 h 79"/>
                <a:gd name="T32" fmla="*/ 1 w 74"/>
                <a:gd name="T33" fmla="*/ 0 h 79"/>
                <a:gd name="T34" fmla="*/ 1 w 74"/>
                <a:gd name="T35" fmla="*/ 0 h 79"/>
                <a:gd name="T36" fmla="*/ 1 w 74"/>
                <a:gd name="T37" fmla="*/ 0 h 79"/>
                <a:gd name="T38" fmla="*/ 1 w 74"/>
                <a:gd name="T39" fmla="*/ 0 h 79"/>
                <a:gd name="T40" fmla="*/ 0 w 74"/>
                <a:gd name="T41" fmla="*/ 0 h 79"/>
                <a:gd name="T42" fmla="*/ 1 w 74"/>
                <a:gd name="T43" fmla="*/ 0 h 79"/>
                <a:gd name="T44" fmla="*/ 1 w 74"/>
                <a:gd name="T45" fmla="*/ 0 h 79"/>
                <a:gd name="T46" fmla="*/ 1 w 74"/>
                <a:gd name="T47" fmla="*/ 0 h 79"/>
                <a:gd name="T48" fmla="*/ 1 w 74"/>
                <a:gd name="T49" fmla="*/ 0 h 79"/>
                <a:gd name="T50" fmla="*/ 1 w 74"/>
                <a:gd name="T51" fmla="*/ 0 h 79"/>
                <a:gd name="T52" fmla="*/ 1 w 74"/>
                <a:gd name="T53" fmla="*/ 0 h 79"/>
                <a:gd name="T54" fmla="*/ 1 w 74"/>
                <a:gd name="T55" fmla="*/ 0 h 79"/>
                <a:gd name="T56" fmla="*/ 1 w 74"/>
                <a:gd name="T57" fmla="*/ 0 h 79"/>
                <a:gd name="T58" fmla="*/ 1 w 74"/>
                <a:gd name="T59" fmla="*/ 0 h 79"/>
                <a:gd name="T60" fmla="*/ 1 w 74"/>
                <a:gd name="T61" fmla="*/ 0 h 79"/>
                <a:gd name="T62" fmla="*/ 1 w 74"/>
                <a:gd name="T63" fmla="*/ 0 h 79"/>
                <a:gd name="T64" fmla="*/ 1 w 74"/>
                <a:gd name="T65" fmla="*/ 0 h 79"/>
                <a:gd name="T66" fmla="*/ 1 w 74"/>
                <a:gd name="T67" fmla="*/ 0 h 79"/>
                <a:gd name="T68" fmla="*/ 1 w 74"/>
                <a:gd name="T69" fmla="*/ 0 h 79"/>
                <a:gd name="T70" fmla="*/ 1 w 74"/>
                <a:gd name="T71" fmla="*/ 0 h 79"/>
                <a:gd name="T72" fmla="*/ 1 w 74"/>
                <a:gd name="T73" fmla="*/ 0 h 7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" h="79">
                  <a:moveTo>
                    <a:pt x="74" y="4"/>
                  </a:moveTo>
                  <a:lnTo>
                    <a:pt x="67" y="7"/>
                  </a:lnTo>
                  <a:lnTo>
                    <a:pt x="60" y="10"/>
                  </a:lnTo>
                  <a:lnTo>
                    <a:pt x="53" y="16"/>
                  </a:lnTo>
                  <a:lnTo>
                    <a:pt x="46" y="21"/>
                  </a:lnTo>
                  <a:lnTo>
                    <a:pt x="41" y="25"/>
                  </a:lnTo>
                  <a:lnTo>
                    <a:pt x="34" y="28"/>
                  </a:lnTo>
                  <a:lnTo>
                    <a:pt x="29" y="30"/>
                  </a:lnTo>
                  <a:lnTo>
                    <a:pt x="27" y="35"/>
                  </a:lnTo>
                  <a:lnTo>
                    <a:pt x="26" y="42"/>
                  </a:lnTo>
                  <a:lnTo>
                    <a:pt x="25" y="48"/>
                  </a:lnTo>
                  <a:lnTo>
                    <a:pt x="21" y="54"/>
                  </a:lnTo>
                  <a:lnTo>
                    <a:pt x="18" y="59"/>
                  </a:lnTo>
                  <a:lnTo>
                    <a:pt x="15" y="62"/>
                  </a:lnTo>
                  <a:lnTo>
                    <a:pt x="15" y="68"/>
                  </a:lnTo>
                  <a:lnTo>
                    <a:pt x="14" y="73"/>
                  </a:lnTo>
                  <a:lnTo>
                    <a:pt x="12" y="77"/>
                  </a:lnTo>
                  <a:lnTo>
                    <a:pt x="7" y="79"/>
                  </a:lnTo>
                  <a:lnTo>
                    <a:pt x="4" y="78"/>
                  </a:lnTo>
                  <a:lnTo>
                    <a:pt x="2" y="76"/>
                  </a:lnTo>
                  <a:lnTo>
                    <a:pt x="0" y="70"/>
                  </a:lnTo>
                  <a:lnTo>
                    <a:pt x="3" y="63"/>
                  </a:lnTo>
                  <a:lnTo>
                    <a:pt x="7" y="54"/>
                  </a:lnTo>
                  <a:lnTo>
                    <a:pt x="12" y="45"/>
                  </a:lnTo>
                  <a:lnTo>
                    <a:pt x="13" y="38"/>
                  </a:lnTo>
                  <a:lnTo>
                    <a:pt x="14" y="32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3" y="16"/>
                  </a:lnTo>
                  <a:lnTo>
                    <a:pt x="37" y="14"/>
                  </a:lnTo>
                  <a:lnTo>
                    <a:pt x="41" y="10"/>
                  </a:lnTo>
                  <a:lnTo>
                    <a:pt x="45" y="7"/>
                  </a:lnTo>
                  <a:lnTo>
                    <a:pt x="50" y="4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5" name="Freeform 133">
              <a:extLst>
                <a:ext uri="{FF2B5EF4-FFF2-40B4-BE49-F238E27FC236}">
                  <a16:creationId xmlns:a16="http://schemas.microsoft.com/office/drawing/2014/main" id="{028A16DE-F871-FB42-8D5B-97626E6D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" y="3535"/>
              <a:ext cx="25" cy="31"/>
            </a:xfrm>
            <a:custGeom>
              <a:avLst/>
              <a:gdLst>
                <a:gd name="T0" fmla="*/ 1 w 50"/>
                <a:gd name="T1" fmla="*/ 0 h 63"/>
                <a:gd name="T2" fmla="*/ 1 w 50"/>
                <a:gd name="T3" fmla="*/ 0 h 63"/>
                <a:gd name="T4" fmla="*/ 1 w 50"/>
                <a:gd name="T5" fmla="*/ 0 h 63"/>
                <a:gd name="T6" fmla="*/ 1 w 50"/>
                <a:gd name="T7" fmla="*/ 0 h 63"/>
                <a:gd name="T8" fmla="*/ 1 w 50"/>
                <a:gd name="T9" fmla="*/ 0 h 63"/>
                <a:gd name="T10" fmla="*/ 1 w 50"/>
                <a:gd name="T11" fmla="*/ 0 h 63"/>
                <a:gd name="T12" fmla="*/ 1 w 50"/>
                <a:gd name="T13" fmla="*/ 0 h 63"/>
                <a:gd name="T14" fmla="*/ 1 w 50"/>
                <a:gd name="T15" fmla="*/ 0 h 63"/>
                <a:gd name="T16" fmla="*/ 1 w 50"/>
                <a:gd name="T17" fmla="*/ 0 h 63"/>
                <a:gd name="T18" fmla="*/ 1 w 50"/>
                <a:gd name="T19" fmla="*/ 0 h 63"/>
                <a:gd name="T20" fmla="*/ 1 w 50"/>
                <a:gd name="T21" fmla="*/ 0 h 63"/>
                <a:gd name="T22" fmla="*/ 1 w 50"/>
                <a:gd name="T23" fmla="*/ 0 h 63"/>
                <a:gd name="T24" fmla="*/ 1 w 50"/>
                <a:gd name="T25" fmla="*/ 0 h 63"/>
                <a:gd name="T26" fmla="*/ 1 w 50"/>
                <a:gd name="T27" fmla="*/ 0 h 63"/>
                <a:gd name="T28" fmla="*/ 1 w 50"/>
                <a:gd name="T29" fmla="*/ 0 h 63"/>
                <a:gd name="T30" fmla="*/ 1 w 50"/>
                <a:gd name="T31" fmla="*/ 0 h 63"/>
                <a:gd name="T32" fmla="*/ 1 w 50"/>
                <a:gd name="T33" fmla="*/ 0 h 63"/>
                <a:gd name="T34" fmla="*/ 1 w 50"/>
                <a:gd name="T35" fmla="*/ 0 h 63"/>
                <a:gd name="T36" fmla="*/ 1 w 50"/>
                <a:gd name="T37" fmla="*/ 0 h 63"/>
                <a:gd name="T38" fmla="*/ 1 w 50"/>
                <a:gd name="T39" fmla="*/ 0 h 63"/>
                <a:gd name="T40" fmla="*/ 1 w 50"/>
                <a:gd name="T41" fmla="*/ 0 h 63"/>
                <a:gd name="T42" fmla="*/ 1 w 50"/>
                <a:gd name="T43" fmla="*/ 0 h 63"/>
                <a:gd name="T44" fmla="*/ 0 w 50"/>
                <a:gd name="T45" fmla="*/ 0 h 63"/>
                <a:gd name="T46" fmla="*/ 0 w 50"/>
                <a:gd name="T47" fmla="*/ 0 h 63"/>
                <a:gd name="T48" fmla="*/ 1 w 50"/>
                <a:gd name="T49" fmla="*/ 0 h 63"/>
                <a:gd name="T50" fmla="*/ 1 w 50"/>
                <a:gd name="T51" fmla="*/ 0 h 63"/>
                <a:gd name="T52" fmla="*/ 1 w 50"/>
                <a:gd name="T53" fmla="*/ 0 h 63"/>
                <a:gd name="T54" fmla="*/ 1 w 50"/>
                <a:gd name="T55" fmla="*/ 0 h 63"/>
                <a:gd name="T56" fmla="*/ 1 w 50"/>
                <a:gd name="T57" fmla="*/ 0 h 63"/>
                <a:gd name="T58" fmla="*/ 1 w 50"/>
                <a:gd name="T59" fmla="*/ 0 h 63"/>
                <a:gd name="T60" fmla="*/ 1 w 50"/>
                <a:gd name="T61" fmla="*/ 0 h 63"/>
                <a:gd name="T62" fmla="*/ 1 w 50"/>
                <a:gd name="T63" fmla="*/ 0 h 63"/>
                <a:gd name="T64" fmla="*/ 1 w 50"/>
                <a:gd name="T65" fmla="*/ 0 h 63"/>
                <a:gd name="T66" fmla="*/ 1 w 50"/>
                <a:gd name="T67" fmla="*/ 0 h 63"/>
                <a:gd name="T68" fmla="*/ 1 w 50"/>
                <a:gd name="T69" fmla="*/ 0 h 63"/>
                <a:gd name="T70" fmla="*/ 1 w 50"/>
                <a:gd name="T71" fmla="*/ 0 h 63"/>
                <a:gd name="T72" fmla="*/ 1 w 50"/>
                <a:gd name="T73" fmla="*/ 0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63">
                  <a:moveTo>
                    <a:pt x="50" y="6"/>
                  </a:moveTo>
                  <a:lnTo>
                    <a:pt x="48" y="8"/>
                  </a:lnTo>
                  <a:lnTo>
                    <a:pt x="44" y="8"/>
                  </a:lnTo>
                  <a:lnTo>
                    <a:pt x="41" y="8"/>
                  </a:lnTo>
                  <a:lnTo>
                    <a:pt x="35" y="11"/>
                  </a:lnTo>
                  <a:lnTo>
                    <a:pt x="30" y="14"/>
                  </a:lnTo>
                  <a:lnTo>
                    <a:pt x="28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5" y="24"/>
                  </a:lnTo>
                  <a:lnTo>
                    <a:pt x="22" y="27"/>
                  </a:lnTo>
                  <a:lnTo>
                    <a:pt x="18" y="31"/>
                  </a:lnTo>
                  <a:lnTo>
                    <a:pt x="14" y="34"/>
                  </a:lnTo>
                  <a:lnTo>
                    <a:pt x="12" y="37"/>
                  </a:lnTo>
                  <a:lnTo>
                    <a:pt x="11" y="42"/>
                  </a:lnTo>
                  <a:lnTo>
                    <a:pt x="11" y="47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8" y="57"/>
                  </a:lnTo>
                  <a:lnTo>
                    <a:pt x="6" y="59"/>
                  </a:lnTo>
                  <a:lnTo>
                    <a:pt x="4" y="63"/>
                  </a:lnTo>
                  <a:lnTo>
                    <a:pt x="2" y="57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6" y="27"/>
                  </a:lnTo>
                  <a:lnTo>
                    <a:pt x="10" y="23"/>
                  </a:lnTo>
                  <a:lnTo>
                    <a:pt x="13" y="19"/>
                  </a:lnTo>
                  <a:lnTo>
                    <a:pt x="14" y="16"/>
                  </a:lnTo>
                  <a:lnTo>
                    <a:pt x="15" y="11"/>
                  </a:lnTo>
                  <a:lnTo>
                    <a:pt x="20" y="8"/>
                  </a:lnTo>
                  <a:lnTo>
                    <a:pt x="23" y="4"/>
                  </a:lnTo>
                  <a:lnTo>
                    <a:pt x="28" y="3"/>
                  </a:lnTo>
                  <a:lnTo>
                    <a:pt x="35" y="2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Freeform 134">
              <a:extLst>
                <a:ext uri="{FF2B5EF4-FFF2-40B4-BE49-F238E27FC236}">
                  <a16:creationId xmlns:a16="http://schemas.microsoft.com/office/drawing/2014/main" id="{2C679872-074A-6F4E-A43D-69D8E2962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" y="3566"/>
              <a:ext cx="11" cy="18"/>
            </a:xfrm>
            <a:custGeom>
              <a:avLst/>
              <a:gdLst>
                <a:gd name="T0" fmla="*/ 0 w 22"/>
                <a:gd name="T1" fmla="*/ 1 h 34"/>
                <a:gd name="T2" fmla="*/ 0 w 22"/>
                <a:gd name="T3" fmla="*/ 1 h 34"/>
                <a:gd name="T4" fmla="*/ 0 w 22"/>
                <a:gd name="T5" fmla="*/ 1 h 34"/>
                <a:gd name="T6" fmla="*/ 1 w 22"/>
                <a:gd name="T7" fmla="*/ 1 h 34"/>
                <a:gd name="T8" fmla="*/ 1 w 22"/>
                <a:gd name="T9" fmla="*/ 1 h 34"/>
                <a:gd name="T10" fmla="*/ 1 w 22"/>
                <a:gd name="T11" fmla="*/ 1 h 34"/>
                <a:gd name="T12" fmla="*/ 1 w 22"/>
                <a:gd name="T13" fmla="*/ 1 h 34"/>
                <a:gd name="T14" fmla="*/ 1 w 22"/>
                <a:gd name="T15" fmla="*/ 1 h 34"/>
                <a:gd name="T16" fmla="*/ 1 w 22"/>
                <a:gd name="T17" fmla="*/ 1 h 34"/>
                <a:gd name="T18" fmla="*/ 1 w 22"/>
                <a:gd name="T19" fmla="*/ 1 h 34"/>
                <a:gd name="T20" fmla="*/ 1 w 22"/>
                <a:gd name="T21" fmla="*/ 1 h 34"/>
                <a:gd name="T22" fmla="*/ 1 w 22"/>
                <a:gd name="T23" fmla="*/ 1 h 34"/>
                <a:gd name="T24" fmla="*/ 1 w 22"/>
                <a:gd name="T25" fmla="*/ 1 h 34"/>
                <a:gd name="T26" fmla="*/ 1 w 22"/>
                <a:gd name="T27" fmla="*/ 1 h 34"/>
                <a:gd name="T28" fmla="*/ 1 w 22"/>
                <a:gd name="T29" fmla="*/ 1 h 34"/>
                <a:gd name="T30" fmla="*/ 1 w 22"/>
                <a:gd name="T31" fmla="*/ 1 h 34"/>
                <a:gd name="T32" fmla="*/ 1 w 22"/>
                <a:gd name="T33" fmla="*/ 1 h 34"/>
                <a:gd name="T34" fmla="*/ 1 w 22"/>
                <a:gd name="T35" fmla="*/ 1 h 34"/>
                <a:gd name="T36" fmla="*/ 1 w 22"/>
                <a:gd name="T37" fmla="*/ 1 h 34"/>
                <a:gd name="T38" fmla="*/ 1 w 22"/>
                <a:gd name="T39" fmla="*/ 1 h 34"/>
                <a:gd name="T40" fmla="*/ 1 w 22"/>
                <a:gd name="T41" fmla="*/ 0 h 34"/>
                <a:gd name="T42" fmla="*/ 1 w 22"/>
                <a:gd name="T43" fmla="*/ 1 h 34"/>
                <a:gd name="T44" fmla="*/ 1 w 22"/>
                <a:gd name="T45" fmla="*/ 1 h 34"/>
                <a:gd name="T46" fmla="*/ 0 w 22"/>
                <a:gd name="T47" fmla="*/ 1 h 34"/>
                <a:gd name="T48" fmla="*/ 0 w 22"/>
                <a:gd name="T49" fmla="*/ 1 h 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" h="34">
                  <a:moveTo>
                    <a:pt x="0" y="8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6" y="23"/>
                  </a:lnTo>
                  <a:lnTo>
                    <a:pt x="8" y="26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5" y="34"/>
                  </a:lnTo>
                  <a:lnTo>
                    <a:pt x="19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0" y="29"/>
                  </a:lnTo>
                  <a:lnTo>
                    <a:pt x="16" y="26"/>
                  </a:lnTo>
                  <a:lnTo>
                    <a:pt x="15" y="20"/>
                  </a:lnTo>
                  <a:lnTo>
                    <a:pt x="13" y="16"/>
                  </a:lnTo>
                  <a:lnTo>
                    <a:pt x="11" y="14"/>
                  </a:lnTo>
                  <a:lnTo>
                    <a:pt x="7" y="10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Freeform 135">
              <a:extLst>
                <a:ext uri="{FF2B5EF4-FFF2-40B4-BE49-F238E27FC236}">
                  <a16:creationId xmlns:a16="http://schemas.microsoft.com/office/drawing/2014/main" id="{9FFD3E29-0D49-974A-9AB9-9702377B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3553"/>
              <a:ext cx="19" cy="25"/>
            </a:xfrm>
            <a:custGeom>
              <a:avLst/>
              <a:gdLst>
                <a:gd name="T0" fmla="*/ 1 w 37"/>
                <a:gd name="T1" fmla="*/ 1 h 50"/>
                <a:gd name="T2" fmla="*/ 1 w 37"/>
                <a:gd name="T3" fmla="*/ 1 h 50"/>
                <a:gd name="T4" fmla="*/ 1 w 37"/>
                <a:gd name="T5" fmla="*/ 1 h 50"/>
                <a:gd name="T6" fmla="*/ 1 w 37"/>
                <a:gd name="T7" fmla="*/ 1 h 50"/>
                <a:gd name="T8" fmla="*/ 1 w 37"/>
                <a:gd name="T9" fmla="*/ 1 h 50"/>
                <a:gd name="T10" fmla="*/ 1 w 37"/>
                <a:gd name="T11" fmla="*/ 1 h 50"/>
                <a:gd name="T12" fmla="*/ 1 w 37"/>
                <a:gd name="T13" fmla="*/ 1 h 50"/>
                <a:gd name="T14" fmla="*/ 1 w 37"/>
                <a:gd name="T15" fmla="*/ 1 h 50"/>
                <a:gd name="T16" fmla="*/ 1 w 37"/>
                <a:gd name="T17" fmla="*/ 1 h 50"/>
                <a:gd name="T18" fmla="*/ 1 w 37"/>
                <a:gd name="T19" fmla="*/ 1 h 50"/>
                <a:gd name="T20" fmla="*/ 0 w 37"/>
                <a:gd name="T21" fmla="*/ 1 h 50"/>
                <a:gd name="T22" fmla="*/ 0 w 37"/>
                <a:gd name="T23" fmla="*/ 1 h 50"/>
                <a:gd name="T24" fmla="*/ 1 w 37"/>
                <a:gd name="T25" fmla="*/ 1 h 50"/>
                <a:gd name="T26" fmla="*/ 1 w 37"/>
                <a:gd name="T27" fmla="*/ 1 h 50"/>
                <a:gd name="T28" fmla="*/ 1 w 37"/>
                <a:gd name="T29" fmla="*/ 1 h 50"/>
                <a:gd name="T30" fmla="*/ 1 w 37"/>
                <a:gd name="T31" fmla="*/ 1 h 50"/>
                <a:gd name="T32" fmla="*/ 1 w 37"/>
                <a:gd name="T33" fmla="*/ 1 h 50"/>
                <a:gd name="T34" fmla="*/ 1 w 37"/>
                <a:gd name="T35" fmla="*/ 1 h 50"/>
                <a:gd name="T36" fmla="*/ 1 w 37"/>
                <a:gd name="T37" fmla="*/ 0 h 50"/>
                <a:gd name="T38" fmla="*/ 1 w 37"/>
                <a:gd name="T39" fmla="*/ 0 h 50"/>
                <a:gd name="T40" fmla="*/ 1 w 37"/>
                <a:gd name="T41" fmla="*/ 1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50">
                  <a:moveTo>
                    <a:pt x="37" y="1"/>
                  </a:moveTo>
                  <a:lnTo>
                    <a:pt x="29" y="6"/>
                  </a:lnTo>
                  <a:lnTo>
                    <a:pt x="25" y="7"/>
                  </a:lnTo>
                  <a:lnTo>
                    <a:pt x="23" y="11"/>
                  </a:lnTo>
                  <a:lnTo>
                    <a:pt x="20" y="18"/>
                  </a:lnTo>
                  <a:lnTo>
                    <a:pt x="19" y="28"/>
                  </a:lnTo>
                  <a:lnTo>
                    <a:pt x="18" y="38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4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4" y="36"/>
                  </a:lnTo>
                  <a:lnTo>
                    <a:pt x="9" y="28"/>
                  </a:lnTo>
                  <a:lnTo>
                    <a:pt x="10" y="20"/>
                  </a:lnTo>
                  <a:lnTo>
                    <a:pt x="10" y="13"/>
                  </a:lnTo>
                  <a:lnTo>
                    <a:pt x="12" y="7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Freeform 136">
              <a:extLst>
                <a:ext uri="{FF2B5EF4-FFF2-40B4-BE49-F238E27FC236}">
                  <a16:creationId xmlns:a16="http://schemas.microsoft.com/office/drawing/2014/main" id="{2A3E0DB7-0A23-9243-A656-FAE86491D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516"/>
              <a:ext cx="33" cy="22"/>
            </a:xfrm>
            <a:custGeom>
              <a:avLst/>
              <a:gdLst>
                <a:gd name="T0" fmla="*/ 0 w 67"/>
                <a:gd name="T1" fmla="*/ 0 h 44"/>
                <a:gd name="T2" fmla="*/ 0 w 67"/>
                <a:gd name="T3" fmla="*/ 1 h 44"/>
                <a:gd name="T4" fmla="*/ 0 w 67"/>
                <a:gd name="T5" fmla="*/ 1 h 44"/>
                <a:gd name="T6" fmla="*/ 0 w 67"/>
                <a:gd name="T7" fmla="*/ 1 h 44"/>
                <a:gd name="T8" fmla="*/ 0 w 67"/>
                <a:gd name="T9" fmla="*/ 1 h 44"/>
                <a:gd name="T10" fmla="*/ 0 w 67"/>
                <a:gd name="T11" fmla="*/ 1 h 44"/>
                <a:gd name="T12" fmla="*/ 0 w 67"/>
                <a:gd name="T13" fmla="*/ 1 h 44"/>
                <a:gd name="T14" fmla="*/ 0 w 67"/>
                <a:gd name="T15" fmla="*/ 1 h 44"/>
                <a:gd name="T16" fmla="*/ 0 w 67"/>
                <a:gd name="T17" fmla="*/ 1 h 44"/>
                <a:gd name="T18" fmla="*/ 0 w 67"/>
                <a:gd name="T19" fmla="*/ 1 h 44"/>
                <a:gd name="T20" fmla="*/ 0 w 67"/>
                <a:gd name="T21" fmla="*/ 1 h 44"/>
                <a:gd name="T22" fmla="*/ 0 w 67"/>
                <a:gd name="T23" fmla="*/ 1 h 44"/>
                <a:gd name="T24" fmla="*/ 0 w 67"/>
                <a:gd name="T25" fmla="*/ 1 h 44"/>
                <a:gd name="T26" fmla="*/ 0 w 67"/>
                <a:gd name="T27" fmla="*/ 1 h 44"/>
                <a:gd name="T28" fmla="*/ 0 w 67"/>
                <a:gd name="T29" fmla="*/ 1 h 44"/>
                <a:gd name="T30" fmla="*/ 0 w 67"/>
                <a:gd name="T31" fmla="*/ 1 h 44"/>
                <a:gd name="T32" fmla="*/ 0 w 67"/>
                <a:gd name="T33" fmla="*/ 1 h 44"/>
                <a:gd name="T34" fmla="*/ 0 w 67"/>
                <a:gd name="T35" fmla="*/ 1 h 44"/>
                <a:gd name="T36" fmla="*/ 0 w 67"/>
                <a:gd name="T37" fmla="*/ 1 h 44"/>
                <a:gd name="T38" fmla="*/ 0 w 67"/>
                <a:gd name="T39" fmla="*/ 1 h 44"/>
                <a:gd name="T40" fmla="*/ 0 w 67"/>
                <a:gd name="T41" fmla="*/ 1 h 44"/>
                <a:gd name="T42" fmla="*/ 0 w 67"/>
                <a:gd name="T43" fmla="*/ 1 h 44"/>
                <a:gd name="T44" fmla="*/ 0 w 67"/>
                <a:gd name="T45" fmla="*/ 1 h 44"/>
                <a:gd name="T46" fmla="*/ 0 w 67"/>
                <a:gd name="T47" fmla="*/ 1 h 44"/>
                <a:gd name="T48" fmla="*/ 0 w 67"/>
                <a:gd name="T49" fmla="*/ 0 h 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7" h="44">
                  <a:moveTo>
                    <a:pt x="59" y="0"/>
                  </a:moveTo>
                  <a:lnTo>
                    <a:pt x="67" y="4"/>
                  </a:lnTo>
                  <a:lnTo>
                    <a:pt x="65" y="12"/>
                  </a:lnTo>
                  <a:lnTo>
                    <a:pt x="55" y="19"/>
                  </a:lnTo>
                  <a:lnTo>
                    <a:pt x="49" y="23"/>
                  </a:lnTo>
                  <a:lnTo>
                    <a:pt x="42" y="25"/>
                  </a:lnTo>
                  <a:lnTo>
                    <a:pt x="32" y="29"/>
                  </a:lnTo>
                  <a:lnTo>
                    <a:pt x="24" y="35"/>
                  </a:lnTo>
                  <a:lnTo>
                    <a:pt x="22" y="41"/>
                  </a:lnTo>
                  <a:lnTo>
                    <a:pt x="20" y="44"/>
                  </a:lnTo>
                  <a:lnTo>
                    <a:pt x="13" y="44"/>
                  </a:lnTo>
                  <a:lnTo>
                    <a:pt x="6" y="44"/>
                  </a:lnTo>
                  <a:lnTo>
                    <a:pt x="0" y="42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10" y="28"/>
                  </a:lnTo>
                  <a:lnTo>
                    <a:pt x="16" y="25"/>
                  </a:lnTo>
                  <a:lnTo>
                    <a:pt x="24" y="20"/>
                  </a:lnTo>
                  <a:lnTo>
                    <a:pt x="29" y="13"/>
                  </a:lnTo>
                  <a:lnTo>
                    <a:pt x="34" y="9"/>
                  </a:lnTo>
                  <a:lnTo>
                    <a:pt x="41" y="9"/>
                  </a:lnTo>
                  <a:lnTo>
                    <a:pt x="47" y="8"/>
                  </a:lnTo>
                  <a:lnTo>
                    <a:pt x="52" y="4"/>
                  </a:lnTo>
                  <a:lnTo>
                    <a:pt x="55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Freeform 137">
              <a:extLst>
                <a:ext uri="{FF2B5EF4-FFF2-40B4-BE49-F238E27FC236}">
                  <a16:creationId xmlns:a16="http://schemas.microsoft.com/office/drawing/2014/main" id="{D0118582-8159-894F-B488-BE6E8F37D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3362"/>
              <a:ext cx="256" cy="162"/>
            </a:xfrm>
            <a:custGeom>
              <a:avLst/>
              <a:gdLst>
                <a:gd name="T0" fmla="*/ 2 w 510"/>
                <a:gd name="T1" fmla="*/ 0 h 326"/>
                <a:gd name="T2" fmla="*/ 2 w 510"/>
                <a:gd name="T3" fmla="*/ 0 h 326"/>
                <a:gd name="T4" fmla="*/ 3 w 510"/>
                <a:gd name="T5" fmla="*/ 0 h 326"/>
                <a:gd name="T6" fmla="*/ 3 w 510"/>
                <a:gd name="T7" fmla="*/ 0 h 326"/>
                <a:gd name="T8" fmla="*/ 3 w 510"/>
                <a:gd name="T9" fmla="*/ 0 h 326"/>
                <a:gd name="T10" fmla="*/ 3 w 510"/>
                <a:gd name="T11" fmla="*/ 0 h 326"/>
                <a:gd name="T12" fmla="*/ 4 w 510"/>
                <a:gd name="T13" fmla="*/ 0 h 326"/>
                <a:gd name="T14" fmla="*/ 4 w 510"/>
                <a:gd name="T15" fmla="*/ 0 h 326"/>
                <a:gd name="T16" fmla="*/ 4 w 510"/>
                <a:gd name="T17" fmla="*/ 0 h 326"/>
                <a:gd name="T18" fmla="*/ 4 w 510"/>
                <a:gd name="T19" fmla="*/ 1 h 326"/>
                <a:gd name="T20" fmla="*/ 4 w 510"/>
                <a:gd name="T21" fmla="*/ 1 h 326"/>
                <a:gd name="T22" fmla="*/ 4 w 510"/>
                <a:gd name="T23" fmla="*/ 1 h 326"/>
                <a:gd name="T24" fmla="*/ 4 w 510"/>
                <a:gd name="T25" fmla="*/ 1 h 326"/>
                <a:gd name="T26" fmla="*/ 4 w 510"/>
                <a:gd name="T27" fmla="*/ 1 h 326"/>
                <a:gd name="T28" fmla="*/ 4 w 510"/>
                <a:gd name="T29" fmla="*/ 1 h 326"/>
                <a:gd name="T30" fmla="*/ 4 w 510"/>
                <a:gd name="T31" fmla="*/ 2 h 326"/>
                <a:gd name="T32" fmla="*/ 4 w 510"/>
                <a:gd name="T33" fmla="*/ 2 h 326"/>
                <a:gd name="T34" fmla="*/ 4 w 510"/>
                <a:gd name="T35" fmla="*/ 2 h 326"/>
                <a:gd name="T36" fmla="*/ 4 w 510"/>
                <a:gd name="T37" fmla="*/ 2 h 326"/>
                <a:gd name="T38" fmla="*/ 4 w 510"/>
                <a:gd name="T39" fmla="*/ 2 h 326"/>
                <a:gd name="T40" fmla="*/ 4 w 510"/>
                <a:gd name="T41" fmla="*/ 1 h 326"/>
                <a:gd name="T42" fmla="*/ 4 w 510"/>
                <a:gd name="T43" fmla="*/ 1 h 326"/>
                <a:gd name="T44" fmla="*/ 4 w 510"/>
                <a:gd name="T45" fmla="*/ 1 h 326"/>
                <a:gd name="T46" fmla="*/ 4 w 510"/>
                <a:gd name="T47" fmla="*/ 1 h 326"/>
                <a:gd name="T48" fmla="*/ 4 w 510"/>
                <a:gd name="T49" fmla="*/ 1 h 326"/>
                <a:gd name="T50" fmla="*/ 4 w 510"/>
                <a:gd name="T51" fmla="*/ 1 h 326"/>
                <a:gd name="T52" fmla="*/ 4 w 510"/>
                <a:gd name="T53" fmla="*/ 0 h 326"/>
                <a:gd name="T54" fmla="*/ 4 w 510"/>
                <a:gd name="T55" fmla="*/ 0 h 326"/>
                <a:gd name="T56" fmla="*/ 4 w 510"/>
                <a:gd name="T57" fmla="*/ 0 h 326"/>
                <a:gd name="T58" fmla="*/ 3 w 510"/>
                <a:gd name="T59" fmla="*/ 0 h 326"/>
                <a:gd name="T60" fmla="*/ 3 w 510"/>
                <a:gd name="T61" fmla="*/ 0 h 326"/>
                <a:gd name="T62" fmla="*/ 3 w 510"/>
                <a:gd name="T63" fmla="*/ 0 h 326"/>
                <a:gd name="T64" fmla="*/ 2 w 510"/>
                <a:gd name="T65" fmla="*/ 0 h 326"/>
                <a:gd name="T66" fmla="*/ 2 w 510"/>
                <a:gd name="T67" fmla="*/ 0 h 326"/>
                <a:gd name="T68" fmla="*/ 2 w 510"/>
                <a:gd name="T69" fmla="*/ 0 h 326"/>
                <a:gd name="T70" fmla="*/ 2 w 510"/>
                <a:gd name="T71" fmla="*/ 1 h 326"/>
                <a:gd name="T72" fmla="*/ 2 w 510"/>
                <a:gd name="T73" fmla="*/ 1 h 326"/>
                <a:gd name="T74" fmla="*/ 2 w 510"/>
                <a:gd name="T75" fmla="*/ 1 h 326"/>
                <a:gd name="T76" fmla="*/ 2 w 510"/>
                <a:gd name="T77" fmla="*/ 0 h 326"/>
                <a:gd name="T78" fmla="*/ 2 w 510"/>
                <a:gd name="T79" fmla="*/ 0 h 326"/>
                <a:gd name="T80" fmla="*/ 1 w 510"/>
                <a:gd name="T81" fmla="*/ 0 h 326"/>
                <a:gd name="T82" fmla="*/ 1 w 510"/>
                <a:gd name="T83" fmla="*/ 0 h 326"/>
                <a:gd name="T84" fmla="*/ 1 w 510"/>
                <a:gd name="T85" fmla="*/ 0 h 326"/>
                <a:gd name="T86" fmla="*/ 1 w 510"/>
                <a:gd name="T87" fmla="*/ 1 h 326"/>
                <a:gd name="T88" fmla="*/ 1 w 510"/>
                <a:gd name="T89" fmla="*/ 1 h 326"/>
                <a:gd name="T90" fmla="*/ 1 w 510"/>
                <a:gd name="T91" fmla="*/ 1 h 326"/>
                <a:gd name="T92" fmla="*/ 1 w 510"/>
                <a:gd name="T93" fmla="*/ 1 h 326"/>
                <a:gd name="T94" fmla="*/ 1 w 510"/>
                <a:gd name="T95" fmla="*/ 1 h 326"/>
                <a:gd name="T96" fmla="*/ 1 w 510"/>
                <a:gd name="T97" fmla="*/ 0 h 326"/>
                <a:gd name="T98" fmla="*/ 1 w 510"/>
                <a:gd name="T99" fmla="*/ 0 h 326"/>
                <a:gd name="T100" fmla="*/ 1 w 510"/>
                <a:gd name="T101" fmla="*/ 0 h 326"/>
                <a:gd name="T102" fmla="*/ 2 w 510"/>
                <a:gd name="T103" fmla="*/ 0 h 326"/>
                <a:gd name="T104" fmla="*/ 2 w 510"/>
                <a:gd name="T105" fmla="*/ 0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10" h="326">
                  <a:moveTo>
                    <a:pt x="185" y="107"/>
                  </a:moveTo>
                  <a:lnTo>
                    <a:pt x="186" y="91"/>
                  </a:lnTo>
                  <a:lnTo>
                    <a:pt x="191" y="83"/>
                  </a:lnTo>
                  <a:lnTo>
                    <a:pt x="196" y="76"/>
                  </a:lnTo>
                  <a:lnTo>
                    <a:pt x="201" y="67"/>
                  </a:lnTo>
                  <a:lnTo>
                    <a:pt x="205" y="56"/>
                  </a:lnTo>
                  <a:lnTo>
                    <a:pt x="209" y="46"/>
                  </a:lnTo>
                  <a:lnTo>
                    <a:pt x="215" y="40"/>
                  </a:lnTo>
                  <a:lnTo>
                    <a:pt x="221" y="35"/>
                  </a:lnTo>
                  <a:lnTo>
                    <a:pt x="229" y="31"/>
                  </a:lnTo>
                  <a:lnTo>
                    <a:pt x="236" y="30"/>
                  </a:lnTo>
                  <a:lnTo>
                    <a:pt x="241" y="28"/>
                  </a:lnTo>
                  <a:lnTo>
                    <a:pt x="250" y="19"/>
                  </a:lnTo>
                  <a:lnTo>
                    <a:pt x="256" y="13"/>
                  </a:lnTo>
                  <a:lnTo>
                    <a:pt x="263" y="8"/>
                  </a:lnTo>
                  <a:lnTo>
                    <a:pt x="270" y="6"/>
                  </a:lnTo>
                  <a:lnTo>
                    <a:pt x="277" y="4"/>
                  </a:lnTo>
                  <a:lnTo>
                    <a:pt x="284" y="4"/>
                  </a:lnTo>
                  <a:lnTo>
                    <a:pt x="291" y="4"/>
                  </a:lnTo>
                  <a:lnTo>
                    <a:pt x="298" y="4"/>
                  </a:lnTo>
                  <a:lnTo>
                    <a:pt x="303" y="5"/>
                  </a:lnTo>
                  <a:lnTo>
                    <a:pt x="313" y="4"/>
                  </a:lnTo>
                  <a:lnTo>
                    <a:pt x="322" y="2"/>
                  </a:lnTo>
                  <a:lnTo>
                    <a:pt x="329" y="0"/>
                  </a:lnTo>
                  <a:lnTo>
                    <a:pt x="337" y="2"/>
                  </a:lnTo>
                  <a:lnTo>
                    <a:pt x="340" y="4"/>
                  </a:lnTo>
                  <a:lnTo>
                    <a:pt x="345" y="6"/>
                  </a:lnTo>
                  <a:lnTo>
                    <a:pt x="349" y="8"/>
                  </a:lnTo>
                  <a:lnTo>
                    <a:pt x="353" y="10"/>
                  </a:lnTo>
                  <a:lnTo>
                    <a:pt x="357" y="12"/>
                  </a:lnTo>
                  <a:lnTo>
                    <a:pt x="362" y="13"/>
                  </a:lnTo>
                  <a:lnTo>
                    <a:pt x="368" y="14"/>
                  </a:lnTo>
                  <a:lnTo>
                    <a:pt x="372" y="14"/>
                  </a:lnTo>
                  <a:lnTo>
                    <a:pt x="378" y="15"/>
                  </a:lnTo>
                  <a:lnTo>
                    <a:pt x="385" y="18"/>
                  </a:lnTo>
                  <a:lnTo>
                    <a:pt x="392" y="22"/>
                  </a:lnTo>
                  <a:lnTo>
                    <a:pt x="399" y="28"/>
                  </a:lnTo>
                  <a:lnTo>
                    <a:pt x="405" y="34"/>
                  </a:lnTo>
                  <a:lnTo>
                    <a:pt x="410" y="41"/>
                  </a:lnTo>
                  <a:lnTo>
                    <a:pt x="415" y="46"/>
                  </a:lnTo>
                  <a:lnTo>
                    <a:pt x="417" y="52"/>
                  </a:lnTo>
                  <a:lnTo>
                    <a:pt x="421" y="59"/>
                  </a:lnTo>
                  <a:lnTo>
                    <a:pt x="425" y="63"/>
                  </a:lnTo>
                  <a:lnTo>
                    <a:pt x="429" y="68"/>
                  </a:lnTo>
                  <a:lnTo>
                    <a:pt x="432" y="80"/>
                  </a:lnTo>
                  <a:lnTo>
                    <a:pt x="436" y="91"/>
                  </a:lnTo>
                  <a:lnTo>
                    <a:pt x="440" y="100"/>
                  </a:lnTo>
                  <a:lnTo>
                    <a:pt x="444" y="111"/>
                  </a:lnTo>
                  <a:lnTo>
                    <a:pt x="444" y="126"/>
                  </a:lnTo>
                  <a:lnTo>
                    <a:pt x="441" y="138"/>
                  </a:lnTo>
                  <a:lnTo>
                    <a:pt x="440" y="144"/>
                  </a:lnTo>
                  <a:lnTo>
                    <a:pt x="440" y="150"/>
                  </a:lnTo>
                  <a:lnTo>
                    <a:pt x="441" y="164"/>
                  </a:lnTo>
                  <a:lnTo>
                    <a:pt x="440" y="178"/>
                  </a:lnTo>
                  <a:lnTo>
                    <a:pt x="434" y="187"/>
                  </a:lnTo>
                  <a:lnTo>
                    <a:pt x="426" y="192"/>
                  </a:lnTo>
                  <a:lnTo>
                    <a:pt x="421" y="199"/>
                  </a:lnTo>
                  <a:lnTo>
                    <a:pt x="426" y="201"/>
                  </a:lnTo>
                  <a:lnTo>
                    <a:pt x="432" y="199"/>
                  </a:lnTo>
                  <a:lnTo>
                    <a:pt x="438" y="198"/>
                  </a:lnTo>
                  <a:lnTo>
                    <a:pt x="445" y="196"/>
                  </a:lnTo>
                  <a:lnTo>
                    <a:pt x="450" y="194"/>
                  </a:lnTo>
                  <a:lnTo>
                    <a:pt x="456" y="191"/>
                  </a:lnTo>
                  <a:lnTo>
                    <a:pt x="462" y="191"/>
                  </a:lnTo>
                  <a:lnTo>
                    <a:pt x="469" y="191"/>
                  </a:lnTo>
                  <a:lnTo>
                    <a:pt x="476" y="195"/>
                  </a:lnTo>
                  <a:lnTo>
                    <a:pt x="477" y="199"/>
                  </a:lnTo>
                  <a:lnTo>
                    <a:pt x="478" y="205"/>
                  </a:lnTo>
                  <a:lnTo>
                    <a:pt x="488" y="212"/>
                  </a:lnTo>
                  <a:lnTo>
                    <a:pt x="498" y="219"/>
                  </a:lnTo>
                  <a:lnTo>
                    <a:pt x="501" y="226"/>
                  </a:lnTo>
                  <a:lnTo>
                    <a:pt x="502" y="234"/>
                  </a:lnTo>
                  <a:lnTo>
                    <a:pt x="501" y="243"/>
                  </a:lnTo>
                  <a:lnTo>
                    <a:pt x="501" y="249"/>
                  </a:lnTo>
                  <a:lnTo>
                    <a:pt x="503" y="252"/>
                  </a:lnTo>
                  <a:lnTo>
                    <a:pt x="507" y="255"/>
                  </a:lnTo>
                  <a:lnTo>
                    <a:pt x="509" y="260"/>
                  </a:lnTo>
                  <a:lnTo>
                    <a:pt x="509" y="267"/>
                  </a:lnTo>
                  <a:lnTo>
                    <a:pt x="508" y="273"/>
                  </a:lnTo>
                  <a:lnTo>
                    <a:pt x="508" y="279"/>
                  </a:lnTo>
                  <a:lnTo>
                    <a:pt x="509" y="283"/>
                  </a:lnTo>
                  <a:lnTo>
                    <a:pt x="510" y="289"/>
                  </a:lnTo>
                  <a:lnTo>
                    <a:pt x="508" y="297"/>
                  </a:lnTo>
                  <a:lnTo>
                    <a:pt x="502" y="305"/>
                  </a:lnTo>
                  <a:lnTo>
                    <a:pt x="496" y="313"/>
                  </a:lnTo>
                  <a:lnTo>
                    <a:pt x="493" y="317"/>
                  </a:lnTo>
                  <a:lnTo>
                    <a:pt x="490" y="320"/>
                  </a:lnTo>
                  <a:lnTo>
                    <a:pt x="485" y="322"/>
                  </a:lnTo>
                  <a:lnTo>
                    <a:pt x="480" y="325"/>
                  </a:lnTo>
                  <a:lnTo>
                    <a:pt x="476" y="326"/>
                  </a:lnTo>
                  <a:lnTo>
                    <a:pt x="471" y="325"/>
                  </a:lnTo>
                  <a:lnTo>
                    <a:pt x="467" y="322"/>
                  </a:lnTo>
                  <a:lnTo>
                    <a:pt x="462" y="318"/>
                  </a:lnTo>
                  <a:lnTo>
                    <a:pt x="471" y="315"/>
                  </a:lnTo>
                  <a:lnTo>
                    <a:pt x="480" y="309"/>
                  </a:lnTo>
                  <a:lnTo>
                    <a:pt x="488" y="302"/>
                  </a:lnTo>
                  <a:lnTo>
                    <a:pt x="494" y="294"/>
                  </a:lnTo>
                  <a:lnTo>
                    <a:pt x="498" y="286"/>
                  </a:lnTo>
                  <a:lnTo>
                    <a:pt x="499" y="278"/>
                  </a:lnTo>
                  <a:lnTo>
                    <a:pt x="498" y="271"/>
                  </a:lnTo>
                  <a:lnTo>
                    <a:pt x="494" y="265"/>
                  </a:lnTo>
                  <a:lnTo>
                    <a:pt x="492" y="259"/>
                  </a:lnTo>
                  <a:lnTo>
                    <a:pt x="492" y="251"/>
                  </a:lnTo>
                  <a:lnTo>
                    <a:pt x="492" y="244"/>
                  </a:lnTo>
                  <a:lnTo>
                    <a:pt x="487" y="235"/>
                  </a:lnTo>
                  <a:lnTo>
                    <a:pt x="482" y="227"/>
                  </a:lnTo>
                  <a:lnTo>
                    <a:pt x="477" y="224"/>
                  </a:lnTo>
                  <a:lnTo>
                    <a:pt x="473" y="219"/>
                  </a:lnTo>
                  <a:lnTo>
                    <a:pt x="469" y="213"/>
                  </a:lnTo>
                  <a:lnTo>
                    <a:pt x="465" y="210"/>
                  </a:lnTo>
                  <a:lnTo>
                    <a:pt x="462" y="207"/>
                  </a:lnTo>
                  <a:lnTo>
                    <a:pt x="459" y="206"/>
                  </a:lnTo>
                  <a:lnTo>
                    <a:pt x="454" y="206"/>
                  </a:lnTo>
                  <a:lnTo>
                    <a:pt x="448" y="206"/>
                  </a:lnTo>
                  <a:lnTo>
                    <a:pt x="442" y="207"/>
                  </a:lnTo>
                  <a:lnTo>
                    <a:pt x="437" y="210"/>
                  </a:lnTo>
                  <a:lnTo>
                    <a:pt x="430" y="211"/>
                  </a:lnTo>
                  <a:lnTo>
                    <a:pt x="424" y="212"/>
                  </a:lnTo>
                  <a:lnTo>
                    <a:pt x="419" y="213"/>
                  </a:lnTo>
                  <a:lnTo>
                    <a:pt x="416" y="214"/>
                  </a:lnTo>
                  <a:lnTo>
                    <a:pt x="413" y="214"/>
                  </a:lnTo>
                  <a:lnTo>
                    <a:pt x="409" y="214"/>
                  </a:lnTo>
                  <a:lnTo>
                    <a:pt x="405" y="214"/>
                  </a:lnTo>
                  <a:lnTo>
                    <a:pt x="399" y="213"/>
                  </a:lnTo>
                  <a:lnTo>
                    <a:pt x="392" y="211"/>
                  </a:lnTo>
                  <a:lnTo>
                    <a:pt x="394" y="205"/>
                  </a:lnTo>
                  <a:lnTo>
                    <a:pt x="400" y="201"/>
                  </a:lnTo>
                  <a:lnTo>
                    <a:pt x="407" y="195"/>
                  </a:lnTo>
                  <a:lnTo>
                    <a:pt x="413" y="188"/>
                  </a:lnTo>
                  <a:lnTo>
                    <a:pt x="419" y="176"/>
                  </a:lnTo>
                  <a:lnTo>
                    <a:pt x="425" y="167"/>
                  </a:lnTo>
                  <a:lnTo>
                    <a:pt x="429" y="157"/>
                  </a:lnTo>
                  <a:lnTo>
                    <a:pt x="430" y="137"/>
                  </a:lnTo>
                  <a:lnTo>
                    <a:pt x="429" y="121"/>
                  </a:lnTo>
                  <a:lnTo>
                    <a:pt x="426" y="117"/>
                  </a:lnTo>
                  <a:lnTo>
                    <a:pt x="423" y="114"/>
                  </a:lnTo>
                  <a:lnTo>
                    <a:pt x="422" y="104"/>
                  </a:lnTo>
                  <a:lnTo>
                    <a:pt x="421" y="91"/>
                  </a:lnTo>
                  <a:lnTo>
                    <a:pt x="417" y="83"/>
                  </a:lnTo>
                  <a:lnTo>
                    <a:pt x="414" y="75"/>
                  </a:lnTo>
                  <a:lnTo>
                    <a:pt x="409" y="65"/>
                  </a:lnTo>
                  <a:lnTo>
                    <a:pt x="405" y="56"/>
                  </a:lnTo>
                  <a:lnTo>
                    <a:pt x="400" y="51"/>
                  </a:lnTo>
                  <a:lnTo>
                    <a:pt x="393" y="49"/>
                  </a:lnTo>
                  <a:lnTo>
                    <a:pt x="386" y="41"/>
                  </a:lnTo>
                  <a:lnTo>
                    <a:pt x="380" y="35"/>
                  </a:lnTo>
                  <a:lnTo>
                    <a:pt x="376" y="34"/>
                  </a:lnTo>
                  <a:lnTo>
                    <a:pt x="369" y="33"/>
                  </a:lnTo>
                  <a:lnTo>
                    <a:pt x="360" y="25"/>
                  </a:lnTo>
                  <a:lnTo>
                    <a:pt x="355" y="21"/>
                  </a:lnTo>
                  <a:lnTo>
                    <a:pt x="352" y="20"/>
                  </a:lnTo>
                  <a:lnTo>
                    <a:pt x="347" y="21"/>
                  </a:lnTo>
                  <a:lnTo>
                    <a:pt x="344" y="22"/>
                  </a:lnTo>
                  <a:lnTo>
                    <a:pt x="339" y="25"/>
                  </a:lnTo>
                  <a:lnTo>
                    <a:pt x="334" y="26"/>
                  </a:lnTo>
                  <a:lnTo>
                    <a:pt x="328" y="25"/>
                  </a:lnTo>
                  <a:lnTo>
                    <a:pt x="321" y="21"/>
                  </a:lnTo>
                  <a:lnTo>
                    <a:pt x="314" y="18"/>
                  </a:lnTo>
                  <a:lnTo>
                    <a:pt x="305" y="17"/>
                  </a:lnTo>
                  <a:lnTo>
                    <a:pt x="294" y="17"/>
                  </a:lnTo>
                  <a:lnTo>
                    <a:pt x="283" y="19"/>
                  </a:lnTo>
                  <a:lnTo>
                    <a:pt x="273" y="21"/>
                  </a:lnTo>
                  <a:lnTo>
                    <a:pt x="264" y="25"/>
                  </a:lnTo>
                  <a:lnTo>
                    <a:pt x="259" y="29"/>
                  </a:lnTo>
                  <a:lnTo>
                    <a:pt x="255" y="35"/>
                  </a:lnTo>
                  <a:lnTo>
                    <a:pt x="253" y="40"/>
                  </a:lnTo>
                  <a:lnTo>
                    <a:pt x="249" y="44"/>
                  </a:lnTo>
                  <a:lnTo>
                    <a:pt x="244" y="48"/>
                  </a:lnTo>
                  <a:lnTo>
                    <a:pt x="238" y="51"/>
                  </a:lnTo>
                  <a:lnTo>
                    <a:pt x="232" y="53"/>
                  </a:lnTo>
                  <a:lnTo>
                    <a:pt x="226" y="57"/>
                  </a:lnTo>
                  <a:lnTo>
                    <a:pt x="221" y="60"/>
                  </a:lnTo>
                  <a:lnTo>
                    <a:pt x="217" y="64"/>
                  </a:lnTo>
                  <a:lnTo>
                    <a:pt x="213" y="72"/>
                  </a:lnTo>
                  <a:lnTo>
                    <a:pt x="210" y="79"/>
                  </a:lnTo>
                  <a:lnTo>
                    <a:pt x="209" y="87"/>
                  </a:lnTo>
                  <a:lnTo>
                    <a:pt x="205" y="95"/>
                  </a:lnTo>
                  <a:lnTo>
                    <a:pt x="199" y="105"/>
                  </a:lnTo>
                  <a:lnTo>
                    <a:pt x="196" y="119"/>
                  </a:lnTo>
                  <a:lnTo>
                    <a:pt x="198" y="133"/>
                  </a:lnTo>
                  <a:lnTo>
                    <a:pt x="200" y="143"/>
                  </a:lnTo>
                  <a:lnTo>
                    <a:pt x="206" y="152"/>
                  </a:lnTo>
                  <a:lnTo>
                    <a:pt x="214" y="163"/>
                  </a:lnTo>
                  <a:lnTo>
                    <a:pt x="219" y="173"/>
                  </a:lnTo>
                  <a:lnTo>
                    <a:pt x="219" y="182"/>
                  </a:lnTo>
                  <a:lnTo>
                    <a:pt x="214" y="182"/>
                  </a:lnTo>
                  <a:lnTo>
                    <a:pt x="208" y="181"/>
                  </a:lnTo>
                  <a:lnTo>
                    <a:pt x="203" y="179"/>
                  </a:lnTo>
                  <a:lnTo>
                    <a:pt x="200" y="174"/>
                  </a:lnTo>
                  <a:lnTo>
                    <a:pt x="190" y="152"/>
                  </a:lnTo>
                  <a:lnTo>
                    <a:pt x="186" y="134"/>
                  </a:lnTo>
                  <a:lnTo>
                    <a:pt x="183" y="120"/>
                  </a:lnTo>
                  <a:lnTo>
                    <a:pt x="170" y="113"/>
                  </a:lnTo>
                  <a:lnTo>
                    <a:pt x="164" y="110"/>
                  </a:lnTo>
                  <a:lnTo>
                    <a:pt x="161" y="105"/>
                  </a:lnTo>
                  <a:lnTo>
                    <a:pt x="156" y="99"/>
                  </a:lnTo>
                  <a:lnTo>
                    <a:pt x="149" y="95"/>
                  </a:lnTo>
                  <a:lnTo>
                    <a:pt x="145" y="94"/>
                  </a:lnTo>
                  <a:lnTo>
                    <a:pt x="140" y="91"/>
                  </a:lnTo>
                  <a:lnTo>
                    <a:pt x="136" y="89"/>
                  </a:lnTo>
                  <a:lnTo>
                    <a:pt x="131" y="87"/>
                  </a:lnTo>
                  <a:lnTo>
                    <a:pt x="126" y="84"/>
                  </a:lnTo>
                  <a:lnTo>
                    <a:pt x="123" y="82"/>
                  </a:lnTo>
                  <a:lnTo>
                    <a:pt x="118" y="82"/>
                  </a:lnTo>
                  <a:lnTo>
                    <a:pt x="114" y="82"/>
                  </a:lnTo>
                  <a:lnTo>
                    <a:pt x="107" y="84"/>
                  </a:lnTo>
                  <a:lnTo>
                    <a:pt x="101" y="88"/>
                  </a:lnTo>
                  <a:lnTo>
                    <a:pt x="94" y="91"/>
                  </a:lnTo>
                  <a:lnTo>
                    <a:pt x="83" y="92"/>
                  </a:lnTo>
                  <a:lnTo>
                    <a:pt x="71" y="92"/>
                  </a:lnTo>
                  <a:lnTo>
                    <a:pt x="63" y="95"/>
                  </a:lnTo>
                  <a:lnTo>
                    <a:pt x="59" y="98"/>
                  </a:lnTo>
                  <a:lnTo>
                    <a:pt x="54" y="104"/>
                  </a:lnTo>
                  <a:lnTo>
                    <a:pt x="47" y="109"/>
                  </a:lnTo>
                  <a:lnTo>
                    <a:pt x="39" y="112"/>
                  </a:lnTo>
                  <a:lnTo>
                    <a:pt x="31" y="115"/>
                  </a:lnTo>
                  <a:lnTo>
                    <a:pt x="26" y="122"/>
                  </a:lnTo>
                  <a:lnTo>
                    <a:pt x="26" y="129"/>
                  </a:lnTo>
                  <a:lnTo>
                    <a:pt x="26" y="135"/>
                  </a:lnTo>
                  <a:lnTo>
                    <a:pt x="25" y="141"/>
                  </a:lnTo>
                  <a:lnTo>
                    <a:pt x="22" y="149"/>
                  </a:lnTo>
                  <a:lnTo>
                    <a:pt x="17" y="161"/>
                  </a:lnTo>
                  <a:lnTo>
                    <a:pt x="14" y="174"/>
                  </a:lnTo>
                  <a:lnTo>
                    <a:pt x="13" y="187"/>
                  </a:lnTo>
                  <a:lnTo>
                    <a:pt x="15" y="196"/>
                  </a:lnTo>
                  <a:lnTo>
                    <a:pt x="22" y="207"/>
                  </a:lnTo>
                  <a:lnTo>
                    <a:pt x="32" y="217"/>
                  </a:lnTo>
                  <a:lnTo>
                    <a:pt x="40" y="225"/>
                  </a:lnTo>
                  <a:lnTo>
                    <a:pt x="45" y="230"/>
                  </a:lnTo>
                  <a:lnTo>
                    <a:pt x="39" y="233"/>
                  </a:lnTo>
                  <a:lnTo>
                    <a:pt x="31" y="233"/>
                  </a:lnTo>
                  <a:lnTo>
                    <a:pt x="22" y="229"/>
                  </a:lnTo>
                  <a:lnTo>
                    <a:pt x="15" y="221"/>
                  </a:lnTo>
                  <a:lnTo>
                    <a:pt x="7" y="206"/>
                  </a:lnTo>
                  <a:lnTo>
                    <a:pt x="2" y="192"/>
                  </a:lnTo>
                  <a:lnTo>
                    <a:pt x="0" y="179"/>
                  </a:lnTo>
                  <a:lnTo>
                    <a:pt x="2" y="166"/>
                  </a:lnTo>
                  <a:lnTo>
                    <a:pt x="6" y="153"/>
                  </a:lnTo>
                  <a:lnTo>
                    <a:pt x="6" y="141"/>
                  </a:lnTo>
                  <a:lnTo>
                    <a:pt x="7" y="128"/>
                  </a:lnTo>
                  <a:lnTo>
                    <a:pt x="10" y="117"/>
                  </a:lnTo>
                  <a:lnTo>
                    <a:pt x="16" y="110"/>
                  </a:lnTo>
                  <a:lnTo>
                    <a:pt x="23" y="106"/>
                  </a:lnTo>
                  <a:lnTo>
                    <a:pt x="30" y="104"/>
                  </a:lnTo>
                  <a:lnTo>
                    <a:pt x="36" y="98"/>
                  </a:lnTo>
                  <a:lnTo>
                    <a:pt x="42" y="89"/>
                  </a:lnTo>
                  <a:lnTo>
                    <a:pt x="48" y="80"/>
                  </a:lnTo>
                  <a:lnTo>
                    <a:pt x="56" y="74"/>
                  </a:lnTo>
                  <a:lnTo>
                    <a:pt x="69" y="72"/>
                  </a:lnTo>
                  <a:lnTo>
                    <a:pt x="78" y="72"/>
                  </a:lnTo>
                  <a:lnTo>
                    <a:pt x="84" y="71"/>
                  </a:lnTo>
                  <a:lnTo>
                    <a:pt x="90" y="68"/>
                  </a:lnTo>
                  <a:lnTo>
                    <a:pt x="102" y="64"/>
                  </a:lnTo>
                  <a:lnTo>
                    <a:pt x="109" y="63"/>
                  </a:lnTo>
                  <a:lnTo>
                    <a:pt x="115" y="63"/>
                  </a:lnTo>
                  <a:lnTo>
                    <a:pt x="118" y="65"/>
                  </a:lnTo>
                  <a:lnTo>
                    <a:pt x="122" y="67"/>
                  </a:lnTo>
                  <a:lnTo>
                    <a:pt x="125" y="69"/>
                  </a:lnTo>
                  <a:lnTo>
                    <a:pt x="129" y="72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9" y="74"/>
                  </a:lnTo>
                  <a:lnTo>
                    <a:pt x="157" y="77"/>
                  </a:lnTo>
                  <a:lnTo>
                    <a:pt x="164" y="83"/>
                  </a:lnTo>
                  <a:lnTo>
                    <a:pt x="171" y="89"/>
                  </a:lnTo>
                  <a:lnTo>
                    <a:pt x="177" y="96"/>
                  </a:lnTo>
                  <a:lnTo>
                    <a:pt x="182" y="102"/>
                  </a:lnTo>
                  <a:lnTo>
                    <a:pt x="184" y="106"/>
                  </a:lnTo>
                  <a:lnTo>
                    <a:pt x="185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0" name="Freeform 138">
              <a:extLst>
                <a:ext uri="{FF2B5EF4-FFF2-40B4-BE49-F238E27FC236}">
                  <a16:creationId xmlns:a16="http://schemas.microsoft.com/office/drawing/2014/main" id="{A9E2FCC3-9D79-8349-8888-65F96E066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3453"/>
              <a:ext cx="73" cy="67"/>
            </a:xfrm>
            <a:custGeom>
              <a:avLst/>
              <a:gdLst>
                <a:gd name="T0" fmla="*/ 2 w 146"/>
                <a:gd name="T1" fmla="*/ 0 h 135"/>
                <a:gd name="T2" fmla="*/ 2 w 146"/>
                <a:gd name="T3" fmla="*/ 0 h 135"/>
                <a:gd name="T4" fmla="*/ 1 w 146"/>
                <a:gd name="T5" fmla="*/ 0 h 135"/>
                <a:gd name="T6" fmla="*/ 1 w 146"/>
                <a:gd name="T7" fmla="*/ 0 h 135"/>
                <a:gd name="T8" fmla="*/ 1 w 146"/>
                <a:gd name="T9" fmla="*/ 0 h 135"/>
                <a:gd name="T10" fmla="*/ 1 w 146"/>
                <a:gd name="T11" fmla="*/ 0 h 135"/>
                <a:gd name="T12" fmla="*/ 1 w 146"/>
                <a:gd name="T13" fmla="*/ 0 h 135"/>
                <a:gd name="T14" fmla="*/ 1 w 146"/>
                <a:gd name="T15" fmla="*/ 0 h 135"/>
                <a:gd name="T16" fmla="*/ 1 w 146"/>
                <a:gd name="T17" fmla="*/ 0 h 135"/>
                <a:gd name="T18" fmla="*/ 1 w 146"/>
                <a:gd name="T19" fmla="*/ 0 h 135"/>
                <a:gd name="T20" fmla="*/ 1 w 146"/>
                <a:gd name="T21" fmla="*/ 0 h 135"/>
                <a:gd name="T22" fmla="*/ 1 w 146"/>
                <a:gd name="T23" fmla="*/ 0 h 135"/>
                <a:gd name="T24" fmla="*/ 1 w 146"/>
                <a:gd name="T25" fmla="*/ 0 h 135"/>
                <a:gd name="T26" fmla="*/ 1 w 146"/>
                <a:gd name="T27" fmla="*/ 0 h 135"/>
                <a:gd name="T28" fmla="*/ 1 w 146"/>
                <a:gd name="T29" fmla="*/ 0 h 135"/>
                <a:gd name="T30" fmla="*/ 1 w 146"/>
                <a:gd name="T31" fmla="*/ 0 h 135"/>
                <a:gd name="T32" fmla="*/ 1 w 146"/>
                <a:gd name="T33" fmla="*/ 0 h 135"/>
                <a:gd name="T34" fmla="*/ 1 w 146"/>
                <a:gd name="T35" fmla="*/ 1 h 135"/>
                <a:gd name="T36" fmla="*/ 1 w 146"/>
                <a:gd name="T37" fmla="*/ 1 h 135"/>
                <a:gd name="T38" fmla="*/ 1 w 146"/>
                <a:gd name="T39" fmla="*/ 1 h 135"/>
                <a:gd name="T40" fmla="*/ 1 w 146"/>
                <a:gd name="T41" fmla="*/ 1 h 135"/>
                <a:gd name="T42" fmla="*/ 1 w 146"/>
                <a:gd name="T43" fmla="*/ 0 h 135"/>
                <a:gd name="T44" fmla="*/ 1 w 146"/>
                <a:gd name="T45" fmla="*/ 0 h 135"/>
                <a:gd name="T46" fmla="*/ 1 w 146"/>
                <a:gd name="T47" fmla="*/ 0 h 135"/>
                <a:gd name="T48" fmla="*/ 0 w 146"/>
                <a:gd name="T49" fmla="*/ 0 h 135"/>
                <a:gd name="T50" fmla="*/ 1 w 146"/>
                <a:gd name="T51" fmla="*/ 0 h 135"/>
                <a:gd name="T52" fmla="*/ 1 w 146"/>
                <a:gd name="T53" fmla="*/ 0 h 135"/>
                <a:gd name="T54" fmla="*/ 1 w 146"/>
                <a:gd name="T55" fmla="*/ 0 h 135"/>
                <a:gd name="T56" fmla="*/ 1 w 146"/>
                <a:gd name="T57" fmla="*/ 0 h 135"/>
                <a:gd name="T58" fmla="*/ 1 w 146"/>
                <a:gd name="T59" fmla="*/ 0 h 135"/>
                <a:gd name="T60" fmla="*/ 1 w 146"/>
                <a:gd name="T61" fmla="*/ 0 h 135"/>
                <a:gd name="T62" fmla="*/ 1 w 146"/>
                <a:gd name="T63" fmla="*/ 0 h 135"/>
                <a:gd name="T64" fmla="*/ 1 w 146"/>
                <a:gd name="T65" fmla="*/ 0 h 135"/>
                <a:gd name="T66" fmla="*/ 1 w 146"/>
                <a:gd name="T67" fmla="*/ 0 h 135"/>
                <a:gd name="T68" fmla="*/ 1 w 146"/>
                <a:gd name="T69" fmla="*/ 0 h 135"/>
                <a:gd name="T70" fmla="*/ 1 w 146"/>
                <a:gd name="T71" fmla="*/ 0 h 135"/>
                <a:gd name="T72" fmla="*/ 1 w 146"/>
                <a:gd name="T73" fmla="*/ 0 h 135"/>
                <a:gd name="T74" fmla="*/ 2 w 146"/>
                <a:gd name="T75" fmla="*/ 0 h 1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6" h="135">
                  <a:moveTo>
                    <a:pt x="146" y="38"/>
                  </a:moveTo>
                  <a:lnTo>
                    <a:pt x="146" y="40"/>
                  </a:lnTo>
                  <a:lnTo>
                    <a:pt x="140" y="40"/>
                  </a:lnTo>
                  <a:lnTo>
                    <a:pt x="132" y="38"/>
                  </a:lnTo>
                  <a:lnTo>
                    <a:pt x="126" y="32"/>
                  </a:lnTo>
                  <a:lnTo>
                    <a:pt x="122" y="24"/>
                  </a:lnTo>
                  <a:lnTo>
                    <a:pt x="117" y="20"/>
                  </a:lnTo>
                  <a:lnTo>
                    <a:pt x="111" y="16"/>
                  </a:lnTo>
                  <a:lnTo>
                    <a:pt x="106" y="16"/>
                  </a:lnTo>
                  <a:lnTo>
                    <a:pt x="100" y="17"/>
                  </a:lnTo>
                  <a:lnTo>
                    <a:pt x="93" y="20"/>
                  </a:lnTo>
                  <a:lnTo>
                    <a:pt x="87" y="21"/>
                  </a:lnTo>
                  <a:lnTo>
                    <a:pt x="80" y="20"/>
                  </a:lnTo>
                  <a:lnTo>
                    <a:pt x="75" y="20"/>
                  </a:lnTo>
                  <a:lnTo>
                    <a:pt x="69" y="23"/>
                  </a:lnTo>
                  <a:lnTo>
                    <a:pt x="63" y="28"/>
                  </a:lnTo>
                  <a:lnTo>
                    <a:pt x="55" y="29"/>
                  </a:lnTo>
                  <a:lnTo>
                    <a:pt x="49" y="30"/>
                  </a:lnTo>
                  <a:lnTo>
                    <a:pt x="45" y="35"/>
                  </a:lnTo>
                  <a:lnTo>
                    <a:pt x="41" y="40"/>
                  </a:lnTo>
                  <a:lnTo>
                    <a:pt x="34" y="45"/>
                  </a:lnTo>
                  <a:lnTo>
                    <a:pt x="28" y="51"/>
                  </a:lnTo>
                  <a:lnTo>
                    <a:pt x="24" y="59"/>
                  </a:lnTo>
                  <a:lnTo>
                    <a:pt x="21" y="66"/>
                  </a:lnTo>
                  <a:lnTo>
                    <a:pt x="16" y="70"/>
                  </a:lnTo>
                  <a:lnTo>
                    <a:pt x="13" y="75"/>
                  </a:lnTo>
                  <a:lnTo>
                    <a:pt x="13" y="81"/>
                  </a:lnTo>
                  <a:lnTo>
                    <a:pt x="16" y="88"/>
                  </a:lnTo>
                  <a:lnTo>
                    <a:pt x="20" y="92"/>
                  </a:lnTo>
                  <a:lnTo>
                    <a:pt x="22" y="97"/>
                  </a:lnTo>
                  <a:lnTo>
                    <a:pt x="22" y="104"/>
                  </a:lnTo>
                  <a:lnTo>
                    <a:pt x="24" y="111"/>
                  </a:lnTo>
                  <a:lnTo>
                    <a:pt x="31" y="116"/>
                  </a:lnTo>
                  <a:lnTo>
                    <a:pt x="41" y="121"/>
                  </a:lnTo>
                  <a:lnTo>
                    <a:pt x="51" y="125"/>
                  </a:lnTo>
                  <a:lnTo>
                    <a:pt x="56" y="129"/>
                  </a:lnTo>
                  <a:lnTo>
                    <a:pt x="55" y="132"/>
                  </a:lnTo>
                  <a:lnTo>
                    <a:pt x="51" y="135"/>
                  </a:lnTo>
                  <a:lnTo>
                    <a:pt x="44" y="133"/>
                  </a:lnTo>
                  <a:lnTo>
                    <a:pt x="37" y="131"/>
                  </a:lnTo>
                  <a:lnTo>
                    <a:pt x="30" y="130"/>
                  </a:lnTo>
                  <a:lnTo>
                    <a:pt x="25" y="128"/>
                  </a:lnTo>
                  <a:lnTo>
                    <a:pt x="21" y="122"/>
                  </a:lnTo>
                  <a:lnTo>
                    <a:pt x="17" y="116"/>
                  </a:lnTo>
                  <a:lnTo>
                    <a:pt x="11" y="112"/>
                  </a:lnTo>
                  <a:lnTo>
                    <a:pt x="5" y="105"/>
                  </a:lnTo>
                  <a:lnTo>
                    <a:pt x="2" y="9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6" y="55"/>
                  </a:lnTo>
                  <a:lnTo>
                    <a:pt x="13" y="47"/>
                  </a:lnTo>
                  <a:lnTo>
                    <a:pt x="16" y="38"/>
                  </a:lnTo>
                  <a:lnTo>
                    <a:pt x="17" y="33"/>
                  </a:lnTo>
                  <a:lnTo>
                    <a:pt x="21" y="30"/>
                  </a:lnTo>
                  <a:lnTo>
                    <a:pt x="25" y="25"/>
                  </a:lnTo>
                  <a:lnTo>
                    <a:pt x="31" y="22"/>
                  </a:lnTo>
                  <a:lnTo>
                    <a:pt x="37" y="19"/>
                  </a:lnTo>
                  <a:lnTo>
                    <a:pt x="43" y="16"/>
                  </a:lnTo>
                  <a:lnTo>
                    <a:pt x="47" y="15"/>
                  </a:lnTo>
                  <a:lnTo>
                    <a:pt x="52" y="15"/>
                  </a:lnTo>
                  <a:lnTo>
                    <a:pt x="56" y="15"/>
                  </a:lnTo>
                  <a:lnTo>
                    <a:pt x="61" y="14"/>
                  </a:lnTo>
                  <a:lnTo>
                    <a:pt x="67" y="12"/>
                  </a:lnTo>
                  <a:lnTo>
                    <a:pt x="72" y="9"/>
                  </a:lnTo>
                  <a:lnTo>
                    <a:pt x="78" y="6"/>
                  </a:lnTo>
                  <a:lnTo>
                    <a:pt x="83" y="4"/>
                  </a:lnTo>
                  <a:lnTo>
                    <a:pt x="88" y="2"/>
                  </a:lnTo>
                  <a:lnTo>
                    <a:pt x="92" y="2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4" y="8"/>
                  </a:lnTo>
                  <a:lnTo>
                    <a:pt x="130" y="16"/>
                  </a:lnTo>
                  <a:lnTo>
                    <a:pt x="136" y="28"/>
                  </a:lnTo>
                  <a:lnTo>
                    <a:pt x="146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Freeform 139">
              <a:extLst>
                <a:ext uri="{FF2B5EF4-FFF2-40B4-BE49-F238E27FC236}">
                  <a16:creationId xmlns:a16="http://schemas.microsoft.com/office/drawing/2014/main" id="{6B73CF92-5A1A-0741-9C05-87D08E868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3539"/>
              <a:ext cx="121" cy="79"/>
            </a:xfrm>
            <a:custGeom>
              <a:avLst/>
              <a:gdLst>
                <a:gd name="T0" fmla="*/ 2 w 240"/>
                <a:gd name="T1" fmla="*/ 1 h 156"/>
                <a:gd name="T2" fmla="*/ 2 w 240"/>
                <a:gd name="T3" fmla="*/ 1 h 156"/>
                <a:gd name="T4" fmla="*/ 2 w 240"/>
                <a:gd name="T5" fmla="*/ 1 h 156"/>
                <a:gd name="T6" fmla="*/ 2 w 240"/>
                <a:gd name="T7" fmla="*/ 1 h 156"/>
                <a:gd name="T8" fmla="*/ 2 w 240"/>
                <a:gd name="T9" fmla="*/ 1 h 156"/>
                <a:gd name="T10" fmla="*/ 2 w 240"/>
                <a:gd name="T11" fmla="*/ 1 h 156"/>
                <a:gd name="T12" fmla="*/ 2 w 240"/>
                <a:gd name="T13" fmla="*/ 1 h 156"/>
                <a:gd name="T14" fmla="*/ 2 w 240"/>
                <a:gd name="T15" fmla="*/ 1 h 156"/>
                <a:gd name="T16" fmla="*/ 2 w 240"/>
                <a:gd name="T17" fmla="*/ 2 h 156"/>
                <a:gd name="T18" fmla="*/ 2 w 240"/>
                <a:gd name="T19" fmla="*/ 2 h 156"/>
                <a:gd name="T20" fmla="*/ 2 w 240"/>
                <a:gd name="T21" fmla="*/ 2 h 156"/>
                <a:gd name="T22" fmla="*/ 2 w 240"/>
                <a:gd name="T23" fmla="*/ 2 h 156"/>
                <a:gd name="T24" fmla="*/ 2 w 240"/>
                <a:gd name="T25" fmla="*/ 2 h 156"/>
                <a:gd name="T26" fmla="*/ 1 w 240"/>
                <a:gd name="T27" fmla="*/ 2 h 156"/>
                <a:gd name="T28" fmla="*/ 1 w 240"/>
                <a:gd name="T29" fmla="*/ 2 h 156"/>
                <a:gd name="T30" fmla="*/ 1 w 240"/>
                <a:gd name="T31" fmla="*/ 2 h 156"/>
                <a:gd name="T32" fmla="*/ 1 w 240"/>
                <a:gd name="T33" fmla="*/ 2 h 156"/>
                <a:gd name="T34" fmla="*/ 1 w 240"/>
                <a:gd name="T35" fmla="*/ 2 h 156"/>
                <a:gd name="T36" fmla="*/ 1 w 240"/>
                <a:gd name="T37" fmla="*/ 1 h 156"/>
                <a:gd name="T38" fmla="*/ 1 w 240"/>
                <a:gd name="T39" fmla="*/ 1 h 156"/>
                <a:gd name="T40" fmla="*/ 1 w 240"/>
                <a:gd name="T41" fmla="*/ 1 h 156"/>
                <a:gd name="T42" fmla="*/ 1 w 240"/>
                <a:gd name="T43" fmla="*/ 1 h 156"/>
                <a:gd name="T44" fmla="*/ 1 w 240"/>
                <a:gd name="T45" fmla="*/ 1 h 156"/>
                <a:gd name="T46" fmla="*/ 1 w 240"/>
                <a:gd name="T47" fmla="*/ 1 h 156"/>
                <a:gd name="T48" fmla="*/ 1 w 240"/>
                <a:gd name="T49" fmla="*/ 1 h 156"/>
                <a:gd name="T50" fmla="*/ 1 w 240"/>
                <a:gd name="T51" fmla="*/ 1 h 156"/>
                <a:gd name="T52" fmla="*/ 1 w 240"/>
                <a:gd name="T53" fmla="*/ 0 h 156"/>
                <a:gd name="T54" fmla="*/ 1 w 240"/>
                <a:gd name="T55" fmla="*/ 1 h 156"/>
                <a:gd name="T56" fmla="*/ 1 w 240"/>
                <a:gd name="T57" fmla="*/ 1 h 156"/>
                <a:gd name="T58" fmla="*/ 1 w 240"/>
                <a:gd name="T59" fmla="*/ 1 h 156"/>
                <a:gd name="T60" fmla="*/ 1 w 240"/>
                <a:gd name="T61" fmla="*/ 1 h 156"/>
                <a:gd name="T62" fmla="*/ 1 w 240"/>
                <a:gd name="T63" fmla="*/ 1 h 156"/>
                <a:gd name="T64" fmla="*/ 1 w 240"/>
                <a:gd name="T65" fmla="*/ 1 h 156"/>
                <a:gd name="T66" fmla="*/ 1 w 240"/>
                <a:gd name="T67" fmla="*/ 1 h 156"/>
                <a:gd name="T68" fmla="*/ 1 w 240"/>
                <a:gd name="T69" fmla="*/ 1 h 156"/>
                <a:gd name="T70" fmla="*/ 1 w 240"/>
                <a:gd name="T71" fmla="*/ 1 h 156"/>
                <a:gd name="T72" fmla="*/ 1 w 240"/>
                <a:gd name="T73" fmla="*/ 2 h 156"/>
                <a:gd name="T74" fmla="*/ 1 w 240"/>
                <a:gd name="T75" fmla="*/ 2 h 156"/>
                <a:gd name="T76" fmla="*/ 1 w 240"/>
                <a:gd name="T77" fmla="*/ 2 h 156"/>
                <a:gd name="T78" fmla="*/ 1 w 240"/>
                <a:gd name="T79" fmla="*/ 2 h 156"/>
                <a:gd name="T80" fmla="*/ 1 w 240"/>
                <a:gd name="T81" fmla="*/ 2 h 156"/>
                <a:gd name="T82" fmla="*/ 1 w 240"/>
                <a:gd name="T83" fmla="*/ 2 h 156"/>
                <a:gd name="T84" fmla="*/ 1 w 240"/>
                <a:gd name="T85" fmla="*/ 2 h 156"/>
                <a:gd name="T86" fmla="*/ 1 w 240"/>
                <a:gd name="T87" fmla="*/ 2 h 156"/>
                <a:gd name="T88" fmla="*/ 1 w 240"/>
                <a:gd name="T89" fmla="*/ 2 h 156"/>
                <a:gd name="T90" fmla="*/ 2 w 240"/>
                <a:gd name="T91" fmla="*/ 2 h 156"/>
                <a:gd name="T92" fmla="*/ 2 w 240"/>
                <a:gd name="T93" fmla="*/ 2 h 156"/>
                <a:gd name="T94" fmla="*/ 2 w 240"/>
                <a:gd name="T95" fmla="*/ 2 h 156"/>
                <a:gd name="T96" fmla="*/ 2 w 240"/>
                <a:gd name="T97" fmla="*/ 2 h 156"/>
                <a:gd name="T98" fmla="*/ 2 w 240"/>
                <a:gd name="T99" fmla="*/ 2 h 156"/>
                <a:gd name="T100" fmla="*/ 2 w 240"/>
                <a:gd name="T101" fmla="*/ 2 h 156"/>
                <a:gd name="T102" fmla="*/ 2 w 240"/>
                <a:gd name="T103" fmla="*/ 2 h 156"/>
                <a:gd name="T104" fmla="*/ 2 w 240"/>
                <a:gd name="T105" fmla="*/ 2 h 156"/>
                <a:gd name="T106" fmla="*/ 2 w 240"/>
                <a:gd name="T107" fmla="*/ 2 h 156"/>
                <a:gd name="T108" fmla="*/ 2 w 240"/>
                <a:gd name="T109" fmla="*/ 1 h 156"/>
                <a:gd name="T110" fmla="*/ 2 w 240"/>
                <a:gd name="T111" fmla="*/ 1 h 156"/>
                <a:gd name="T112" fmla="*/ 2 w 240"/>
                <a:gd name="T113" fmla="*/ 1 h 156"/>
                <a:gd name="T114" fmla="*/ 2 w 240"/>
                <a:gd name="T115" fmla="*/ 1 h 156"/>
                <a:gd name="T116" fmla="*/ 2 w 240"/>
                <a:gd name="T117" fmla="*/ 1 h 156"/>
                <a:gd name="T118" fmla="*/ 2 w 240"/>
                <a:gd name="T119" fmla="*/ 1 h 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40" h="156">
                  <a:moveTo>
                    <a:pt x="209" y="33"/>
                  </a:moveTo>
                  <a:lnTo>
                    <a:pt x="207" y="35"/>
                  </a:lnTo>
                  <a:lnTo>
                    <a:pt x="208" y="38"/>
                  </a:lnTo>
                  <a:lnTo>
                    <a:pt x="211" y="42"/>
                  </a:lnTo>
                  <a:lnTo>
                    <a:pt x="217" y="47"/>
                  </a:lnTo>
                  <a:lnTo>
                    <a:pt x="222" y="53"/>
                  </a:lnTo>
                  <a:lnTo>
                    <a:pt x="226" y="60"/>
                  </a:lnTo>
                  <a:lnTo>
                    <a:pt x="230" y="66"/>
                  </a:lnTo>
                  <a:lnTo>
                    <a:pt x="230" y="74"/>
                  </a:lnTo>
                  <a:lnTo>
                    <a:pt x="224" y="89"/>
                  </a:lnTo>
                  <a:lnTo>
                    <a:pt x="217" y="100"/>
                  </a:lnTo>
                  <a:lnTo>
                    <a:pt x="211" y="109"/>
                  </a:lnTo>
                  <a:lnTo>
                    <a:pt x="209" y="115"/>
                  </a:lnTo>
                  <a:lnTo>
                    <a:pt x="206" y="119"/>
                  </a:lnTo>
                  <a:lnTo>
                    <a:pt x="198" y="123"/>
                  </a:lnTo>
                  <a:lnTo>
                    <a:pt x="188" y="127"/>
                  </a:lnTo>
                  <a:lnTo>
                    <a:pt x="184" y="132"/>
                  </a:lnTo>
                  <a:lnTo>
                    <a:pt x="179" y="134"/>
                  </a:lnTo>
                  <a:lnTo>
                    <a:pt x="172" y="134"/>
                  </a:lnTo>
                  <a:lnTo>
                    <a:pt x="163" y="134"/>
                  </a:lnTo>
                  <a:lnTo>
                    <a:pt x="155" y="138"/>
                  </a:lnTo>
                  <a:lnTo>
                    <a:pt x="154" y="137"/>
                  </a:lnTo>
                  <a:lnTo>
                    <a:pt x="150" y="135"/>
                  </a:lnTo>
                  <a:lnTo>
                    <a:pt x="144" y="134"/>
                  </a:lnTo>
                  <a:lnTo>
                    <a:pt x="137" y="133"/>
                  </a:lnTo>
                  <a:lnTo>
                    <a:pt x="129" y="133"/>
                  </a:lnTo>
                  <a:lnTo>
                    <a:pt x="121" y="133"/>
                  </a:lnTo>
                  <a:lnTo>
                    <a:pt x="114" y="134"/>
                  </a:lnTo>
                  <a:lnTo>
                    <a:pt x="110" y="137"/>
                  </a:lnTo>
                  <a:lnTo>
                    <a:pt x="106" y="139"/>
                  </a:lnTo>
                  <a:lnTo>
                    <a:pt x="100" y="139"/>
                  </a:lnTo>
                  <a:lnTo>
                    <a:pt x="92" y="138"/>
                  </a:lnTo>
                  <a:lnTo>
                    <a:pt x="84" y="135"/>
                  </a:lnTo>
                  <a:lnTo>
                    <a:pt x="76" y="132"/>
                  </a:lnTo>
                  <a:lnTo>
                    <a:pt x="68" y="130"/>
                  </a:lnTo>
                  <a:lnTo>
                    <a:pt x="61" y="129"/>
                  </a:lnTo>
                  <a:lnTo>
                    <a:pt x="54" y="127"/>
                  </a:lnTo>
                  <a:lnTo>
                    <a:pt x="44" y="124"/>
                  </a:lnTo>
                  <a:lnTo>
                    <a:pt x="37" y="119"/>
                  </a:lnTo>
                  <a:lnTo>
                    <a:pt x="32" y="112"/>
                  </a:lnTo>
                  <a:lnTo>
                    <a:pt x="26" y="108"/>
                  </a:lnTo>
                  <a:lnTo>
                    <a:pt x="21" y="104"/>
                  </a:lnTo>
                  <a:lnTo>
                    <a:pt x="17" y="100"/>
                  </a:lnTo>
                  <a:lnTo>
                    <a:pt x="15" y="94"/>
                  </a:lnTo>
                  <a:lnTo>
                    <a:pt x="17" y="85"/>
                  </a:lnTo>
                  <a:lnTo>
                    <a:pt x="17" y="73"/>
                  </a:lnTo>
                  <a:lnTo>
                    <a:pt x="15" y="64"/>
                  </a:lnTo>
                  <a:lnTo>
                    <a:pt x="13" y="55"/>
                  </a:lnTo>
                  <a:lnTo>
                    <a:pt x="16" y="45"/>
                  </a:lnTo>
                  <a:lnTo>
                    <a:pt x="23" y="33"/>
                  </a:lnTo>
                  <a:lnTo>
                    <a:pt x="29" y="20"/>
                  </a:lnTo>
                  <a:lnTo>
                    <a:pt x="32" y="9"/>
                  </a:lnTo>
                  <a:lnTo>
                    <a:pt x="31" y="2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7" y="10"/>
                  </a:lnTo>
                  <a:lnTo>
                    <a:pt x="16" y="22"/>
                  </a:lnTo>
                  <a:lnTo>
                    <a:pt x="10" y="33"/>
                  </a:lnTo>
                  <a:lnTo>
                    <a:pt x="3" y="45"/>
                  </a:lnTo>
                  <a:lnTo>
                    <a:pt x="0" y="54"/>
                  </a:lnTo>
                  <a:lnTo>
                    <a:pt x="1" y="63"/>
                  </a:lnTo>
                  <a:lnTo>
                    <a:pt x="3" y="72"/>
                  </a:lnTo>
                  <a:lnTo>
                    <a:pt x="6" y="80"/>
                  </a:lnTo>
                  <a:lnTo>
                    <a:pt x="7" y="87"/>
                  </a:lnTo>
                  <a:lnTo>
                    <a:pt x="7" y="95"/>
                  </a:lnTo>
                  <a:lnTo>
                    <a:pt x="6" y="104"/>
                  </a:lnTo>
                  <a:lnTo>
                    <a:pt x="6" y="112"/>
                  </a:lnTo>
                  <a:lnTo>
                    <a:pt x="7" y="119"/>
                  </a:lnTo>
                  <a:lnTo>
                    <a:pt x="10" y="123"/>
                  </a:lnTo>
                  <a:lnTo>
                    <a:pt x="16" y="124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3"/>
                  </a:lnTo>
                  <a:lnTo>
                    <a:pt x="32" y="138"/>
                  </a:lnTo>
                  <a:lnTo>
                    <a:pt x="37" y="142"/>
                  </a:lnTo>
                  <a:lnTo>
                    <a:pt x="46" y="143"/>
                  </a:lnTo>
                  <a:lnTo>
                    <a:pt x="55" y="143"/>
                  </a:lnTo>
                  <a:lnTo>
                    <a:pt x="63" y="143"/>
                  </a:lnTo>
                  <a:lnTo>
                    <a:pt x="69" y="146"/>
                  </a:lnTo>
                  <a:lnTo>
                    <a:pt x="76" y="149"/>
                  </a:lnTo>
                  <a:lnTo>
                    <a:pt x="80" y="150"/>
                  </a:lnTo>
                  <a:lnTo>
                    <a:pt x="84" y="152"/>
                  </a:lnTo>
                  <a:lnTo>
                    <a:pt x="88" y="152"/>
                  </a:lnTo>
                  <a:lnTo>
                    <a:pt x="93" y="152"/>
                  </a:lnTo>
                  <a:lnTo>
                    <a:pt x="98" y="152"/>
                  </a:lnTo>
                  <a:lnTo>
                    <a:pt x="102" y="150"/>
                  </a:lnTo>
                  <a:lnTo>
                    <a:pt x="107" y="150"/>
                  </a:lnTo>
                  <a:lnTo>
                    <a:pt x="110" y="149"/>
                  </a:lnTo>
                  <a:lnTo>
                    <a:pt x="117" y="148"/>
                  </a:lnTo>
                  <a:lnTo>
                    <a:pt x="123" y="149"/>
                  </a:lnTo>
                  <a:lnTo>
                    <a:pt x="130" y="152"/>
                  </a:lnTo>
                  <a:lnTo>
                    <a:pt x="138" y="155"/>
                  </a:lnTo>
                  <a:lnTo>
                    <a:pt x="140" y="156"/>
                  </a:lnTo>
                  <a:lnTo>
                    <a:pt x="144" y="156"/>
                  </a:lnTo>
                  <a:lnTo>
                    <a:pt x="147" y="156"/>
                  </a:lnTo>
                  <a:lnTo>
                    <a:pt x="150" y="155"/>
                  </a:lnTo>
                  <a:lnTo>
                    <a:pt x="155" y="155"/>
                  </a:lnTo>
                  <a:lnTo>
                    <a:pt x="161" y="153"/>
                  </a:lnTo>
                  <a:lnTo>
                    <a:pt x="167" y="150"/>
                  </a:lnTo>
                  <a:lnTo>
                    <a:pt x="172" y="148"/>
                  </a:lnTo>
                  <a:lnTo>
                    <a:pt x="179" y="146"/>
                  </a:lnTo>
                  <a:lnTo>
                    <a:pt x="185" y="145"/>
                  </a:lnTo>
                  <a:lnTo>
                    <a:pt x="191" y="145"/>
                  </a:lnTo>
                  <a:lnTo>
                    <a:pt x="196" y="143"/>
                  </a:lnTo>
                  <a:lnTo>
                    <a:pt x="202" y="142"/>
                  </a:lnTo>
                  <a:lnTo>
                    <a:pt x="207" y="140"/>
                  </a:lnTo>
                  <a:lnTo>
                    <a:pt x="211" y="137"/>
                  </a:lnTo>
                  <a:lnTo>
                    <a:pt x="216" y="130"/>
                  </a:lnTo>
                  <a:lnTo>
                    <a:pt x="225" y="116"/>
                  </a:lnTo>
                  <a:lnTo>
                    <a:pt x="233" y="104"/>
                  </a:lnTo>
                  <a:lnTo>
                    <a:pt x="239" y="95"/>
                  </a:lnTo>
                  <a:lnTo>
                    <a:pt x="240" y="88"/>
                  </a:lnTo>
                  <a:lnTo>
                    <a:pt x="239" y="83"/>
                  </a:lnTo>
                  <a:lnTo>
                    <a:pt x="240" y="73"/>
                  </a:lnTo>
                  <a:lnTo>
                    <a:pt x="240" y="64"/>
                  </a:lnTo>
                  <a:lnTo>
                    <a:pt x="239" y="58"/>
                  </a:lnTo>
                  <a:lnTo>
                    <a:pt x="236" y="51"/>
                  </a:lnTo>
                  <a:lnTo>
                    <a:pt x="229" y="41"/>
                  </a:lnTo>
                  <a:lnTo>
                    <a:pt x="221" y="34"/>
                  </a:lnTo>
                  <a:lnTo>
                    <a:pt x="20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2" name="Freeform 140">
              <a:extLst>
                <a:ext uri="{FF2B5EF4-FFF2-40B4-BE49-F238E27FC236}">
                  <a16:creationId xmlns:a16="http://schemas.microsoft.com/office/drawing/2014/main" id="{6282FD14-102F-624C-BAC0-F33BD5041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" y="3523"/>
              <a:ext cx="108" cy="98"/>
            </a:xfrm>
            <a:custGeom>
              <a:avLst/>
              <a:gdLst>
                <a:gd name="T0" fmla="*/ 1 w 217"/>
                <a:gd name="T1" fmla="*/ 0 h 195"/>
                <a:gd name="T2" fmla="*/ 1 w 217"/>
                <a:gd name="T3" fmla="*/ 1 h 195"/>
                <a:gd name="T4" fmla="*/ 1 w 217"/>
                <a:gd name="T5" fmla="*/ 1 h 195"/>
                <a:gd name="T6" fmla="*/ 1 w 217"/>
                <a:gd name="T7" fmla="*/ 1 h 195"/>
                <a:gd name="T8" fmla="*/ 1 w 217"/>
                <a:gd name="T9" fmla="*/ 1 h 195"/>
                <a:gd name="T10" fmla="*/ 1 w 217"/>
                <a:gd name="T11" fmla="*/ 1 h 195"/>
                <a:gd name="T12" fmla="*/ 1 w 217"/>
                <a:gd name="T13" fmla="*/ 1 h 195"/>
                <a:gd name="T14" fmla="*/ 1 w 217"/>
                <a:gd name="T15" fmla="*/ 1 h 195"/>
                <a:gd name="T16" fmla="*/ 1 w 217"/>
                <a:gd name="T17" fmla="*/ 1 h 195"/>
                <a:gd name="T18" fmla="*/ 1 w 217"/>
                <a:gd name="T19" fmla="*/ 2 h 195"/>
                <a:gd name="T20" fmla="*/ 1 w 217"/>
                <a:gd name="T21" fmla="*/ 2 h 195"/>
                <a:gd name="T22" fmla="*/ 1 w 217"/>
                <a:gd name="T23" fmla="*/ 2 h 195"/>
                <a:gd name="T24" fmla="*/ 1 w 217"/>
                <a:gd name="T25" fmla="*/ 2 h 195"/>
                <a:gd name="T26" fmla="*/ 1 w 217"/>
                <a:gd name="T27" fmla="*/ 2 h 195"/>
                <a:gd name="T28" fmla="*/ 1 w 217"/>
                <a:gd name="T29" fmla="*/ 2 h 195"/>
                <a:gd name="T30" fmla="*/ 0 w 217"/>
                <a:gd name="T31" fmla="*/ 2 h 195"/>
                <a:gd name="T32" fmla="*/ 0 w 217"/>
                <a:gd name="T33" fmla="*/ 2 h 195"/>
                <a:gd name="T34" fmla="*/ 0 w 217"/>
                <a:gd name="T35" fmla="*/ 2 h 195"/>
                <a:gd name="T36" fmla="*/ 0 w 217"/>
                <a:gd name="T37" fmla="*/ 2 h 195"/>
                <a:gd name="T38" fmla="*/ 0 w 217"/>
                <a:gd name="T39" fmla="*/ 2 h 195"/>
                <a:gd name="T40" fmla="*/ 0 w 217"/>
                <a:gd name="T41" fmla="*/ 2 h 195"/>
                <a:gd name="T42" fmla="*/ 0 w 217"/>
                <a:gd name="T43" fmla="*/ 2 h 195"/>
                <a:gd name="T44" fmla="*/ 0 w 217"/>
                <a:gd name="T45" fmla="*/ 2 h 195"/>
                <a:gd name="T46" fmla="*/ 0 w 217"/>
                <a:gd name="T47" fmla="*/ 2 h 195"/>
                <a:gd name="T48" fmla="*/ 0 w 217"/>
                <a:gd name="T49" fmla="*/ 2 h 195"/>
                <a:gd name="T50" fmla="*/ 0 w 217"/>
                <a:gd name="T51" fmla="*/ 2 h 195"/>
                <a:gd name="T52" fmla="*/ 0 w 217"/>
                <a:gd name="T53" fmla="*/ 2 h 195"/>
                <a:gd name="T54" fmla="*/ 0 w 217"/>
                <a:gd name="T55" fmla="*/ 2 h 195"/>
                <a:gd name="T56" fmla="*/ 0 w 217"/>
                <a:gd name="T57" fmla="*/ 2 h 195"/>
                <a:gd name="T58" fmla="*/ 0 w 217"/>
                <a:gd name="T59" fmla="*/ 2 h 195"/>
                <a:gd name="T60" fmla="*/ 0 w 217"/>
                <a:gd name="T61" fmla="*/ 2 h 195"/>
                <a:gd name="T62" fmla="*/ 1 w 217"/>
                <a:gd name="T63" fmla="*/ 2 h 195"/>
                <a:gd name="T64" fmla="*/ 1 w 217"/>
                <a:gd name="T65" fmla="*/ 2 h 195"/>
                <a:gd name="T66" fmla="*/ 1 w 217"/>
                <a:gd name="T67" fmla="*/ 2 h 195"/>
                <a:gd name="T68" fmla="*/ 1 w 217"/>
                <a:gd name="T69" fmla="*/ 2 h 195"/>
                <a:gd name="T70" fmla="*/ 1 w 217"/>
                <a:gd name="T71" fmla="*/ 1 h 195"/>
                <a:gd name="T72" fmla="*/ 1 w 217"/>
                <a:gd name="T73" fmla="*/ 1 h 195"/>
                <a:gd name="T74" fmla="*/ 1 w 217"/>
                <a:gd name="T75" fmla="*/ 1 h 195"/>
                <a:gd name="T76" fmla="*/ 1 w 217"/>
                <a:gd name="T77" fmla="*/ 1 h 195"/>
                <a:gd name="T78" fmla="*/ 1 w 217"/>
                <a:gd name="T79" fmla="*/ 1 h 195"/>
                <a:gd name="T80" fmla="*/ 1 w 217"/>
                <a:gd name="T81" fmla="*/ 1 h 195"/>
                <a:gd name="T82" fmla="*/ 1 w 217"/>
                <a:gd name="T83" fmla="*/ 1 h 195"/>
                <a:gd name="T84" fmla="*/ 0 w 217"/>
                <a:gd name="T85" fmla="*/ 1 h 1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17" h="195">
                  <a:moveTo>
                    <a:pt x="119" y="9"/>
                  </a:moveTo>
                  <a:lnTo>
                    <a:pt x="122" y="1"/>
                  </a:lnTo>
                  <a:lnTo>
                    <a:pt x="131" y="0"/>
                  </a:lnTo>
                  <a:lnTo>
                    <a:pt x="142" y="2"/>
                  </a:lnTo>
                  <a:lnTo>
                    <a:pt x="151" y="5"/>
                  </a:lnTo>
                  <a:lnTo>
                    <a:pt x="158" y="8"/>
                  </a:lnTo>
                  <a:lnTo>
                    <a:pt x="164" y="9"/>
                  </a:lnTo>
                  <a:lnTo>
                    <a:pt x="168" y="10"/>
                  </a:lnTo>
                  <a:lnTo>
                    <a:pt x="173" y="13"/>
                  </a:lnTo>
                  <a:lnTo>
                    <a:pt x="179" y="17"/>
                  </a:lnTo>
                  <a:lnTo>
                    <a:pt x="184" y="17"/>
                  </a:lnTo>
                  <a:lnTo>
                    <a:pt x="190" y="18"/>
                  </a:lnTo>
                  <a:lnTo>
                    <a:pt x="195" y="21"/>
                  </a:lnTo>
                  <a:lnTo>
                    <a:pt x="198" y="27"/>
                  </a:lnTo>
                  <a:lnTo>
                    <a:pt x="200" y="32"/>
                  </a:lnTo>
                  <a:lnTo>
                    <a:pt x="204" y="37"/>
                  </a:lnTo>
                  <a:lnTo>
                    <a:pt x="206" y="43"/>
                  </a:lnTo>
                  <a:lnTo>
                    <a:pt x="209" y="49"/>
                  </a:lnTo>
                  <a:lnTo>
                    <a:pt x="212" y="52"/>
                  </a:lnTo>
                  <a:lnTo>
                    <a:pt x="214" y="58"/>
                  </a:lnTo>
                  <a:lnTo>
                    <a:pt x="215" y="71"/>
                  </a:lnTo>
                  <a:lnTo>
                    <a:pt x="215" y="85"/>
                  </a:lnTo>
                  <a:lnTo>
                    <a:pt x="215" y="93"/>
                  </a:lnTo>
                  <a:lnTo>
                    <a:pt x="215" y="98"/>
                  </a:lnTo>
                  <a:lnTo>
                    <a:pt x="217" y="103"/>
                  </a:lnTo>
                  <a:lnTo>
                    <a:pt x="217" y="112"/>
                  </a:lnTo>
                  <a:lnTo>
                    <a:pt x="212" y="121"/>
                  </a:lnTo>
                  <a:lnTo>
                    <a:pt x="207" y="129"/>
                  </a:lnTo>
                  <a:lnTo>
                    <a:pt x="205" y="138"/>
                  </a:lnTo>
                  <a:lnTo>
                    <a:pt x="204" y="144"/>
                  </a:lnTo>
                  <a:lnTo>
                    <a:pt x="200" y="150"/>
                  </a:lnTo>
                  <a:lnTo>
                    <a:pt x="195" y="156"/>
                  </a:lnTo>
                  <a:lnTo>
                    <a:pt x="188" y="162"/>
                  </a:lnTo>
                  <a:lnTo>
                    <a:pt x="181" y="167"/>
                  </a:lnTo>
                  <a:lnTo>
                    <a:pt x="175" y="172"/>
                  </a:lnTo>
                  <a:lnTo>
                    <a:pt x="171" y="178"/>
                  </a:lnTo>
                  <a:lnTo>
                    <a:pt x="168" y="182"/>
                  </a:lnTo>
                  <a:lnTo>
                    <a:pt x="166" y="186"/>
                  </a:lnTo>
                  <a:lnTo>
                    <a:pt x="161" y="187"/>
                  </a:lnTo>
                  <a:lnTo>
                    <a:pt x="154" y="188"/>
                  </a:lnTo>
                  <a:lnTo>
                    <a:pt x="148" y="188"/>
                  </a:lnTo>
                  <a:lnTo>
                    <a:pt x="141" y="188"/>
                  </a:lnTo>
                  <a:lnTo>
                    <a:pt x="134" y="188"/>
                  </a:lnTo>
                  <a:lnTo>
                    <a:pt x="129" y="188"/>
                  </a:lnTo>
                  <a:lnTo>
                    <a:pt x="128" y="189"/>
                  </a:lnTo>
                  <a:lnTo>
                    <a:pt x="126" y="192"/>
                  </a:lnTo>
                  <a:lnTo>
                    <a:pt x="121" y="193"/>
                  </a:lnTo>
                  <a:lnTo>
                    <a:pt x="114" y="194"/>
                  </a:lnTo>
                  <a:lnTo>
                    <a:pt x="106" y="195"/>
                  </a:lnTo>
                  <a:lnTo>
                    <a:pt x="97" y="195"/>
                  </a:lnTo>
                  <a:lnTo>
                    <a:pt x="89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1" y="189"/>
                  </a:lnTo>
                  <a:lnTo>
                    <a:pt x="66" y="188"/>
                  </a:lnTo>
                  <a:lnTo>
                    <a:pt x="61" y="187"/>
                  </a:lnTo>
                  <a:lnTo>
                    <a:pt x="57" y="187"/>
                  </a:lnTo>
                  <a:lnTo>
                    <a:pt x="51" y="188"/>
                  </a:lnTo>
                  <a:lnTo>
                    <a:pt x="46" y="187"/>
                  </a:lnTo>
                  <a:lnTo>
                    <a:pt x="42" y="186"/>
                  </a:lnTo>
                  <a:lnTo>
                    <a:pt x="37" y="184"/>
                  </a:lnTo>
                  <a:lnTo>
                    <a:pt x="31" y="180"/>
                  </a:lnTo>
                  <a:lnTo>
                    <a:pt x="27" y="175"/>
                  </a:lnTo>
                  <a:lnTo>
                    <a:pt x="21" y="172"/>
                  </a:lnTo>
                  <a:lnTo>
                    <a:pt x="17" y="169"/>
                  </a:lnTo>
                  <a:lnTo>
                    <a:pt x="12" y="165"/>
                  </a:lnTo>
                  <a:lnTo>
                    <a:pt x="7" y="163"/>
                  </a:lnTo>
                  <a:lnTo>
                    <a:pt x="4" y="162"/>
                  </a:lnTo>
                  <a:lnTo>
                    <a:pt x="0" y="162"/>
                  </a:lnTo>
                  <a:lnTo>
                    <a:pt x="4" y="157"/>
                  </a:lnTo>
                  <a:lnTo>
                    <a:pt x="6" y="155"/>
                  </a:lnTo>
                  <a:lnTo>
                    <a:pt x="10" y="154"/>
                  </a:lnTo>
                  <a:lnTo>
                    <a:pt x="14" y="152"/>
                  </a:lnTo>
                  <a:lnTo>
                    <a:pt x="18" y="154"/>
                  </a:lnTo>
                  <a:lnTo>
                    <a:pt x="25" y="158"/>
                  </a:lnTo>
                  <a:lnTo>
                    <a:pt x="33" y="164"/>
                  </a:lnTo>
                  <a:lnTo>
                    <a:pt x="38" y="169"/>
                  </a:lnTo>
                  <a:lnTo>
                    <a:pt x="42" y="171"/>
                  </a:lnTo>
                  <a:lnTo>
                    <a:pt x="46" y="171"/>
                  </a:lnTo>
                  <a:lnTo>
                    <a:pt x="51" y="171"/>
                  </a:lnTo>
                  <a:lnTo>
                    <a:pt x="56" y="171"/>
                  </a:lnTo>
                  <a:lnTo>
                    <a:pt x="60" y="171"/>
                  </a:lnTo>
                  <a:lnTo>
                    <a:pt x="65" y="172"/>
                  </a:lnTo>
                  <a:lnTo>
                    <a:pt x="71" y="173"/>
                  </a:lnTo>
                  <a:lnTo>
                    <a:pt x="75" y="175"/>
                  </a:lnTo>
                  <a:lnTo>
                    <a:pt x="80" y="178"/>
                  </a:lnTo>
                  <a:lnTo>
                    <a:pt x="83" y="180"/>
                  </a:lnTo>
                  <a:lnTo>
                    <a:pt x="88" y="182"/>
                  </a:lnTo>
                  <a:lnTo>
                    <a:pt x="91" y="182"/>
                  </a:lnTo>
                  <a:lnTo>
                    <a:pt x="96" y="184"/>
                  </a:lnTo>
                  <a:lnTo>
                    <a:pt x="99" y="182"/>
                  </a:lnTo>
                  <a:lnTo>
                    <a:pt x="105" y="181"/>
                  </a:lnTo>
                  <a:lnTo>
                    <a:pt x="111" y="179"/>
                  </a:lnTo>
                  <a:lnTo>
                    <a:pt x="117" y="178"/>
                  </a:lnTo>
                  <a:lnTo>
                    <a:pt x="125" y="177"/>
                  </a:lnTo>
                  <a:lnTo>
                    <a:pt x="131" y="177"/>
                  </a:lnTo>
                  <a:lnTo>
                    <a:pt x="140" y="175"/>
                  </a:lnTo>
                  <a:lnTo>
                    <a:pt x="146" y="175"/>
                  </a:lnTo>
                  <a:lnTo>
                    <a:pt x="152" y="174"/>
                  </a:lnTo>
                  <a:lnTo>
                    <a:pt x="157" y="172"/>
                  </a:lnTo>
                  <a:lnTo>
                    <a:pt x="160" y="170"/>
                  </a:lnTo>
                  <a:lnTo>
                    <a:pt x="169" y="162"/>
                  </a:lnTo>
                  <a:lnTo>
                    <a:pt x="179" y="155"/>
                  </a:lnTo>
                  <a:lnTo>
                    <a:pt x="187" y="148"/>
                  </a:lnTo>
                  <a:lnTo>
                    <a:pt x="190" y="139"/>
                  </a:lnTo>
                  <a:lnTo>
                    <a:pt x="195" y="123"/>
                  </a:lnTo>
                  <a:lnTo>
                    <a:pt x="200" y="109"/>
                  </a:lnTo>
                  <a:lnTo>
                    <a:pt x="205" y="95"/>
                  </a:lnTo>
                  <a:lnTo>
                    <a:pt x="206" y="79"/>
                  </a:lnTo>
                  <a:lnTo>
                    <a:pt x="204" y="67"/>
                  </a:lnTo>
                  <a:lnTo>
                    <a:pt x="200" y="62"/>
                  </a:lnTo>
                  <a:lnTo>
                    <a:pt x="197" y="58"/>
                  </a:lnTo>
                  <a:lnTo>
                    <a:pt x="194" y="54"/>
                  </a:lnTo>
                  <a:lnTo>
                    <a:pt x="191" y="48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2" y="34"/>
                  </a:lnTo>
                  <a:lnTo>
                    <a:pt x="174" y="29"/>
                  </a:lnTo>
                  <a:lnTo>
                    <a:pt x="171" y="28"/>
                  </a:lnTo>
                  <a:lnTo>
                    <a:pt x="168" y="28"/>
                  </a:lnTo>
                  <a:lnTo>
                    <a:pt x="165" y="26"/>
                  </a:lnTo>
                  <a:lnTo>
                    <a:pt x="156" y="18"/>
                  </a:lnTo>
                  <a:lnTo>
                    <a:pt x="150" y="16"/>
                  </a:lnTo>
                  <a:lnTo>
                    <a:pt x="145" y="14"/>
                  </a:lnTo>
                  <a:lnTo>
                    <a:pt x="141" y="11"/>
                  </a:lnTo>
                  <a:lnTo>
                    <a:pt x="134" y="8"/>
                  </a:lnTo>
                  <a:lnTo>
                    <a:pt x="127" y="6"/>
                  </a:lnTo>
                  <a:lnTo>
                    <a:pt x="121" y="8"/>
                  </a:lnTo>
                  <a:lnTo>
                    <a:pt x="11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Freeform 141">
              <a:extLst>
                <a:ext uri="{FF2B5EF4-FFF2-40B4-BE49-F238E27FC236}">
                  <a16:creationId xmlns:a16="http://schemas.microsoft.com/office/drawing/2014/main" id="{015522CF-562B-DD41-B518-6D78716B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3513"/>
              <a:ext cx="183" cy="106"/>
            </a:xfrm>
            <a:custGeom>
              <a:avLst/>
              <a:gdLst>
                <a:gd name="T0" fmla="*/ 1 w 367"/>
                <a:gd name="T1" fmla="*/ 1 h 211"/>
                <a:gd name="T2" fmla="*/ 1 w 367"/>
                <a:gd name="T3" fmla="*/ 1 h 211"/>
                <a:gd name="T4" fmla="*/ 1 w 367"/>
                <a:gd name="T5" fmla="*/ 1 h 211"/>
                <a:gd name="T6" fmla="*/ 0 w 367"/>
                <a:gd name="T7" fmla="*/ 1 h 211"/>
                <a:gd name="T8" fmla="*/ 0 w 367"/>
                <a:gd name="T9" fmla="*/ 1 h 211"/>
                <a:gd name="T10" fmla="*/ 0 w 367"/>
                <a:gd name="T11" fmla="*/ 1 h 211"/>
                <a:gd name="T12" fmla="*/ 0 w 367"/>
                <a:gd name="T13" fmla="*/ 1 h 211"/>
                <a:gd name="T14" fmla="*/ 0 w 367"/>
                <a:gd name="T15" fmla="*/ 1 h 211"/>
                <a:gd name="T16" fmla="*/ 0 w 367"/>
                <a:gd name="T17" fmla="*/ 1 h 211"/>
                <a:gd name="T18" fmla="*/ 0 w 367"/>
                <a:gd name="T19" fmla="*/ 2 h 211"/>
                <a:gd name="T20" fmla="*/ 0 w 367"/>
                <a:gd name="T21" fmla="*/ 2 h 211"/>
                <a:gd name="T22" fmla="*/ 0 w 367"/>
                <a:gd name="T23" fmla="*/ 2 h 211"/>
                <a:gd name="T24" fmla="*/ 0 w 367"/>
                <a:gd name="T25" fmla="*/ 2 h 211"/>
                <a:gd name="T26" fmla="*/ 0 w 367"/>
                <a:gd name="T27" fmla="*/ 2 h 211"/>
                <a:gd name="T28" fmla="*/ 1 w 367"/>
                <a:gd name="T29" fmla="*/ 2 h 211"/>
                <a:gd name="T30" fmla="*/ 1 w 367"/>
                <a:gd name="T31" fmla="*/ 2 h 211"/>
                <a:gd name="T32" fmla="*/ 1 w 367"/>
                <a:gd name="T33" fmla="*/ 2 h 211"/>
                <a:gd name="T34" fmla="*/ 1 w 367"/>
                <a:gd name="T35" fmla="*/ 2 h 211"/>
                <a:gd name="T36" fmla="*/ 1 w 367"/>
                <a:gd name="T37" fmla="*/ 2 h 211"/>
                <a:gd name="T38" fmla="*/ 1 w 367"/>
                <a:gd name="T39" fmla="*/ 2 h 211"/>
                <a:gd name="T40" fmla="*/ 2 w 367"/>
                <a:gd name="T41" fmla="*/ 2 h 211"/>
                <a:gd name="T42" fmla="*/ 2 w 367"/>
                <a:gd name="T43" fmla="*/ 2 h 211"/>
                <a:gd name="T44" fmla="*/ 2 w 367"/>
                <a:gd name="T45" fmla="*/ 2 h 211"/>
                <a:gd name="T46" fmla="*/ 2 w 367"/>
                <a:gd name="T47" fmla="*/ 2 h 211"/>
                <a:gd name="T48" fmla="*/ 2 w 367"/>
                <a:gd name="T49" fmla="*/ 2 h 211"/>
                <a:gd name="T50" fmla="*/ 2 w 367"/>
                <a:gd name="T51" fmla="*/ 2 h 211"/>
                <a:gd name="T52" fmla="*/ 2 w 367"/>
                <a:gd name="T53" fmla="*/ 2 h 211"/>
                <a:gd name="T54" fmla="*/ 2 w 367"/>
                <a:gd name="T55" fmla="*/ 2 h 211"/>
                <a:gd name="T56" fmla="*/ 2 w 367"/>
                <a:gd name="T57" fmla="*/ 2 h 211"/>
                <a:gd name="T58" fmla="*/ 2 w 367"/>
                <a:gd name="T59" fmla="*/ 2 h 211"/>
                <a:gd name="T60" fmla="*/ 1 w 367"/>
                <a:gd name="T61" fmla="*/ 2 h 211"/>
                <a:gd name="T62" fmla="*/ 1 w 367"/>
                <a:gd name="T63" fmla="*/ 2 h 211"/>
                <a:gd name="T64" fmla="*/ 1 w 367"/>
                <a:gd name="T65" fmla="*/ 2 h 211"/>
                <a:gd name="T66" fmla="*/ 1 w 367"/>
                <a:gd name="T67" fmla="*/ 2 h 211"/>
                <a:gd name="T68" fmla="*/ 1 w 367"/>
                <a:gd name="T69" fmla="*/ 2 h 211"/>
                <a:gd name="T70" fmla="*/ 1 w 367"/>
                <a:gd name="T71" fmla="*/ 2 h 211"/>
                <a:gd name="T72" fmla="*/ 0 w 367"/>
                <a:gd name="T73" fmla="*/ 2 h 211"/>
                <a:gd name="T74" fmla="*/ 0 w 367"/>
                <a:gd name="T75" fmla="*/ 2 h 211"/>
                <a:gd name="T76" fmla="*/ 0 w 367"/>
                <a:gd name="T77" fmla="*/ 2 h 211"/>
                <a:gd name="T78" fmla="*/ 0 w 367"/>
                <a:gd name="T79" fmla="*/ 2 h 211"/>
                <a:gd name="T80" fmla="*/ 0 w 367"/>
                <a:gd name="T81" fmla="*/ 2 h 211"/>
                <a:gd name="T82" fmla="*/ 0 w 367"/>
                <a:gd name="T83" fmla="*/ 2 h 211"/>
                <a:gd name="T84" fmla="*/ 0 w 367"/>
                <a:gd name="T85" fmla="*/ 1 h 211"/>
                <a:gd name="T86" fmla="*/ 0 w 367"/>
                <a:gd name="T87" fmla="*/ 1 h 211"/>
                <a:gd name="T88" fmla="*/ 0 w 367"/>
                <a:gd name="T89" fmla="*/ 1 h 211"/>
                <a:gd name="T90" fmla="*/ 0 w 367"/>
                <a:gd name="T91" fmla="*/ 1 h 211"/>
                <a:gd name="T92" fmla="*/ 0 w 367"/>
                <a:gd name="T93" fmla="*/ 1 h 211"/>
                <a:gd name="T94" fmla="*/ 0 w 367"/>
                <a:gd name="T95" fmla="*/ 1 h 211"/>
                <a:gd name="T96" fmla="*/ 0 w 367"/>
                <a:gd name="T97" fmla="*/ 0 h 211"/>
                <a:gd name="T98" fmla="*/ 1 w 367"/>
                <a:gd name="T99" fmla="*/ 1 h 2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7" h="211">
                  <a:moveTo>
                    <a:pt x="144" y="8"/>
                  </a:moveTo>
                  <a:lnTo>
                    <a:pt x="153" y="10"/>
                  </a:lnTo>
                  <a:lnTo>
                    <a:pt x="161" y="15"/>
                  </a:lnTo>
                  <a:lnTo>
                    <a:pt x="169" y="19"/>
                  </a:lnTo>
                  <a:lnTo>
                    <a:pt x="175" y="22"/>
                  </a:lnTo>
                  <a:lnTo>
                    <a:pt x="177" y="23"/>
                  </a:lnTo>
                  <a:lnTo>
                    <a:pt x="175" y="24"/>
                  </a:lnTo>
                  <a:lnTo>
                    <a:pt x="169" y="26"/>
                  </a:lnTo>
                  <a:lnTo>
                    <a:pt x="160" y="27"/>
                  </a:lnTo>
                  <a:lnTo>
                    <a:pt x="152" y="26"/>
                  </a:lnTo>
                  <a:lnTo>
                    <a:pt x="146" y="23"/>
                  </a:lnTo>
                  <a:lnTo>
                    <a:pt x="142" y="19"/>
                  </a:lnTo>
                  <a:lnTo>
                    <a:pt x="137" y="15"/>
                  </a:lnTo>
                  <a:lnTo>
                    <a:pt x="129" y="14"/>
                  </a:lnTo>
                  <a:lnTo>
                    <a:pt x="120" y="16"/>
                  </a:lnTo>
                  <a:lnTo>
                    <a:pt x="111" y="19"/>
                  </a:lnTo>
                  <a:lnTo>
                    <a:pt x="105" y="21"/>
                  </a:lnTo>
                  <a:lnTo>
                    <a:pt x="98" y="22"/>
                  </a:lnTo>
                  <a:lnTo>
                    <a:pt x="88" y="23"/>
                  </a:lnTo>
                  <a:lnTo>
                    <a:pt x="79" y="26"/>
                  </a:lnTo>
                  <a:lnTo>
                    <a:pt x="75" y="30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5" y="35"/>
                  </a:lnTo>
                  <a:lnTo>
                    <a:pt x="59" y="37"/>
                  </a:lnTo>
                  <a:lnTo>
                    <a:pt x="52" y="38"/>
                  </a:lnTo>
                  <a:lnTo>
                    <a:pt x="46" y="40"/>
                  </a:lnTo>
                  <a:lnTo>
                    <a:pt x="42" y="42"/>
                  </a:lnTo>
                  <a:lnTo>
                    <a:pt x="39" y="45"/>
                  </a:lnTo>
                  <a:lnTo>
                    <a:pt x="35" y="50"/>
                  </a:lnTo>
                  <a:lnTo>
                    <a:pt x="29" y="54"/>
                  </a:lnTo>
                  <a:lnTo>
                    <a:pt x="22" y="60"/>
                  </a:lnTo>
                  <a:lnTo>
                    <a:pt x="21" y="68"/>
                  </a:lnTo>
                  <a:lnTo>
                    <a:pt x="21" y="78"/>
                  </a:lnTo>
                  <a:lnTo>
                    <a:pt x="18" y="91"/>
                  </a:lnTo>
                  <a:lnTo>
                    <a:pt x="14" y="103"/>
                  </a:lnTo>
                  <a:lnTo>
                    <a:pt x="15" y="114"/>
                  </a:lnTo>
                  <a:lnTo>
                    <a:pt x="21" y="121"/>
                  </a:lnTo>
                  <a:lnTo>
                    <a:pt x="28" y="127"/>
                  </a:lnTo>
                  <a:lnTo>
                    <a:pt x="34" y="134"/>
                  </a:lnTo>
                  <a:lnTo>
                    <a:pt x="36" y="141"/>
                  </a:lnTo>
                  <a:lnTo>
                    <a:pt x="39" y="148"/>
                  </a:lnTo>
                  <a:lnTo>
                    <a:pt x="45" y="154"/>
                  </a:lnTo>
                  <a:lnTo>
                    <a:pt x="52" y="161"/>
                  </a:lnTo>
                  <a:lnTo>
                    <a:pt x="57" y="168"/>
                  </a:lnTo>
                  <a:lnTo>
                    <a:pt x="61" y="172"/>
                  </a:lnTo>
                  <a:lnTo>
                    <a:pt x="70" y="175"/>
                  </a:lnTo>
                  <a:lnTo>
                    <a:pt x="81" y="175"/>
                  </a:lnTo>
                  <a:lnTo>
                    <a:pt x="87" y="178"/>
                  </a:lnTo>
                  <a:lnTo>
                    <a:pt x="89" y="180"/>
                  </a:lnTo>
                  <a:lnTo>
                    <a:pt x="93" y="183"/>
                  </a:lnTo>
                  <a:lnTo>
                    <a:pt x="98" y="185"/>
                  </a:lnTo>
                  <a:lnTo>
                    <a:pt x="104" y="186"/>
                  </a:lnTo>
                  <a:lnTo>
                    <a:pt x="110" y="186"/>
                  </a:lnTo>
                  <a:lnTo>
                    <a:pt x="115" y="185"/>
                  </a:lnTo>
                  <a:lnTo>
                    <a:pt x="120" y="184"/>
                  </a:lnTo>
                  <a:lnTo>
                    <a:pt x="124" y="180"/>
                  </a:lnTo>
                  <a:lnTo>
                    <a:pt x="128" y="178"/>
                  </a:lnTo>
                  <a:lnTo>
                    <a:pt x="134" y="177"/>
                  </a:lnTo>
                  <a:lnTo>
                    <a:pt x="138" y="177"/>
                  </a:lnTo>
                  <a:lnTo>
                    <a:pt x="144" y="178"/>
                  </a:lnTo>
                  <a:lnTo>
                    <a:pt x="150" y="179"/>
                  </a:lnTo>
                  <a:lnTo>
                    <a:pt x="156" y="179"/>
                  </a:lnTo>
                  <a:lnTo>
                    <a:pt x="160" y="178"/>
                  </a:lnTo>
                  <a:lnTo>
                    <a:pt x="164" y="176"/>
                  </a:lnTo>
                  <a:lnTo>
                    <a:pt x="168" y="170"/>
                  </a:lnTo>
                  <a:lnTo>
                    <a:pt x="172" y="164"/>
                  </a:lnTo>
                  <a:lnTo>
                    <a:pt x="174" y="161"/>
                  </a:lnTo>
                  <a:lnTo>
                    <a:pt x="179" y="156"/>
                  </a:lnTo>
                  <a:lnTo>
                    <a:pt x="184" y="152"/>
                  </a:lnTo>
                  <a:lnTo>
                    <a:pt x="190" y="147"/>
                  </a:lnTo>
                  <a:lnTo>
                    <a:pt x="196" y="142"/>
                  </a:lnTo>
                  <a:lnTo>
                    <a:pt x="204" y="136"/>
                  </a:lnTo>
                  <a:lnTo>
                    <a:pt x="211" y="141"/>
                  </a:lnTo>
                  <a:lnTo>
                    <a:pt x="212" y="149"/>
                  </a:lnTo>
                  <a:lnTo>
                    <a:pt x="211" y="159"/>
                  </a:lnTo>
                  <a:lnTo>
                    <a:pt x="214" y="168"/>
                  </a:lnTo>
                  <a:lnTo>
                    <a:pt x="219" y="173"/>
                  </a:lnTo>
                  <a:lnTo>
                    <a:pt x="223" y="176"/>
                  </a:lnTo>
                  <a:lnTo>
                    <a:pt x="228" y="178"/>
                  </a:lnTo>
                  <a:lnTo>
                    <a:pt x="234" y="184"/>
                  </a:lnTo>
                  <a:lnTo>
                    <a:pt x="242" y="190"/>
                  </a:lnTo>
                  <a:lnTo>
                    <a:pt x="251" y="191"/>
                  </a:lnTo>
                  <a:lnTo>
                    <a:pt x="259" y="191"/>
                  </a:lnTo>
                  <a:lnTo>
                    <a:pt x="267" y="192"/>
                  </a:lnTo>
                  <a:lnTo>
                    <a:pt x="273" y="194"/>
                  </a:lnTo>
                  <a:lnTo>
                    <a:pt x="280" y="195"/>
                  </a:lnTo>
                  <a:lnTo>
                    <a:pt x="287" y="195"/>
                  </a:lnTo>
                  <a:lnTo>
                    <a:pt x="298" y="195"/>
                  </a:lnTo>
                  <a:lnTo>
                    <a:pt x="311" y="194"/>
                  </a:lnTo>
                  <a:lnTo>
                    <a:pt x="320" y="191"/>
                  </a:lnTo>
                  <a:lnTo>
                    <a:pt x="326" y="188"/>
                  </a:lnTo>
                  <a:lnTo>
                    <a:pt x="331" y="190"/>
                  </a:lnTo>
                  <a:lnTo>
                    <a:pt x="334" y="191"/>
                  </a:lnTo>
                  <a:lnTo>
                    <a:pt x="337" y="190"/>
                  </a:lnTo>
                  <a:lnTo>
                    <a:pt x="341" y="187"/>
                  </a:lnTo>
                  <a:lnTo>
                    <a:pt x="344" y="184"/>
                  </a:lnTo>
                  <a:lnTo>
                    <a:pt x="349" y="180"/>
                  </a:lnTo>
                  <a:lnTo>
                    <a:pt x="354" y="177"/>
                  </a:lnTo>
                  <a:lnTo>
                    <a:pt x="360" y="173"/>
                  </a:lnTo>
                  <a:lnTo>
                    <a:pt x="367" y="171"/>
                  </a:lnTo>
                  <a:lnTo>
                    <a:pt x="362" y="180"/>
                  </a:lnTo>
                  <a:lnTo>
                    <a:pt x="357" y="188"/>
                  </a:lnTo>
                  <a:lnTo>
                    <a:pt x="351" y="194"/>
                  </a:lnTo>
                  <a:lnTo>
                    <a:pt x="345" y="199"/>
                  </a:lnTo>
                  <a:lnTo>
                    <a:pt x="339" y="202"/>
                  </a:lnTo>
                  <a:lnTo>
                    <a:pt x="335" y="203"/>
                  </a:lnTo>
                  <a:lnTo>
                    <a:pt x="331" y="203"/>
                  </a:lnTo>
                  <a:lnTo>
                    <a:pt x="329" y="203"/>
                  </a:lnTo>
                  <a:lnTo>
                    <a:pt x="326" y="202"/>
                  </a:lnTo>
                  <a:lnTo>
                    <a:pt x="320" y="202"/>
                  </a:lnTo>
                  <a:lnTo>
                    <a:pt x="314" y="203"/>
                  </a:lnTo>
                  <a:lnTo>
                    <a:pt x="306" y="206"/>
                  </a:lnTo>
                  <a:lnTo>
                    <a:pt x="299" y="209"/>
                  </a:lnTo>
                  <a:lnTo>
                    <a:pt x="292" y="210"/>
                  </a:lnTo>
                  <a:lnTo>
                    <a:pt x="287" y="211"/>
                  </a:lnTo>
                  <a:lnTo>
                    <a:pt x="283" y="211"/>
                  </a:lnTo>
                  <a:lnTo>
                    <a:pt x="276" y="208"/>
                  </a:lnTo>
                  <a:lnTo>
                    <a:pt x="269" y="206"/>
                  </a:lnTo>
                  <a:lnTo>
                    <a:pt x="261" y="205"/>
                  </a:lnTo>
                  <a:lnTo>
                    <a:pt x="253" y="207"/>
                  </a:lnTo>
                  <a:lnTo>
                    <a:pt x="247" y="208"/>
                  </a:lnTo>
                  <a:lnTo>
                    <a:pt x="242" y="208"/>
                  </a:lnTo>
                  <a:lnTo>
                    <a:pt x="236" y="206"/>
                  </a:lnTo>
                  <a:lnTo>
                    <a:pt x="230" y="202"/>
                  </a:lnTo>
                  <a:lnTo>
                    <a:pt x="226" y="199"/>
                  </a:lnTo>
                  <a:lnTo>
                    <a:pt x="221" y="194"/>
                  </a:lnTo>
                  <a:lnTo>
                    <a:pt x="218" y="190"/>
                  </a:lnTo>
                  <a:lnTo>
                    <a:pt x="215" y="186"/>
                  </a:lnTo>
                  <a:lnTo>
                    <a:pt x="211" y="180"/>
                  </a:lnTo>
                  <a:lnTo>
                    <a:pt x="205" y="176"/>
                  </a:lnTo>
                  <a:lnTo>
                    <a:pt x="202" y="168"/>
                  </a:lnTo>
                  <a:lnTo>
                    <a:pt x="202" y="153"/>
                  </a:lnTo>
                  <a:lnTo>
                    <a:pt x="196" y="156"/>
                  </a:lnTo>
                  <a:lnTo>
                    <a:pt x="190" y="160"/>
                  </a:lnTo>
                  <a:lnTo>
                    <a:pt x="185" y="164"/>
                  </a:lnTo>
                  <a:lnTo>
                    <a:pt x="182" y="171"/>
                  </a:lnTo>
                  <a:lnTo>
                    <a:pt x="176" y="183"/>
                  </a:lnTo>
                  <a:lnTo>
                    <a:pt x="169" y="188"/>
                  </a:lnTo>
                  <a:lnTo>
                    <a:pt x="162" y="192"/>
                  </a:lnTo>
                  <a:lnTo>
                    <a:pt x="156" y="193"/>
                  </a:lnTo>
                  <a:lnTo>
                    <a:pt x="149" y="193"/>
                  </a:lnTo>
                  <a:lnTo>
                    <a:pt x="142" y="192"/>
                  </a:lnTo>
                  <a:lnTo>
                    <a:pt x="134" y="192"/>
                  </a:lnTo>
                  <a:lnTo>
                    <a:pt x="124" y="195"/>
                  </a:lnTo>
                  <a:lnTo>
                    <a:pt x="119" y="198"/>
                  </a:lnTo>
                  <a:lnTo>
                    <a:pt x="114" y="200"/>
                  </a:lnTo>
                  <a:lnTo>
                    <a:pt x="108" y="200"/>
                  </a:lnTo>
                  <a:lnTo>
                    <a:pt x="103" y="200"/>
                  </a:lnTo>
                  <a:lnTo>
                    <a:pt x="97" y="200"/>
                  </a:lnTo>
                  <a:lnTo>
                    <a:pt x="92" y="198"/>
                  </a:lnTo>
                  <a:lnTo>
                    <a:pt x="88" y="195"/>
                  </a:lnTo>
                  <a:lnTo>
                    <a:pt x="83" y="192"/>
                  </a:lnTo>
                  <a:lnTo>
                    <a:pt x="77" y="187"/>
                  </a:lnTo>
                  <a:lnTo>
                    <a:pt x="72" y="185"/>
                  </a:lnTo>
                  <a:lnTo>
                    <a:pt x="66" y="184"/>
                  </a:lnTo>
                  <a:lnTo>
                    <a:pt x="61" y="183"/>
                  </a:lnTo>
                  <a:lnTo>
                    <a:pt x="57" y="183"/>
                  </a:lnTo>
                  <a:lnTo>
                    <a:pt x="52" y="183"/>
                  </a:lnTo>
                  <a:lnTo>
                    <a:pt x="49" y="182"/>
                  </a:lnTo>
                  <a:lnTo>
                    <a:pt x="46" y="180"/>
                  </a:lnTo>
                  <a:lnTo>
                    <a:pt x="43" y="177"/>
                  </a:lnTo>
                  <a:lnTo>
                    <a:pt x="41" y="173"/>
                  </a:lnTo>
                  <a:lnTo>
                    <a:pt x="38" y="169"/>
                  </a:lnTo>
                  <a:lnTo>
                    <a:pt x="35" y="162"/>
                  </a:lnTo>
                  <a:lnTo>
                    <a:pt x="30" y="156"/>
                  </a:lnTo>
                  <a:lnTo>
                    <a:pt x="23" y="152"/>
                  </a:lnTo>
                  <a:lnTo>
                    <a:pt x="16" y="147"/>
                  </a:lnTo>
                  <a:lnTo>
                    <a:pt x="12" y="141"/>
                  </a:lnTo>
                  <a:lnTo>
                    <a:pt x="10" y="136"/>
                  </a:lnTo>
                  <a:lnTo>
                    <a:pt x="10" y="130"/>
                  </a:lnTo>
                  <a:lnTo>
                    <a:pt x="8" y="124"/>
                  </a:lnTo>
                  <a:lnTo>
                    <a:pt x="4" y="115"/>
                  </a:lnTo>
                  <a:lnTo>
                    <a:pt x="0" y="104"/>
                  </a:lnTo>
                  <a:lnTo>
                    <a:pt x="3" y="96"/>
                  </a:lnTo>
                  <a:lnTo>
                    <a:pt x="5" y="91"/>
                  </a:lnTo>
                  <a:lnTo>
                    <a:pt x="4" y="86"/>
                  </a:lnTo>
                  <a:lnTo>
                    <a:pt x="3" y="78"/>
                  </a:lnTo>
                  <a:lnTo>
                    <a:pt x="6" y="65"/>
                  </a:lnTo>
                  <a:lnTo>
                    <a:pt x="11" y="54"/>
                  </a:lnTo>
                  <a:lnTo>
                    <a:pt x="18" y="48"/>
                  </a:lnTo>
                  <a:lnTo>
                    <a:pt x="26" y="44"/>
                  </a:lnTo>
                  <a:lnTo>
                    <a:pt x="33" y="34"/>
                  </a:lnTo>
                  <a:lnTo>
                    <a:pt x="39" y="27"/>
                  </a:lnTo>
                  <a:lnTo>
                    <a:pt x="49" y="24"/>
                  </a:lnTo>
                  <a:lnTo>
                    <a:pt x="57" y="23"/>
                  </a:lnTo>
                  <a:lnTo>
                    <a:pt x="65" y="18"/>
                  </a:lnTo>
                  <a:lnTo>
                    <a:pt x="70" y="14"/>
                  </a:lnTo>
                  <a:lnTo>
                    <a:pt x="76" y="14"/>
                  </a:lnTo>
                  <a:lnTo>
                    <a:pt x="83" y="12"/>
                  </a:lnTo>
                  <a:lnTo>
                    <a:pt x="91" y="9"/>
                  </a:lnTo>
                  <a:lnTo>
                    <a:pt x="99" y="6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8" y="2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5" y="2"/>
                  </a:lnTo>
                  <a:lnTo>
                    <a:pt x="138" y="6"/>
                  </a:lnTo>
                  <a:lnTo>
                    <a:pt x="142" y="7"/>
                  </a:lnTo>
                  <a:lnTo>
                    <a:pt x="1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28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5">
            <a:extLst>
              <a:ext uri="{FF2B5EF4-FFF2-40B4-BE49-F238E27FC236}">
                <a16:creationId xmlns:a16="http://schemas.microsoft.com/office/drawing/2014/main" id="{B7A74A03-23AC-D849-8791-F7DA49119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r>
              <a:rPr lang="en-US" altLang="en-US" sz="2000"/>
              <a:t>Four different types of satellite orbits can be identified depending on the shape and diameter of the orbit: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>
                <a:solidFill>
                  <a:srgbClr val="FF0000"/>
                </a:solidFill>
              </a:rPr>
              <a:t>GEO</a:t>
            </a:r>
            <a:r>
              <a:rPr lang="en-US" altLang="en-US"/>
              <a:t>: geostationary orbit,  ca. 36000 km above earth surface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>
                <a:solidFill>
                  <a:srgbClr val="FF0000"/>
                </a:solidFill>
              </a:rPr>
              <a:t>LEO</a:t>
            </a:r>
            <a:r>
              <a:rPr lang="en-US" altLang="en-US"/>
              <a:t> (Low Earth Orbit): ca. 500 - 1500 km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>
                <a:solidFill>
                  <a:srgbClr val="FF0000"/>
                </a:solidFill>
              </a:rPr>
              <a:t>MEO</a:t>
            </a:r>
            <a:r>
              <a:rPr lang="en-US" altLang="en-US"/>
              <a:t> (Medium Earth Orbit) or ICO (Intermediate Circular Orbit): ca. 6000 - 20000 km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>
                <a:solidFill>
                  <a:srgbClr val="FF0000"/>
                </a:solidFill>
              </a:rPr>
              <a:t>HEO</a:t>
            </a:r>
            <a:r>
              <a:rPr lang="en-US" altLang="en-US"/>
              <a:t> (Highly Elliptical Orbit) elliptical orbits</a:t>
            </a:r>
          </a:p>
          <a:p>
            <a:endParaRPr lang="en-US" altLang="en-US" sz="2000"/>
          </a:p>
          <a:p>
            <a:endParaRPr lang="de-DE" altLang="en-US" sz="20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9D2B5C2-9719-884D-9619-96E72016F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Different Orbits</a:t>
            </a:r>
            <a:endParaRPr lang="de-DE" altLang="en-US"/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C0223A98-D045-FD47-A30E-574F1C9DA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C641A-8BD8-DE4B-AFF2-72262D179253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171389F-F164-5044-B324-5E177C6BD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Orbit Illustration</a:t>
            </a:r>
          </a:p>
        </p:txBody>
      </p:sp>
      <p:sp>
        <p:nvSpPr>
          <p:cNvPr id="29698" name="Oval 28">
            <a:extLst>
              <a:ext uri="{FF2B5EF4-FFF2-40B4-BE49-F238E27FC236}">
                <a16:creationId xmlns:a16="http://schemas.microsoft.com/office/drawing/2014/main" id="{7DF13AFE-7838-124F-8F71-3340163D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625600"/>
            <a:ext cx="2051050" cy="2051050"/>
          </a:xfrm>
          <a:prstGeom prst="ellipse">
            <a:avLst/>
          </a:prstGeom>
          <a:noFill/>
          <a:ln w="257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0"/>
          </a:p>
        </p:txBody>
      </p:sp>
      <p:sp>
        <p:nvSpPr>
          <p:cNvPr id="29699" name="Oval 27">
            <a:extLst>
              <a:ext uri="{FF2B5EF4-FFF2-40B4-BE49-F238E27FC236}">
                <a16:creationId xmlns:a16="http://schemas.microsoft.com/office/drawing/2014/main" id="{E0A84F43-8CBF-1D4E-9AC7-A3E0965D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998663"/>
            <a:ext cx="1304925" cy="1304925"/>
          </a:xfrm>
          <a:prstGeom prst="ellipse">
            <a:avLst/>
          </a:prstGeom>
          <a:noFill/>
          <a:ln w="1746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9700" name="Oval 23">
            <a:extLst>
              <a:ext uri="{FF2B5EF4-FFF2-40B4-BE49-F238E27FC236}">
                <a16:creationId xmlns:a16="http://schemas.microsoft.com/office/drawing/2014/main" id="{E1DBC7D3-CF28-0A43-B04F-B9D91CE3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2325688"/>
            <a:ext cx="652462" cy="652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earth</a:t>
            </a:r>
          </a:p>
        </p:txBody>
      </p:sp>
      <p:sp>
        <p:nvSpPr>
          <p:cNvPr id="29701" name="Text Box 25">
            <a:extLst>
              <a:ext uri="{FF2B5EF4-FFF2-40B4-BE49-F238E27FC236}">
                <a16:creationId xmlns:a16="http://schemas.microsoft.com/office/drawing/2014/main" id="{2D24DFE1-243F-0F47-B03E-F9C4AB38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39751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km</a:t>
            </a:r>
          </a:p>
        </p:txBody>
      </p:sp>
      <p:sp>
        <p:nvSpPr>
          <p:cNvPr id="29702" name="Oval 32">
            <a:extLst>
              <a:ext uri="{FF2B5EF4-FFF2-40B4-BE49-F238E27FC236}">
                <a16:creationId xmlns:a16="http://schemas.microsoft.com/office/drawing/2014/main" id="{29B4ED6E-85EB-C046-8F00-0E9BBA80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6800"/>
            <a:ext cx="3263900" cy="32623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9703" name="Text Box 34">
            <a:extLst>
              <a:ext uri="{FF2B5EF4-FFF2-40B4-BE49-F238E27FC236}">
                <a16:creationId xmlns:a16="http://schemas.microsoft.com/office/drawing/2014/main" id="{58E65E11-CD49-564B-B17F-F1832A55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771900"/>
            <a:ext cx="604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35768</a:t>
            </a:r>
          </a:p>
        </p:txBody>
      </p:sp>
      <p:sp>
        <p:nvSpPr>
          <p:cNvPr id="29704" name="Oval 36">
            <a:extLst>
              <a:ext uri="{FF2B5EF4-FFF2-40B4-BE49-F238E27FC236}">
                <a16:creationId xmlns:a16="http://schemas.microsoft.com/office/drawing/2014/main" id="{87AA7E51-0290-1541-BCD0-2D37A0E1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1812925"/>
            <a:ext cx="1677988" cy="1677988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9705" name="Text Box 38">
            <a:extLst>
              <a:ext uri="{FF2B5EF4-FFF2-40B4-BE49-F238E27FC236}">
                <a16:creationId xmlns:a16="http://schemas.microsoft.com/office/drawing/2014/main" id="{D395FD6F-1080-DF4D-A0E7-F02C923D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3143250"/>
            <a:ext cx="604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10000</a:t>
            </a:r>
          </a:p>
        </p:txBody>
      </p:sp>
      <p:sp>
        <p:nvSpPr>
          <p:cNvPr id="29706" name="Text Box 42">
            <a:extLst>
              <a:ext uri="{FF2B5EF4-FFF2-40B4-BE49-F238E27FC236}">
                <a16:creationId xmlns:a16="http://schemas.microsoft.com/office/drawing/2014/main" id="{6C909BBB-71CD-6349-BE5F-3F5C12CB5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2857500"/>
            <a:ext cx="520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1000</a:t>
            </a:r>
          </a:p>
        </p:txBody>
      </p:sp>
      <p:sp>
        <p:nvSpPr>
          <p:cNvPr id="29707" name="Oval 44">
            <a:extLst>
              <a:ext uri="{FF2B5EF4-FFF2-40B4-BE49-F238E27FC236}">
                <a16:creationId xmlns:a16="http://schemas.microsoft.com/office/drawing/2014/main" id="{F20DD673-512D-6C4A-93EF-C99C4454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2185988"/>
            <a:ext cx="1284287" cy="931862"/>
          </a:xfrm>
          <a:prstGeom prst="ellips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9708" name="Line 24">
            <a:extLst>
              <a:ext uri="{FF2B5EF4-FFF2-40B4-BE49-F238E27FC236}">
                <a16:creationId xmlns:a16="http://schemas.microsoft.com/office/drawing/2014/main" id="{C8282DCD-1773-9948-88A1-2752ECFCC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2744788"/>
            <a:ext cx="1211262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9" name="AutoShape 46">
            <a:extLst>
              <a:ext uri="{FF2B5EF4-FFF2-40B4-BE49-F238E27FC236}">
                <a16:creationId xmlns:a16="http://schemas.microsoft.com/office/drawing/2014/main" id="{78F5E1D8-1D8F-5C4F-A04D-7570DE3F3C3C}"/>
              </a:ext>
            </a:extLst>
          </p:cNvPr>
          <p:cNvCxnSpPr>
            <a:cxnSpLocks noChangeShapeType="1"/>
            <a:stCxn id="29711" idx="3"/>
            <a:endCxn id="29710" idx="2"/>
          </p:cNvCxnSpPr>
          <p:nvPr/>
        </p:nvCxnSpPr>
        <p:spPr bwMode="auto">
          <a:xfrm>
            <a:off x="4052888" y="2133600"/>
            <a:ext cx="1141412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Oval 40">
            <a:extLst>
              <a:ext uri="{FF2B5EF4-FFF2-40B4-BE49-F238E27FC236}">
                <a16:creationId xmlns:a16="http://schemas.microsoft.com/office/drawing/2014/main" id="{EA7E2509-46CF-E14A-A629-CD698592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2185988"/>
            <a:ext cx="933450" cy="9318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9711" name="Text Box 47">
            <a:extLst>
              <a:ext uri="{FF2B5EF4-FFF2-40B4-BE49-F238E27FC236}">
                <a16:creationId xmlns:a16="http://schemas.microsoft.com/office/drawing/2014/main" id="{9B8429B3-1C7C-2D4F-B1C5-8C4AE3947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1812925"/>
            <a:ext cx="9699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LEO </a:t>
            </a:r>
            <a:br>
              <a:rPr lang="de-DE" altLang="en-US" sz="1200" b="0"/>
            </a:br>
            <a:r>
              <a:rPr lang="de-DE" altLang="en-US" sz="1200" b="0"/>
              <a:t>(Globalstar,</a:t>
            </a:r>
            <a:br>
              <a:rPr lang="de-DE" altLang="en-US" sz="1200" b="0"/>
            </a:br>
            <a:r>
              <a:rPr lang="de-DE" altLang="en-US" sz="1200" b="0"/>
              <a:t>Irdium)</a:t>
            </a:r>
            <a:endParaRPr lang="en-US" altLang="en-US" sz="1200" b="0"/>
          </a:p>
        </p:txBody>
      </p:sp>
      <p:cxnSp>
        <p:nvCxnSpPr>
          <p:cNvPr id="29712" name="AutoShape 48">
            <a:extLst>
              <a:ext uri="{FF2B5EF4-FFF2-40B4-BE49-F238E27FC236}">
                <a16:creationId xmlns:a16="http://schemas.microsoft.com/office/drawing/2014/main" id="{15F7A849-F7F5-A845-B3C9-A5FB028BD02B}"/>
              </a:ext>
            </a:extLst>
          </p:cNvPr>
          <p:cNvCxnSpPr>
            <a:cxnSpLocks noChangeShapeType="1"/>
            <a:stCxn id="29713" idx="3"/>
            <a:endCxn id="29707" idx="1"/>
          </p:cNvCxnSpPr>
          <p:nvPr/>
        </p:nvCxnSpPr>
        <p:spPr bwMode="auto">
          <a:xfrm>
            <a:off x="4011613" y="1585913"/>
            <a:ext cx="102870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49">
            <a:extLst>
              <a:ext uri="{FF2B5EF4-FFF2-40B4-BE49-F238E27FC236}">
                <a16:creationId xmlns:a16="http://schemas.microsoft.com/office/drawing/2014/main" id="{3E34A594-F272-BD44-BF62-2E0464C0B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1447800"/>
            <a:ext cx="51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HEO</a:t>
            </a:r>
            <a:endParaRPr lang="en-US" altLang="en-US" sz="1200" b="0"/>
          </a:p>
        </p:txBody>
      </p:sp>
      <p:sp>
        <p:nvSpPr>
          <p:cNvPr id="29714" name="Text Box 50">
            <a:extLst>
              <a:ext uri="{FF2B5EF4-FFF2-40B4-BE49-F238E27FC236}">
                <a16:creationId xmlns:a16="http://schemas.microsoft.com/office/drawing/2014/main" id="{961A0295-76B8-ED4E-98B3-144E0E13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1828800"/>
            <a:ext cx="151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inner and outer Van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Allen belts</a:t>
            </a:r>
            <a:endParaRPr lang="en-US" altLang="en-US" sz="1200" b="0"/>
          </a:p>
        </p:txBody>
      </p:sp>
      <p:cxnSp>
        <p:nvCxnSpPr>
          <p:cNvPr id="29715" name="AutoShape 52">
            <a:extLst>
              <a:ext uri="{FF2B5EF4-FFF2-40B4-BE49-F238E27FC236}">
                <a16:creationId xmlns:a16="http://schemas.microsoft.com/office/drawing/2014/main" id="{77CF87B7-EECA-2A4D-95B0-F262200D8F74}"/>
              </a:ext>
            </a:extLst>
          </p:cNvPr>
          <p:cNvCxnSpPr>
            <a:cxnSpLocks noChangeShapeType="1"/>
            <a:stCxn id="29714" idx="1"/>
            <a:endCxn id="29698" idx="6"/>
          </p:cNvCxnSpPr>
          <p:nvPr/>
        </p:nvCxnSpPr>
        <p:spPr bwMode="auto">
          <a:xfrm flipH="1">
            <a:off x="6824663" y="2057400"/>
            <a:ext cx="558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54">
            <a:extLst>
              <a:ext uri="{FF2B5EF4-FFF2-40B4-BE49-F238E27FC236}">
                <a16:creationId xmlns:a16="http://schemas.microsoft.com/office/drawing/2014/main" id="{0A61DA51-28EB-0F4E-BFF4-CED84B71AF07}"/>
              </a:ext>
            </a:extLst>
          </p:cNvPr>
          <p:cNvCxnSpPr>
            <a:cxnSpLocks noChangeShapeType="1"/>
            <a:stCxn id="29714" idx="1"/>
            <a:endCxn id="29699" idx="6"/>
          </p:cNvCxnSpPr>
          <p:nvPr/>
        </p:nvCxnSpPr>
        <p:spPr bwMode="auto">
          <a:xfrm flipH="1">
            <a:off x="6410325" y="2057400"/>
            <a:ext cx="9731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55">
            <a:extLst>
              <a:ext uri="{FF2B5EF4-FFF2-40B4-BE49-F238E27FC236}">
                <a16:creationId xmlns:a16="http://schemas.microsoft.com/office/drawing/2014/main" id="{1190D6D7-CEDE-234D-8392-B1E8E2AD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1447800"/>
            <a:ext cx="947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MEO (ICO)</a:t>
            </a:r>
            <a:endParaRPr lang="en-US" altLang="en-US" sz="1200" b="0"/>
          </a:p>
        </p:txBody>
      </p:sp>
      <p:cxnSp>
        <p:nvCxnSpPr>
          <p:cNvPr id="29718" name="AutoShape 56">
            <a:extLst>
              <a:ext uri="{FF2B5EF4-FFF2-40B4-BE49-F238E27FC236}">
                <a16:creationId xmlns:a16="http://schemas.microsoft.com/office/drawing/2014/main" id="{2B4FE883-9AF1-0E40-B30D-89885BFE86C1}"/>
              </a:ext>
            </a:extLst>
          </p:cNvPr>
          <p:cNvCxnSpPr>
            <a:cxnSpLocks noChangeShapeType="1"/>
            <a:stCxn id="29717" idx="1"/>
            <a:endCxn id="29704" idx="7"/>
          </p:cNvCxnSpPr>
          <p:nvPr/>
        </p:nvCxnSpPr>
        <p:spPr bwMode="auto">
          <a:xfrm flipH="1">
            <a:off x="6264275" y="1585913"/>
            <a:ext cx="1119188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57">
            <a:extLst>
              <a:ext uri="{FF2B5EF4-FFF2-40B4-BE49-F238E27FC236}">
                <a16:creationId xmlns:a16="http://schemas.microsoft.com/office/drawing/2014/main" id="{E92F2EC6-49B5-D54F-B4CC-E36E74B7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1066800"/>
            <a:ext cx="1260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 b="0"/>
              <a:t>GEO (Inmarsat)</a:t>
            </a:r>
            <a:endParaRPr lang="en-US" altLang="en-US" sz="1200" b="0">
              <a:solidFill>
                <a:srgbClr val="FF0000"/>
              </a:solidFill>
            </a:endParaRPr>
          </a:p>
        </p:txBody>
      </p:sp>
      <p:cxnSp>
        <p:nvCxnSpPr>
          <p:cNvPr id="29720" name="AutoShape 58">
            <a:extLst>
              <a:ext uri="{FF2B5EF4-FFF2-40B4-BE49-F238E27FC236}">
                <a16:creationId xmlns:a16="http://schemas.microsoft.com/office/drawing/2014/main" id="{8B76C931-D22F-AA49-A0A2-F9FBE0AE4AA6}"/>
              </a:ext>
            </a:extLst>
          </p:cNvPr>
          <p:cNvCxnSpPr>
            <a:cxnSpLocks noChangeShapeType="1"/>
            <a:stCxn id="29719" idx="1"/>
            <a:endCxn id="29702" idx="7"/>
          </p:cNvCxnSpPr>
          <p:nvPr/>
        </p:nvCxnSpPr>
        <p:spPr bwMode="auto">
          <a:xfrm flipH="1">
            <a:off x="6824663" y="1204913"/>
            <a:ext cx="5588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1" name="Text Box 60">
            <a:extLst>
              <a:ext uri="{FF2B5EF4-FFF2-40B4-BE49-F238E27FC236}">
                <a16:creationId xmlns:a16="http://schemas.microsoft.com/office/drawing/2014/main" id="{F567C736-6789-2E44-B676-FE896FA8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24653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Van-Allen-Belts: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ionized particles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2000 - 6000 km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15000 - 30000 km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above earth surface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/>
          </a:p>
        </p:txBody>
      </p:sp>
    </p:spTree>
    <p:extLst>
      <p:ext uri="{BB962C8B-B14F-4D97-AF65-F5344CB8AC3E}">
        <p14:creationId xmlns:p14="http://schemas.microsoft.com/office/powerpoint/2010/main" val="348808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8623AFA-F678-F04B-82EF-48A7662BB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Geostationary satellites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355CE62-9659-934B-B7D4-059DDB6A4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Orbit 35.786 km distance to earth surface, orbit in equatorial plane (inclination 0°)</a:t>
            </a:r>
          </a:p>
          <a:p>
            <a:r>
              <a:rPr lang="en-US" altLang="en-US" sz="2000"/>
              <a:t>complete rotation exactly one day, satellite is synchronous to earth rotation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fix antenna positions, no adjusting necessary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satellites typically have a large footprint (up to 34% of earth surface!), therefore difficult to reuse frequencies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bad elevations in areas with latitude above 60° due to fixed position above the equator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high transmit power needed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high latency due to long distance (~275 msec)</a:t>
            </a:r>
          </a:p>
          <a:p>
            <a:endParaRPr lang="en-US" altLang="en-US" sz="2000"/>
          </a:p>
          <a:p>
            <a:r>
              <a:rPr lang="en-US" altLang="en-US" sz="2000"/>
              <a:t>not useful for global coverage for small mobile phones and data transmission, typically used for radio and TV transmission</a:t>
            </a:r>
          </a:p>
        </p:txBody>
      </p:sp>
      <p:sp>
        <p:nvSpPr>
          <p:cNvPr id="30723" name="Slide Number Placeholder 1">
            <a:extLst>
              <a:ext uri="{FF2B5EF4-FFF2-40B4-BE49-F238E27FC236}">
                <a16:creationId xmlns:a16="http://schemas.microsoft.com/office/drawing/2014/main" id="{5422D447-D580-904D-A6D7-714419A69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A0CAA-457A-B445-A84B-889739CDDEA6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0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FA1D07B-D85B-4949-B706-915F58413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LEO systems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190D82E-065C-9D4B-96D8-EA7025FA9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Orbit ca. 500 - 1500 km above earth surface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visibility of a satellite ca. 10 - 40 minutes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global radio coverage possible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latency comparable with terrestrial long-distance connections, ~5 - 10 </a:t>
            </a:r>
            <a:r>
              <a:rPr lang="en-US" altLang="en-US" sz="1800" dirty="0" err="1"/>
              <a:t>ms</a:t>
            </a:r>
            <a:endParaRPr lang="en-US" altLang="en-US" sz="1800" dirty="0"/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smaller footprints, better frequency reuse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but now handover necessary from one satellite to another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many satellites necessary for global coverage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/>
              <a:t>more complex systems due to moving satellites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Examples: </a:t>
            </a:r>
          </a:p>
          <a:p>
            <a:pPr lvl="1"/>
            <a:r>
              <a:rPr lang="en-US" altLang="en-US" sz="1800" dirty="0"/>
              <a:t>Iridium (start 1998, 66 satellites)</a:t>
            </a:r>
          </a:p>
          <a:p>
            <a:pPr lvl="1"/>
            <a:r>
              <a:rPr lang="en-US" altLang="en-US" sz="1800" dirty="0" err="1"/>
              <a:t>Globalstar</a:t>
            </a:r>
            <a:r>
              <a:rPr lang="en-US" altLang="en-US" sz="1800" dirty="0"/>
              <a:t> (start 1999, 48 satellites)</a:t>
            </a:r>
          </a:p>
        </p:txBody>
      </p:sp>
      <p:sp>
        <p:nvSpPr>
          <p:cNvPr id="31747" name="Slide Number Placeholder 1">
            <a:extLst>
              <a:ext uri="{FF2B5EF4-FFF2-40B4-BE49-F238E27FC236}">
                <a16:creationId xmlns:a16="http://schemas.microsoft.com/office/drawing/2014/main" id="{72162511-C128-BF48-9670-D5B8FDADC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5B955-84D3-584D-AFE3-0AF992FE27AA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E8653F8-FECD-434C-AFC0-15C5A3C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MEO systems</a:t>
            </a:r>
            <a:endParaRPr lang="de-DE" altLang="en-US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D1FB130-C7A2-0F47-BE7F-823D17CD3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Orbit ca. 5000 - 12000 km above earth surface</a:t>
            </a:r>
          </a:p>
          <a:p>
            <a:r>
              <a:rPr lang="en-US" altLang="en-US" sz="2000"/>
              <a:t>comparison with LEO systems: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slower moving satellites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fewer satellites needed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simpler system design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for many connections no hand-over needed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higher latency, ca. 70 - 80 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higher sending power needed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special antennas for small footprints needed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Example: </a:t>
            </a:r>
          </a:p>
          <a:p>
            <a:pPr lvl="1"/>
            <a:r>
              <a:rPr lang="en-US" altLang="en-US" sz="1600"/>
              <a:t>ICO (Intermediate Circular Orbit, Inmarsat) start ca. 2000</a:t>
            </a:r>
          </a:p>
        </p:txBody>
      </p:sp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6A9700FA-0B6B-814F-BA13-D32BB1D42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1CDBE3-3588-AE44-BCE8-9900B9F7439F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3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A37EC98-3350-4748-B1B8-5827FA1D5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Routing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7AB3CBFB-EE14-3646-B704-D272814A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One solution: inter satellite links (ISL)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reduced number of gateways needed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forward connections or data packets within the satellite network as long as possible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only one uplink and one downlink per direction needed for the connection of two mobile phones </a:t>
            </a:r>
          </a:p>
          <a:p>
            <a:r>
              <a:rPr lang="en-US" altLang="en-US" sz="2000"/>
              <a:t>Problems: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more complex focussing of antennas between satellites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high system complexity due to moving routers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higher fuel consumption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800"/>
              <a:t>thus shorter lifetime</a:t>
            </a:r>
          </a:p>
          <a:p>
            <a:r>
              <a:rPr lang="en-US" altLang="en-US" sz="2000"/>
              <a:t>Iridium and Teledesic planned with ISL</a:t>
            </a:r>
          </a:p>
          <a:p>
            <a:r>
              <a:rPr lang="en-US" altLang="en-US" sz="2000"/>
              <a:t>Other systems use gateways and additionally terrestrial networks</a:t>
            </a:r>
            <a:endParaRPr lang="de-DE" altLang="en-US" sz="2000"/>
          </a:p>
        </p:txBody>
      </p:sp>
      <p:sp>
        <p:nvSpPr>
          <p:cNvPr id="33795" name="Slide Number Placeholder 1">
            <a:extLst>
              <a:ext uri="{FF2B5EF4-FFF2-40B4-BE49-F238E27FC236}">
                <a16:creationId xmlns:a16="http://schemas.microsoft.com/office/drawing/2014/main" id="{2B4E5906-0A82-5F48-B69B-70DD5CA4F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E0243-7B80-B943-BE68-9C3AA2E3DE7D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6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26">
            <a:extLst>
              <a:ext uri="{FF2B5EF4-FFF2-40B4-BE49-F238E27FC236}">
                <a16:creationId xmlns:a16="http://schemas.microsoft.com/office/drawing/2014/main" id="{051E67F0-7F10-634D-911A-36E62799D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Localization of mobile stations</a:t>
            </a:r>
          </a:p>
        </p:txBody>
      </p:sp>
      <p:sp>
        <p:nvSpPr>
          <p:cNvPr id="34818" name="Rectangle 1027">
            <a:extLst>
              <a:ext uri="{FF2B5EF4-FFF2-40B4-BE49-F238E27FC236}">
                <a16:creationId xmlns:a16="http://schemas.microsoft.com/office/drawing/2014/main" id="{933F1E88-0FC1-2C41-89DB-1A4B57185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Mechanisms similar to GSM</a:t>
            </a:r>
          </a:p>
          <a:p>
            <a:r>
              <a:rPr lang="en-US" altLang="en-US" sz="2000"/>
              <a:t>Gateways maintain registers with user data</a:t>
            </a:r>
          </a:p>
          <a:p>
            <a:pPr lvl="1"/>
            <a:r>
              <a:rPr lang="en-US" altLang="en-US" sz="1800"/>
              <a:t>HLR (Home Location Register): static user data</a:t>
            </a:r>
          </a:p>
          <a:p>
            <a:pPr lvl="1"/>
            <a:r>
              <a:rPr lang="en-US" altLang="en-US" sz="1800"/>
              <a:t>VLR (Visitor Location Register): (last known) location of the mobile station</a:t>
            </a:r>
          </a:p>
          <a:p>
            <a:pPr lvl="1"/>
            <a:r>
              <a:rPr lang="en-US" altLang="en-US" sz="1800"/>
              <a:t>SUMR (Satellite User Mapping Register): </a:t>
            </a:r>
          </a:p>
          <a:p>
            <a:pPr lvl="2"/>
            <a:r>
              <a:rPr lang="en-US" altLang="en-US" sz="1600"/>
              <a:t>satellite assigned to a mobile station</a:t>
            </a:r>
          </a:p>
          <a:p>
            <a:pPr lvl="2"/>
            <a:r>
              <a:rPr lang="en-US" altLang="en-US" sz="1600"/>
              <a:t>positions of all satellites</a:t>
            </a:r>
          </a:p>
          <a:p>
            <a:r>
              <a:rPr lang="en-US" altLang="en-US" sz="2000"/>
              <a:t>Registration of mobile stations</a:t>
            </a:r>
          </a:p>
          <a:p>
            <a:pPr lvl="1"/>
            <a:r>
              <a:rPr lang="en-US" altLang="en-US" sz="1800"/>
              <a:t>Localization of the mobile station via the satellite’s position</a:t>
            </a:r>
          </a:p>
          <a:p>
            <a:pPr lvl="1"/>
            <a:r>
              <a:rPr lang="en-US" altLang="en-US" sz="1800"/>
              <a:t>requesting user data from HLR</a:t>
            </a:r>
          </a:p>
          <a:p>
            <a:pPr lvl="1"/>
            <a:r>
              <a:rPr lang="en-US" altLang="en-US" sz="1800"/>
              <a:t>updating VLR and SUMR</a:t>
            </a:r>
          </a:p>
          <a:p>
            <a:r>
              <a:rPr lang="en-US" altLang="en-US" sz="2000"/>
              <a:t>Calling a mobile station</a:t>
            </a:r>
          </a:p>
          <a:p>
            <a:pPr lvl="1"/>
            <a:r>
              <a:rPr lang="en-US" altLang="en-US" sz="1800"/>
              <a:t>localization using HLR/VLR similar to GSM</a:t>
            </a:r>
          </a:p>
          <a:p>
            <a:pPr lvl="1"/>
            <a:r>
              <a:rPr lang="en-US" altLang="en-US" sz="1800"/>
              <a:t>connection setup using the appropriate satellite</a:t>
            </a:r>
            <a:endParaRPr lang="de-DE" altLang="en-US" sz="1800"/>
          </a:p>
        </p:txBody>
      </p:sp>
      <p:sp>
        <p:nvSpPr>
          <p:cNvPr id="34819" name="Slide Number Placeholder 1">
            <a:extLst>
              <a:ext uri="{FF2B5EF4-FFF2-40B4-BE49-F238E27FC236}">
                <a16:creationId xmlns:a16="http://schemas.microsoft.com/office/drawing/2014/main" id="{DC82D7FB-0A67-8F42-85AF-D42646DF9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F76BB-12FD-5148-9F7B-3A9615F7784C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8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26">
            <a:extLst>
              <a:ext uri="{FF2B5EF4-FFF2-40B4-BE49-F238E27FC236}">
                <a16:creationId xmlns:a16="http://schemas.microsoft.com/office/drawing/2014/main" id="{CABDB359-09CE-4541-9025-1E91514AB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Handover in satellite systems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626C6B69-811E-E24A-9F7A-06B15216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Satellite systems encounter several new situations for handover</a:t>
            </a:r>
          </a:p>
          <a:p>
            <a:pPr lvl="1"/>
            <a:r>
              <a:rPr lang="en-US" altLang="en-US"/>
              <a:t>Movements of satellites</a:t>
            </a:r>
          </a:p>
          <a:p>
            <a:pPr lvl="1"/>
            <a:r>
              <a:rPr lang="en-US" altLang="en-US"/>
              <a:t>Mobile phone movements as compared to satellite movements</a:t>
            </a:r>
          </a:p>
          <a:p>
            <a:endParaRPr lang="en-US" altLang="en-US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94ABD943-3D2E-EA4B-98A7-160E17535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A79B78-754D-6F43-B406-ACE01AB805BA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>
            <a:extLst>
              <a:ext uri="{FF2B5EF4-FFF2-40B4-BE49-F238E27FC236}">
                <a16:creationId xmlns:a16="http://schemas.microsoft.com/office/drawing/2014/main" id="{F5FA07EC-BEAE-D047-AF74-788621AA6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History of satellite communication	</a:t>
            </a:r>
          </a:p>
        </p:txBody>
      </p:sp>
      <p:sp>
        <p:nvSpPr>
          <p:cNvPr id="17410" name="Rectangle 6">
            <a:extLst>
              <a:ext uri="{FF2B5EF4-FFF2-40B4-BE49-F238E27FC236}">
                <a16:creationId xmlns:a16="http://schemas.microsoft.com/office/drawing/2014/main" id="{AAB9B32D-15F2-3A4F-AD15-BB40AF8E9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1945		Arthur C. Clarke publishes an essay about “Extra  Terrestrial Relays”</a:t>
            </a:r>
            <a:endParaRPr lang="en-US" altLang="ja-JP" sz="1800"/>
          </a:p>
          <a:p>
            <a:r>
              <a:rPr lang="en-US" altLang="en-US" sz="1800"/>
              <a:t>1957     	first satellite SPUTNIK</a:t>
            </a:r>
          </a:p>
          <a:p>
            <a:r>
              <a:rPr lang="en-US" altLang="en-US" sz="1800"/>
              <a:t>1960		first reflecting communication satellite ECHO</a:t>
            </a:r>
          </a:p>
          <a:p>
            <a:r>
              <a:rPr lang="en-US" altLang="en-US" sz="1800"/>
              <a:t>1963  	first geostationary satellite SYNCOM</a:t>
            </a:r>
          </a:p>
          <a:p>
            <a:r>
              <a:rPr lang="en-US" altLang="en-US" sz="1800"/>
              <a:t>1965 	first commercial geostationary satellite: 240 duplex telephone channels or 1 TV channel, 1.5 years lifetime  </a:t>
            </a:r>
          </a:p>
          <a:p>
            <a:r>
              <a:rPr lang="en-US" altLang="en-US" sz="1800"/>
              <a:t>1976		three MARISAT satellites for maritime communication</a:t>
            </a:r>
          </a:p>
          <a:p>
            <a:r>
              <a:rPr lang="en-US" altLang="en-US" sz="1800"/>
              <a:t>1982 	first mobile satellite telephone system INMARSAT-A</a:t>
            </a:r>
          </a:p>
          <a:p>
            <a:r>
              <a:rPr lang="en-US" altLang="en-US" sz="1800"/>
              <a:t>1988 	first satellite system for mobile phones and data 			communication INMARSAT-C</a:t>
            </a:r>
          </a:p>
          <a:p>
            <a:r>
              <a:rPr lang="en-US" altLang="en-US" sz="1800"/>
              <a:t>1993		first digital satellite telephone system </a:t>
            </a:r>
          </a:p>
          <a:p>
            <a:r>
              <a:rPr lang="en-US" altLang="en-US" sz="1800"/>
              <a:t>1998 	global satellite systems for small mobile phones</a:t>
            </a:r>
          </a:p>
          <a:p>
            <a:r>
              <a:rPr lang="en-US" altLang="en-US" sz="1800"/>
              <a:t>2008		GlobalStar has 315,000 subscribers</a:t>
            </a:r>
          </a:p>
          <a:p>
            <a:r>
              <a:rPr lang="en-US" altLang="en-US" sz="1800"/>
              <a:t>2015		Iridium orbits (though smaller number of satellites)</a:t>
            </a:r>
          </a:p>
        </p:txBody>
      </p:sp>
      <p:sp>
        <p:nvSpPr>
          <p:cNvPr id="17411" name="Slide Number Placeholder 1">
            <a:extLst>
              <a:ext uri="{FF2B5EF4-FFF2-40B4-BE49-F238E27FC236}">
                <a16:creationId xmlns:a16="http://schemas.microsoft.com/office/drawing/2014/main" id="{6269EB59-4644-2347-A98A-88E09AA4E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0F971-DF29-144A-AF77-2F23373BBDDA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6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>
            <a:extLst>
              <a:ext uri="{FF2B5EF4-FFF2-40B4-BE49-F238E27FC236}">
                <a16:creationId xmlns:a16="http://schemas.microsoft.com/office/drawing/2014/main" id="{6228E678-E9BC-5649-B319-F6F050FAC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Handover in satellite systems</a:t>
            </a:r>
          </a:p>
        </p:txBody>
      </p:sp>
      <p:sp>
        <p:nvSpPr>
          <p:cNvPr id="37890" name="Rectangle 1027">
            <a:extLst>
              <a:ext uri="{FF2B5EF4-FFF2-40B4-BE49-F238E27FC236}">
                <a16:creationId xmlns:a16="http://schemas.microsoft.com/office/drawing/2014/main" id="{C4ADD074-C624-D246-A4E5-4DE20E3DA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953000"/>
          </a:xfrm>
        </p:spPr>
        <p:txBody>
          <a:bodyPr/>
          <a:lstStyle/>
          <a:p>
            <a:r>
              <a:rPr lang="en-US" altLang="en-US" sz="2000"/>
              <a:t>Intra satellite handover</a:t>
            </a:r>
          </a:p>
          <a:p>
            <a:pPr lvl="1"/>
            <a:r>
              <a:rPr lang="en-US" altLang="en-US" sz="1800"/>
              <a:t>handover from one spot beam to another</a:t>
            </a:r>
          </a:p>
          <a:p>
            <a:pPr lvl="1"/>
            <a:r>
              <a:rPr lang="en-US" altLang="en-US" sz="1800"/>
              <a:t>mobile station still in the footprint of the satellite, but in another cell</a:t>
            </a:r>
          </a:p>
          <a:p>
            <a:r>
              <a:rPr lang="en-US" altLang="en-US" sz="2000"/>
              <a:t>Inter satellite handover</a:t>
            </a:r>
          </a:p>
          <a:p>
            <a:pPr lvl="1"/>
            <a:r>
              <a:rPr lang="en-US" altLang="en-US" sz="1800"/>
              <a:t>handover from one satellite to another satellite</a:t>
            </a:r>
          </a:p>
          <a:p>
            <a:pPr lvl="1"/>
            <a:r>
              <a:rPr lang="en-US" altLang="en-US" sz="1800"/>
              <a:t>mobile station leaves the footprint of one satellite</a:t>
            </a:r>
          </a:p>
          <a:p>
            <a:r>
              <a:rPr lang="en-US" altLang="en-US" sz="2000"/>
              <a:t>Gateway handover</a:t>
            </a:r>
          </a:p>
          <a:p>
            <a:pPr lvl="1"/>
            <a:r>
              <a:rPr lang="en-US" altLang="en-US" sz="1800"/>
              <a:t>Handover from one gateway to another</a:t>
            </a:r>
          </a:p>
          <a:p>
            <a:pPr lvl="1"/>
            <a:r>
              <a:rPr lang="en-US" altLang="en-US" sz="1800"/>
              <a:t>mobile station still in the footprint of a satellite, but gateway leaves the footprint</a:t>
            </a:r>
          </a:p>
          <a:p>
            <a:r>
              <a:rPr lang="en-US" altLang="en-US" sz="2000"/>
              <a:t>Inter system handover</a:t>
            </a:r>
          </a:p>
          <a:p>
            <a:pPr lvl="1"/>
            <a:r>
              <a:rPr lang="en-US" altLang="en-US" sz="1800"/>
              <a:t>Handover from the satellite network to a terrestrial cellular network</a:t>
            </a:r>
          </a:p>
          <a:p>
            <a:pPr lvl="1"/>
            <a:r>
              <a:rPr lang="en-US" altLang="en-US" sz="1800"/>
              <a:t>mobile station can reach a terrestrial network again which might be cheaper, has a lower latency etc.</a:t>
            </a:r>
            <a:endParaRPr lang="de-DE" altLang="en-US" sz="1800"/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D50218C5-202C-1A41-8764-F51C8AC29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F662B-0CDE-4C4F-97BC-19F06C6DD3FE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8AAFF3E-48FC-0F4E-B148-1CA8F6B59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Overview of LEO/MEO systems</a:t>
            </a:r>
          </a:p>
        </p:txBody>
      </p:sp>
      <p:graphicFrame>
        <p:nvGraphicFramePr>
          <p:cNvPr id="39938" name="Object 6">
            <a:extLst>
              <a:ext uri="{FF2B5EF4-FFF2-40B4-BE49-F238E27FC236}">
                <a16:creationId xmlns:a16="http://schemas.microsoft.com/office/drawing/2014/main" id="{6D800090-63E6-CD4F-8453-B71737479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127125"/>
          <a:ext cx="8059738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1" name="Document" r:id="rId3" imgW="48323500" imgH="33604200" progId="Word.Document.8">
                  <p:embed/>
                </p:oleObj>
              </mc:Choice>
              <mc:Fallback>
                <p:oleObj name="Document" r:id="rId3" imgW="48323500" imgH="33604200" progId="Word.Document.8">
                  <p:embed/>
                  <p:pic>
                    <p:nvPicPr>
                      <p:cNvPr id="39938" name="Object 6">
                        <a:extLst>
                          <a:ext uri="{FF2B5EF4-FFF2-40B4-BE49-F238E27FC236}">
                            <a16:creationId xmlns:a16="http://schemas.microsoft.com/office/drawing/2014/main" id="{6D800090-63E6-CD4F-8453-B71737479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27125"/>
                        <a:ext cx="8059738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ADAF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Slide Number Placeholder 1">
            <a:extLst>
              <a:ext uri="{FF2B5EF4-FFF2-40B4-BE49-F238E27FC236}">
                <a16:creationId xmlns:a16="http://schemas.microsoft.com/office/drawing/2014/main" id="{C67662BD-211A-374D-8B2C-D4986E5F4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0C051-649C-0543-9C3B-21034B75A57C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1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A9E93C06-0C51-D742-9A9B-EC783DC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Constellations</a:t>
            </a:r>
          </a:p>
        </p:txBody>
      </p:sp>
      <p:pic>
        <p:nvPicPr>
          <p:cNvPr id="40962" name="Picture 7" descr="Image148.gif">
            <a:extLst>
              <a:ext uri="{FF2B5EF4-FFF2-40B4-BE49-F238E27FC236}">
                <a16:creationId xmlns:a16="http://schemas.microsoft.com/office/drawing/2014/main" id="{76A60CDB-E5DE-7A41-AC68-462F07C09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03388"/>
            <a:ext cx="5257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6" descr="Screen shot 2012-11-07 at 10.08.24 PM.png">
            <a:extLst>
              <a:ext uri="{FF2B5EF4-FFF2-40B4-BE49-F238E27FC236}">
                <a16:creationId xmlns:a16="http://schemas.microsoft.com/office/drawing/2014/main" id="{A1B015EB-6065-8C4F-B21C-44747EB6A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03212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8">
            <a:extLst>
              <a:ext uri="{FF2B5EF4-FFF2-40B4-BE49-F238E27FC236}">
                <a16:creationId xmlns:a16="http://schemas.microsoft.com/office/drawing/2014/main" id="{A82C79DA-B05B-764B-AAF3-1265C560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313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3D-view and top-view</a:t>
            </a:r>
          </a:p>
        </p:txBody>
      </p:sp>
      <p:sp>
        <p:nvSpPr>
          <p:cNvPr id="40965" name="Slide Number Placeholder 10">
            <a:extLst>
              <a:ext uri="{FF2B5EF4-FFF2-40B4-BE49-F238E27FC236}">
                <a16:creationId xmlns:a16="http://schemas.microsoft.com/office/drawing/2014/main" id="{80EA761B-F100-DA47-85B9-FFD60632E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9A49A-3F51-C94D-8D8E-ABA6BF0AACE3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  <p:pic>
        <p:nvPicPr>
          <p:cNvPr id="3" name="Picture 2" descr="Iridium_Coverage_Animation.gif">
            <a:extLst>
              <a:ext uri="{FF2B5EF4-FFF2-40B4-BE49-F238E27FC236}">
                <a16:creationId xmlns:a16="http://schemas.microsoft.com/office/drawing/2014/main" id="{003C2CB8-223F-8646-9AD6-A514C6632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8456-F614-4D46-8C67-A8F48723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E647-EEB8-2A43-BA88-70998AE7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plan was to have 4,000 satellites</a:t>
            </a:r>
          </a:p>
          <a:p>
            <a:pPr lvl="1"/>
            <a:r>
              <a:rPr lang="en-US" dirty="0"/>
              <a:t>12,000 or 30,000 possible.</a:t>
            </a:r>
          </a:p>
          <a:p>
            <a:pPr lvl="1"/>
            <a:r>
              <a:rPr lang="en-US" dirty="0"/>
              <a:t>Key is SpaceX Falcon rocket</a:t>
            </a:r>
          </a:p>
          <a:p>
            <a:pPr lvl="1"/>
            <a:r>
              <a:rPr lang="en-US" dirty="0"/>
              <a:t>Overall, about 2,000 satellites are orbiting the earth. </a:t>
            </a:r>
          </a:p>
          <a:p>
            <a:r>
              <a:rPr lang="en-US" dirty="0"/>
              <a:t>Satellite details</a:t>
            </a:r>
          </a:p>
          <a:p>
            <a:pPr lvl="1"/>
            <a:r>
              <a:rPr lang="en-US" dirty="0"/>
              <a:t>500 </a:t>
            </a:r>
            <a:r>
              <a:rPr lang="en-US" dirty="0" err="1"/>
              <a:t>lb</a:t>
            </a:r>
            <a:endParaRPr lang="en-US" dirty="0"/>
          </a:p>
          <a:p>
            <a:pPr lvl="1"/>
            <a:r>
              <a:rPr lang="en-US" dirty="0"/>
              <a:t>Size of a table</a:t>
            </a:r>
          </a:p>
          <a:p>
            <a:pPr lvl="1"/>
            <a:r>
              <a:rPr lang="en-US" dirty="0"/>
              <a:t>LEO, lower than 600km</a:t>
            </a:r>
          </a:p>
          <a:p>
            <a:r>
              <a:rPr lang="en-US" dirty="0"/>
              <a:t>Internet provision to low coverage areas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Debris</a:t>
            </a:r>
          </a:p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https://satellitemap.space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3427-D017-A24C-9FC7-5A7FB54CE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40F14-0A7E-0248-9262-4782CEE4A577}" type="slidenum">
              <a:rPr lang="en-US" altLang="en-US" smtClean="0"/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48CD9C88-8D2B-F34D-B4D7-87EC9410E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	</a:t>
            </a:r>
            <a:endParaRPr lang="de-DE" altLang="en-US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DF34A89-150B-5942-9129-BD01D0F1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Traditionally </a:t>
            </a:r>
          </a:p>
          <a:p>
            <a:pPr lvl="1"/>
            <a:r>
              <a:rPr lang="en-US" altLang="en-US"/>
              <a:t>weather satellites</a:t>
            </a:r>
          </a:p>
          <a:p>
            <a:pPr lvl="1"/>
            <a:r>
              <a:rPr lang="en-US" altLang="en-US"/>
              <a:t>radio and TV broadcast satellites </a:t>
            </a:r>
          </a:p>
          <a:p>
            <a:pPr lvl="1"/>
            <a:r>
              <a:rPr lang="en-US" altLang="en-US"/>
              <a:t>military satellites</a:t>
            </a:r>
          </a:p>
          <a:p>
            <a:pPr lvl="1"/>
            <a:r>
              <a:rPr lang="en-US" altLang="en-US"/>
              <a:t>satellites for navigation and localization (e.g., GPS)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Telecommunication</a:t>
            </a:r>
          </a:p>
          <a:p>
            <a:pPr lvl="1"/>
            <a:r>
              <a:rPr lang="en-US" altLang="en-US">
                <a:solidFill>
                  <a:srgbClr val="FF6600"/>
                </a:solidFill>
              </a:rPr>
              <a:t>global telephone connections</a:t>
            </a:r>
          </a:p>
          <a:p>
            <a:pPr lvl="1"/>
            <a:r>
              <a:rPr lang="en-US" altLang="en-US">
                <a:solidFill>
                  <a:srgbClr val="FF6600"/>
                </a:solidFill>
              </a:rPr>
              <a:t>backbone for global networks</a:t>
            </a:r>
          </a:p>
          <a:p>
            <a:pPr lvl="1"/>
            <a:r>
              <a:rPr lang="en-US" altLang="en-US"/>
              <a:t>connections for communication in remote places or underdeveloped areas</a:t>
            </a:r>
          </a:p>
          <a:p>
            <a:pPr lvl="1"/>
            <a:r>
              <a:rPr lang="en-US" altLang="en-US"/>
              <a:t>global mobile communication</a:t>
            </a:r>
          </a:p>
          <a:p>
            <a:pPr lvl="1"/>
            <a:endParaRPr lang="en-US" altLang="en-US"/>
          </a:p>
          <a:p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/>
              <a:t>	</a:t>
            </a:r>
            <a:r>
              <a:rPr lang="en-US" altLang="en-US" sz="2000"/>
              <a:t>satellite systems to extend cellular phone systems to hard to reach regions.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F875A8FD-EFC4-C04C-9904-2B829E29B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7599BC-545B-2A42-8F40-3A71265559C5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7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31">
            <a:extLst>
              <a:ext uri="{FF2B5EF4-FFF2-40B4-BE49-F238E27FC236}">
                <a16:creationId xmlns:a16="http://schemas.microsoft.com/office/drawing/2014/main" id="{4F79B988-D6D2-1040-8AAE-397BD650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3868738"/>
            <a:ext cx="1273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base station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or gateway</a:t>
            </a:r>
          </a:p>
        </p:txBody>
      </p:sp>
      <p:cxnSp>
        <p:nvCxnSpPr>
          <p:cNvPr id="19458" name="AutoShape 74">
            <a:extLst>
              <a:ext uri="{FF2B5EF4-FFF2-40B4-BE49-F238E27FC236}">
                <a16:creationId xmlns:a16="http://schemas.microsoft.com/office/drawing/2014/main" id="{8D911F68-43B0-A54C-AD5D-5C35911CB257}"/>
              </a:ext>
            </a:extLst>
          </p:cNvPr>
          <p:cNvCxnSpPr>
            <a:cxnSpLocks noChangeShapeType="1"/>
            <a:stCxn id="19457" idx="2"/>
            <a:endCxn id="19478" idx="2"/>
          </p:cNvCxnSpPr>
          <p:nvPr/>
        </p:nvCxnSpPr>
        <p:spPr bwMode="auto">
          <a:xfrm rot="16200000" flipH="1">
            <a:off x="4972844" y="4439444"/>
            <a:ext cx="434975" cy="95408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C9BE480-0E04-334C-A0BE-B42ED23C1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Typical satellite systems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C426F4F6-BE96-1142-A227-303D31C38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925" y="3371850"/>
          <a:ext cx="485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5" name="Clip" r:id="rId4" imgW="8407400" imgH="8597900" progId="MS_ClipArt_Gallery.2">
                  <p:embed/>
                </p:oleObj>
              </mc:Choice>
              <mc:Fallback>
                <p:oleObj name="Clip" r:id="rId4" imgW="8407400" imgH="8597900" progId="MS_ClipArt_Gallery.2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C426F4F6-BE96-1142-A227-303D31C38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3371850"/>
                        <a:ext cx="4857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45">
            <a:extLst>
              <a:ext uri="{FF2B5EF4-FFF2-40B4-BE49-F238E27FC236}">
                <a16:creationId xmlns:a16="http://schemas.microsoft.com/office/drawing/2014/main" id="{A7784679-29E6-A443-8273-5440FCA89C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11700" y="3365500"/>
            <a:ext cx="488950" cy="503238"/>
            <a:chOff x="2751" y="1847"/>
            <a:chExt cx="308" cy="317"/>
          </a:xfrm>
        </p:grpSpPr>
        <p:sp>
          <p:nvSpPr>
            <p:cNvPr id="19502" name="Freeform 34">
              <a:extLst>
                <a:ext uri="{FF2B5EF4-FFF2-40B4-BE49-F238E27FC236}">
                  <a16:creationId xmlns:a16="http://schemas.microsoft.com/office/drawing/2014/main" id="{782BC6C5-0151-BD4E-85C7-3E9B0B87F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847"/>
              <a:ext cx="308" cy="317"/>
            </a:xfrm>
            <a:custGeom>
              <a:avLst/>
              <a:gdLst>
                <a:gd name="T0" fmla="*/ 0 w 925"/>
                <a:gd name="T1" fmla="*/ 0 h 951"/>
                <a:gd name="T2" fmla="*/ 0 w 925"/>
                <a:gd name="T3" fmla="*/ 0 h 951"/>
                <a:gd name="T4" fmla="*/ 0 w 925"/>
                <a:gd name="T5" fmla="*/ 0 h 951"/>
                <a:gd name="T6" fmla="*/ 0 w 925"/>
                <a:gd name="T7" fmla="*/ 0 h 951"/>
                <a:gd name="T8" fmla="*/ 0 w 925"/>
                <a:gd name="T9" fmla="*/ 0 h 951"/>
                <a:gd name="T10" fmla="*/ 0 w 925"/>
                <a:gd name="T11" fmla="*/ 0 h 951"/>
                <a:gd name="T12" fmla="*/ 0 w 925"/>
                <a:gd name="T13" fmla="*/ 0 h 951"/>
                <a:gd name="T14" fmla="*/ 0 w 925"/>
                <a:gd name="T15" fmla="*/ 0 h 951"/>
                <a:gd name="T16" fmla="*/ 0 w 925"/>
                <a:gd name="T17" fmla="*/ 0 h 951"/>
                <a:gd name="T18" fmla="*/ 0 w 925"/>
                <a:gd name="T19" fmla="*/ 0 h 951"/>
                <a:gd name="T20" fmla="*/ 0 w 925"/>
                <a:gd name="T21" fmla="*/ 0 h 951"/>
                <a:gd name="T22" fmla="*/ 0 w 925"/>
                <a:gd name="T23" fmla="*/ 0 h 951"/>
                <a:gd name="T24" fmla="*/ 0 w 925"/>
                <a:gd name="T25" fmla="*/ 0 h 951"/>
                <a:gd name="T26" fmla="*/ 0 w 925"/>
                <a:gd name="T27" fmla="*/ 0 h 951"/>
                <a:gd name="T28" fmla="*/ 0 w 925"/>
                <a:gd name="T29" fmla="*/ 0 h 951"/>
                <a:gd name="T30" fmla="*/ 0 w 925"/>
                <a:gd name="T31" fmla="*/ 0 h 951"/>
                <a:gd name="T32" fmla="*/ 0 w 925"/>
                <a:gd name="T33" fmla="*/ 0 h 951"/>
                <a:gd name="T34" fmla="*/ 0 w 925"/>
                <a:gd name="T35" fmla="*/ 0 h 951"/>
                <a:gd name="T36" fmla="*/ 0 w 925"/>
                <a:gd name="T37" fmla="*/ 0 h 951"/>
                <a:gd name="T38" fmla="*/ 0 w 925"/>
                <a:gd name="T39" fmla="*/ 0 h 951"/>
                <a:gd name="T40" fmla="*/ 0 w 925"/>
                <a:gd name="T41" fmla="*/ 0 h 951"/>
                <a:gd name="T42" fmla="*/ 0 w 925"/>
                <a:gd name="T43" fmla="*/ 0 h 951"/>
                <a:gd name="T44" fmla="*/ 0 w 925"/>
                <a:gd name="T45" fmla="*/ 0 h 951"/>
                <a:gd name="T46" fmla="*/ 0 w 925"/>
                <a:gd name="T47" fmla="*/ 0 h 951"/>
                <a:gd name="T48" fmla="*/ 0 w 925"/>
                <a:gd name="T49" fmla="*/ 0 h 951"/>
                <a:gd name="T50" fmla="*/ 0 w 925"/>
                <a:gd name="T51" fmla="*/ 0 h 951"/>
                <a:gd name="T52" fmla="*/ 0 w 925"/>
                <a:gd name="T53" fmla="*/ 0 h 951"/>
                <a:gd name="T54" fmla="*/ 0 w 925"/>
                <a:gd name="T55" fmla="*/ 0 h 951"/>
                <a:gd name="T56" fmla="*/ 0 w 925"/>
                <a:gd name="T57" fmla="*/ 0 h 951"/>
                <a:gd name="T58" fmla="*/ 0 w 925"/>
                <a:gd name="T59" fmla="*/ 0 h 951"/>
                <a:gd name="T60" fmla="*/ 0 w 925"/>
                <a:gd name="T61" fmla="*/ 0 h 951"/>
                <a:gd name="T62" fmla="*/ 0 w 925"/>
                <a:gd name="T63" fmla="*/ 0 h 951"/>
                <a:gd name="T64" fmla="*/ 0 w 925"/>
                <a:gd name="T65" fmla="*/ 0 h 951"/>
                <a:gd name="T66" fmla="*/ 0 w 925"/>
                <a:gd name="T67" fmla="*/ 0 h 951"/>
                <a:gd name="T68" fmla="*/ 0 w 925"/>
                <a:gd name="T69" fmla="*/ 0 h 951"/>
                <a:gd name="T70" fmla="*/ 0 w 925"/>
                <a:gd name="T71" fmla="*/ 0 h 951"/>
                <a:gd name="T72" fmla="*/ 0 w 925"/>
                <a:gd name="T73" fmla="*/ 0 h 951"/>
                <a:gd name="T74" fmla="*/ 0 w 925"/>
                <a:gd name="T75" fmla="*/ 0 h 951"/>
                <a:gd name="T76" fmla="*/ 0 w 925"/>
                <a:gd name="T77" fmla="*/ 0 h 951"/>
                <a:gd name="T78" fmla="*/ 0 w 925"/>
                <a:gd name="T79" fmla="*/ 0 h 951"/>
                <a:gd name="T80" fmla="*/ 0 w 925"/>
                <a:gd name="T81" fmla="*/ 0 h 951"/>
                <a:gd name="T82" fmla="*/ 0 w 925"/>
                <a:gd name="T83" fmla="*/ 0 h 951"/>
                <a:gd name="T84" fmla="*/ 0 w 925"/>
                <a:gd name="T85" fmla="*/ 0 h 951"/>
                <a:gd name="T86" fmla="*/ 0 w 925"/>
                <a:gd name="T87" fmla="*/ 0 h 951"/>
                <a:gd name="T88" fmla="*/ 0 w 925"/>
                <a:gd name="T89" fmla="*/ 0 h 951"/>
                <a:gd name="T90" fmla="*/ 0 w 925"/>
                <a:gd name="T91" fmla="*/ 0 h 951"/>
                <a:gd name="T92" fmla="*/ 0 w 925"/>
                <a:gd name="T93" fmla="*/ 0 h 951"/>
                <a:gd name="T94" fmla="*/ 0 w 925"/>
                <a:gd name="T95" fmla="*/ 0 h 951"/>
                <a:gd name="T96" fmla="*/ 0 w 925"/>
                <a:gd name="T97" fmla="*/ 0 h 951"/>
                <a:gd name="T98" fmla="*/ 0 w 925"/>
                <a:gd name="T99" fmla="*/ 0 h 951"/>
                <a:gd name="T100" fmla="*/ 0 w 925"/>
                <a:gd name="T101" fmla="*/ 0 h 951"/>
                <a:gd name="T102" fmla="*/ 0 w 925"/>
                <a:gd name="T103" fmla="*/ 0 h 951"/>
                <a:gd name="T104" fmla="*/ 0 w 925"/>
                <a:gd name="T105" fmla="*/ 0 h 951"/>
                <a:gd name="T106" fmla="*/ 0 w 925"/>
                <a:gd name="T107" fmla="*/ 0 h 951"/>
                <a:gd name="T108" fmla="*/ 0 w 925"/>
                <a:gd name="T109" fmla="*/ 0 h 951"/>
                <a:gd name="T110" fmla="*/ 0 w 925"/>
                <a:gd name="T111" fmla="*/ 0 h 951"/>
                <a:gd name="T112" fmla="*/ 0 w 925"/>
                <a:gd name="T113" fmla="*/ 0 h 951"/>
                <a:gd name="T114" fmla="*/ 0 w 925"/>
                <a:gd name="T115" fmla="*/ 0 h 951"/>
                <a:gd name="T116" fmla="*/ 0 w 925"/>
                <a:gd name="T117" fmla="*/ 0 h 951"/>
                <a:gd name="T118" fmla="*/ 0 w 925"/>
                <a:gd name="T119" fmla="*/ 0 h 95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25" h="951">
                  <a:moveTo>
                    <a:pt x="634" y="599"/>
                  </a:moveTo>
                  <a:lnTo>
                    <a:pt x="634" y="671"/>
                  </a:lnTo>
                  <a:lnTo>
                    <a:pt x="609" y="672"/>
                  </a:lnTo>
                  <a:lnTo>
                    <a:pt x="609" y="629"/>
                  </a:lnTo>
                  <a:lnTo>
                    <a:pt x="515" y="634"/>
                  </a:lnTo>
                  <a:lnTo>
                    <a:pt x="506" y="668"/>
                  </a:lnTo>
                  <a:lnTo>
                    <a:pt x="501" y="685"/>
                  </a:lnTo>
                  <a:lnTo>
                    <a:pt x="537" y="765"/>
                  </a:lnTo>
                  <a:lnTo>
                    <a:pt x="609" y="689"/>
                  </a:lnTo>
                  <a:lnTo>
                    <a:pt x="609" y="710"/>
                  </a:lnTo>
                  <a:lnTo>
                    <a:pt x="544" y="778"/>
                  </a:lnTo>
                  <a:lnTo>
                    <a:pt x="609" y="921"/>
                  </a:lnTo>
                  <a:lnTo>
                    <a:pt x="594" y="919"/>
                  </a:lnTo>
                  <a:lnTo>
                    <a:pt x="534" y="788"/>
                  </a:lnTo>
                  <a:lnTo>
                    <a:pt x="448" y="878"/>
                  </a:lnTo>
                  <a:lnTo>
                    <a:pt x="455" y="851"/>
                  </a:lnTo>
                  <a:lnTo>
                    <a:pt x="527" y="774"/>
                  </a:lnTo>
                  <a:lnTo>
                    <a:pt x="496" y="706"/>
                  </a:lnTo>
                  <a:lnTo>
                    <a:pt x="455" y="851"/>
                  </a:lnTo>
                  <a:lnTo>
                    <a:pt x="448" y="878"/>
                  </a:lnTo>
                  <a:lnTo>
                    <a:pt x="445" y="893"/>
                  </a:lnTo>
                  <a:lnTo>
                    <a:pt x="594" y="919"/>
                  </a:lnTo>
                  <a:lnTo>
                    <a:pt x="609" y="921"/>
                  </a:lnTo>
                  <a:lnTo>
                    <a:pt x="609" y="710"/>
                  </a:lnTo>
                  <a:lnTo>
                    <a:pt x="609" y="689"/>
                  </a:lnTo>
                  <a:lnTo>
                    <a:pt x="501" y="685"/>
                  </a:lnTo>
                  <a:lnTo>
                    <a:pt x="506" y="668"/>
                  </a:lnTo>
                  <a:lnTo>
                    <a:pt x="609" y="672"/>
                  </a:lnTo>
                  <a:lnTo>
                    <a:pt x="634" y="671"/>
                  </a:lnTo>
                  <a:lnTo>
                    <a:pt x="744" y="655"/>
                  </a:lnTo>
                  <a:lnTo>
                    <a:pt x="754" y="673"/>
                  </a:lnTo>
                  <a:lnTo>
                    <a:pt x="636" y="689"/>
                  </a:lnTo>
                  <a:lnTo>
                    <a:pt x="635" y="706"/>
                  </a:lnTo>
                  <a:lnTo>
                    <a:pt x="634" y="902"/>
                  </a:lnTo>
                  <a:lnTo>
                    <a:pt x="642" y="916"/>
                  </a:lnTo>
                  <a:lnTo>
                    <a:pt x="883" y="847"/>
                  </a:lnTo>
                  <a:lnTo>
                    <a:pt x="925" y="862"/>
                  </a:lnTo>
                  <a:lnTo>
                    <a:pt x="616" y="951"/>
                  </a:lnTo>
                  <a:lnTo>
                    <a:pt x="400" y="915"/>
                  </a:lnTo>
                  <a:lnTo>
                    <a:pt x="487" y="626"/>
                  </a:lnTo>
                  <a:lnTo>
                    <a:pt x="457" y="590"/>
                  </a:lnTo>
                  <a:lnTo>
                    <a:pt x="292" y="547"/>
                  </a:lnTo>
                  <a:lnTo>
                    <a:pt x="263" y="551"/>
                  </a:lnTo>
                  <a:lnTo>
                    <a:pt x="234" y="553"/>
                  </a:lnTo>
                  <a:lnTo>
                    <a:pt x="207" y="554"/>
                  </a:lnTo>
                  <a:lnTo>
                    <a:pt x="181" y="554"/>
                  </a:lnTo>
                  <a:lnTo>
                    <a:pt x="157" y="553"/>
                  </a:lnTo>
                  <a:lnTo>
                    <a:pt x="134" y="551"/>
                  </a:lnTo>
                  <a:lnTo>
                    <a:pt x="113" y="548"/>
                  </a:lnTo>
                  <a:lnTo>
                    <a:pt x="93" y="544"/>
                  </a:lnTo>
                  <a:lnTo>
                    <a:pt x="74" y="538"/>
                  </a:lnTo>
                  <a:lnTo>
                    <a:pt x="59" y="533"/>
                  </a:lnTo>
                  <a:lnTo>
                    <a:pt x="44" y="528"/>
                  </a:lnTo>
                  <a:lnTo>
                    <a:pt x="32" y="523"/>
                  </a:lnTo>
                  <a:lnTo>
                    <a:pt x="22" y="517"/>
                  </a:lnTo>
                  <a:lnTo>
                    <a:pt x="13" y="512"/>
                  </a:lnTo>
                  <a:lnTo>
                    <a:pt x="7" y="506"/>
                  </a:lnTo>
                  <a:lnTo>
                    <a:pt x="4" y="501"/>
                  </a:lnTo>
                  <a:lnTo>
                    <a:pt x="0" y="492"/>
                  </a:lnTo>
                  <a:lnTo>
                    <a:pt x="1" y="481"/>
                  </a:lnTo>
                  <a:lnTo>
                    <a:pt x="4" y="467"/>
                  </a:lnTo>
                  <a:lnTo>
                    <a:pt x="11" y="452"/>
                  </a:lnTo>
                  <a:lnTo>
                    <a:pt x="22" y="434"/>
                  </a:lnTo>
                  <a:lnTo>
                    <a:pt x="35" y="415"/>
                  </a:lnTo>
                  <a:lnTo>
                    <a:pt x="52" y="395"/>
                  </a:lnTo>
                  <a:lnTo>
                    <a:pt x="70" y="374"/>
                  </a:lnTo>
                  <a:lnTo>
                    <a:pt x="92" y="351"/>
                  </a:lnTo>
                  <a:lnTo>
                    <a:pt x="117" y="329"/>
                  </a:lnTo>
                  <a:lnTo>
                    <a:pt x="143" y="305"/>
                  </a:lnTo>
                  <a:lnTo>
                    <a:pt x="172" y="280"/>
                  </a:lnTo>
                  <a:lnTo>
                    <a:pt x="202" y="256"/>
                  </a:lnTo>
                  <a:lnTo>
                    <a:pt x="234" y="231"/>
                  </a:lnTo>
                  <a:lnTo>
                    <a:pt x="268" y="206"/>
                  </a:lnTo>
                  <a:lnTo>
                    <a:pt x="303" y="183"/>
                  </a:lnTo>
                  <a:lnTo>
                    <a:pt x="260" y="119"/>
                  </a:lnTo>
                  <a:lnTo>
                    <a:pt x="351" y="58"/>
                  </a:lnTo>
                  <a:lnTo>
                    <a:pt x="400" y="123"/>
                  </a:lnTo>
                  <a:lnTo>
                    <a:pt x="437" y="103"/>
                  </a:lnTo>
                  <a:lnTo>
                    <a:pt x="472" y="86"/>
                  </a:lnTo>
                  <a:lnTo>
                    <a:pt x="505" y="69"/>
                  </a:lnTo>
                  <a:lnTo>
                    <a:pt x="538" y="54"/>
                  </a:lnTo>
                  <a:lnTo>
                    <a:pt x="569" y="42"/>
                  </a:lnTo>
                  <a:lnTo>
                    <a:pt x="599" y="31"/>
                  </a:lnTo>
                  <a:lnTo>
                    <a:pt x="628" y="21"/>
                  </a:lnTo>
                  <a:lnTo>
                    <a:pt x="654" y="14"/>
                  </a:lnTo>
                  <a:lnTo>
                    <a:pt x="679" y="8"/>
                  </a:lnTo>
                  <a:lnTo>
                    <a:pt x="701" y="4"/>
                  </a:lnTo>
                  <a:lnTo>
                    <a:pt x="721" y="1"/>
                  </a:lnTo>
                  <a:lnTo>
                    <a:pt x="739" y="0"/>
                  </a:lnTo>
                  <a:lnTo>
                    <a:pt x="754" y="0"/>
                  </a:lnTo>
                  <a:lnTo>
                    <a:pt x="767" y="2"/>
                  </a:lnTo>
                  <a:lnTo>
                    <a:pt x="776" y="5"/>
                  </a:lnTo>
                  <a:lnTo>
                    <a:pt x="782" y="10"/>
                  </a:lnTo>
                  <a:lnTo>
                    <a:pt x="796" y="36"/>
                  </a:lnTo>
                  <a:lnTo>
                    <a:pt x="801" y="68"/>
                  </a:lnTo>
                  <a:lnTo>
                    <a:pt x="799" y="105"/>
                  </a:lnTo>
                  <a:lnTo>
                    <a:pt x="789" y="145"/>
                  </a:lnTo>
                  <a:lnTo>
                    <a:pt x="774" y="188"/>
                  </a:lnTo>
                  <a:lnTo>
                    <a:pt x="754" y="230"/>
                  </a:lnTo>
                  <a:lnTo>
                    <a:pt x="730" y="271"/>
                  </a:lnTo>
                  <a:lnTo>
                    <a:pt x="704" y="308"/>
                  </a:lnTo>
                  <a:lnTo>
                    <a:pt x="688" y="525"/>
                  </a:lnTo>
                  <a:lnTo>
                    <a:pt x="925" y="862"/>
                  </a:lnTo>
                  <a:lnTo>
                    <a:pt x="883" y="847"/>
                  </a:lnTo>
                  <a:lnTo>
                    <a:pt x="729" y="761"/>
                  </a:lnTo>
                  <a:lnTo>
                    <a:pt x="739" y="744"/>
                  </a:lnTo>
                  <a:lnTo>
                    <a:pt x="852" y="809"/>
                  </a:lnTo>
                  <a:lnTo>
                    <a:pt x="767" y="687"/>
                  </a:lnTo>
                  <a:lnTo>
                    <a:pt x="739" y="744"/>
                  </a:lnTo>
                  <a:lnTo>
                    <a:pt x="729" y="761"/>
                  </a:lnTo>
                  <a:lnTo>
                    <a:pt x="642" y="916"/>
                  </a:lnTo>
                  <a:lnTo>
                    <a:pt x="634" y="902"/>
                  </a:lnTo>
                  <a:lnTo>
                    <a:pt x="716" y="751"/>
                  </a:lnTo>
                  <a:lnTo>
                    <a:pt x="635" y="706"/>
                  </a:lnTo>
                  <a:lnTo>
                    <a:pt x="636" y="689"/>
                  </a:lnTo>
                  <a:lnTo>
                    <a:pt x="724" y="736"/>
                  </a:lnTo>
                  <a:lnTo>
                    <a:pt x="754" y="673"/>
                  </a:lnTo>
                  <a:lnTo>
                    <a:pt x="744" y="655"/>
                  </a:lnTo>
                  <a:lnTo>
                    <a:pt x="671" y="550"/>
                  </a:lnTo>
                  <a:lnTo>
                    <a:pt x="634" y="5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Freeform 35">
              <a:extLst>
                <a:ext uri="{FF2B5EF4-FFF2-40B4-BE49-F238E27FC236}">
                  <a16:creationId xmlns:a16="http://schemas.microsoft.com/office/drawing/2014/main" id="{03900180-845F-744A-BEC7-54818B46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1964"/>
              <a:ext cx="71" cy="75"/>
            </a:xfrm>
            <a:custGeom>
              <a:avLst/>
              <a:gdLst>
                <a:gd name="T0" fmla="*/ 0 w 212"/>
                <a:gd name="T1" fmla="*/ 0 h 225"/>
                <a:gd name="T2" fmla="*/ 0 w 212"/>
                <a:gd name="T3" fmla="*/ 0 h 225"/>
                <a:gd name="T4" fmla="*/ 0 w 212"/>
                <a:gd name="T5" fmla="*/ 0 h 225"/>
                <a:gd name="T6" fmla="*/ 0 w 212"/>
                <a:gd name="T7" fmla="*/ 0 h 225"/>
                <a:gd name="T8" fmla="*/ 0 w 212"/>
                <a:gd name="T9" fmla="*/ 0 h 225"/>
                <a:gd name="T10" fmla="*/ 0 w 212"/>
                <a:gd name="T11" fmla="*/ 0 h 225"/>
                <a:gd name="T12" fmla="*/ 0 w 212"/>
                <a:gd name="T13" fmla="*/ 0 h 225"/>
                <a:gd name="T14" fmla="*/ 0 w 212"/>
                <a:gd name="T15" fmla="*/ 0 h 225"/>
                <a:gd name="T16" fmla="*/ 0 w 212"/>
                <a:gd name="T17" fmla="*/ 0 h 225"/>
                <a:gd name="T18" fmla="*/ 0 w 212"/>
                <a:gd name="T19" fmla="*/ 0 h 225"/>
                <a:gd name="T20" fmla="*/ 0 w 212"/>
                <a:gd name="T21" fmla="*/ 0 h 225"/>
                <a:gd name="T22" fmla="*/ 0 w 212"/>
                <a:gd name="T23" fmla="*/ 0 h 225"/>
                <a:gd name="T24" fmla="*/ 0 w 212"/>
                <a:gd name="T25" fmla="*/ 0 h 225"/>
                <a:gd name="T26" fmla="*/ 0 w 212"/>
                <a:gd name="T27" fmla="*/ 0 h 225"/>
                <a:gd name="T28" fmla="*/ 0 w 212"/>
                <a:gd name="T29" fmla="*/ 0 h 225"/>
                <a:gd name="T30" fmla="*/ 0 w 212"/>
                <a:gd name="T31" fmla="*/ 0 h 225"/>
                <a:gd name="T32" fmla="*/ 0 w 212"/>
                <a:gd name="T33" fmla="*/ 0 h 225"/>
                <a:gd name="T34" fmla="*/ 0 w 212"/>
                <a:gd name="T35" fmla="*/ 0 h 225"/>
                <a:gd name="T36" fmla="*/ 0 w 212"/>
                <a:gd name="T37" fmla="*/ 0 h 225"/>
                <a:gd name="T38" fmla="*/ 0 w 212"/>
                <a:gd name="T39" fmla="*/ 0 h 225"/>
                <a:gd name="T40" fmla="*/ 0 w 212"/>
                <a:gd name="T41" fmla="*/ 0 h 2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2" h="225">
                  <a:moveTo>
                    <a:pt x="163" y="225"/>
                  </a:moveTo>
                  <a:lnTo>
                    <a:pt x="135" y="192"/>
                  </a:lnTo>
                  <a:lnTo>
                    <a:pt x="0" y="147"/>
                  </a:lnTo>
                  <a:lnTo>
                    <a:pt x="11" y="143"/>
                  </a:lnTo>
                  <a:lnTo>
                    <a:pt x="21" y="138"/>
                  </a:lnTo>
                  <a:lnTo>
                    <a:pt x="31" y="133"/>
                  </a:lnTo>
                  <a:lnTo>
                    <a:pt x="43" y="127"/>
                  </a:lnTo>
                  <a:lnTo>
                    <a:pt x="53" y="122"/>
                  </a:lnTo>
                  <a:lnTo>
                    <a:pt x="63" y="117"/>
                  </a:lnTo>
                  <a:lnTo>
                    <a:pt x="74" y="111"/>
                  </a:lnTo>
                  <a:lnTo>
                    <a:pt x="84" y="105"/>
                  </a:lnTo>
                  <a:lnTo>
                    <a:pt x="101" y="94"/>
                  </a:lnTo>
                  <a:lnTo>
                    <a:pt x="117" y="83"/>
                  </a:lnTo>
                  <a:lnTo>
                    <a:pt x="134" y="72"/>
                  </a:lnTo>
                  <a:lnTo>
                    <a:pt x="150" y="58"/>
                  </a:lnTo>
                  <a:lnTo>
                    <a:pt x="166" y="45"/>
                  </a:lnTo>
                  <a:lnTo>
                    <a:pt x="181" y="31"/>
                  </a:lnTo>
                  <a:lnTo>
                    <a:pt x="197" y="16"/>
                  </a:lnTo>
                  <a:lnTo>
                    <a:pt x="212" y="0"/>
                  </a:lnTo>
                  <a:lnTo>
                    <a:pt x="202" y="172"/>
                  </a:lnTo>
                  <a:lnTo>
                    <a:pt x="163" y="225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Freeform 36">
              <a:extLst>
                <a:ext uri="{FF2B5EF4-FFF2-40B4-BE49-F238E27FC236}">
                  <a16:creationId xmlns:a16="http://schemas.microsoft.com/office/drawing/2014/main" id="{B92FAD0E-B0E4-3949-8DED-742C62DC9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" y="1907"/>
              <a:ext cx="197" cy="115"/>
            </a:xfrm>
            <a:custGeom>
              <a:avLst/>
              <a:gdLst>
                <a:gd name="T0" fmla="*/ 0 w 592"/>
                <a:gd name="T1" fmla="*/ 0 h 344"/>
                <a:gd name="T2" fmla="*/ 0 w 592"/>
                <a:gd name="T3" fmla="*/ 0 h 344"/>
                <a:gd name="T4" fmla="*/ 0 w 592"/>
                <a:gd name="T5" fmla="*/ 0 h 344"/>
                <a:gd name="T6" fmla="*/ 0 w 592"/>
                <a:gd name="T7" fmla="*/ 0 h 344"/>
                <a:gd name="T8" fmla="*/ 0 w 592"/>
                <a:gd name="T9" fmla="*/ 0 h 344"/>
                <a:gd name="T10" fmla="*/ 0 w 592"/>
                <a:gd name="T11" fmla="*/ 0 h 344"/>
                <a:gd name="T12" fmla="*/ 0 w 592"/>
                <a:gd name="T13" fmla="*/ 0 h 344"/>
                <a:gd name="T14" fmla="*/ 0 w 592"/>
                <a:gd name="T15" fmla="*/ 0 h 344"/>
                <a:gd name="T16" fmla="*/ 0 w 592"/>
                <a:gd name="T17" fmla="*/ 0 h 344"/>
                <a:gd name="T18" fmla="*/ 0 w 592"/>
                <a:gd name="T19" fmla="*/ 0 h 344"/>
                <a:gd name="T20" fmla="*/ 0 w 592"/>
                <a:gd name="T21" fmla="*/ 0 h 344"/>
                <a:gd name="T22" fmla="*/ 0 w 592"/>
                <a:gd name="T23" fmla="*/ 0 h 344"/>
                <a:gd name="T24" fmla="*/ 0 w 592"/>
                <a:gd name="T25" fmla="*/ 0 h 344"/>
                <a:gd name="T26" fmla="*/ 0 w 592"/>
                <a:gd name="T27" fmla="*/ 0 h 344"/>
                <a:gd name="T28" fmla="*/ 0 w 592"/>
                <a:gd name="T29" fmla="*/ 0 h 344"/>
                <a:gd name="T30" fmla="*/ 0 w 592"/>
                <a:gd name="T31" fmla="*/ 0 h 344"/>
                <a:gd name="T32" fmla="*/ 0 w 592"/>
                <a:gd name="T33" fmla="*/ 0 h 344"/>
                <a:gd name="T34" fmla="*/ 0 w 592"/>
                <a:gd name="T35" fmla="*/ 0 h 344"/>
                <a:gd name="T36" fmla="*/ 0 w 592"/>
                <a:gd name="T37" fmla="*/ 0 h 344"/>
                <a:gd name="T38" fmla="*/ 0 w 592"/>
                <a:gd name="T39" fmla="*/ 0 h 344"/>
                <a:gd name="T40" fmla="*/ 0 w 592"/>
                <a:gd name="T41" fmla="*/ 0 h 344"/>
                <a:gd name="T42" fmla="*/ 0 w 592"/>
                <a:gd name="T43" fmla="*/ 0 h 344"/>
                <a:gd name="T44" fmla="*/ 0 w 592"/>
                <a:gd name="T45" fmla="*/ 0 h 344"/>
                <a:gd name="T46" fmla="*/ 0 w 592"/>
                <a:gd name="T47" fmla="*/ 0 h 344"/>
                <a:gd name="T48" fmla="*/ 0 w 592"/>
                <a:gd name="T49" fmla="*/ 0 h 344"/>
                <a:gd name="T50" fmla="*/ 0 w 592"/>
                <a:gd name="T51" fmla="*/ 0 h 344"/>
                <a:gd name="T52" fmla="*/ 0 w 592"/>
                <a:gd name="T53" fmla="*/ 0 h 344"/>
                <a:gd name="T54" fmla="*/ 0 w 592"/>
                <a:gd name="T55" fmla="*/ 0 h 344"/>
                <a:gd name="T56" fmla="*/ 0 w 592"/>
                <a:gd name="T57" fmla="*/ 0 h 344"/>
                <a:gd name="T58" fmla="*/ 0 w 592"/>
                <a:gd name="T59" fmla="*/ 0 h 344"/>
                <a:gd name="T60" fmla="*/ 0 w 592"/>
                <a:gd name="T61" fmla="*/ 0 h 344"/>
                <a:gd name="T62" fmla="*/ 0 w 592"/>
                <a:gd name="T63" fmla="*/ 0 h 344"/>
                <a:gd name="T64" fmla="*/ 0 w 592"/>
                <a:gd name="T65" fmla="*/ 0 h 344"/>
                <a:gd name="T66" fmla="*/ 0 w 592"/>
                <a:gd name="T67" fmla="*/ 0 h 344"/>
                <a:gd name="T68" fmla="*/ 0 w 592"/>
                <a:gd name="T69" fmla="*/ 0 h 344"/>
                <a:gd name="T70" fmla="*/ 0 w 592"/>
                <a:gd name="T71" fmla="*/ 0 h 344"/>
                <a:gd name="T72" fmla="*/ 0 w 592"/>
                <a:gd name="T73" fmla="*/ 0 h 344"/>
                <a:gd name="T74" fmla="*/ 0 w 592"/>
                <a:gd name="T75" fmla="*/ 0 h 344"/>
                <a:gd name="T76" fmla="*/ 0 w 592"/>
                <a:gd name="T77" fmla="*/ 0 h 344"/>
                <a:gd name="T78" fmla="*/ 0 w 592"/>
                <a:gd name="T79" fmla="*/ 0 h 344"/>
                <a:gd name="T80" fmla="*/ 0 w 592"/>
                <a:gd name="T81" fmla="*/ 0 h 34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92" h="344">
                  <a:moveTo>
                    <a:pt x="588" y="1"/>
                  </a:moveTo>
                  <a:lnTo>
                    <a:pt x="578" y="11"/>
                  </a:lnTo>
                  <a:lnTo>
                    <a:pt x="568" y="22"/>
                  </a:lnTo>
                  <a:lnTo>
                    <a:pt x="556" y="34"/>
                  </a:lnTo>
                  <a:lnTo>
                    <a:pt x="544" y="45"/>
                  </a:lnTo>
                  <a:lnTo>
                    <a:pt x="531" y="56"/>
                  </a:lnTo>
                  <a:lnTo>
                    <a:pt x="519" y="68"/>
                  </a:lnTo>
                  <a:lnTo>
                    <a:pt x="506" y="79"/>
                  </a:lnTo>
                  <a:lnTo>
                    <a:pt x="491" y="92"/>
                  </a:lnTo>
                  <a:lnTo>
                    <a:pt x="476" y="103"/>
                  </a:lnTo>
                  <a:lnTo>
                    <a:pt x="460" y="115"/>
                  </a:lnTo>
                  <a:lnTo>
                    <a:pt x="444" y="128"/>
                  </a:lnTo>
                  <a:lnTo>
                    <a:pt x="427" y="139"/>
                  </a:lnTo>
                  <a:lnTo>
                    <a:pt x="409" y="152"/>
                  </a:lnTo>
                  <a:lnTo>
                    <a:pt x="392" y="164"/>
                  </a:lnTo>
                  <a:lnTo>
                    <a:pt x="372" y="175"/>
                  </a:lnTo>
                  <a:lnTo>
                    <a:pt x="352" y="188"/>
                  </a:lnTo>
                  <a:lnTo>
                    <a:pt x="337" y="197"/>
                  </a:lnTo>
                  <a:lnTo>
                    <a:pt x="320" y="206"/>
                  </a:lnTo>
                  <a:lnTo>
                    <a:pt x="305" y="215"/>
                  </a:lnTo>
                  <a:lnTo>
                    <a:pt x="289" y="223"/>
                  </a:lnTo>
                  <a:lnTo>
                    <a:pt x="273" y="232"/>
                  </a:lnTo>
                  <a:lnTo>
                    <a:pt x="257" y="241"/>
                  </a:lnTo>
                  <a:lnTo>
                    <a:pt x="242" y="248"/>
                  </a:lnTo>
                  <a:lnTo>
                    <a:pt x="226" y="256"/>
                  </a:lnTo>
                  <a:lnTo>
                    <a:pt x="211" y="263"/>
                  </a:lnTo>
                  <a:lnTo>
                    <a:pt x="195" y="271"/>
                  </a:lnTo>
                  <a:lnTo>
                    <a:pt x="180" y="278"/>
                  </a:lnTo>
                  <a:lnTo>
                    <a:pt x="164" y="284"/>
                  </a:lnTo>
                  <a:lnTo>
                    <a:pt x="150" y="290"/>
                  </a:lnTo>
                  <a:lnTo>
                    <a:pt x="134" y="296"/>
                  </a:lnTo>
                  <a:lnTo>
                    <a:pt x="120" y="303"/>
                  </a:lnTo>
                  <a:lnTo>
                    <a:pt x="105" y="308"/>
                  </a:lnTo>
                  <a:lnTo>
                    <a:pt x="91" y="313"/>
                  </a:lnTo>
                  <a:lnTo>
                    <a:pt x="77" y="318"/>
                  </a:lnTo>
                  <a:lnTo>
                    <a:pt x="64" y="323"/>
                  </a:lnTo>
                  <a:lnTo>
                    <a:pt x="50" y="327"/>
                  </a:lnTo>
                  <a:lnTo>
                    <a:pt x="37" y="332"/>
                  </a:lnTo>
                  <a:lnTo>
                    <a:pt x="24" y="335"/>
                  </a:lnTo>
                  <a:lnTo>
                    <a:pt x="12" y="338"/>
                  </a:lnTo>
                  <a:lnTo>
                    <a:pt x="0" y="341"/>
                  </a:lnTo>
                  <a:lnTo>
                    <a:pt x="19" y="343"/>
                  </a:lnTo>
                  <a:lnTo>
                    <a:pt x="39" y="344"/>
                  </a:lnTo>
                  <a:lnTo>
                    <a:pt x="58" y="344"/>
                  </a:lnTo>
                  <a:lnTo>
                    <a:pt x="79" y="344"/>
                  </a:lnTo>
                  <a:lnTo>
                    <a:pt x="98" y="343"/>
                  </a:lnTo>
                  <a:lnTo>
                    <a:pt x="117" y="341"/>
                  </a:lnTo>
                  <a:lnTo>
                    <a:pt x="137" y="339"/>
                  </a:lnTo>
                  <a:lnTo>
                    <a:pt x="157" y="336"/>
                  </a:lnTo>
                  <a:lnTo>
                    <a:pt x="175" y="332"/>
                  </a:lnTo>
                  <a:lnTo>
                    <a:pt x="194" y="327"/>
                  </a:lnTo>
                  <a:lnTo>
                    <a:pt x="212" y="323"/>
                  </a:lnTo>
                  <a:lnTo>
                    <a:pt x="230" y="318"/>
                  </a:lnTo>
                  <a:lnTo>
                    <a:pt x="248" y="312"/>
                  </a:lnTo>
                  <a:lnTo>
                    <a:pt x="264" y="307"/>
                  </a:lnTo>
                  <a:lnTo>
                    <a:pt x="281" y="299"/>
                  </a:lnTo>
                  <a:lnTo>
                    <a:pt x="298" y="293"/>
                  </a:lnTo>
                  <a:lnTo>
                    <a:pt x="311" y="288"/>
                  </a:lnTo>
                  <a:lnTo>
                    <a:pt x="323" y="282"/>
                  </a:lnTo>
                  <a:lnTo>
                    <a:pt x="337" y="276"/>
                  </a:lnTo>
                  <a:lnTo>
                    <a:pt x="348" y="269"/>
                  </a:lnTo>
                  <a:lnTo>
                    <a:pt x="360" y="263"/>
                  </a:lnTo>
                  <a:lnTo>
                    <a:pt x="371" y="257"/>
                  </a:lnTo>
                  <a:lnTo>
                    <a:pt x="381" y="251"/>
                  </a:lnTo>
                  <a:lnTo>
                    <a:pt x="392" y="245"/>
                  </a:lnTo>
                  <a:lnTo>
                    <a:pt x="410" y="232"/>
                  </a:lnTo>
                  <a:lnTo>
                    <a:pt x="428" y="219"/>
                  </a:lnTo>
                  <a:lnTo>
                    <a:pt x="446" y="205"/>
                  </a:lnTo>
                  <a:lnTo>
                    <a:pt x="463" y="192"/>
                  </a:lnTo>
                  <a:lnTo>
                    <a:pt x="479" y="177"/>
                  </a:lnTo>
                  <a:lnTo>
                    <a:pt x="494" y="163"/>
                  </a:lnTo>
                  <a:lnTo>
                    <a:pt x="510" y="147"/>
                  </a:lnTo>
                  <a:lnTo>
                    <a:pt x="523" y="132"/>
                  </a:lnTo>
                  <a:lnTo>
                    <a:pt x="536" y="116"/>
                  </a:lnTo>
                  <a:lnTo>
                    <a:pt x="548" y="100"/>
                  </a:lnTo>
                  <a:lnTo>
                    <a:pt x="558" y="83"/>
                  </a:lnTo>
                  <a:lnTo>
                    <a:pt x="568" y="67"/>
                  </a:lnTo>
                  <a:lnTo>
                    <a:pt x="576" y="50"/>
                  </a:lnTo>
                  <a:lnTo>
                    <a:pt x="583" y="34"/>
                  </a:lnTo>
                  <a:lnTo>
                    <a:pt x="588" y="16"/>
                  </a:lnTo>
                  <a:lnTo>
                    <a:pt x="592" y="0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Freeform 37">
              <a:extLst>
                <a:ext uri="{FF2B5EF4-FFF2-40B4-BE49-F238E27FC236}">
                  <a16:creationId xmlns:a16="http://schemas.microsoft.com/office/drawing/2014/main" id="{7749B31F-9AEB-D44A-9BE5-924241AB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1918"/>
              <a:ext cx="94" cy="96"/>
            </a:xfrm>
            <a:custGeom>
              <a:avLst/>
              <a:gdLst>
                <a:gd name="T0" fmla="*/ 0 w 282"/>
                <a:gd name="T1" fmla="*/ 0 h 290"/>
                <a:gd name="T2" fmla="*/ 0 w 282"/>
                <a:gd name="T3" fmla="*/ 0 h 290"/>
                <a:gd name="T4" fmla="*/ 0 w 282"/>
                <a:gd name="T5" fmla="*/ 0 h 290"/>
                <a:gd name="T6" fmla="*/ 0 w 282"/>
                <a:gd name="T7" fmla="*/ 0 h 290"/>
                <a:gd name="T8" fmla="*/ 0 w 282"/>
                <a:gd name="T9" fmla="*/ 0 h 290"/>
                <a:gd name="T10" fmla="*/ 0 w 282"/>
                <a:gd name="T11" fmla="*/ 0 h 290"/>
                <a:gd name="T12" fmla="*/ 0 w 282"/>
                <a:gd name="T13" fmla="*/ 0 h 290"/>
                <a:gd name="T14" fmla="*/ 0 w 282"/>
                <a:gd name="T15" fmla="*/ 0 h 290"/>
                <a:gd name="T16" fmla="*/ 0 w 282"/>
                <a:gd name="T17" fmla="*/ 0 h 290"/>
                <a:gd name="T18" fmla="*/ 0 w 282"/>
                <a:gd name="T19" fmla="*/ 0 h 290"/>
                <a:gd name="T20" fmla="*/ 0 w 282"/>
                <a:gd name="T21" fmla="*/ 0 h 290"/>
                <a:gd name="T22" fmla="*/ 0 w 282"/>
                <a:gd name="T23" fmla="*/ 0 h 290"/>
                <a:gd name="T24" fmla="*/ 0 w 282"/>
                <a:gd name="T25" fmla="*/ 0 h 290"/>
                <a:gd name="T26" fmla="*/ 0 w 282"/>
                <a:gd name="T27" fmla="*/ 0 h 290"/>
                <a:gd name="T28" fmla="*/ 0 w 282"/>
                <a:gd name="T29" fmla="*/ 0 h 290"/>
                <a:gd name="T30" fmla="*/ 0 w 282"/>
                <a:gd name="T31" fmla="*/ 0 h 290"/>
                <a:gd name="T32" fmla="*/ 0 w 282"/>
                <a:gd name="T33" fmla="*/ 0 h 290"/>
                <a:gd name="T34" fmla="*/ 0 w 282"/>
                <a:gd name="T35" fmla="*/ 0 h 290"/>
                <a:gd name="T36" fmla="*/ 0 w 282"/>
                <a:gd name="T37" fmla="*/ 0 h 290"/>
                <a:gd name="T38" fmla="*/ 0 w 282"/>
                <a:gd name="T39" fmla="*/ 0 h 290"/>
                <a:gd name="T40" fmla="*/ 0 w 282"/>
                <a:gd name="T41" fmla="*/ 0 h 290"/>
                <a:gd name="T42" fmla="*/ 0 w 282"/>
                <a:gd name="T43" fmla="*/ 0 h 290"/>
                <a:gd name="T44" fmla="*/ 0 w 282"/>
                <a:gd name="T45" fmla="*/ 0 h 290"/>
                <a:gd name="T46" fmla="*/ 0 w 282"/>
                <a:gd name="T47" fmla="*/ 0 h 290"/>
                <a:gd name="T48" fmla="*/ 0 w 282"/>
                <a:gd name="T49" fmla="*/ 0 h 290"/>
                <a:gd name="T50" fmla="*/ 0 w 282"/>
                <a:gd name="T51" fmla="*/ 0 h 290"/>
                <a:gd name="T52" fmla="*/ 0 w 282"/>
                <a:gd name="T53" fmla="*/ 0 h 290"/>
                <a:gd name="T54" fmla="*/ 0 w 282"/>
                <a:gd name="T55" fmla="*/ 0 h 290"/>
                <a:gd name="T56" fmla="*/ 0 w 282"/>
                <a:gd name="T57" fmla="*/ 0 h 290"/>
                <a:gd name="T58" fmla="*/ 0 w 282"/>
                <a:gd name="T59" fmla="*/ 0 h 290"/>
                <a:gd name="T60" fmla="*/ 0 w 282"/>
                <a:gd name="T61" fmla="*/ 0 h 290"/>
                <a:gd name="T62" fmla="*/ 0 w 282"/>
                <a:gd name="T63" fmla="*/ 0 h 290"/>
                <a:gd name="T64" fmla="*/ 0 w 282"/>
                <a:gd name="T65" fmla="*/ 0 h 290"/>
                <a:gd name="T66" fmla="*/ 0 w 282"/>
                <a:gd name="T67" fmla="*/ 0 h 2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2" h="290">
                  <a:moveTo>
                    <a:pt x="282" y="0"/>
                  </a:moveTo>
                  <a:lnTo>
                    <a:pt x="257" y="17"/>
                  </a:lnTo>
                  <a:lnTo>
                    <a:pt x="232" y="37"/>
                  </a:lnTo>
                  <a:lnTo>
                    <a:pt x="207" y="57"/>
                  </a:lnTo>
                  <a:lnTo>
                    <a:pt x="181" y="77"/>
                  </a:lnTo>
                  <a:lnTo>
                    <a:pt x="156" y="98"/>
                  </a:lnTo>
                  <a:lnTo>
                    <a:pt x="132" y="119"/>
                  </a:lnTo>
                  <a:lnTo>
                    <a:pt x="108" y="139"/>
                  </a:lnTo>
                  <a:lnTo>
                    <a:pt x="87" y="159"/>
                  </a:lnTo>
                  <a:lnTo>
                    <a:pt x="67" y="179"/>
                  </a:lnTo>
                  <a:lnTo>
                    <a:pt x="49" y="196"/>
                  </a:lnTo>
                  <a:lnTo>
                    <a:pt x="33" y="214"/>
                  </a:lnTo>
                  <a:lnTo>
                    <a:pt x="20" y="229"/>
                  </a:lnTo>
                  <a:lnTo>
                    <a:pt x="10" y="244"/>
                  </a:lnTo>
                  <a:lnTo>
                    <a:pt x="3" y="256"/>
                  </a:lnTo>
                  <a:lnTo>
                    <a:pt x="0" y="266"/>
                  </a:lnTo>
                  <a:lnTo>
                    <a:pt x="0" y="274"/>
                  </a:lnTo>
                  <a:lnTo>
                    <a:pt x="4" y="280"/>
                  </a:lnTo>
                  <a:lnTo>
                    <a:pt x="10" y="285"/>
                  </a:lnTo>
                  <a:lnTo>
                    <a:pt x="18" y="288"/>
                  </a:lnTo>
                  <a:lnTo>
                    <a:pt x="29" y="290"/>
                  </a:lnTo>
                  <a:lnTo>
                    <a:pt x="41" y="290"/>
                  </a:lnTo>
                  <a:lnTo>
                    <a:pt x="56" y="289"/>
                  </a:lnTo>
                  <a:lnTo>
                    <a:pt x="71" y="287"/>
                  </a:lnTo>
                  <a:lnTo>
                    <a:pt x="88" y="284"/>
                  </a:lnTo>
                  <a:lnTo>
                    <a:pt x="105" y="280"/>
                  </a:lnTo>
                  <a:lnTo>
                    <a:pt x="125" y="275"/>
                  </a:lnTo>
                  <a:lnTo>
                    <a:pt x="145" y="270"/>
                  </a:lnTo>
                  <a:lnTo>
                    <a:pt x="165" y="262"/>
                  </a:lnTo>
                  <a:lnTo>
                    <a:pt x="187" y="255"/>
                  </a:lnTo>
                  <a:lnTo>
                    <a:pt x="209" y="248"/>
                  </a:lnTo>
                  <a:lnTo>
                    <a:pt x="231" y="239"/>
                  </a:lnTo>
                  <a:lnTo>
                    <a:pt x="252" y="23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Freeform 38">
              <a:extLst>
                <a:ext uri="{FF2B5EF4-FFF2-40B4-BE49-F238E27FC236}">
                  <a16:creationId xmlns:a16="http://schemas.microsoft.com/office/drawing/2014/main" id="{6912F45D-0A44-304D-8ACC-1771B12C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" y="1928"/>
              <a:ext cx="14" cy="63"/>
            </a:xfrm>
            <a:custGeom>
              <a:avLst/>
              <a:gdLst>
                <a:gd name="T0" fmla="*/ 0 w 42"/>
                <a:gd name="T1" fmla="*/ 0 h 190"/>
                <a:gd name="T2" fmla="*/ 0 w 42"/>
                <a:gd name="T3" fmla="*/ 0 h 190"/>
                <a:gd name="T4" fmla="*/ 0 w 42"/>
                <a:gd name="T5" fmla="*/ 0 h 190"/>
                <a:gd name="T6" fmla="*/ 0 w 42"/>
                <a:gd name="T7" fmla="*/ 0 h 190"/>
                <a:gd name="T8" fmla="*/ 0 w 42"/>
                <a:gd name="T9" fmla="*/ 0 h 190"/>
                <a:gd name="T10" fmla="*/ 0 w 42"/>
                <a:gd name="T11" fmla="*/ 0 h 190"/>
                <a:gd name="T12" fmla="*/ 0 w 42"/>
                <a:gd name="T13" fmla="*/ 0 h 190"/>
                <a:gd name="T14" fmla="*/ 0 w 42"/>
                <a:gd name="T15" fmla="*/ 0 h 190"/>
                <a:gd name="T16" fmla="*/ 0 w 42"/>
                <a:gd name="T17" fmla="*/ 0 h 190"/>
                <a:gd name="T18" fmla="*/ 0 w 42"/>
                <a:gd name="T19" fmla="*/ 0 h 190"/>
                <a:gd name="T20" fmla="*/ 0 w 42"/>
                <a:gd name="T21" fmla="*/ 0 h 1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190">
                  <a:moveTo>
                    <a:pt x="42" y="171"/>
                  </a:moveTo>
                  <a:lnTo>
                    <a:pt x="36" y="173"/>
                  </a:lnTo>
                  <a:lnTo>
                    <a:pt x="31" y="175"/>
                  </a:lnTo>
                  <a:lnTo>
                    <a:pt x="26" y="179"/>
                  </a:lnTo>
                  <a:lnTo>
                    <a:pt x="21" y="181"/>
                  </a:lnTo>
                  <a:lnTo>
                    <a:pt x="16" y="183"/>
                  </a:lnTo>
                  <a:lnTo>
                    <a:pt x="10" y="185"/>
                  </a:lnTo>
                  <a:lnTo>
                    <a:pt x="5" y="188"/>
                  </a:lnTo>
                  <a:lnTo>
                    <a:pt x="0" y="190"/>
                  </a:lnTo>
                  <a:lnTo>
                    <a:pt x="22" y="0"/>
                  </a:lnTo>
                  <a:lnTo>
                    <a:pt x="42" y="171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Freeform 39">
              <a:extLst>
                <a:ext uri="{FF2B5EF4-FFF2-40B4-BE49-F238E27FC236}">
                  <a16:creationId xmlns:a16="http://schemas.microsoft.com/office/drawing/2014/main" id="{0529BF13-8835-9A43-BA4B-192DDF478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1954"/>
              <a:ext cx="11" cy="11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0 h 32"/>
                <a:gd name="T4" fmla="*/ 0 w 32"/>
                <a:gd name="T5" fmla="*/ 0 h 32"/>
                <a:gd name="T6" fmla="*/ 0 w 32"/>
                <a:gd name="T7" fmla="*/ 0 h 32"/>
                <a:gd name="T8" fmla="*/ 0 w 32"/>
                <a:gd name="T9" fmla="*/ 0 h 32"/>
                <a:gd name="T10" fmla="*/ 0 w 32"/>
                <a:gd name="T11" fmla="*/ 0 h 32"/>
                <a:gd name="T12" fmla="*/ 0 w 32"/>
                <a:gd name="T13" fmla="*/ 0 h 32"/>
                <a:gd name="T14" fmla="*/ 0 w 32"/>
                <a:gd name="T15" fmla="*/ 0 h 32"/>
                <a:gd name="T16" fmla="*/ 0 w 32"/>
                <a:gd name="T17" fmla="*/ 0 h 32"/>
                <a:gd name="T18" fmla="*/ 0 w 32"/>
                <a:gd name="T19" fmla="*/ 0 h 32"/>
                <a:gd name="T20" fmla="*/ 0 w 32"/>
                <a:gd name="T21" fmla="*/ 0 h 32"/>
                <a:gd name="T22" fmla="*/ 0 w 3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32">
                  <a:moveTo>
                    <a:pt x="32" y="20"/>
                  </a:moveTo>
                  <a:lnTo>
                    <a:pt x="31" y="21"/>
                  </a:lnTo>
                  <a:lnTo>
                    <a:pt x="29" y="23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2" y="27"/>
                  </a:lnTo>
                  <a:lnTo>
                    <a:pt x="20" y="29"/>
                  </a:lnTo>
                  <a:lnTo>
                    <a:pt x="17" y="30"/>
                  </a:lnTo>
                  <a:lnTo>
                    <a:pt x="13" y="32"/>
                  </a:lnTo>
                  <a:lnTo>
                    <a:pt x="0" y="11"/>
                  </a:lnTo>
                  <a:lnTo>
                    <a:pt x="20" y="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Freeform 40">
              <a:extLst>
                <a:ext uri="{FF2B5EF4-FFF2-40B4-BE49-F238E27FC236}">
                  <a16:creationId xmlns:a16="http://schemas.microsoft.com/office/drawing/2014/main" id="{55CFA655-A89B-4B4B-9BE2-D40AEEE1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903"/>
              <a:ext cx="80" cy="78"/>
            </a:xfrm>
            <a:custGeom>
              <a:avLst/>
              <a:gdLst>
                <a:gd name="T0" fmla="*/ 0 w 242"/>
                <a:gd name="T1" fmla="*/ 0 h 236"/>
                <a:gd name="T2" fmla="*/ 0 w 242"/>
                <a:gd name="T3" fmla="*/ 0 h 236"/>
                <a:gd name="T4" fmla="*/ 0 w 242"/>
                <a:gd name="T5" fmla="*/ 0 h 236"/>
                <a:gd name="T6" fmla="*/ 0 w 242"/>
                <a:gd name="T7" fmla="*/ 0 h 236"/>
                <a:gd name="T8" fmla="*/ 0 w 242"/>
                <a:gd name="T9" fmla="*/ 0 h 236"/>
                <a:gd name="T10" fmla="*/ 0 w 242"/>
                <a:gd name="T11" fmla="*/ 0 h 236"/>
                <a:gd name="T12" fmla="*/ 0 w 242"/>
                <a:gd name="T13" fmla="*/ 0 h 236"/>
                <a:gd name="T14" fmla="*/ 0 w 242"/>
                <a:gd name="T15" fmla="*/ 0 h 236"/>
                <a:gd name="T16" fmla="*/ 0 w 242"/>
                <a:gd name="T17" fmla="*/ 0 h 236"/>
                <a:gd name="T18" fmla="*/ 0 w 242"/>
                <a:gd name="T19" fmla="*/ 0 h 236"/>
                <a:gd name="T20" fmla="*/ 0 w 242"/>
                <a:gd name="T21" fmla="*/ 0 h 236"/>
                <a:gd name="T22" fmla="*/ 0 w 242"/>
                <a:gd name="T23" fmla="*/ 0 h 236"/>
                <a:gd name="T24" fmla="*/ 0 w 242"/>
                <a:gd name="T25" fmla="*/ 0 h 236"/>
                <a:gd name="T26" fmla="*/ 0 w 242"/>
                <a:gd name="T27" fmla="*/ 0 h 236"/>
                <a:gd name="T28" fmla="*/ 0 w 242"/>
                <a:gd name="T29" fmla="*/ 0 h 236"/>
                <a:gd name="T30" fmla="*/ 0 w 242"/>
                <a:gd name="T31" fmla="*/ 0 h 236"/>
                <a:gd name="T32" fmla="*/ 0 w 242"/>
                <a:gd name="T33" fmla="*/ 0 h 236"/>
                <a:gd name="T34" fmla="*/ 0 w 242"/>
                <a:gd name="T35" fmla="*/ 0 h 236"/>
                <a:gd name="T36" fmla="*/ 0 w 242"/>
                <a:gd name="T37" fmla="*/ 0 h 236"/>
                <a:gd name="T38" fmla="*/ 0 w 242"/>
                <a:gd name="T39" fmla="*/ 0 h 236"/>
                <a:gd name="T40" fmla="*/ 0 w 242"/>
                <a:gd name="T41" fmla="*/ 0 h 236"/>
                <a:gd name="T42" fmla="*/ 0 w 242"/>
                <a:gd name="T43" fmla="*/ 0 h 236"/>
                <a:gd name="T44" fmla="*/ 0 w 242"/>
                <a:gd name="T45" fmla="*/ 0 h 2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2" h="236">
                  <a:moveTo>
                    <a:pt x="95" y="198"/>
                  </a:moveTo>
                  <a:lnTo>
                    <a:pt x="86" y="202"/>
                  </a:lnTo>
                  <a:lnTo>
                    <a:pt x="78" y="207"/>
                  </a:lnTo>
                  <a:lnTo>
                    <a:pt x="70" y="211"/>
                  </a:lnTo>
                  <a:lnTo>
                    <a:pt x="61" y="216"/>
                  </a:lnTo>
                  <a:lnTo>
                    <a:pt x="51" y="220"/>
                  </a:lnTo>
                  <a:lnTo>
                    <a:pt x="41" y="226"/>
                  </a:lnTo>
                  <a:lnTo>
                    <a:pt x="31" y="231"/>
                  </a:lnTo>
                  <a:lnTo>
                    <a:pt x="20" y="236"/>
                  </a:lnTo>
                  <a:lnTo>
                    <a:pt x="0" y="30"/>
                  </a:lnTo>
                  <a:lnTo>
                    <a:pt x="46" y="0"/>
                  </a:lnTo>
                  <a:lnTo>
                    <a:pt x="242" y="98"/>
                  </a:lnTo>
                  <a:lnTo>
                    <a:pt x="229" y="108"/>
                  </a:lnTo>
                  <a:lnTo>
                    <a:pt x="216" y="117"/>
                  </a:lnTo>
                  <a:lnTo>
                    <a:pt x="203" y="126"/>
                  </a:lnTo>
                  <a:lnTo>
                    <a:pt x="191" y="135"/>
                  </a:lnTo>
                  <a:lnTo>
                    <a:pt x="180" y="144"/>
                  </a:lnTo>
                  <a:lnTo>
                    <a:pt x="168" y="151"/>
                  </a:lnTo>
                  <a:lnTo>
                    <a:pt x="157" y="158"/>
                  </a:lnTo>
                  <a:lnTo>
                    <a:pt x="147" y="166"/>
                  </a:lnTo>
                  <a:lnTo>
                    <a:pt x="125" y="130"/>
                  </a:lnTo>
                  <a:lnTo>
                    <a:pt x="74" y="160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Freeform 41">
              <a:extLst>
                <a:ext uri="{FF2B5EF4-FFF2-40B4-BE49-F238E27FC236}">
                  <a16:creationId xmlns:a16="http://schemas.microsoft.com/office/drawing/2014/main" id="{8DF0760A-2AC1-AE40-8D06-347DEBB4A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56"/>
              <a:ext cx="122" cy="75"/>
            </a:xfrm>
            <a:custGeom>
              <a:avLst/>
              <a:gdLst>
                <a:gd name="T0" fmla="*/ 0 w 366"/>
                <a:gd name="T1" fmla="*/ 0 h 223"/>
                <a:gd name="T2" fmla="*/ 0 w 366"/>
                <a:gd name="T3" fmla="*/ 0 h 223"/>
                <a:gd name="T4" fmla="*/ 0 w 366"/>
                <a:gd name="T5" fmla="*/ 0 h 223"/>
                <a:gd name="T6" fmla="*/ 0 w 366"/>
                <a:gd name="T7" fmla="*/ 0 h 223"/>
                <a:gd name="T8" fmla="*/ 0 w 366"/>
                <a:gd name="T9" fmla="*/ 0 h 223"/>
                <a:gd name="T10" fmla="*/ 0 w 366"/>
                <a:gd name="T11" fmla="*/ 0 h 223"/>
                <a:gd name="T12" fmla="*/ 0 w 366"/>
                <a:gd name="T13" fmla="*/ 0 h 223"/>
                <a:gd name="T14" fmla="*/ 0 w 366"/>
                <a:gd name="T15" fmla="*/ 0 h 223"/>
                <a:gd name="T16" fmla="*/ 0 w 366"/>
                <a:gd name="T17" fmla="*/ 0 h 223"/>
                <a:gd name="T18" fmla="*/ 0 w 366"/>
                <a:gd name="T19" fmla="*/ 0 h 223"/>
                <a:gd name="T20" fmla="*/ 0 w 366"/>
                <a:gd name="T21" fmla="*/ 0 h 223"/>
                <a:gd name="T22" fmla="*/ 0 w 366"/>
                <a:gd name="T23" fmla="*/ 0 h 223"/>
                <a:gd name="T24" fmla="*/ 0 w 366"/>
                <a:gd name="T25" fmla="*/ 0 h 223"/>
                <a:gd name="T26" fmla="*/ 0 w 366"/>
                <a:gd name="T27" fmla="*/ 0 h 223"/>
                <a:gd name="T28" fmla="*/ 0 w 366"/>
                <a:gd name="T29" fmla="*/ 0 h 223"/>
                <a:gd name="T30" fmla="*/ 0 w 366"/>
                <a:gd name="T31" fmla="*/ 0 h 223"/>
                <a:gd name="T32" fmla="*/ 0 w 366"/>
                <a:gd name="T33" fmla="*/ 0 h 223"/>
                <a:gd name="T34" fmla="*/ 0 w 366"/>
                <a:gd name="T35" fmla="*/ 0 h 223"/>
                <a:gd name="T36" fmla="*/ 0 w 366"/>
                <a:gd name="T37" fmla="*/ 0 h 223"/>
                <a:gd name="T38" fmla="*/ 0 w 366"/>
                <a:gd name="T39" fmla="*/ 0 h 223"/>
                <a:gd name="T40" fmla="*/ 0 w 366"/>
                <a:gd name="T41" fmla="*/ 0 h 223"/>
                <a:gd name="T42" fmla="*/ 0 w 366"/>
                <a:gd name="T43" fmla="*/ 0 h 223"/>
                <a:gd name="T44" fmla="*/ 0 w 366"/>
                <a:gd name="T45" fmla="*/ 0 h 223"/>
                <a:gd name="T46" fmla="*/ 0 w 366"/>
                <a:gd name="T47" fmla="*/ 0 h 223"/>
                <a:gd name="T48" fmla="*/ 0 w 366"/>
                <a:gd name="T49" fmla="*/ 0 h 223"/>
                <a:gd name="T50" fmla="*/ 0 w 366"/>
                <a:gd name="T51" fmla="*/ 0 h 223"/>
                <a:gd name="T52" fmla="*/ 0 w 366"/>
                <a:gd name="T53" fmla="*/ 0 h 223"/>
                <a:gd name="T54" fmla="*/ 0 w 366"/>
                <a:gd name="T55" fmla="*/ 0 h 223"/>
                <a:gd name="T56" fmla="*/ 0 w 366"/>
                <a:gd name="T57" fmla="*/ 0 h 223"/>
                <a:gd name="T58" fmla="*/ 0 w 366"/>
                <a:gd name="T59" fmla="*/ 0 h 223"/>
                <a:gd name="T60" fmla="*/ 0 w 366"/>
                <a:gd name="T61" fmla="*/ 0 h 223"/>
                <a:gd name="T62" fmla="*/ 0 w 366"/>
                <a:gd name="T63" fmla="*/ 0 h 223"/>
                <a:gd name="T64" fmla="*/ 0 w 366"/>
                <a:gd name="T65" fmla="*/ 0 h 223"/>
                <a:gd name="T66" fmla="*/ 0 w 366"/>
                <a:gd name="T67" fmla="*/ 0 h 223"/>
                <a:gd name="T68" fmla="*/ 0 w 366"/>
                <a:gd name="T69" fmla="*/ 0 h 223"/>
                <a:gd name="T70" fmla="*/ 0 w 366"/>
                <a:gd name="T71" fmla="*/ 0 h 223"/>
                <a:gd name="T72" fmla="*/ 0 w 366"/>
                <a:gd name="T73" fmla="*/ 0 h 223"/>
                <a:gd name="T74" fmla="*/ 0 w 366"/>
                <a:gd name="T75" fmla="*/ 0 h 223"/>
                <a:gd name="T76" fmla="*/ 0 w 366"/>
                <a:gd name="T77" fmla="*/ 0 h 223"/>
                <a:gd name="T78" fmla="*/ 0 w 366"/>
                <a:gd name="T79" fmla="*/ 0 h 223"/>
                <a:gd name="T80" fmla="*/ 0 w 366"/>
                <a:gd name="T81" fmla="*/ 0 h 223"/>
                <a:gd name="T82" fmla="*/ 0 w 366"/>
                <a:gd name="T83" fmla="*/ 0 h 223"/>
                <a:gd name="T84" fmla="*/ 0 w 366"/>
                <a:gd name="T85" fmla="*/ 0 h 223"/>
                <a:gd name="T86" fmla="*/ 0 w 366"/>
                <a:gd name="T87" fmla="*/ 0 h 223"/>
                <a:gd name="T88" fmla="*/ 0 w 366"/>
                <a:gd name="T89" fmla="*/ 0 h 223"/>
                <a:gd name="T90" fmla="*/ 0 w 366"/>
                <a:gd name="T91" fmla="*/ 0 h 223"/>
                <a:gd name="T92" fmla="*/ 0 w 366"/>
                <a:gd name="T93" fmla="*/ 0 h 223"/>
                <a:gd name="T94" fmla="*/ 0 w 366"/>
                <a:gd name="T95" fmla="*/ 0 h 223"/>
                <a:gd name="T96" fmla="*/ 0 w 366"/>
                <a:gd name="T97" fmla="*/ 0 h 223"/>
                <a:gd name="T98" fmla="*/ 0 w 366"/>
                <a:gd name="T99" fmla="*/ 0 h 2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6" h="223">
                  <a:moveTo>
                    <a:pt x="201" y="223"/>
                  </a:moveTo>
                  <a:lnTo>
                    <a:pt x="212" y="215"/>
                  </a:lnTo>
                  <a:lnTo>
                    <a:pt x="221" y="206"/>
                  </a:lnTo>
                  <a:lnTo>
                    <a:pt x="231" y="198"/>
                  </a:lnTo>
                  <a:lnTo>
                    <a:pt x="242" y="190"/>
                  </a:lnTo>
                  <a:lnTo>
                    <a:pt x="251" y="182"/>
                  </a:lnTo>
                  <a:lnTo>
                    <a:pt x="260" y="173"/>
                  </a:lnTo>
                  <a:lnTo>
                    <a:pt x="270" y="165"/>
                  </a:lnTo>
                  <a:lnTo>
                    <a:pt x="279" y="157"/>
                  </a:lnTo>
                  <a:lnTo>
                    <a:pt x="302" y="135"/>
                  </a:lnTo>
                  <a:lnTo>
                    <a:pt x="321" y="114"/>
                  </a:lnTo>
                  <a:lnTo>
                    <a:pt x="338" y="94"/>
                  </a:lnTo>
                  <a:lnTo>
                    <a:pt x="351" y="74"/>
                  </a:lnTo>
                  <a:lnTo>
                    <a:pt x="361" y="55"/>
                  </a:lnTo>
                  <a:lnTo>
                    <a:pt x="366" y="38"/>
                  </a:lnTo>
                  <a:lnTo>
                    <a:pt x="366" y="22"/>
                  </a:lnTo>
                  <a:lnTo>
                    <a:pt x="361" y="9"/>
                  </a:lnTo>
                  <a:lnTo>
                    <a:pt x="358" y="6"/>
                  </a:lnTo>
                  <a:lnTo>
                    <a:pt x="353" y="3"/>
                  </a:lnTo>
                  <a:lnTo>
                    <a:pt x="347" y="2"/>
                  </a:lnTo>
                  <a:lnTo>
                    <a:pt x="340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3" y="3"/>
                  </a:lnTo>
                  <a:lnTo>
                    <a:pt x="290" y="5"/>
                  </a:lnTo>
                  <a:lnTo>
                    <a:pt x="278" y="7"/>
                  </a:lnTo>
                  <a:lnTo>
                    <a:pt x="264" y="11"/>
                  </a:lnTo>
                  <a:lnTo>
                    <a:pt x="251" y="14"/>
                  </a:lnTo>
                  <a:lnTo>
                    <a:pt x="237" y="19"/>
                  </a:lnTo>
                  <a:lnTo>
                    <a:pt x="221" y="23"/>
                  </a:lnTo>
                  <a:lnTo>
                    <a:pt x="205" y="29"/>
                  </a:lnTo>
                  <a:lnTo>
                    <a:pt x="190" y="35"/>
                  </a:lnTo>
                  <a:lnTo>
                    <a:pt x="179" y="39"/>
                  </a:lnTo>
                  <a:lnTo>
                    <a:pt x="167" y="43"/>
                  </a:lnTo>
                  <a:lnTo>
                    <a:pt x="155" y="48"/>
                  </a:lnTo>
                  <a:lnTo>
                    <a:pt x="143" y="52"/>
                  </a:lnTo>
                  <a:lnTo>
                    <a:pt x="131" y="58"/>
                  </a:lnTo>
                  <a:lnTo>
                    <a:pt x="120" y="63"/>
                  </a:lnTo>
                  <a:lnTo>
                    <a:pt x="107" y="68"/>
                  </a:lnTo>
                  <a:lnTo>
                    <a:pt x="95" y="73"/>
                  </a:lnTo>
                  <a:lnTo>
                    <a:pt x="83" y="79"/>
                  </a:lnTo>
                  <a:lnTo>
                    <a:pt x="71" y="84"/>
                  </a:lnTo>
                  <a:lnTo>
                    <a:pt x="59" y="91"/>
                  </a:lnTo>
                  <a:lnTo>
                    <a:pt x="47" y="97"/>
                  </a:lnTo>
                  <a:lnTo>
                    <a:pt x="35" y="103"/>
                  </a:lnTo>
                  <a:lnTo>
                    <a:pt x="23" y="109"/>
                  </a:lnTo>
                  <a:lnTo>
                    <a:pt x="11" y="115"/>
                  </a:lnTo>
                  <a:lnTo>
                    <a:pt x="0" y="122"/>
                  </a:lnTo>
                  <a:lnTo>
                    <a:pt x="201" y="223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Freeform 42">
              <a:extLst>
                <a:ext uri="{FF2B5EF4-FFF2-40B4-BE49-F238E27FC236}">
                  <a16:creationId xmlns:a16="http://schemas.microsoft.com/office/drawing/2014/main" id="{2B1E0653-44C8-7E41-8745-C3D9CC7B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1878"/>
              <a:ext cx="27" cy="25"/>
            </a:xfrm>
            <a:custGeom>
              <a:avLst/>
              <a:gdLst>
                <a:gd name="T0" fmla="*/ 0 w 81"/>
                <a:gd name="T1" fmla="*/ 0 h 74"/>
                <a:gd name="T2" fmla="*/ 0 w 81"/>
                <a:gd name="T3" fmla="*/ 0 h 74"/>
                <a:gd name="T4" fmla="*/ 0 w 81"/>
                <a:gd name="T5" fmla="*/ 0 h 74"/>
                <a:gd name="T6" fmla="*/ 0 w 81"/>
                <a:gd name="T7" fmla="*/ 0 h 74"/>
                <a:gd name="T8" fmla="*/ 0 w 81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74">
                  <a:moveTo>
                    <a:pt x="30" y="74"/>
                  </a:moveTo>
                  <a:lnTo>
                    <a:pt x="0" y="31"/>
                  </a:lnTo>
                  <a:lnTo>
                    <a:pt x="48" y="0"/>
                  </a:lnTo>
                  <a:lnTo>
                    <a:pt x="81" y="43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D8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Freeform 43">
              <a:extLst>
                <a:ext uri="{FF2B5EF4-FFF2-40B4-BE49-F238E27FC236}">
                  <a16:creationId xmlns:a16="http://schemas.microsoft.com/office/drawing/2014/main" id="{BEA484BA-E8BA-2A41-BAAF-F5479AAD8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" y="1992"/>
              <a:ext cx="99" cy="30"/>
            </a:xfrm>
            <a:custGeom>
              <a:avLst/>
              <a:gdLst>
                <a:gd name="T0" fmla="*/ 0 w 298"/>
                <a:gd name="T1" fmla="*/ 0 h 88"/>
                <a:gd name="T2" fmla="*/ 0 w 298"/>
                <a:gd name="T3" fmla="*/ 0 h 88"/>
                <a:gd name="T4" fmla="*/ 0 w 298"/>
                <a:gd name="T5" fmla="*/ 0 h 88"/>
                <a:gd name="T6" fmla="*/ 0 w 298"/>
                <a:gd name="T7" fmla="*/ 0 h 88"/>
                <a:gd name="T8" fmla="*/ 0 w 298"/>
                <a:gd name="T9" fmla="*/ 0 h 88"/>
                <a:gd name="T10" fmla="*/ 0 w 298"/>
                <a:gd name="T11" fmla="*/ 0 h 88"/>
                <a:gd name="T12" fmla="*/ 0 w 298"/>
                <a:gd name="T13" fmla="*/ 0 h 88"/>
                <a:gd name="T14" fmla="*/ 0 w 298"/>
                <a:gd name="T15" fmla="*/ 0 h 88"/>
                <a:gd name="T16" fmla="*/ 0 w 298"/>
                <a:gd name="T17" fmla="*/ 0 h 88"/>
                <a:gd name="T18" fmla="*/ 0 w 298"/>
                <a:gd name="T19" fmla="*/ 0 h 88"/>
                <a:gd name="T20" fmla="*/ 0 w 298"/>
                <a:gd name="T21" fmla="*/ 0 h 88"/>
                <a:gd name="T22" fmla="*/ 0 w 298"/>
                <a:gd name="T23" fmla="*/ 0 h 88"/>
                <a:gd name="T24" fmla="*/ 0 w 298"/>
                <a:gd name="T25" fmla="*/ 0 h 88"/>
                <a:gd name="T26" fmla="*/ 0 w 298"/>
                <a:gd name="T27" fmla="*/ 0 h 88"/>
                <a:gd name="T28" fmla="*/ 0 w 298"/>
                <a:gd name="T29" fmla="*/ 0 h 88"/>
                <a:gd name="T30" fmla="*/ 0 w 298"/>
                <a:gd name="T31" fmla="*/ 0 h 88"/>
                <a:gd name="T32" fmla="*/ 0 w 298"/>
                <a:gd name="T33" fmla="*/ 0 h 88"/>
                <a:gd name="T34" fmla="*/ 0 w 298"/>
                <a:gd name="T35" fmla="*/ 0 h 88"/>
                <a:gd name="T36" fmla="*/ 0 w 298"/>
                <a:gd name="T37" fmla="*/ 0 h 88"/>
                <a:gd name="T38" fmla="*/ 0 w 298"/>
                <a:gd name="T39" fmla="*/ 0 h 88"/>
                <a:gd name="T40" fmla="*/ 0 w 298"/>
                <a:gd name="T41" fmla="*/ 0 h 88"/>
                <a:gd name="T42" fmla="*/ 0 w 298"/>
                <a:gd name="T43" fmla="*/ 0 h 88"/>
                <a:gd name="T44" fmla="*/ 0 w 298"/>
                <a:gd name="T45" fmla="*/ 0 h 88"/>
                <a:gd name="T46" fmla="*/ 0 w 298"/>
                <a:gd name="T47" fmla="*/ 0 h 88"/>
                <a:gd name="T48" fmla="*/ 0 w 298"/>
                <a:gd name="T49" fmla="*/ 0 h 88"/>
                <a:gd name="T50" fmla="*/ 0 w 298"/>
                <a:gd name="T51" fmla="*/ 0 h 88"/>
                <a:gd name="T52" fmla="*/ 0 w 298"/>
                <a:gd name="T53" fmla="*/ 0 h 88"/>
                <a:gd name="T54" fmla="*/ 0 w 298"/>
                <a:gd name="T55" fmla="*/ 0 h 88"/>
                <a:gd name="T56" fmla="*/ 0 w 298"/>
                <a:gd name="T57" fmla="*/ 0 h 88"/>
                <a:gd name="T58" fmla="*/ 0 w 298"/>
                <a:gd name="T59" fmla="*/ 0 h 88"/>
                <a:gd name="T60" fmla="*/ 0 w 298"/>
                <a:gd name="T61" fmla="*/ 0 h 88"/>
                <a:gd name="T62" fmla="*/ 0 w 298"/>
                <a:gd name="T63" fmla="*/ 0 h 88"/>
                <a:gd name="T64" fmla="*/ 0 w 298"/>
                <a:gd name="T65" fmla="*/ 0 h 88"/>
                <a:gd name="T66" fmla="*/ 0 w 298"/>
                <a:gd name="T67" fmla="*/ 0 h 88"/>
                <a:gd name="T68" fmla="*/ 0 w 298"/>
                <a:gd name="T69" fmla="*/ 0 h 88"/>
                <a:gd name="T70" fmla="*/ 0 w 298"/>
                <a:gd name="T71" fmla="*/ 0 h 88"/>
                <a:gd name="T72" fmla="*/ 0 w 298"/>
                <a:gd name="T73" fmla="*/ 0 h 88"/>
                <a:gd name="T74" fmla="*/ 0 w 298"/>
                <a:gd name="T75" fmla="*/ 0 h 88"/>
                <a:gd name="T76" fmla="*/ 0 w 298"/>
                <a:gd name="T77" fmla="*/ 0 h 88"/>
                <a:gd name="T78" fmla="*/ 0 w 298"/>
                <a:gd name="T79" fmla="*/ 0 h 88"/>
                <a:gd name="T80" fmla="*/ 0 w 298"/>
                <a:gd name="T81" fmla="*/ 0 h 8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8" h="88">
                  <a:moveTo>
                    <a:pt x="298" y="37"/>
                  </a:moveTo>
                  <a:lnTo>
                    <a:pt x="281" y="43"/>
                  </a:lnTo>
                  <a:lnTo>
                    <a:pt x="264" y="51"/>
                  </a:lnTo>
                  <a:lnTo>
                    <a:pt x="248" y="56"/>
                  </a:lnTo>
                  <a:lnTo>
                    <a:pt x="230" y="62"/>
                  </a:lnTo>
                  <a:lnTo>
                    <a:pt x="212" y="67"/>
                  </a:lnTo>
                  <a:lnTo>
                    <a:pt x="194" y="71"/>
                  </a:lnTo>
                  <a:lnTo>
                    <a:pt x="175" y="76"/>
                  </a:lnTo>
                  <a:lnTo>
                    <a:pt x="157" y="80"/>
                  </a:lnTo>
                  <a:lnTo>
                    <a:pt x="137" y="83"/>
                  </a:lnTo>
                  <a:lnTo>
                    <a:pt x="117" y="85"/>
                  </a:lnTo>
                  <a:lnTo>
                    <a:pt x="98" y="87"/>
                  </a:lnTo>
                  <a:lnTo>
                    <a:pt x="79" y="88"/>
                  </a:lnTo>
                  <a:lnTo>
                    <a:pt x="58" y="88"/>
                  </a:lnTo>
                  <a:lnTo>
                    <a:pt x="39" y="88"/>
                  </a:lnTo>
                  <a:lnTo>
                    <a:pt x="19" y="87"/>
                  </a:lnTo>
                  <a:lnTo>
                    <a:pt x="0" y="85"/>
                  </a:lnTo>
                  <a:lnTo>
                    <a:pt x="12" y="82"/>
                  </a:lnTo>
                  <a:lnTo>
                    <a:pt x="24" y="79"/>
                  </a:lnTo>
                  <a:lnTo>
                    <a:pt x="37" y="76"/>
                  </a:lnTo>
                  <a:lnTo>
                    <a:pt x="50" y="71"/>
                  </a:lnTo>
                  <a:lnTo>
                    <a:pt x="64" y="67"/>
                  </a:lnTo>
                  <a:lnTo>
                    <a:pt x="77" y="62"/>
                  </a:lnTo>
                  <a:lnTo>
                    <a:pt x="91" y="57"/>
                  </a:lnTo>
                  <a:lnTo>
                    <a:pt x="105" y="52"/>
                  </a:lnTo>
                  <a:lnTo>
                    <a:pt x="120" y="47"/>
                  </a:lnTo>
                  <a:lnTo>
                    <a:pt x="134" y="40"/>
                  </a:lnTo>
                  <a:lnTo>
                    <a:pt x="150" y="34"/>
                  </a:lnTo>
                  <a:lnTo>
                    <a:pt x="164" y="28"/>
                  </a:lnTo>
                  <a:lnTo>
                    <a:pt x="180" y="22"/>
                  </a:lnTo>
                  <a:lnTo>
                    <a:pt x="195" y="15"/>
                  </a:lnTo>
                  <a:lnTo>
                    <a:pt x="211" y="7"/>
                  </a:lnTo>
                  <a:lnTo>
                    <a:pt x="226" y="0"/>
                  </a:lnTo>
                  <a:lnTo>
                    <a:pt x="226" y="2"/>
                  </a:lnTo>
                  <a:lnTo>
                    <a:pt x="228" y="7"/>
                  </a:lnTo>
                  <a:lnTo>
                    <a:pt x="230" y="13"/>
                  </a:lnTo>
                  <a:lnTo>
                    <a:pt x="236" y="22"/>
                  </a:lnTo>
                  <a:lnTo>
                    <a:pt x="245" y="29"/>
                  </a:lnTo>
                  <a:lnTo>
                    <a:pt x="257" y="34"/>
                  </a:lnTo>
                  <a:lnTo>
                    <a:pt x="275" y="37"/>
                  </a:lnTo>
                  <a:lnTo>
                    <a:pt x="298" y="37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Freeform 44">
              <a:extLst>
                <a:ext uri="{FF2B5EF4-FFF2-40B4-BE49-F238E27FC236}">
                  <a16:creationId xmlns:a16="http://schemas.microsoft.com/office/drawing/2014/main" id="{64305324-0837-1147-B9BF-E862301C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" y="1856"/>
              <a:ext cx="58" cy="53"/>
            </a:xfrm>
            <a:custGeom>
              <a:avLst/>
              <a:gdLst>
                <a:gd name="T0" fmla="*/ 0 w 176"/>
                <a:gd name="T1" fmla="*/ 0 h 157"/>
                <a:gd name="T2" fmla="*/ 0 w 176"/>
                <a:gd name="T3" fmla="*/ 0 h 157"/>
                <a:gd name="T4" fmla="*/ 0 w 176"/>
                <a:gd name="T5" fmla="*/ 0 h 157"/>
                <a:gd name="T6" fmla="*/ 0 w 176"/>
                <a:gd name="T7" fmla="*/ 0 h 157"/>
                <a:gd name="T8" fmla="*/ 0 w 176"/>
                <a:gd name="T9" fmla="*/ 0 h 157"/>
                <a:gd name="T10" fmla="*/ 0 w 176"/>
                <a:gd name="T11" fmla="*/ 0 h 157"/>
                <a:gd name="T12" fmla="*/ 0 w 176"/>
                <a:gd name="T13" fmla="*/ 0 h 157"/>
                <a:gd name="T14" fmla="*/ 0 w 176"/>
                <a:gd name="T15" fmla="*/ 0 h 157"/>
                <a:gd name="T16" fmla="*/ 0 w 176"/>
                <a:gd name="T17" fmla="*/ 0 h 157"/>
                <a:gd name="T18" fmla="*/ 0 w 176"/>
                <a:gd name="T19" fmla="*/ 0 h 157"/>
                <a:gd name="T20" fmla="*/ 0 w 176"/>
                <a:gd name="T21" fmla="*/ 0 h 157"/>
                <a:gd name="T22" fmla="*/ 0 w 176"/>
                <a:gd name="T23" fmla="*/ 0 h 157"/>
                <a:gd name="T24" fmla="*/ 0 w 176"/>
                <a:gd name="T25" fmla="*/ 0 h 157"/>
                <a:gd name="T26" fmla="*/ 0 w 176"/>
                <a:gd name="T27" fmla="*/ 0 h 157"/>
                <a:gd name="T28" fmla="*/ 0 w 176"/>
                <a:gd name="T29" fmla="*/ 0 h 157"/>
                <a:gd name="T30" fmla="*/ 0 w 176"/>
                <a:gd name="T31" fmla="*/ 0 h 157"/>
                <a:gd name="T32" fmla="*/ 0 w 176"/>
                <a:gd name="T33" fmla="*/ 0 h 157"/>
                <a:gd name="T34" fmla="*/ 0 w 176"/>
                <a:gd name="T35" fmla="*/ 0 h 157"/>
                <a:gd name="T36" fmla="*/ 0 w 176"/>
                <a:gd name="T37" fmla="*/ 0 h 157"/>
                <a:gd name="T38" fmla="*/ 0 w 176"/>
                <a:gd name="T39" fmla="*/ 0 h 157"/>
                <a:gd name="T40" fmla="*/ 0 w 176"/>
                <a:gd name="T41" fmla="*/ 0 h 157"/>
                <a:gd name="T42" fmla="*/ 0 w 176"/>
                <a:gd name="T43" fmla="*/ 0 h 157"/>
                <a:gd name="T44" fmla="*/ 0 w 176"/>
                <a:gd name="T45" fmla="*/ 0 h 157"/>
                <a:gd name="T46" fmla="*/ 0 w 176"/>
                <a:gd name="T47" fmla="*/ 0 h 157"/>
                <a:gd name="T48" fmla="*/ 0 w 176"/>
                <a:gd name="T49" fmla="*/ 0 h 157"/>
                <a:gd name="T50" fmla="*/ 0 w 176"/>
                <a:gd name="T51" fmla="*/ 0 h 157"/>
                <a:gd name="T52" fmla="*/ 0 w 176"/>
                <a:gd name="T53" fmla="*/ 0 h 157"/>
                <a:gd name="T54" fmla="*/ 0 w 176"/>
                <a:gd name="T55" fmla="*/ 0 h 157"/>
                <a:gd name="T56" fmla="*/ 0 w 176"/>
                <a:gd name="T57" fmla="*/ 0 h 157"/>
                <a:gd name="T58" fmla="*/ 0 w 176"/>
                <a:gd name="T59" fmla="*/ 0 h 157"/>
                <a:gd name="T60" fmla="*/ 0 w 176"/>
                <a:gd name="T61" fmla="*/ 0 h 157"/>
                <a:gd name="T62" fmla="*/ 0 w 176"/>
                <a:gd name="T63" fmla="*/ 0 h 157"/>
                <a:gd name="T64" fmla="*/ 0 w 176"/>
                <a:gd name="T65" fmla="*/ 0 h 1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6" h="157">
                  <a:moveTo>
                    <a:pt x="89" y="157"/>
                  </a:moveTo>
                  <a:lnTo>
                    <a:pt x="112" y="135"/>
                  </a:lnTo>
                  <a:lnTo>
                    <a:pt x="131" y="114"/>
                  </a:lnTo>
                  <a:lnTo>
                    <a:pt x="148" y="94"/>
                  </a:lnTo>
                  <a:lnTo>
                    <a:pt x="161" y="74"/>
                  </a:lnTo>
                  <a:lnTo>
                    <a:pt x="171" y="55"/>
                  </a:lnTo>
                  <a:lnTo>
                    <a:pt x="176" y="38"/>
                  </a:lnTo>
                  <a:lnTo>
                    <a:pt x="176" y="22"/>
                  </a:lnTo>
                  <a:lnTo>
                    <a:pt x="171" y="9"/>
                  </a:lnTo>
                  <a:lnTo>
                    <a:pt x="168" y="6"/>
                  </a:lnTo>
                  <a:lnTo>
                    <a:pt x="163" y="3"/>
                  </a:lnTo>
                  <a:lnTo>
                    <a:pt x="157" y="2"/>
                  </a:lnTo>
                  <a:lnTo>
                    <a:pt x="150" y="1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23" y="1"/>
                  </a:lnTo>
                  <a:lnTo>
                    <a:pt x="113" y="3"/>
                  </a:lnTo>
                  <a:lnTo>
                    <a:pt x="100" y="5"/>
                  </a:lnTo>
                  <a:lnTo>
                    <a:pt x="88" y="7"/>
                  </a:lnTo>
                  <a:lnTo>
                    <a:pt x="74" y="11"/>
                  </a:lnTo>
                  <a:lnTo>
                    <a:pt x="61" y="14"/>
                  </a:lnTo>
                  <a:lnTo>
                    <a:pt x="47" y="19"/>
                  </a:lnTo>
                  <a:lnTo>
                    <a:pt x="31" y="23"/>
                  </a:lnTo>
                  <a:lnTo>
                    <a:pt x="15" y="29"/>
                  </a:lnTo>
                  <a:lnTo>
                    <a:pt x="0" y="35"/>
                  </a:lnTo>
                  <a:lnTo>
                    <a:pt x="23" y="36"/>
                  </a:lnTo>
                  <a:lnTo>
                    <a:pt x="44" y="42"/>
                  </a:lnTo>
                  <a:lnTo>
                    <a:pt x="63" y="53"/>
                  </a:lnTo>
                  <a:lnTo>
                    <a:pt x="80" y="69"/>
                  </a:lnTo>
                  <a:lnTo>
                    <a:pt x="91" y="87"/>
                  </a:lnTo>
                  <a:lnTo>
                    <a:pt x="97" y="109"/>
                  </a:lnTo>
                  <a:lnTo>
                    <a:pt x="96" y="133"/>
                  </a:lnTo>
                  <a:lnTo>
                    <a:pt x="89" y="157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6AA4FB70-BCEF-4444-8A11-A8AE7B621C20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625725" y="1238250"/>
          <a:ext cx="10350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6" name="Clip" r:id="rId6" imgW="25844500" imgH="17945100" progId="MS_ClipArt_Gallery.2">
                  <p:embed/>
                </p:oleObj>
              </mc:Choice>
              <mc:Fallback>
                <p:oleObj name="Clip" r:id="rId6" imgW="25844500" imgH="17945100" progId="MS_ClipArt_Gallery.2">
                  <p:embed/>
                  <p:pic>
                    <p:nvPicPr>
                      <p:cNvPr id="19462" name="Object 7">
                        <a:extLst>
                          <a:ext uri="{FF2B5EF4-FFF2-40B4-BE49-F238E27FC236}">
                            <a16:creationId xmlns:a16="http://schemas.microsoft.com/office/drawing/2014/main" id="{6AA4FB70-BCEF-4444-8A11-A8AE7B62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1238250"/>
                        <a:ext cx="10350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75A7520C-E21A-B44C-91F6-16B2A5726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3067050"/>
          <a:ext cx="504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name="Clip" r:id="rId8" imgW="19748500" imgH="28524200" progId="MS_ClipArt_Gallery.2">
                  <p:embed/>
                </p:oleObj>
              </mc:Choice>
              <mc:Fallback>
                <p:oleObj name="Clip" r:id="rId8" imgW="19748500" imgH="28524200" progId="MS_ClipArt_Gallery.2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75A7520C-E21A-B44C-91F6-16B2A5726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067050"/>
                        <a:ext cx="5048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Oval 9">
            <a:extLst>
              <a:ext uri="{FF2B5EF4-FFF2-40B4-BE49-F238E27FC236}">
                <a16:creationId xmlns:a16="http://schemas.microsoft.com/office/drawing/2014/main" id="{68FAAF77-FC2A-184F-81E2-1D335EC4E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770188"/>
            <a:ext cx="4105275" cy="1903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0"/>
          </a:p>
        </p:txBody>
      </p:sp>
      <p:sp>
        <p:nvSpPr>
          <p:cNvPr id="19465" name="Freeform 14">
            <a:extLst>
              <a:ext uri="{FF2B5EF4-FFF2-40B4-BE49-F238E27FC236}">
                <a16:creationId xmlns:a16="http://schemas.microsoft.com/office/drawing/2014/main" id="{26F85476-97CC-DC44-A8F4-7594A8DCB50B}"/>
              </a:ext>
            </a:extLst>
          </p:cNvPr>
          <p:cNvSpPr>
            <a:spLocks/>
          </p:cNvSpPr>
          <p:nvPr/>
        </p:nvSpPr>
        <p:spPr bwMode="auto">
          <a:xfrm>
            <a:off x="2143125" y="1874838"/>
            <a:ext cx="1019175" cy="1276350"/>
          </a:xfrm>
          <a:custGeom>
            <a:avLst/>
            <a:gdLst>
              <a:gd name="T0" fmla="*/ 1617940313 w 642"/>
              <a:gd name="T1" fmla="*/ 0 h 804"/>
              <a:gd name="T2" fmla="*/ 922377188 w 642"/>
              <a:gd name="T3" fmla="*/ 1345763438 h 804"/>
              <a:gd name="T4" fmla="*/ 952619063 w 642"/>
              <a:gd name="T5" fmla="*/ 965220638 h 804"/>
              <a:gd name="T6" fmla="*/ 0 w 642"/>
              <a:gd name="T7" fmla="*/ 2026205625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2" h="804">
                <a:moveTo>
                  <a:pt x="642" y="0"/>
                </a:moveTo>
                <a:lnTo>
                  <a:pt x="366" y="534"/>
                </a:lnTo>
                <a:lnTo>
                  <a:pt x="378" y="383"/>
                </a:lnTo>
                <a:lnTo>
                  <a:pt x="0" y="804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Freeform 15">
            <a:extLst>
              <a:ext uri="{FF2B5EF4-FFF2-40B4-BE49-F238E27FC236}">
                <a16:creationId xmlns:a16="http://schemas.microsoft.com/office/drawing/2014/main" id="{A102592E-02D2-804E-B1DC-921D4B8BAF12}"/>
              </a:ext>
            </a:extLst>
          </p:cNvPr>
          <p:cNvSpPr>
            <a:spLocks/>
          </p:cNvSpPr>
          <p:nvPr/>
        </p:nvSpPr>
        <p:spPr bwMode="auto">
          <a:xfrm>
            <a:off x="3362325" y="1787525"/>
            <a:ext cx="990600" cy="1571625"/>
          </a:xfrm>
          <a:custGeom>
            <a:avLst/>
            <a:gdLst>
              <a:gd name="T0" fmla="*/ 0 w 624"/>
              <a:gd name="T1" fmla="*/ 0 h 990"/>
              <a:gd name="T2" fmla="*/ 740925938 w 624"/>
              <a:gd name="T3" fmla="*/ 1345763438 h 990"/>
              <a:gd name="T4" fmla="*/ 801409688 w 624"/>
              <a:gd name="T5" fmla="*/ 892135313 h 990"/>
              <a:gd name="T6" fmla="*/ 1572577500 w 624"/>
              <a:gd name="T7" fmla="*/ 2147483646 h 9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990">
                <a:moveTo>
                  <a:pt x="0" y="0"/>
                </a:moveTo>
                <a:lnTo>
                  <a:pt x="294" y="534"/>
                </a:lnTo>
                <a:lnTo>
                  <a:pt x="318" y="354"/>
                </a:lnTo>
                <a:lnTo>
                  <a:pt x="624" y="990"/>
                </a:lnTo>
              </a:path>
            </a:pathLst>
          </a:custGeom>
          <a:noFill/>
          <a:ln w="28575" cap="rnd" cmpd="sng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Freeform 16">
            <a:extLst>
              <a:ext uri="{FF2B5EF4-FFF2-40B4-BE49-F238E27FC236}">
                <a16:creationId xmlns:a16="http://schemas.microsoft.com/office/drawing/2014/main" id="{EE85C6B0-868D-1A45-9260-6A19FED86D75}"/>
              </a:ext>
            </a:extLst>
          </p:cNvPr>
          <p:cNvSpPr>
            <a:spLocks/>
          </p:cNvSpPr>
          <p:nvPr/>
        </p:nvSpPr>
        <p:spPr bwMode="auto">
          <a:xfrm>
            <a:off x="3933825" y="1416050"/>
            <a:ext cx="1501775" cy="133350"/>
          </a:xfrm>
          <a:custGeom>
            <a:avLst/>
            <a:gdLst>
              <a:gd name="T0" fmla="*/ 0 w 946"/>
              <a:gd name="T1" fmla="*/ 90725625 h 84"/>
              <a:gd name="T2" fmla="*/ 1345763438 w 946"/>
              <a:gd name="T3" fmla="*/ 0 h 84"/>
              <a:gd name="T4" fmla="*/ 1118949375 w 946"/>
              <a:gd name="T5" fmla="*/ 211693125 h 84"/>
              <a:gd name="T6" fmla="*/ 2147483646 w 946"/>
              <a:gd name="T7" fmla="*/ 93246575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46" h="84">
                <a:moveTo>
                  <a:pt x="0" y="36"/>
                </a:moveTo>
                <a:lnTo>
                  <a:pt x="534" y="0"/>
                </a:lnTo>
                <a:lnTo>
                  <a:pt x="444" y="84"/>
                </a:lnTo>
                <a:lnTo>
                  <a:pt x="946" y="37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8" name="Group 69">
            <a:extLst>
              <a:ext uri="{FF2B5EF4-FFF2-40B4-BE49-F238E27FC236}">
                <a16:creationId xmlns:a16="http://schemas.microsoft.com/office/drawing/2014/main" id="{BB10F2B1-A879-214C-94FF-31E73FC7AE25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417888"/>
            <a:ext cx="1471613" cy="419100"/>
            <a:chOff x="1284" y="1840"/>
            <a:chExt cx="540" cy="192"/>
          </a:xfrm>
        </p:grpSpPr>
        <p:sp>
          <p:nvSpPr>
            <p:cNvPr id="19497" name="Oval 17">
              <a:extLst>
                <a:ext uri="{FF2B5EF4-FFF2-40B4-BE49-F238E27FC236}">
                  <a16:creationId xmlns:a16="http://schemas.microsoft.com/office/drawing/2014/main" id="{E27002CD-6487-A044-B509-2707FE49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1840"/>
              <a:ext cx="228" cy="1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0"/>
            </a:p>
          </p:txBody>
        </p:sp>
        <p:sp>
          <p:nvSpPr>
            <p:cNvPr id="19498" name="Oval 18">
              <a:extLst>
                <a:ext uri="{FF2B5EF4-FFF2-40B4-BE49-F238E27FC236}">
                  <a16:creationId xmlns:a16="http://schemas.microsoft.com/office/drawing/2014/main" id="{A6C99888-D021-BD4C-B90E-4F04266A7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40"/>
              <a:ext cx="228" cy="1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0"/>
            </a:p>
          </p:txBody>
        </p:sp>
        <p:sp>
          <p:nvSpPr>
            <p:cNvPr id="19499" name="Oval 19">
              <a:extLst>
                <a:ext uri="{FF2B5EF4-FFF2-40B4-BE49-F238E27FC236}">
                  <a16:creationId xmlns:a16="http://schemas.microsoft.com/office/drawing/2014/main" id="{A77743D2-7305-7D4B-ACAF-778F6EA3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16"/>
              <a:ext cx="228" cy="1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0"/>
            </a:p>
          </p:txBody>
        </p:sp>
        <p:sp>
          <p:nvSpPr>
            <p:cNvPr id="19500" name="Oval 20">
              <a:extLst>
                <a:ext uri="{FF2B5EF4-FFF2-40B4-BE49-F238E27FC236}">
                  <a16:creationId xmlns:a16="http://schemas.microsoft.com/office/drawing/2014/main" id="{793DDBD3-338A-6C4D-BCAD-33A3332A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916"/>
              <a:ext cx="228" cy="1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0"/>
            </a:p>
          </p:txBody>
        </p:sp>
        <p:sp>
          <p:nvSpPr>
            <p:cNvPr id="19501" name="Oval 21">
              <a:extLst>
                <a:ext uri="{FF2B5EF4-FFF2-40B4-BE49-F238E27FC236}">
                  <a16:creationId xmlns:a16="http://schemas.microsoft.com/office/drawing/2014/main" id="{7DE29354-87CE-444E-A60D-7AE722CC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840"/>
              <a:ext cx="228" cy="1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0"/>
            </a:p>
          </p:txBody>
        </p:sp>
      </p:grpSp>
      <p:sp>
        <p:nvSpPr>
          <p:cNvPr id="19469" name="Text Box 22">
            <a:extLst>
              <a:ext uri="{FF2B5EF4-FFF2-40B4-BE49-F238E27FC236}">
                <a16:creationId xmlns:a16="http://schemas.microsoft.com/office/drawing/2014/main" id="{79158AD0-AC2E-AD48-B71B-188E4A4EA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633538"/>
            <a:ext cx="192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Inter Satellite Link  (ISL)</a:t>
            </a:r>
          </a:p>
        </p:txBody>
      </p:sp>
      <p:sp>
        <p:nvSpPr>
          <p:cNvPr id="19470" name="Text Box 23">
            <a:extLst>
              <a:ext uri="{FF2B5EF4-FFF2-40B4-BE49-F238E27FC236}">
                <a16:creationId xmlns:a16="http://schemas.microsoft.com/office/drawing/2014/main" id="{C02D9162-3F49-F04D-8497-358284A37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000250"/>
            <a:ext cx="1341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Mobile User Link (MUL)</a:t>
            </a:r>
          </a:p>
        </p:txBody>
      </p:sp>
      <p:sp>
        <p:nvSpPr>
          <p:cNvPr id="19471" name="Text Box 24">
            <a:extLst>
              <a:ext uri="{FF2B5EF4-FFF2-40B4-BE49-F238E27FC236}">
                <a16:creationId xmlns:a16="http://schemas.microsoft.com/office/drawing/2014/main" id="{BB948CA5-051A-5E40-9868-7BE6895B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2252663"/>
            <a:ext cx="137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Gateway Link (GWL)</a:t>
            </a:r>
          </a:p>
        </p:txBody>
      </p:sp>
      <p:sp>
        <p:nvSpPr>
          <p:cNvPr id="19472" name="Text Box 25">
            <a:extLst>
              <a:ext uri="{FF2B5EF4-FFF2-40B4-BE49-F238E27FC236}">
                <a16:creationId xmlns:a16="http://schemas.microsoft.com/office/drawing/2014/main" id="{5D3AC217-7A91-E04D-A8AB-9668FF85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2164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footprint</a:t>
            </a:r>
          </a:p>
        </p:txBody>
      </p:sp>
      <p:sp>
        <p:nvSpPr>
          <p:cNvPr id="19473" name="Text Box 27">
            <a:extLst>
              <a:ext uri="{FF2B5EF4-FFF2-40B4-BE49-F238E27FC236}">
                <a16:creationId xmlns:a16="http://schemas.microsoft.com/office/drawing/2014/main" id="{925DADC8-C0F6-C444-80F1-39A18393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906713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small cells (spotbeams)</a:t>
            </a:r>
          </a:p>
        </p:txBody>
      </p:sp>
      <p:graphicFrame>
        <p:nvGraphicFramePr>
          <p:cNvPr id="19474" name="Object 32">
            <a:extLst>
              <a:ext uri="{FF2B5EF4-FFF2-40B4-BE49-F238E27FC236}">
                <a16:creationId xmlns:a16="http://schemas.microsoft.com/office/drawing/2014/main" id="{3738A088-77E3-D74F-BCCE-FD8C5968A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0863" y="1220788"/>
          <a:ext cx="1122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8" name="Clip" r:id="rId10" imgW="25844500" imgH="17945100" progId="MS_ClipArt_Gallery.2">
                  <p:embed/>
                </p:oleObj>
              </mc:Choice>
              <mc:Fallback>
                <p:oleObj name="Clip" r:id="rId10" imgW="25844500" imgH="17945100" progId="MS_ClipArt_Gallery.2">
                  <p:embed/>
                  <p:pic>
                    <p:nvPicPr>
                      <p:cNvPr id="19474" name="Object 32">
                        <a:extLst>
                          <a:ext uri="{FF2B5EF4-FFF2-40B4-BE49-F238E27FC236}">
                            <a16:creationId xmlns:a16="http://schemas.microsoft.com/office/drawing/2014/main" id="{3738A088-77E3-D74F-BCCE-FD8C5968A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1220788"/>
                        <a:ext cx="11223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Oval 33">
            <a:extLst>
              <a:ext uri="{FF2B5EF4-FFF2-40B4-BE49-F238E27FC236}">
                <a16:creationId xmlns:a16="http://schemas.microsoft.com/office/drawing/2014/main" id="{5A089568-D0C1-B749-9847-81E6D17C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2770188"/>
            <a:ext cx="4105275" cy="1903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0"/>
          </a:p>
        </p:txBody>
      </p:sp>
      <p:sp>
        <p:nvSpPr>
          <p:cNvPr id="19476" name="Freeform 46">
            <a:extLst>
              <a:ext uri="{FF2B5EF4-FFF2-40B4-BE49-F238E27FC236}">
                <a16:creationId xmlns:a16="http://schemas.microsoft.com/office/drawing/2014/main" id="{289B2B76-0CBB-6249-BE66-303A1CBF3556}"/>
              </a:ext>
            </a:extLst>
          </p:cNvPr>
          <p:cNvSpPr>
            <a:spLocks/>
          </p:cNvSpPr>
          <p:nvPr/>
        </p:nvSpPr>
        <p:spPr bwMode="auto">
          <a:xfrm>
            <a:off x="5019675" y="1882775"/>
            <a:ext cx="1200150" cy="1419225"/>
          </a:xfrm>
          <a:custGeom>
            <a:avLst/>
            <a:gdLst>
              <a:gd name="T0" fmla="*/ 1905238125 w 756"/>
              <a:gd name="T1" fmla="*/ 0 h 894"/>
              <a:gd name="T2" fmla="*/ 1043344688 w 756"/>
              <a:gd name="T3" fmla="*/ 1345763438 h 894"/>
              <a:gd name="T4" fmla="*/ 1073586563 w 756"/>
              <a:gd name="T5" fmla="*/ 786288750 h 894"/>
              <a:gd name="T6" fmla="*/ 0 w 756"/>
              <a:gd name="T7" fmla="*/ 2147483646 h 8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6" h="894">
                <a:moveTo>
                  <a:pt x="756" y="0"/>
                </a:moveTo>
                <a:lnTo>
                  <a:pt x="414" y="534"/>
                </a:lnTo>
                <a:lnTo>
                  <a:pt x="426" y="312"/>
                </a:lnTo>
                <a:lnTo>
                  <a:pt x="0" y="89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49">
            <a:extLst>
              <a:ext uri="{FF2B5EF4-FFF2-40B4-BE49-F238E27FC236}">
                <a16:creationId xmlns:a16="http://schemas.microsoft.com/office/drawing/2014/main" id="{3CE54BA6-5156-2F4E-A20C-ED859944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5502275"/>
            <a:ext cx="1009650" cy="5905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User data</a:t>
            </a:r>
          </a:p>
        </p:txBody>
      </p:sp>
      <p:sp>
        <p:nvSpPr>
          <p:cNvPr id="19478" name="Oval 55">
            <a:extLst>
              <a:ext uri="{FF2B5EF4-FFF2-40B4-BE49-F238E27FC236}">
                <a16:creationId xmlns:a16="http://schemas.microsoft.com/office/drawing/2014/main" id="{92C2743F-0321-FB4C-927A-9673B67D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4787900"/>
            <a:ext cx="1152525" cy="69215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PSTN</a:t>
            </a:r>
          </a:p>
        </p:txBody>
      </p:sp>
      <p:sp>
        <p:nvSpPr>
          <p:cNvPr id="19479" name="Oval 56">
            <a:extLst>
              <a:ext uri="{FF2B5EF4-FFF2-40B4-BE49-F238E27FC236}">
                <a16:creationId xmlns:a16="http://schemas.microsoft.com/office/drawing/2014/main" id="{50289BFE-CCC3-AF4D-BDAE-A281547C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4787900"/>
            <a:ext cx="1152525" cy="69215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ISDN</a:t>
            </a:r>
          </a:p>
        </p:txBody>
      </p:sp>
      <p:graphicFrame>
        <p:nvGraphicFramePr>
          <p:cNvPr id="19480" name="Object 58">
            <a:extLst>
              <a:ext uri="{FF2B5EF4-FFF2-40B4-BE49-F238E27FC236}">
                <a16:creationId xmlns:a16="http://schemas.microsoft.com/office/drawing/2014/main" id="{9073AAF3-7D69-6047-AAF1-7EB3C3441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3921125"/>
          <a:ext cx="509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Clip" r:id="rId11" imgW="26238200" imgH="33058100" progId="MS_ClipArt_Gallery.2">
                  <p:embed/>
                </p:oleObj>
              </mc:Choice>
              <mc:Fallback>
                <p:oleObj name="Clip" r:id="rId11" imgW="26238200" imgH="33058100" progId="MS_ClipArt_Gallery.2">
                  <p:embed/>
                  <p:pic>
                    <p:nvPicPr>
                      <p:cNvPr id="19480" name="Object 58">
                        <a:extLst>
                          <a:ext uri="{FF2B5EF4-FFF2-40B4-BE49-F238E27FC236}">
                            <a16:creationId xmlns:a16="http://schemas.microsoft.com/office/drawing/2014/main" id="{9073AAF3-7D69-6047-AAF1-7EB3C3441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21125"/>
                        <a:ext cx="509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59">
            <a:extLst>
              <a:ext uri="{FF2B5EF4-FFF2-40B4-BE49-F238E27FC236}">
                <a16:creationId xmlns:a16="http://schemas.microsoft.com/office/drawing/2014/main" id="{A44EAD8B-F784-7349-8503-9CADED8E440F}"/>
              </a:ext>
            </a:extLst>
          </p:cNvPr>
          <p:cNvGraphicFramePr>
            <a:graphicFrameLocks noChangeAspect="1"/>
          </p:cNvGraphicFramePr>
          <p:nvPr/>
        </p:nvGraphicFramePr>
        <p:xfrm flipH="1" flipV="1">
          <a:off x="7296150" y="2906713"/>
          <a:ext cx="8874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Clip" r:id="rId13" imgW="37693600" imgH="9829800" progId="MS_ClipArt_Gallery.2">
                  <p:embed/>
                </p:oleObj>
              </mc:Choice>
              <mc:Fallback>
                <p:oleObj name="Clip" r:id="rId13" imgW="37693600" imgH="9829800" progId="MS_ClipArt_Gallery.2">
                  <p:embed/>
                  <p:pic>
                    <p:nvPicPr>
                      <p:cNvPr id="19481" name="Object 59">
                        <a:extLst>
                          <a:ext uri="{FF2B5EF4-FFF2-40B4-BE49-F238E27FC236}">
                            <a16:creationId xmlns:a16="http://schemas.microsoft.com/office/drawing/2014/main" id="{A44EAD8B-F784-7349-8503-9CADED8E4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 flipV="1">
                        <a:off x="7296150" y="2906713"/>
                        <a:ext cx="8874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Freeform 61">
            <a:extLst>
              <a:ext uri="{FF2B5EF4-FFF2-40B4-BE49-F238E27FC236}">
                <a16:creationId xmlns:a16="http://schemas.microsoft.com/office/drawing/2014/main" id="{93DA08B0-81A5-CA48-94E1-0494B3ACE81F}"/>
              </a:ext>
            </a:extLst>
          </p:cNvPr>
          <p:cNvSpPr>
            <a:spLocks/>
          </p:cNvSpPr>
          <p:nvPr/>
        </p:nvSpPr>
        <p:spPr bwMode="auto">
          <a:xfrm>
            <a:off x="6410325" y="1844675"/>
            <a:ext cx="866775" cy="1190625"/>
          </a:xfrm>
          <a:custGeom>
            <a:avLst/>
            <a:gdLst>
              <a:gd name="T0" fmla="*/ 0 w 546"/>
              <a:gd name="T1" fmla="*/ 0 h 750"/>
              <a:gd name="T2" fmla="*/ 892135313 w 546"/>
              <a:gd name="T3" fmla="*/ 967740000 h 750"/>
              <a:gd name="T4" fmla="*/ 483870000 w 546"/>
              <a:gd name="T5" fmla="*/ 907256250 h 750"/>
              <a:gd name="T6" fmla="*/ 1376005313 w 546"/>
              <a:gd name="T7" fmla="*/ 1890117188 h 7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750">
                <a:moveTo>
                  <a:pt x="0" y="0"/>
                </a:moveTo>
                <a:lnTo>
                  <a:pt x="354" y="384"/>
                </a:lnTo>
                <a:lnTo>
                  <a:pt x="192" y="360"/>
                </a:lnTo>
                <a:lnTo>
                  <a:pt x="546" y="75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3" name="AutoShape 63">
            <a:extLst>
              <a:ext uri="{FF2B5EF4-FFF2-40B4-BE49-F238E27FC236}">
                <a16:creationId xmlns:a16="http://schemas.microsoft.com/office/drawing/2014/main" id="{4DF533BB-5FC3-364A-8A3F-FD69493F92C6}"/>
              </a:ext>
            </a:extLst>
          </p:cNvPr>
          <p:cNvCxnSpPr>
            <a:cxnSpLocks noChangeShapeType="1"/>
            <a:stCxn id="19477" idx="0"/>
            <a:endCxn id="19457" idx="2"/>
          </p:cNvCxnSpPr>
          <p:nvPr/>
        </p:nvCxnSpPr>
        <p:spPr bwMode="auto">
          <a:xfrm flipH="1" flipV="1">
            <a:off x="4713288" y="4699000"/>
            <a:ext cx="1587" cy="803275"/>
          </a:xfrm>
          <a:prstGeom prst="straightConnector1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484" name="Object 57">
            <a:extLst>
              <a:ext uri="{FF2B5EF4-FFF2-40B4-BE49-F238E27FC236}">
                <a16:creationId xmlns:a16="http://schemas.microsoft.com/office/drawing/2014/main" id="{F9DA2A7C-2161-9E4D-A0CE-0448F4D7B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4024313"/>
          <a:ext cx="8175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Clip" r:id="rId15" imgW="30416500" imgH="13995400" progId="MS_ClipArt_Gallery.2">
                  <p:embed/>
                </p:oleObj>
              </mc:Choice>
              <mc:Fallback>
                <p:oleObj name="Clip" r:id="rId15" imgW="30416500" imgH="13995400" progId="MS_ClipArt_Gallery.2">
                  <p:embed/>
                  <p:pic>
                    <p:nvPicPr>
                      <p:cNvPr id="19484" name="Object 57">
                        <a:extLst>
                          <a:ext uri="{FF2B5EF4-FFF2-40B4-BE49-F238E27FC236}">
                            <a16:creationId xmlns:a16="http://schemas.microsoft.com/office/drawing/2014/main" id="{F9DA2A7C-2161-9E4D-A0CE-0448F4D7B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024313"/>
                        <a:ext cx="8175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85" name="AutoShape 64">
            <a:extLst>
              <a:ext uri="{FF2B5EF4-FFF2-40B4-BE49-F238E27FC236}">
                <a16:creationId xmlns:a16="http://schemas.microsoft.com/office/drawing/2014/main" id="{AA19C914-8344-5D45-AF63-7DD189101786}"/>
              </a:ext>
            </a:extLst>
          </p:cNvPr>
          <p:cNvCxnSpPr>
            <a:cxnSpLocks noChangeShapeType="1"/>
            <a:endCxn id="19479" idx="0"/>
          </p:cNvCxnSpPr>
          <p:nvPr/>
        </p:nvCxnSpPr>
        <p:spPr bwMode="auto">
          <a:xfrm>
            <a:off x="3203575" y="4425950"/>
            <a:ext cx="11113" cy="361950"/>
          </a:xfrm>
          <a:prstGeom prst="straightConnector1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AutoShape 65">
            <a:extLst>
              <a:ext uri="{FF2B5EF4-FFF2-40B4-BE49-F238E27FC236}">
                <a16:creationId xmlns:a16="http://schemas.microsoft.com/office/drawing/2014/main" id="{45454EB5-9A97-8348-AA01-E8B5F8289B15}"/>
              </a:ext>
            </a:extLst>
          </p:cNvPr>
          <p:cNvCxnSpPr>
            <a:cxnSpLocks noChangeShapeType="1"/>
            <a:endCxn id="19478" idx="0"/>
          </p:cNvCxnSpPr>
          <p:nvPr/>
        </p:nvCxnSpPr>
        <p:spPr bwMode="auto">
          <a:xfrm>
            <a:off x="6237288" y="4425950"/>
            <a:ext cx="6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66">
            <a:extLst>
              <a:ext uri="{FF2B5EF4-FFF2-40B4-BE49-F238E27FC236}">
                <a16:creationId xmlns:a16="http://schemas.microsoft.com/office/drawing/2014/main" id="{3ABB52CD-FF81-CB4E-8CDF-711E6B4D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4779963"/>
            <a:ext cx="1038225" cy="700087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GSM</a:t>
            </a:r>
          </a:p>
        </p:txBody>
      </p:sp>
      <p:cxnSp>
        <p:nvCxnSpPr>
          <p:cNvPr id="19488" name="AutoShape 67">
            <a:extLst>
              <a:ext uri="{FF2B5EF4-FFF2-40B4-BE49-F238E27FC236}">
                <a16:creationId xmlns:a16="http://schemas.microsoft.com/office/drawing/2014/main" id="{9F69D66B-E8CF-B54F-9DFE-2BE0848F0A1E}"/>
              </a:ext>
            </a:extLst>
          </p:cNvPr>
          <p:cNvCxnSpPr>
            <a:cxnSpLocks noChangeShapeType="1"/>
            <a:endCxn id="19487" idx="0"/>
          </p:cNvCxnSpPr>
          <p:nvPr/>
        </p:nvCxnSpPr>
        <p:spPr bwMode="auto">
          <a:xfrm>
            <a:off x="7618413" y="3478213"/>
            <a:ext cx="6350" cy="130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AutoShape 68">
            <a:extLst>
              <a:ext uri="{FF2B5EF4-FFF2-40B4-BE49-F238E27FC236}">
                <a16:creationId xmlns:a16="http://schemas.microsoft.com/office/drawing/2014/main" id="{8D17D45C-CF42-DB49-A1D7-D47E4B93BEF3}"/>
              </a:ext>
            </a:extLst>
          </p:cNvPr>
          <p:cNvCxnSpPr>
            <a:cxnSpLocks noChangeShapeType="1"/>
            <a:stCxn id="19478" idx="6"/>
            <a:endCxn id="19487" idx="2"/>
          </p:cNvCxnSpPr>
          <p:nvPr/>
        </p:nvCxnSpPr>
        <p:spPr bwMode="auto">
          <a:xfrm flipV="1">
            <a:off x="6819900" y="5130800"/>
            <a:ext cx="28575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0" name="Text Box 70">
            <a:extLst>
              <a:ext uri="{FF2B5EF4-FFF2-40B4-BE49-F238E27FC236}">
                <a16:creationId xmlns:a16="http://schemas.microsoft.com/office/drawing/2014/main" id="{D30626F6-0AD4-E446-861B-3DC31D9F6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2517775"/>
            <a:ext cx="652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GWL</a:t>
            </a:r>
          </a:p>
        </p:txBody>
      </p:sp>
      <p:sp>
        <p:nvSpPr>
          <p:cNvPr id="19491" name="Text Box 71">
            <a:extLst>
              <a:ext uri="{FF2B5EF4-FFF2-40B4-BE49-F238E27FC236}">
                <a16:creationId xmlns:a16="http://schemas.microsoft.com/office/drawing/2014/main" id="{799CC38A-C73A-D046-BFC0-007CB9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2151063"/>
            <a:ext cx="617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/>
              <a:t>MUL</a:t>
            </a:r>
          </a:p>
        </p:txBody>
      </p:sp>
      <p:sp>
        <p:nvSpPr>
          <p:cNvPr id="19492" name="Freeform 72">
            <a:extLst>
              <a:ext uri="{FF2B5EF4-FFF2-40B4-BE49-F238E27FC236}">
                <a16:creationId xmlns:a16="http://schemas.microsoft.com/office/drawing/2014/main" id="{94A25571-942C-DC40-84FA-9249A49E7501}"/>
              </a:ext>
            </a:extLst>
          </p:cNvPr>
          <p:cNvSpPr>
            <a:spLocks/>
          </p:cNvSpPr>
          <p:nvPr/>
        </p:nvSpPr>
        <p:spPr bwMode="auto">
          <a:xfrm>
            <a:off x="2046288" y="1831975"/>
            <a:ext cx="1068387" cy="1203325"/>
          </a:xfrm>
          <a:custGeom>
            <a:avLst/>
            <a:gdLst>
              <a:gd name="T0" fmla="*/ 1696063569 w 673"/>
              <a:gd name="T1" fmla="*/ 0 h 758"/>
              <a:gd name="T2" fmla="*/ 788807743 w 673"/>
              <a:gd name="T3" fmla="*/ 1093747813 h 758"/>
              <a:gd name="T4" fmla="*/ 834170535 w 673"/>
              <a:gd name="T5" fmla="*/ 700603438 h 758"/>
              <a:gd name="T6" fmla="*/ 0 w 673"/>
              <a:gd name="T7" fmla="*/ 1910278438 h 7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3" h="758">
                <a:moveTo>
                  <a:pt x="673" y="0"/>
                </a:moveTo>
                <a:lnTo>
                  <a:pt x="313" y="434"/>
                </a:lnTo>
                <a:lnTo>
                  <a:pt x="331" y="278"/>
                </a:lnTo>
                <a:lnTo>
                  <a:pt x="0" y="758"/>
                </a:lnTo>
              </a:path>
            </a:pathLst>
          </a:custGeom>
          <a:noFill/>
          <a:ln w="28575" cap="rnd" cmpd="sng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93" name="AutoShape 73">
            <a:extLst>
              <a:ext uri="{FF2B5EF4-FFF2-40B4-BE49-F238E27FC236}">
                <a16:creationId xmlns:a16="http://schemas.microsoft.com/office/drawing/2014/main" id="{F458DB23-A84A-0149-BFCC-5BC39FBC6E71}"/>
              </a:ext>
            </a:extLst>
          </p:cNvPr>
          <p:cNvCxnSpPr>
            <a:cxnSpLocks noChangeShapeType="1"/>
            <a:stCxn id="19457" idx="2"/>
            <a:endCxn id="19479" idx="6"/>
          </p:cNvCxnSpPr>
          <p:nvPr/>
        </p:nvCxnSpPr>
        <p:spPr bwMode="auto">
          <a:xfrm rot="5400000">
            <a:off x="4034631" y="4455319"/>
            <a:ext cx="434975" cy="922338"/>
          </a:xfrm>
          <a:prstGeom prst="bentConnector2">
            <a:avLst/>
          </a:prstGeom>
          <a:noFill/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4" name="Text Box 75">
            <a:extLst>
              <a:ext uri="{FF2B5EF4-FFF2-40B4-BE49-F238E27FC236}">
                <a16:creationId xmlns:a16="http://schemas.microsoft.com/office/drawing/2014/main" id="{CA952D34-6C63-D442-AF3A-3366D4C2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5588000"/>
            <a:ext cx="2346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>
                <a:solidFill>
                  <a:srgbClr val="FF0000"/>
                </a:solidFill>
              </a:rPr>
              <a:t>PSTN: Public Switched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 b="0">
                <a:solidFill>
                  <a:srgbClr val="FF0000"/>
                </a:solidFill>
              </a:rPr>
              <a:t>Telephone Network</a:t>
            </a:r>
          </a:p>
        </p:txBody>
      </p:sp>
      <p:sp>
        <p:nvSpPr>
          <p:cNvPr id="19495" name="Line 77">
            <a:extLst>
              <a:ext uri="{FF2B5EF4-FFF2-40B4-BE49-F238E27FC236}">
                <a16:creationId xmlns:a16="http://schemas.microsoft.com/office/drawing/2014/main" id="{91787EF6-CAAB-6241-99A2-4F8619BF9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875" y="391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Slide Number Placeholder 1">
            <a:extLst>
              <a:ext uri="{FF2B5EF4-FFF2-40B4-BE49-F238E27FC236}">
                <a16:creationId xmlns:a16="http://schemas.microsoft.com/office/drawing/2014/main" id="{B04CDC47-8DAF-594F-8C36-99AD5BCA1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EB55D9-C1E7-FF45-984B-D03CBB528D3A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1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centrifugal.jpg">
            <a:extLst>
              <a:ext uri="{FF2B5EF4-FFF2-40B4-BE49-F238E27FC236}">
                <a16:creationId xmlns:a16="http://schemas.microsoft.com/office/drawing/2014/main" id="{ECC58003-F979-014E-9495-215A62904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740025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B989CBE9-EAE6-814F-BFF7-683733B9C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Basics (Physics 101)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15BA221C-8FE4-CC4C-B5DB-E560D5DDC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Satellites in circular orbits</a:t>
            </a:r>
          </a:p>
          <a:p>
            <a:pPr lvl="1"/>
            <a:r>
              <a:rPr lang="en-US" altLang="en-US"/>
              <a:t>attractive force F</a:t>
            </a:r>
            <a:r>
              <a:rPr lang="en-US" altLang="en-US" baseline="-25000"/>
              <a:t>g</a:t>
            </a:r>
            <a:r>
              <a:rPr lang="en-US" altLang="en-US"/>
              <a:t> = m g (R/r)²</a:t>
            </a:r>
          </a:p>
          <a:p>
            <a:pPr lvl="1"/>
            <a:r>
              <a:rPr lang="en-US" altLang="en-US"/>
              <a:t>centrifugal force F</a:t>
            </a:r>
            <a:r>
              <a:rPr lang="en-US" altLang="en-US" baseline="-25000"/>
              <a:t>c</a:t>
            </a:r>
            <a:r>
              <a:rPr lang="en-US" altLang="en-US"/>
              <a:t> = m r </a:t>
            </a:r>
            <a:r>
              <a:rPr lang="en-US" altLang="en-US">
                <a:sym typeface="Symbol" pitchFamily="2" charset="2"/>
              </a:rPr>
              <a:t>²</a:t>
            </a:r>
          </a:p>
          <a:p>
            <a:pPr lvl="1"/>
            <a:r>
              <a:rPr lang="en-US" altLang="en-US">
                <a:sym typeface="Symbol" pitchFamily="2" charset="2"/>
              </a:rPr>
              <a:t>m: mass of the satellite</a:t>
            </a:r>
          </a:p>
          <a:p>
            <a:pPr lvl="1"/>
            <a:r>
              <a:rPr lang="en-US" altLang="en-US">
                <a:sym typeface="Symbol" pitchFamily="2" charset="2"/>
              </a:rPr>
              <a:t>R: radius of the earth (R = 6370 km)</a:t>
            </a:r>
          </a:p>
          <a:p>
            <a:pPr lvl="1"/>
            <a:r>
              <a:rPr lang="en-US" altLang="en-US">
                <a:sym typeface="Symbol" pitchFamily="2" charset="2"/>
              </a:rPr>
              <a:t>r: distance to the center of the earth</a:t>
            </a:r>
          </a:p>
          <a:p>
            <a:pPr lvl="1"/>
            <a:r>
              <a:rPr lang="en-US" altLang="en-US">
                <a:sym typeface="Symbol" pitchFamily="2" charset="2"/>
              </a:rPr>
              <a:t>g: acceleration of gravity (g = 9.81 m/s²)</a:t>
            </a:r>
          </a:p>
          <a:p>
            <a:pPr lvl="1"/>
            <a:r>
              <a:rPr lang="en-US" altLang="en-US">
                <a:sym typeface="Symbol" pitchFamily="2" charset="2"/>
              </a:rPr>
              <a:t>: angular velocity </a:t>
            </a:r>
          </a:p>
          <a:p>
            <a:pPr lvl="2"/>
            <a:r>
              <a:rPr lang="en-US" altLang="en-US">
                <a:sym typeface="Symbol" pitchFamily="2" charset="2"/>
              </a:rPr>
              <a:t>( = 2  f, f: rotation frequency)</a:t>
            </a:r>
          </a:p>
          <a:p>
            <a:r>
              <a:rPr lang="en-US" altLang="en-US">
                <a:sym typeface="Symbol" pitchFamily="2" charset="2"/>
              </a:rPr>
              <a:t>Stable orbit</a:t>
            </a:r>
          </a:p>
          <a:p>
            <a:pPr lvl="1"/>
            <a:r>
              <a:rPr lang="en-US" altLang="en-US">
                <a:sym typeface="Symbol" pitchFamily="2" charset="2"/>
              </a:rPr>
              <a:t>F</a:t>
            </a:r>
            <a:r>
              <a:rPr lang="en-US" altLang="en-US" baseline="-25000">
                <a:sym typeface="Symbol" pitchFamily="2" charset="2"/>
              </a:rPr>
              <a:t>g</a:t>
            </a:r>
            <a:r>
              <a:rPr lang="en-US" altLang="en-US">
                <a:sym typeface="Symbol" pitchFamily="2" charset="2"/>
              </a:rPr>
              <a:t> = F</a:t>
            </a:r>
            <a:r>
              <a:rPr lang="en-US" altLang="en-US" baseline="-25000">
                <a:sym typeface="Symbol" pitchFamily="2" charset="2"/>
              </a:rPr>
              <a:t>c</a:t>
            </a:r>
            <a:endParaRPr lang="en-US" altLang="en-US">
              <a:sym typeface="Symbol" pitchFamily="2" charset="2"/>
            </a:endParaRPr>
          </a:p>
        </p:txBody>
      </p:sp>
      <p:graphicFrame>
        <p:nvGraphicFramePr>
          <p:cNvPr id="21508" name="Object 1029">
            <a:extLst>
              <a:ext uri="{FF2B5EF4-FFF2-40B4-BE49-F238E27FC236}">
                <a16:creationId xmlns:a16="http://schemas.microsoft.com/office/drawing/2014/main" id="{EEE9351E-E942-A04F-AD2F-FAEACEA69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783138"/>
          <a:ext cx="1752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9" name="Equation" r:id="rId4" imgW="20485100" imgH="11404600" progId="Equation.3">
                  <p:embed/>
                </p:oleObj>
              </mc:Choice>
              <mc:Fallback>
                <p:oleObj name="Equation" r:id="rId4" imgW="20485100" imgH="11404600" progId="Equation.3">
                  <p:embed/>
                  <p:pic>
                    <p:nvPicPr>
                      <p:cNvPr id="21508" name="Object 1029">
                        <a:extLst>
                          <a:ext uri="{FF2B5EF4-FFF2-40B4-BE49-F238E27FC236}">
                            <a16:creationId xmlns:a16="http://schemas.microsoft.com/office/drawing/2014/main" id="{EEE9351E-E942-A04F-AD2F-FAEACEA69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83138"/>
                        <a:ext cx="17526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2">
            <a:extLst>
              <a:ext uri="{FF2B5EF4-FFF2-40B4-BE49-F238E27FC236}">
                <a16:creationId xmlns:a16="http://schemas.microsoft.com/office/drawing/2014/main" id="{47B3A390-A337-3B47-AEF6-69A30561D8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945C6-66F7-7947-BBFB-944A1B165719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3093FED5-CCF5-204C-9840-12EAA817D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Satellite period and orbits</a:t>
            </a:r>
          </a:p>
        </p:txBody>
      </p:sp>
      <p:pic>
        <p:nvPicPr>
          <p:cNvPr id="22530" name="Picture 37">
            <a:extLst>
              <a:ext uri="{FF2B5EF4-FFF2-40B4-BE49-F238E27FC236}">
                <a16:creationId xmlns:a16="http://schemas.microsoft.com/office/drawing/2014/main" id="{1D0AE286-AC5C-2842-8FC5-13E9A880205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lum brigh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4364038"/>
            <a:ext cx="1685925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Line 38">
            <a:extLst>
              <a:ext uri="{FF2B5EF4-FFF2-40B4-BE49-F238E27FC236}">
                <a16:creationId xmlns:a16="http://schemas.microsoft.com/office/drawing/2014/main" id="{DC0F0DE1-007A-1840-A1D3-A825DEC18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5105400"/>
            <a:ext cx="593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39">
            <a:extLst>
              <a:ext uri="{FF2B5EF4-FFF2-40B4-BE49-F238E27FC236}">
                <a16:creationId xmlns:a16="http://schemas.microsoft.com/office/drawing/2014/main" id="{71F6D553-4F6C-DC45-85F5-5E2B45D50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0">
            <a:extLst>
              <a:ext uri="{FF2B5EF4-FFF2-40B4-BE49-F238E27FC236}">
                <a16:creationId xmlns:a16="http://schemas.microsoft.com/office/drawing/2014/main" id="{9B7DF389-85CE-0B4C-8989-F083BFFB6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1212850"/>
            <a:ext cx="0" cy="389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41">
            <a:extLst>
              <a:ext uri="{FF2B5EF4-FFF2-40B4-BE49-F238E27FC236}">
                <a16:creationId xmlns:a16="http://schemas.microsoft.com/office/drawing/2014/main" id="{CE89B5D9-F7D6-4A47-8BE8-7C4F99477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42">
            <a:extLst>
              <a:ext uri="{FF2B5EF4-FFF2-40B4-BE49-F238E27FC236}">
                <a16:creationId xmlns:a16="http://schemas.microsoft.com/office/drawing/2014/main" id="{35269E1F-5078-6349-9655-F84095820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43">
            <a:extLst>
              <a:ext uri="{FF2B5EF4-FFF2-40B4-BE49-F238E27FC236}">
                <a16:creationId xmlns:a16="http://schemas.microsoft.com/office/drawing/2014/main" id="{6AA4566C-1C37-244F-92CA-E7F9B26CA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44">
            <a:extLst>
              <a:ext uri="{FF2B5EF4-FFF2-40B4-BE49-F238E27FC236}">
                <a16:creationId xmlns:a16="http://schemas.microsoft.com/office/drawing/2014/main" id="{05626136-B25F-AC4D-872F-D6F57644F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45">
            <a:extLst>
              <a:ext uri="{FF2B5EF4-FFF2-40B4-BE49-F238E27FC236}">
                <a16:creationId xmlns:a16="http://schemas.microsoft.com/office/drawing/2014/main" id="{9942BCA9-AD98-EB4C-BB43-E41DB9AC0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94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46">
            <a:extLst>
              <a:ext uri="{FF2B5EF4-FFF2-40B4-BE49-F238E27FC236}">
                <a16:creationId xmlns:a16="http://schemas.microsoft.com/office/drawing/2014/main" id="{413090B7-64F9-E74E-8E84-103A22A22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47">
            <a:extLst>
              <a:ext uri="{FF2B5EF4-FFF2-40B4-BE49-F238E27FC236}">
                <a16:creationId xmlns:a16="http://schemas.microsoft.com/office/drawing/2014/main" id="{D607EB12-F97F-1049-871B-DB49D61F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5111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48">
            <a:extLst>
              <a:ext uri="{FF2B5EF4-FFF2-40B4-BE49-F238E27FC236}">
                <a16:creationId xmlns:a16="http://schemas.microsoft.com/office/drawing/2014/main" id="{E182C9E3-C0BE-3146-B70D-C2A9A8F3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87975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10</a:t>
            </a:r>
          </a:p>
        </p:txBody>
      </p:sp>
      <p:sp>
        <p:nvSpPr>
          <p:cNvPr id="22542" name="Rectangle 49">
            <a:extLst>
              <a:ext uri="{FF2B5EF4-FFF2-40B4-BE49-F238E27FC236}">
                <a16:creationId xmlns:a16="http://schemas.microsoft.com/office/drawing/2014/main" id="{8B37FDB4-2E3D-EE43-80D8-0A533EFB8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87975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20</a:t>
            </a:r>
          </a:p>
        </p:txBody>
      </p:sp>
      <p:sp>
        <p:nvSpPr>
          <p:cNvPr id="22543" name="Rectangle 50">
            <a:extLst>
              <a:ext uri="{FF2B5EF4-FFF2-40B4-BE49-F238E27FC236}">
                <a16:creationId xmlns:a16="http://schemas.microsoft.com/office/drawing/2014/main" id="{C9327A31-8BA4-6040-B5BA-DDED7276B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87975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30</a:t>
            </a:r>
          </a:p>
        </p:txBody>
      </p:sp>
      <p:sp>
        <p:nvSpPr>
          <p:cNvPr id="22544" name="Rectangle 51">
            <a:extLst>
              <a:ext uri="{FF2B5EF4-FFF2-40B4-BE49-F238E27FC236}">
                <a16:creationId xmlns:a16="http://schemas.microsoft.com/office/drawing/2014/main" id="{65125BFB-D524-BF4C-9EA9-4B9AC823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87975"/>
            <a:ext cx="12684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40  x10</a:t>
            </a:r>
            <a:r>
              <a:rPr lang="en-US" altLang="en-US" sz="1800" b="0" baseline="30000"/>
              <a:t>6</a:t>
            </a:r>
            <a:r>
              <a:rPr lang="en-US" altLang="en-US" sz="1800" b="0"/>
              <a:t> m</a:t>
            </a:r>
          </a:p>
        </p:txBody>
      </p:sp>
      <p:sp>
        <p:nvSpPr>
          <p:cNvPr id="22545" name="Line 52">
            <a:extLst>
              <a:ext uri="{FF2B5EF4-FFF2-40B4-BE49-F238E27FC236}">
                <a16:creationId xmlns:a16="http://schemas.microsoft.com/office/drawing/2014/main" id="{47F58205-A1F7-A74F-9CF2-370C7FB16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44958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53">
            <a:extLst>
              <a:ext uri="{FF2B5EF4-FFF2-40B4-BE49-F238E27FC236}">
                <a16:creationId xmlns:a16="http://schemas.microsoft.com/office/drawing/2014/main" id="{870AC31E-53FA-2A49-AEFD-C1A44E6D0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38862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54">
            <a:extLst>
              <a:ext uri="{FF2B5EF4-FFF2-40B4-BE49-F238E27FC236}">
                <a16:creationId xmlns:a16="http://schemas.microsoft.com/office/drawing/2014/main" id="{1789C3DA-4C09-0E40-BF9F-BC59D7C0F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32766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55">
            <a:extLst>
              <a:ext uri="{FF2B5EF4-FFF2-40B4-BE49-F238E27FC236}">
                <a16:creationId xmlns:a16="http://schemas.microsoft.com/office/drawing/2014/main" id="{A17F1C22-9CFD-194D-9624-287AED3FC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26670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56">
            <a:extLst>
              <a:ext uri="{FF2B5EF4-FFF2-40B4-BE49-F238E27FC236}">
                <a16:creationId xmlns:a16="http://schemas.microsoft.com/office/drawing/2014/main" id="{179E7255-FF77-C743-8895-37D624814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2057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57">
            <a:extLst>
              <a:ext uri="{FF2B5EF4-FFF2-40B4-BE49-F238E27FC236}">
                <a16:creationId xmlns:a16="http://schemas.microsoft.com/office/drawing/2014/main" id="{036B64A2-603A-6848-A547-A38AA228B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14478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58">
            <a:extLst>
              <a:ext uri="{FF2B5EF4-FFF2-40B4-BE49-F238E27FC236}">
                <a16:creationId xmlns:a16="http://schemas.microsoft.com/office/drawing/2014/main" id="{2691FDA5-AB20-8845-9B39-F48689D9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73175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24</a:t>
            </a:r>
          </a:p>
        </p:txBody>
      </p:sp>
      <p:sp>
        <p:nvSpPr>
          <p:cNvPr id="22552" name="Rectangle 59">
            <a:extLst>
              <a:ext uri="{FF2B5EF4-FFF2-40B4-BE49-F238E27FC236}">
                <a16:creationId xmlns:a16="http://schemas.microsoft.com/office/drawing/2014/main" id="{49E25B79-3E65-2042-BBEE-14A4CD20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82775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20</a:t>
            </a:r>
          </a:p>
        </p:txBody>
      </p:sp>
      <p:sp>
        <p:nvSpPr>
          <p:cNvPr id="22553" name="Rectangle 60">
            <a:extLst>
              <a:ext uri="{FF2B5EF4-FFF2-40B4-BE49-F238E27FC236}">
                <a16:creationId xmlns:a16="http://schemas.microsoft.com/office/drawing/2014/main" id="{511B1E2C-1FD4-2849-814E-79FCF89F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93963"/>
            <a:ext cx="434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16</a:t>
            </a:r>
          </a:p>
        </p:txBody>
      </p:sp>
      <p:sp>
        <p:nvSpPr>
          <p:cNvPr id="22554" name="Rectangle 61">
            <a:extLst>
              <a:ext uri="{FF2B5EF4-FFF2-40B4-BE49-F238E27FC236}">
                <a16:creationId xmlns:a16="http://schemas.microsoft.com/office/drawing/2014/main" id="{B8800527-F453-E142-89BA-B78B22FC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03563"/>
            <a:ext cx="434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12</a:t>
            </a:r>
          </a:p>
        </p:txBody>
      </p:sp>
      <p:sp>
        <p:nvSpPr>
          <p:cNvPr id="22555" name="Rectangle 62">
            <a:extLst>
              <a:ext uri="{FF2B5EF4-FFF2-40B4-BE49-F238E27FC236}">
                <a16:creationId xmlns:a16="http://schemas.microsoft.com/office/drawing/2014/main" id="{6AC7E13C-98D9-6C4E-86D2-9A1C4A91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713163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8</a:t>
            </a:r>
          </a:p>
        </p:txBody>
      </p:sp>
      <p:sp>
        <p:nvSpPr>
          <p:cNvPr id="22556" name="Rectangle 63">
            <a:extLst>
              <a:ext uri="{FF2B5EF4-FFF2-40B4-BE49-F238E27FC236}">
                <a16:creationId xmlns:a16="http://schemas.microsoft.com/office/drawing/2014/main" id="{AD95B614-F35F-1941-9F9F-0A7196B7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4322763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4</a:t>
            </a:r>
          </a:p>
        </p:txBody>
      </p:sp>
      <p:sp>
        <p:nvSpPr>
          <p:cNvPr id="22557" name="Rectangle 64">
            <a:extLst>
              <a:ext uri="{FF2B5EF4-FFF2-40B4-BE49-F238E27FC236}">
                <a16:creationId xmlns:a16="http://schemas.microsoft.com/office/drawing/2014/main" id="{23889ACC-1BE2-9C40-A324-7E1F2602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803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radius</a:t>
            </a:r>
          </a:p>
        </p:txBody>
      </p:sp>
      <p:sp>
        <p:nvSpPr>
          <p:cNvPr id="22558" name="Freeform 66">
            <a:extLst>
              <a:ext uri="{FF2B5EF4-FFF2-40B4-BE49-F238E27FC236}">
                <a16:creationId xmlns:a16="http://schemas.microsoft.com/office/drawing/2014/main" id="{23C54E7F-B9A5-7849-BA20-7360BA333ED9}"/>
              </a:ext>
            </a:extLst>
          </p:cNvPr>
          <p:cNvSpPr>
            <a:spLocks/>
          </p:cNvSpPr>
          <p:nvPr/>
        </p:nvSpPr>
        <p:spPr bwMode="auto">
          <a:xfrm>
            <a:off x="1844675" y="1447800"/>
            <a:ext cx="5792788" cy="3659188"/>
          </a:xfrm>
          <a:custGeom>
            <a:avLst/>
            <a:gdLst>
              <a:gd name="T0" fmla="*/ 0 w 3649"/>
              <a:gd name="T1" fmla="*/ 0 h 2305"/>
              <a:gd name="T2" fmla="*/ 2147483646 w 3649"/>
              <a:gd name="T3" fmla="*/ 0 h 2305"/>
              <a:gd name="T4" fmla="*/ 2147483646 w 3649"/>
              <a:gd name="T5" fmla="*/ 2147483646 h 23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49" h="2305">
                <a:moveTo>
                  <a:pt x="0" y="0"/>
                </a:moveTo>
                <a:lnTo>
                  <a:pt x="3648" y="0"/>
                </a:lnTo>
                <a:lnTo>
                  <a:pt x="3648" y="230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Rectangle 67">
            <a:extLst>
              <a:ext uri="{FF2B5EF4-FFF2-40B4-BE49-F238E27FC236}">
                <a16:creationId xmlns:a16="http://schemas.microsoft.com/office/drawing/2014/main" id="{CD14D22C-87FB-BF42-87F2-74580AAB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1273175"/>
            <a:ext cx="113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satellite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period [h]</a:t>
            </a:r>
          </a:p>
        </p:txBody>
      </p:sp>
      <p:sp>
        <p:nvSpPr>
          <p:cNvPr id="22560" name="Rectangle 68">
            <a:extLst>
              <a:ext uri="{FF2B5EF4-FFF2-40B4-BE49-F238E27FC236}">
                <a16:creationId xmlns:a16="http://schemas.microsoft.com/office/drawing/2014/main" id="{ADC427DF-2277-AB4E-866C-7A9FF9FA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01775"/>
            <a:ext cx="2378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/>
              <a:t>velocity [ x1000 km/h]</a:t>
            </a:r>
          </a:p>
        </p:txBody>
      </p:sp>
      <p:sp>
        <p:nvSpPr>
          <p:cNvPr id="22561" name="Line 69">
            <a:extLst>
              <a:ext uri="{FF2B5EF4-FFF2-40B4-BE49-F238E27FC236}">
                <a16:creationId xmlns:a16="http://schemas.microsoft.com/office/drawing/2014/main" id="{12DACF3C-8067-A146-BE82-ED2AD0B4A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5029200"/>
            <a:ext cx="494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70">
            <a:extLst>
              <a:ext uri="{FF2B5EF4-FFF2-40B4-BE49-F238E27FC236}">
                <a16:creationId xmlns:a16="http://schemas.microsoft.com/office/drawing/2014/main" id="{8B693E42-AD57-FB4E-89DF-4A0CAA53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4473575"/>
            <a:ext cx="2390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/>
              <a:t>synchronous distance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/>
              <a:t>35,786 km</a:t>
            </a:r>
          </a:p>
        </p:txBody>
      </p:sp>
      <p:sp>
        <p:nvSpPr>
          <p:cNvPr id="22563" name="Arc 71">
            <a:extLst>
              <a:ext uri="{FF2B5EF4-FFF2-40B4-BE49-F238E27FC236}">
                <a16:creationId xmlns:a16="http://schemas.microsoft.com/office/drawing/2014/main" id="{0B55CF4F-913F-FC43-969B-CDE850A40712}"/>
              </a:ext>
            </a:extLst>
          </p:cNvPr>
          <p:cNvSpPr>
            <a:spLocks/>
          </p:cNvSpPr>
          <p:nvPr/>
        </p:nvSpPr>
        <p:spPr bwMode="auto">
          <a:xfrm>
            <a:off x="3228975" y="304800"/>
            <a:ext cx="4789488" cy="2882900"/>
          </a:xfrm>
          <a:custGeom>
            <a:avLst/>
            <a:gdLst>
              <a:gd name="T0" fmla="*/ 1117676637 w 20524"/>
              <a:gd name="T1" fmla="*/ 384773723 h 21600"/>
              <a:gd name="T2" fmla="*/ 0 w 20524"/>
              <a:gd name="T3" fmla="*/ 119921166 h 21600"/>
              <a:gd name="T4" fmla="*/ 1117676637 w 2052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24" h="21600" fill="none" extrusionOk="0">
                <a:moveTo>
                  <a:pt x="20524" y="21599"/>
                </a:moveTo>
                <a:cubicBezTo>
                  <a:pt x="11188" y="21599"/>
                  <a:pt x="2909" y="15602"/>
                  <a:pt x="-1" y="6732"/>
                </a:cubicBezTo>
              </a:path>
              <a:path w="20524" h="21600" stroke="0" extrusionOk="0">
                <a:moveTo>
                  <a:pt x="20524" y="21599"/>
                </a:moveTo>
                <a:cubicBezTo>
                  <a:pt x="11188" y="21599"/>
                  <a:pt x="2909" y="15602"/>
                  <a:pt x="-1" y="6732"/>
                </a:cubicBezTo>
                <a:lnTo>
                  <a:pt x="20524" y="0"/>
                </a:lnTo>
                <a:lnTo>
                  <a:pt x="20524" y="21599"/>
                </a:lnTo>
                <a:close/>
              </a:path>
            </a:pathLst>
          </a:custGeom>
          <a:noFill/>
          <a:ln w="25400" cap="rnd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Arc 72">
            <a:extLst>
              <a:ext uri="{FF2B5EF4-FFF2-40B4-BE49-F238E27FC236}">
                <a16:creationId xmlns:a16="http://schemas.microsoft.com/office/drawing/2014/main" id="{0F9521F1-E3FA-774B-ACEC-5126292CCC94}"/>
              </a:ext>
            </a:extLst>
          </p:cNvPr>
          <p:cNvSpPr>
            <a:spLocks/>
          </p:cNvSpPr>
          <p:nvPr/>
        </p:nvSpPr>
        <p:spPr bwMode="auto">
          <a:xfrm>
            <a:off x="2759075" y="0"/>
            <a:ext cx="4940300" cy="4864100"/>
          </a:xfrm>
          <a:custGeom>
            <a:avLst/>
            <a:gdLst>
              <a:gd name="T0" fmla="*/ 1164824325 w 20953"/>
              <a:gd name="T1" fmla="*/ 266027087 h 21600"/>
              <a:gd name="T2" fmla="*/ 0 w 20953"/>
              <a:gd name="T3" fmla="*/ 1095345778 h 21600"/>
              <a:gd name="T4" fmla="*/ 0 w 20953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53" h="21600" fill="none" extrusionOk="0">
                <a:moveTo>
                  <a:pt x="20953" y="5246"/>
                </a:moveTo>
                <a:cubicBezTo>
                  <a:pt x="18546" y="14858"/>
                  <a:pt x="9908" y="21600"/>
                  <a:pt x="-1" y="21600"/>
                </a:cubicBezTo>
              </a:path>
              <a:path w="20953" h="21600" stroke="0" extrusionOk="0">
                <a:moveTo>
                  <a:pt x="20953" y="5246"/>
                </a:moveTo>
                <a:cubicBezTo>
                  <a:pt x="18546" y="14858"/>
                  <a:pt x="9908" y="21600"/>
                  <a:pt x="-1" y="21600"/>
                </a:cubicBezTo>
                <a:lnTo>
                  <a:pt x="0" y="0"/>
                </a:lnTo>
                <a:lnTo>
                  <a:pt x="20953" y="5246"/>
                </a:lnTo>
                <a:close/>
              </a:path>
            </a:pathLst>
          </a:custGeom>
          <a:noFill/>
          <a:ln w="25400" cap="rnd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032B436-BFEE-5048-86E7-CB354FA7F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Basics</a:t>
            </a:r>
            <a:endParaRPr lang="de-DE" altLang="en-US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582DA7E8-AD2B-F643-9E26-912C137E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2000"/>
              <a:t>elliptical or circular orbits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complete rotation time depends on distance satellite-earth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inclination: angle between orbit and equator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elevation: angle between satellite and horizon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LOS (Line of Sight) to the satellite necessary for connection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>
                <a:sym typeface="Wingdings" pitchFamily="2" charset="2"/>
              </a:rPr>
              <a:t></a:t>
            </a:r>
            <a:r>
              <a:rPr lang="en-US" altLang="en-US" sz="1800"/>
              <a:t> high elevation needed, less absorption due to e.g. buildings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Uplink: connection base station - satellite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Downlink: connection satellite - base station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/>
              <a:t>typically separated frequencies for uplink and downlink</a:t>
            </a:r>
          </a:p>
          <a:p>
            <a:pPr lvl="1"/>
            <a:r>
              <a:rPr lang="en-US" altLang="en-US" sz="1800"/>
              <a:t>transponder used for sending/receiving and shifting of frequencies</a:t>
            </a:r>
          </a:p>
          <a:p>
            <a:pPr lvl="1"/>
            <a:r>
              <a:rPr lang="en-US" altLang="en-US" sz="1800"/>
              <a:t>transparent transponder: only shift of frequencies</a:t>
            </a:r>
          </a:p>
          <a:p>
            <a:pPr lvl="1"/>
            <a:r>
              <a:rPr lang="en-US" altLang="en-US" sz="1800"/>
              <a:t>regenerative transponder: additionally signal regeneration</a:t>
            </a:r>
          </a:p>
          <a:p>
            <a:endParaRPr lang="de-DE" altLang="en-US" sz="2000"/>
          </a:p>
        </p:txBody>
      </p:sp>
      <p:sp>
        <p:nvSpPr>
          <p:cNvPr id="23555" name="Slide Number Placeholder 1">
            <a:extLst>
              <a:ext uri="{FF2B5EF4-FFF2-40B4-BE49-F238E27FC236}">
                <a16:creationId xmlns:a16="http://schemas.microsoft.com/office/drawing/2014/main" id="{2927C7ED-8559-A847-816A-EA7B13B50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B3FA4-90C9-DA4C-AD60-CE95288E4C23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2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776C589-EE01-2742-9717-F162118E5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Inclination</a:t>
            </a:r>
            <a:endParaRPr lang="de-DE" altLang="en-US"/>
          </a:p>
        </p:txBody>
      </p:sp>
      <p:sp>
        <p:nvSpPr>
          <p:cNvPr id="24578" name="Freeform 3">
            <a:extLst>
              <a:ext uri="{FF2B5EF4-FFF2-40B4-BE49-F238E27FC236}">
                <a16:creationId xmlns:a16="http://schemas.microsoft.com/office/drawing/2014/main" id="{528D5935-5CC3-5643-8134-1FABE7A6E5E9}"/>
              </a:ext>
            </a:extLst>
          </p:cNvPr>
          <p:cNvSpPr>
            <a:spLocks/>
          </p:cNvSpPr>
          <p:nvPr/>
        </p:nvSpPr>
        <p:spPr bwMode="auto">
          <a:xfrm>
            <a:off x="1373188" y="1485900"/>
            <a:ext cx="6326187" cy="4213225"/>
          </a:xfrm>
          <a:custGeom>
            <a:avLst/>
            <a:gdLst>
              <a:gd name="T0" fmla="*/ 0 w 3985"/>
              <a:gd name="T1" fmla="*/ 2147483646 h 2654"/>
              <a:gd name="T2" fmla="*/ 2147483646 w 3985"/>
              <a:gd name="T3" fmla="*/ 0 h 2654"/>
              <a:gd name="T4" fmla="*/ 2147483646 w 3985"/>
              <a:gd name="T5" fmla="*/ 1121470325 h 2654"/>
              <a:gd name="T6" fmla="*/ 2147483646 w 3985"/>
              <a:gd name="T7" fmla="*/ 2147483646 h 2654"/>
              <a:gd name="T8" fmla="*/ 0 w 3985"/>
              <a:gd name="T9" fmla="*/ 2147483646 h 2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5" h="2654">
                <a:moveTo>
                  <a:pt x="0" y="2077"/>
                </a:moveTo>
                <a:lnTo>
                  <a:pt x="2890" y="0"/>
                </a:lnTo>
                <a:lnTo>
                  <a:pt x="3984" y="445"/>
                </a:lnTo>
                <a:lnTo>
                  <a:pt x="1152" y="2653"/>
                </a:lnTo>
                <a:lnTo>
                  <a:pt x="0" y="2077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Freeform 4">
            <a:extLst>
              <a:ext uri="{FF2B5EF4-FFF2-40B4-BE49-F238E27FC236}">
                <a16:creationId xmlns:a16="http://schemas.microsoft.com/office/drawing/2014/main" id="{F081C15F-8A27-BC47-9A07-684B050F8F62}"/>
              </a:ext>
            </a:extLst>
          </p:cNvPr>
          <p:cNvSpPr>
            <a:spLocks/>
          </p:cNvSpPr>
          <p:nvPr/>
        </p:nvSpPr>
        <p:spPr bwMode="auto">
          <a:xfrm>
            <a:off x="1220788" y="3030538"/>
            <a:ext cx="3963987" cy="1754187"/>
          </a:xfrm>
          <a:custGeom>
            <a:avLst/>
            <a:gdLst>
              <a:gd name="T0" fmla="*/ 2147483646 w 2497"/>
              <a:gd name="T1" fmla="*/ 0 h 1105"/>
              <a:gd name="T2" fmla="*/ 2147483646 w 2497"/>
              <a:gd name="T3" fmla="*/ 1814511983 h 1105"/>
              <a:gd name="T4" fmla="*/ 2147483646 w 2497"/>
              <a:gd name="T5" fmla="*/ 1794350739 h 1105"/>
              <a:gd name="T6" fmla="*/ 2056447241 w 2497"/>
              <a:gd name="T7" fmla="*/ 2147483646 h 1105"/>
              <a:gd name="T8" fmla="*/ 0 w 2497"/>
              <a:gd name="T9" fmla="*/ 967739724 h 1105"/>
              <a:gd name="T10" fmla="*/ 2147483646 w 2497"/>
              <a:gd name="T11" fmla="*/ 0 h 1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7" h="1105">
                <a:moveTo>
                  <a:pt x="1632" y="0"/>
                </a:moveTo>
                <a:lnTo>
                  <a:pt x="2496" y="720"/>
                </a:lnTo>
                <a:lnTo>
                  <a:pt x="2478" y="712"/>
                </a:lnTo>
                <a:lnTo>
                  <a:pt x="816" y="1104"/>
                </a:lnTo>
                <a:lnTo>
                  <a:pt x="0" y="384"/>
                </a:lnTo>
                <a:lnTo>
                  <a:pt x="1632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Freeform 5">
            <a:extLst>
              <a:ext uri="{FF2B5EF4-FFF2-40B4-BE49-F238E27FC236}">
                <a16:creationId xmlns:a16="http://schemas.microsoft.com/office/drawing/2014/main" id="{ACB344EC-243C-2241-97A6-0D9EF21D9D1A}"/>
              </a:ext>
            </a:extLst>
          </p:cNvPr>
          <p:cNvSpPr>
            <a:spLocks/>
          </p:cNvSpPr>
          <p:nvPr/>
        </p:nvSpPr>
        <p:spPr bwMode="auto">
          <a:xfrm>
            <a:off x="5173663" y="2620963"/>
            <a:ext cx="2897187" cy="1525587"/>
          </a:xfrm>
          <a:custGeom>
            <a:avLst/>
            <a:gdLst>
              <a:gd name="T0" fmla="*/ 0 w 1825"/>
              <a:gd name="T1" fmla="*/ 2147483646 h 961"/>
              <a:gd name="T2" fmla="*/ 2147483646 w 1825"/>
              <a:gd name="T3" fmla="*/ 0 h 961"/>
              <a:gd name="T4" fmla="*/ 2147483646 w 1825"/>
              <a:gd name="T5" fmla="*/ 1330642064 h 961"/>
              <a:gd name="T6" fmla="*/ 0 w 1825"/>
              <a:gd name="T7" fmla="*/ 2147483646 h 9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5" h="961">
                <a:moveTo>
                  <a:pt x="0" y="960"/>
                </a:moveTo>
                <a:lnTo>
                  <a:pt x="1248" y="0"/>
                </a:lnTo>
                <a:lnTo>
                  <a:pt x="1824" y="528"/>
                </a:lnTo>
                <a:lnTo>
                  <a:pt x="0" y="96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Freeform 6">
            <a:extLst>
              <a:ext uri="{FF2B5EF4-FFF2-40B4-BE49-F238E27FC236}">
                <a16:creationId xmlns:a16="http://schemas.microsoft.com/office/drawing/2014/main" id="{EBF1164A-2353-554F-9AE6-F6BD73A3A9AF}"/>
              </a:ext>
            </a:extLst>
          </p:cNvPr>
          <p:cNvSpPr>
            <a:spLocks/>
          </p:cNvSpPr>
          <p:nvPr/>
        </p:nvSpPr>
        <p:spPr bwMode="auto">
          <a:xfrm>
            <a:off x="3810000" y="2441575"/>
            <a:ext cx="3344863" cy="581025"/>
          </a:xfrm>
          <a:custGeom>
            <a:avLst/>
            <a:gdLst>
              <a:gd name="T0" fmla="*/ 0 w 2107"/>
              <a:gd name="T1" fmla="*/ 919857825 h 366"/>
              <a:gd name="T2" fmla="*/ 2147483646 w 2107"/>
              <a:gd name="T3" fmla="*/ 0 h 366"/>
              <a:gd name="T4" fmla="*/ 2147483646 w 2107"/>
              <a:gd name="T5" fmla="*/ 282257500 h 3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7" h="366">
                <a:moveTo>
                  <a:pt x="0" y="365"/>
                </a:moveTo>
                <a:lnTo>
                  <a:pt x="1977" y="0"/>
                </a:lnTo>
                <a:lnTo>
                  <a:pt x="2106" y="1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650D61D6-E741-E946-AFCB-F0B63B809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6600" y="3030538"/>
            <a:ext cx="1803400" cy="13160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8">
            <a:extLst>
              <a:ext uri="{FF2B5EF4-FFF2-40B4-BE49-F238E27FC236}">
                <a16:creationId xmlns:a16="http://schemas.microsoft.com/office/drawing/2014/main" id="{036EA898-CC33-0F4D-A5C9-ED9C4A5F819E}"/>
              </a:ext>
            </a:extLst>
          </p:cNvPr>
          <p:cNvSpPr>
            <a:spLocks noChangeArrowheads="1"/>
          </p:cNvSpPr>
          <p:nvPr/>
        </p:nvSpPr>
        <p:spPr bwMode="auto">
          <a:xfrm rot="2460000">
            <a:off x="4037013" y="2116138"/>
            <a:ext cx="1169987" cy="2417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B0FDE4F9-2B4C-3B43-984D-64FEF6631E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2200" y="3740150"/>
            <a:ext cx="112713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rc 10">
            <a:extLst>
              <a:ext uri="{FF2B5EF4-FFF2-40B4-BE49-F238E27FC236}">
                <a16:creationId xmlns:a16="http://schemas.microsoft.com/office/drawing/2014/main" id="{637ED359-9C34-684A-8A7E-5E86CB0325AC}"/>
              </a:ext>
            </a:extLst>
          </p:cNvPr>
          <p:cNvSpPr>
            <a:spLocks/>
          </p:cNvSpPr>
          <p:nvPr/>
        </p:nvSpPr>
        <p:spPr bwMode="auto">
          <a:xfrm>
            <a:off x="5972175" y="2713038"/>
            <a:ext cx="1528763" cy="869950"/>
          </a:xfrm>
          <a:custGeom>
            <a:avLst/>
            <a:gdLst>
              <a:gd name="T0" fmla="*/ 76741709 w 21600"/>
              <a:gd name="T1" fmla="*/ 0 h 15227"/>
              <a:gd name="T2" fmla="*/ 108199829 w 21600"/>
              <a:gd name="T3" fmla="*/ 49702043 h 15227"/>
              <a:gd name="T4" fmla="*/ 0 w 21600"/>
              <a:gd name="T5" fmla="*/ 49702043 h 15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227" fill="none" extrusionOk="0">
                <a:moveTo>
                  <a:pt x="15319" y="0"/>
                </a:moveTo>
                <a:cubicBezTo>
                  <a:pt x="19342" y="4047"/>
                  <a:pt x="21600" y="9521"/>
                  <a:pt x="21600" y="15227"/>
                </a:cubicBezTo>
              </a:path>
              <a:path w="21600" h="15227" stroke="0" extrusionOk="0">
                <a:moveTo>
                  <a:pt x="15319" y="0"/>
                </a:moveTo>
                <a:cubicBezTo>
                  <a:pt x="19342" y="4047"/>
                  <a:pt x="21600" y="9521"/>
                  <a:pt x="21600" y="15227"/>
                </a:cubicBezTo>
                <a:lnTo>
                  <a:pt x="0" y="15227"/>
                </a:lnTo>
                <a:lnTo>
                  <a:pt x="1531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3B1D81FA-9C5A-B34C-913D-0BCD0DA7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9375"/>
            <a:ext cx="1376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inclination </a:t>
            </a:r>
            <a:r>
              <a:rPr lang="de-DE" altLang="en-US" sz="1800">
                <a:latin typeface="Symbol" pitchFamily="2" charset="2"/>
              </a:rPr>
              <a:t>d</a:t>
            </a:r>
            <a:endParaRPr lang="de-DE" altLang="en-US" sz="1800" b="0"/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FB9BB5B9-C01B-CD42-AB64-041B57AA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30480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>
                <a:latin typeface="Symbol" pitchFamily="2" charset="2"/>
              </a:rPr>
              <a:t>d</a:t>
            </a:r>
            <a:endParaRPr lang="de-DE" altLang="en-US" sz="1800" b="0"/>
          </a:p>
        </p:txBody>
      </p:sp>
      <p:sp>
        <p:nvSpPr>
          <p:cNvPr id="24588" name="Arc 13">
            <a:extLst>
              <a:ext uri="{FF2B5EF4-FFF2-40B4-BE49-F238E27FC236}">
                <a16:creationId xmlns:a16="http://schemas.microsoft.com/office/drawing/2014/main" id="{4AAB206C-9CD1-7943-82A9-53D003F7682C}"/>
              </a:ext>
            </a:extLst>
          </p:cNvPr>
          <p:cNvSpPr>
            <a:spLocks/>
          </p:cNvSpPr>
          <p:nvPr/>
        </p:nvSpPr>
        <p:spPr bwMode="auto">
          <a:xfrm>
            <a:off x="3886200" y="3124200"/>
            <a:ext cx="1166813" cy="473075"/>
          </a:xfrm>
          <a:custGeom>
            <a:avLst/>
            <a:gdLst>
              <a:gd name="T0" fmla="*/ 0 w 43197"/>
              <a:gd name="T1" fmla="*/ 10187473 h 21600"/>
              <a:gd name="T2" fmla="*/ 31517295 w 43197"/>
              <a:gd name="T3" fmla="*/ 10326088 h 21600"/>
              <a:gd name="T4" fmla="*/ 15757553 w 43197"/>
              <a:gd name="T5" fmla="*/ 103611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7" h="21600" fill="none" extrusionOk="0">
                <a:moveTo>
                  <a:pt x="0" y="21238"/>
                </a:moveTo>
                <a:cubicBezTo>
                  <a:pt x="197" y="9451"/>
                  <a:pt x="9808" y="-1"/>
                  <a:pt x="21597" y="-1"/>
                </a:cubicBezTo>
                <a:cubicBezTo>
                  <a:pt x="33497" y="-1"/>
                  <a:pt x="43156" y="9626"/>
                  <a:pt x="43196" y="21527"/>
                </a:cubicBezTo>
              </a:path>
              <a:path w="43197" h="21600" stroke="0" extrusionOk="0">
                <a:moveTo>
                  <a:pt x="0" y="21238"/>
                </a:moveTo>
                <a:cubicBezTo>
                  <a:pt x="197" y="9451"/>
                  <a:pt x="9808" y="-1"/>
                  <a:pt x="21597" y="-1"/>
                </a:cubicBezTo>
                <a:cubicBezTo>
                  <a:pt x="33497" y="-1"/>
                  <a:pt x="43156" y="9626"/>
                  <a:pt x="43196" y="21527"/>
                </a:cubicBezTo>
                <a:lnTo>
                  <a:pt x="21597" y="21600"/>
                </a:lnTo>
                <a:lnTo>
                  <a:pt x="0" y="21238"/>
                </a:lnTo>
                <a:close/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Arc 14">
            <a:extLst>
              <a:ext uri="{FF2B5EF4-FFF2-40B4-BE49-F238E27FC236}">
                <a16:creationId xmlns:a16="http://schemas.microsoft.com/office/drawing/2014/main" id="{5CE6D67E-7EED-164D-B46E-D0020D1B97B1}"/>
              </a:ext>
            </a:extLst>
          </p:cNvPr>
          <p:cNvSpPr>
            <a:spLocks/>
          </p:cNvSpPr>
          <p:nvPr/>
        </p:nvSpPr>
        <p:spPr bwMode="auto">
          <a:xfrm>
            <a:off x="3889375" y="3587750"/>
            <a:ext cx="1160463" cy="150813"/>
          </a:xfrm>
          <a:custGeom>
            <a:avLst/>
            <a:gdLst>
              <a:gd name="T0" fmla="*/ 31176626 w 43195"/>
              <a:gd name="T1" fmla="*/ 22280 h 21600"/>
              <a:gd name="T2" fmla="*/ 0 w 43195"/>
              <a:gd name="T3" fmla="*/ 0 h 21600"/>
              <a:gd name="T4" fmla="*/ 15590127 w 43195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5" h="21600" fill="none" extrusionOk="0">
                <a:moveTo>
                  <a:pt x="43195" y="457"/>
                </a:moveTo>
                <a:cubicBezTo>
                  <a:pt x="42946" y="12205"/>
                  <a:pt x="33351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43195" h="21600" stroke="0" extrusionOk="0">
                <a:moveTo>
                  <a:pt x="43195" y="457"/>
                </a:moveTo>
                <a:cubicBezTo>
                  <a:pt x="42946" y="12205"/>
                  <a:pt x="33351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43195" y="457"/>
                </a:lnTo>
                <a:close/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Arc 15">
            <a:extLst>
              <a:ext uri="{FF2B5EF4-FFF2-40B4-BE49-F238E27FC236}">
                <a16:creationId xmlns:a16="http://schemas.microsoft.com/office/drawing/2014/main" id="{2A533F93-1438-174E-9630-66A89D2917D8}"/>
              </a:ext>
            </a:extLst>
          </p:cNvPr>
          <p:cNvSpPr>
            <a:spLocks/>
          </p:cNvSpPr>
          <p:nvPr/>
        </p:nvSpPr>
        <p:spPr bwMode="auto">
          <a:xfrm rot="10800000">
            <a:off x="3886200" y="3598863"/>
            <a:ext cx="1166813" cy="473075"/>
          </a:xfrm>
          <a:custGeom>
            <a:avLst/>
            <a:gdLst>
              <a:gd name="T0" fmla="*/ 0 w 43197"/>
              <a:gd name="T1" fmla="*/ 10326088 h 21600"/>
              <a:gd name="T2" fmla="*/ 31517295 w 43197"/>
              <a:gd name="T3" fmla="*/ 10186509 h 21600"/>
              <a:gd name="T4" fmla="*/ 15759741 w 43197"/>
              <a:gd name="T5" fmla="*/ 103611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7" h="21600" fill="none" extrusionOk="0">
                <a:moveTo>
                  <a:pt x="0" y="21527"/>
                </a:moveTo>
                <a:cubicBezTo>
                  <a:pt x="40" y="9626"/>
                  <a:pt x="9699" y="-1"/>
                  <a:pt x="21600" y="-1"/>
                </a:cubicBezTo>
                <a:cubicBezTo>
                  <a:pt x="33387" y="-1"/>
                  <a:pt x="42998" y="9450"/>
                  <a:pt x="43196" y="21236"/>
                </a:cubicBezTo>
              </a:path>
              <a:path w="43197" h="21600" stroke="0" extrusionOk="0">
                <a:moveTo>
                  <a:pt x="0" y="21527"/>
                </a:moveTo>
                <a:cubicBezTo>
                  <a:pt x="40" y="9626"/>
                  <a:pt x="9699" y="-1"/>
                  <a:pt x="21600" y="-1"/>
                </a:cubicBezTo>
                <a:cubicBezTo>
                  <a:pt x="33387" y="-1"/>
                  <a:pt x="42998" y="9450"/>
                  <a:pt x="43196" y="21236"/>
                </a:cubicBezTo>
                <a:lnTo>
                  <a:pt x="21600" y="21600"/>
                </a:lnTo>
                <a:lnTo>
                  <a:pt x="0" y="2152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6">
            <a:extLst>
              <a:ext uri="{FF2B5EF4-FFF2-40B4-BE49-F238E27FC236}">
                <a16:creationId xmlns:a16="http://schemas.microsoft.com/office/drawing/2014/main" id="{27D1C149-3A7C-AA4B-91AF-1C7618D2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1984375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satellite orbit</a:t>
            </a:r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857F3296-C0F4-DC45-88CC-0AB475E29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311400"/>
            <a:ext cx="261937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8">
            <a:extLst>
              <a:ext uri="{FF2B5EF4-FFF2-40B4-BE49-F238E27FC236}">
                <a16:creationId xmlns:a16="http://schemas.microsoft.com/office/drawing/2014/main" id="{15C4EA50-FD92-C449-A165-D34C1604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3513138"/>
            <a:ext cx="80963" cy="107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/>
          </a:p>
        </p:txBody>
      </p:sp>
      <p:sp>
        <p:nvSpPr>
          <p:cNvPr id="24594" name="Rectangle 19">
            <a:extLst>
              <a:ext uri="{FF2B5EF4-FFF2-40B4-BE49-F238E27FC236}">
                <a16:creationId xmlns:a16="http://schemas.microsoft.com/office/drawing/2014/main" id="{F605FD77-1CAB-6049-9204-964110AD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perigee</a:t>
            </a:r>
          </a:p>
        </p:txBody>
      </p:sp>
      <p:sp>
        <p:nvSpPr>
          <p:cNvPr id="24595" name="Line 20">
            <a:extLst>
              <a:ext uri="{FF2B5EF4-FFF2-40B4-BE49-F238E27FC236}">
                <a16:creationId xmlns:a16="http://schemas.microsoft.com/office/drawing/2014/main" id="{D3D2E869-720B-174E-8B49-905B4A3C4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2936875"/>
            <a:ext cx="6445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Text Box 21">
            <a:extLst>
              <a:ext uri="{FF2B5EF4-FFF2-40B4-BE49-F238E27FC236}">
                <a16:creationId xmlns:a16="http://schemas.microsoft.com/office/drawing/2014/main" id="{766EB0F0-7088-A547-A18F-9FDB077D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14400"/>
            <a:ext cx="234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plane of satellite orbit</a:t>
            </a:r>
          </a:p>
        </p:txBody>
      </p:sp>
      <p:sp>
        <p:nvSpPr>
          <p:cNvPr id="24597" name="Line 22">
            <a:extLst>
              <a:ext uri="{FF2B5EF4-FFF2-40B4-BE49-F238E27FC236}">
                <a16:creationId xmlns:a16="http://schemas.microsoft.com/office/drawing/2014/main" id="{676171C6-2E16-664F-A93B-D730B983B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219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3">
            <a:extLst>
              <a:ext uri="{FF2B5EF4-FFF2-40B4-BE49-F238E27FC236}">
                <a16:creationId xmlns:a16="http://schemas.microsoft.com/office/drawing/2014/main" id="{FFB74F32-BB2D-734A-9088-942B04D3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48200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/>
              <a:t>equatorial plane</a:t>
            </a:r>
          </a:p>
        </p:txBody>
      </p:sp>
      <p:sp>
        <p:nvSpPr>
          <p:cNvPr id="24599" name="Line 24">
            <a:extLst>
              <a:ext uri="{FF2B5EF4-FFF2-40B4-BE49-F238E27FC236}">
                <a16:creationId xmlns:a16="http://schemas.microsoft.com/office/drawing/2014/main" id="{015BDB98-3584-BF43-99C9-C3C4E29F9F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962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26E6C15-3428-0549-8A6F-7FA31C71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Elevation</a:t>
            </a:r>
            <a:endParaRPr lang="de-DE" altLang="en-US"/>
          </a:p>
        </p:txBody>
      </p:sp>
      <p:sp>
        <p:nvSpPr>
          <p:cNvPr id="25602" name="Line 33">
            <a:extLst>
              <a:ext uri="{FF2B5EF4-FFF2-40B4-BE49-F238E27FC236}">
                <a16:creationId xmlns:a16="http://schemas.microsoft.com/office/drawing/2014/main" id="{A2CE7E66-B653-234B-93A2-8DEAE9424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86000"/>
            <a:ext cx="5029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4">
            <a:extLst>
              <a:ext uri="{FF2B5EF4-FFF2-40B4-BE49-F238E27FC236}">
                <a16:creationId xmlns:a16="http://schemas.microsoft.com/office/drawing/2014/main" id="{77FDE584-7E29-714B-A31F-FD1F080C0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86000"/>
            <a:ext cx="24384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Freeform 35">
            <a:extLst>
              <a:ext uri="{FF2B5EF4-FFF2-40B4-BE49-F238E27FC236}">
                <a16:creationId xmlns:a16="http://schemas.microsoft.com/office/drawing/2014/main" id="{6EC336BB-60C7-AC4A-8092-98FB3AB529E9}"/>
              </a:ext>
            </a:extLst>
          </p:cNvPr>
          <p:cNvSpPr>
            <a:spLocks/>
          </p:cNvSpPr>
          <p:nvPr/>
        </p:nvSpPr>
        <p:spPr bwMode="auto">
          <a:xfrm>
            <a:off x="2209800" y="2286000"/>
            <a:ext cx="5030788" cy="3278188"/>
          </a:xfrm>
          <a:custGeom>
            <a:avLst/>
            <a:gdLst>
              <a:gd name="T0" fmla="*/ 2147483646 w 3169"/>
              <a:gd name="T1" fmla="*/ 2147483646 h 2065"/>
              <a:gd name="T2" fmla="*/ 2147483646 w 3169"/>
              <a:gd name="T3" fmla="*/ 2147483646 h 2065"/>
              <a:gd name="T4" fmla="*/ 0 w 3169"/>
              <a:gd name="T5" fmla="*/ 0 h 2065"/>
              <a:gd name="T6" fmla="*/ 2147483646 w 3169"/>
              <a:gd name="T7" fmla="*/ 2147483646 h 20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9" h="2065">
                <a:moveTo>
                  <a:pt x="1536" y="2064"/>
                </a:moveTo>
                <a:lnTo>
                  <a:pt x="3168" y="1152"/>
                </a:lnTo>
                <a:lnTo>
                  <a:pt x="0" y="0"/>
                </a:lnTo>
                <a:lnTo>
                  <a:pt x="1536" y="2064"/>
                </a:lnTo>
              </a:path>
            </a:pathLst>
          </a:custGeom>
          <a:solidFill>
            <a:srgbClr val="E7E7F9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36">
            <a:extLst>
              <a:ext uri="{FF2B5EF4-FFF2-40B4-BE49-F238E27FC236}">
                <a16:creationId xmlns:a16="http://schemas.microsoft.com/office/drawing/2014/main" id="{41E1966A-B822-434D-BB48-96D3CCBEC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4713" y="3298825"/>
            <a:ext cx="4905375" cy="247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7">
            <a:extLst>
              <a:ext uri="{FF2B5EF4-FFF2-40B4-BE49-F238E27FC236}">
                <a16:creationId xmlns:a16="http://schemas.microsoft.com/office/drawing/2014/main" id="{A4E0103D-F0E6-7E40-9F80-BADD99C17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86000"/>
            <a:ext cx="33528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Arc 38">
            <a:extLst>
              <a:ext uri="{FF2B5EF4-FFF2-40B4-BE49-F238E27FC236}">
                <a16:creationId xmlns:a16="http://schemas.microsoft.com/office/drawing/2014/main" id="{EADC48FF-A74C-0E4A-BEF0-606FC5C2814D}"/>
              </a:ext>
            </a:extLst>
          </p:cNvPr>
          <p:cNvSpPr>
            <a:spLocks/>
          </p:cNvSpPr>
          <p:nvPr/>
        </p:nvSpPr>
        <p:spPr bwMode="auto">
          <a:xfrm rot="-1740000">
            <a:off x="4568825" y="4776788"/>
            <a:ext cx="2967038" cy="541337"/>
          </a:xfrm>
          <a:custGeom>
            <a:avLst/>
            <a:gdLst>
              <a:gd name="T0" fmla="*/ 203780428 w 43200"/>
              <a:gd name="T1" fmla="*/ 195757 h 21921"/>
              <a:gd name="T2" fmla="*/ 9409 w 43200"/>
              <a:gd name="T3" fmla="*/ 0 h 21921"/>
              <a:gd name="T4" fmla="*/ 101890214 w 43200"/>
              <a:gd name="T5" fmla="*/ 195757 h 219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21" fill="none" extrusionOk="0">
                <a:moveTo>
                  <a:pt x="43200" y="321"/>
                </a:moveTo>
                <a:cubicBezTo>
                  <a:pt x="43200" y="12250"/>
                  <a:pt x="33529" y="21921"/>
                  <a:pt x="21600" y="21921"/>
                </a:cubicBezTo>
                <a:cubicBezTo>
                  <a:pt x="9670" y="21921"/>
                  <a:pt x="0" y="12250"/>
                  <a:pt x="0" y="321"/>
                </a:cubicBezTo>
                <a:cubicBezTo>
                  <a:pt x="0" y="213"/>
                  <a:pt x="0" y="106"/>
                  <a:pt x="2" y="0"/>
                </a:cubicBezTo>
              </a:path>
              <a:path w="43200" h="21921" stroke="0" extrusionOk="0">
                <a:moveTo>
                  <a:pt x="43200" y="321"/>
                </a:moveTo>
                <a:cubicBezTo>
                  <a:pt x="43200" y="12250"/>
                  <a:pt x="33529" y="21921"/>
                  <a:pt x="21600" y="21921"/>
                </a:cubicBezTo>
                <a:cubicBezTo>
                  <a:pt x="9670" y="21921"/>
                  <a:pt x="0" y="12250"/>
                  <a:pt x="0" y="321"/>
                </a:cubicBezTo>
                <a:cubicBezTo>
                  <a:pt x="0" y="213"/>
                  <a:pt x="0" y="106"/>
                  <a:pt x="2" y="0"/>
                </a:cubicBezTo>
                <a:lnTo>
                  <a:pt x="21600" y="321"/>
                </a:lnTo>
                <a:lnTo>
                  <a:pt x="43200" y="321"/>
                </a:lnTo>
                <a:close/>
              </a:path>
            </a:pathLst>
          </a:custGeom>
          <a:solidFill>
            <a:srgbClr val="E7E7F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rc 39">
            <a:extLst>
              <a:ext uri="{FF2B5EF4-FFF2-40B4-BE49-F238E27FC236}">
                <a16:creationId xmlns:a16="http://schemas.microsoft.com/office/drawing/2014/main" id="{804C7FC9-2BB1-5A4D-B55F-5489343B7E7D}"/>
              </a:ext>
            </a:extLst>
          </p:cNvPr>
          <p:cNvSpPr>
            <a:spLocks/>
          </p:cNvSpPr>
          <p:nvPr/>
        </p:nvSpPr>
        <p:spPr bwMode="auto">
          <a:xfrm>
            <a:off x="4267200" y="4038600"/>
            <a:ext cx="4133850" cy="2513013"/>
          </a:xfrm>
          <a:custGeom>
            <a:avLst/>
            <a:gdLst>
              <a:gd name="T0" fmla="*/ 0 w 20921"/>
              <a:gd name="T1" fmla="*/ 219617325 h 21600"/>
              <a:gd name="T2" fmla="*/ 816508781 w 20921"/>
              <a:gd name="T3" fmla="*/ 0 h 21600"/>
              <a:gd name="T4" fmla="*/ 816821176 w 20921"/>
              <a:gd name="T5" fmla="*/ 29237196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21" h="21600" fill="none" extrusionOk="0">
                <a:moveTo>
                  <a:pt x="0" y="16225"/>
                </a:moveTo>
                <a:cubicBezTo>
                  <a:pt x="2453" y="6678"/>
                  <a:pt x="11056" y="3"/>
                  <a:pt x="20913" y="0"/>
                </a:cubicBezTo>
              </a:path>
              <a:path w="20921" h="21600" stroke="0" extrusionOk="0">
                <a:moveTo>
                  <a:pt x="0" y="16225"/>
                </a:moveTo>
                <a:cubicBezTo>
                  <a:pt x="2453" y="6678"/>
                  <a:pt x="11056" y="3"/>
                  <a:pt x="20913" y="0"/>
                </a:cubicBezTo>
                <a:lnTo>
                  <a:pt x="20921" y="21600"/>
                </a:lnTo>
                <a:lnTo>
                  <a:pt x="0" y="1622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rc 40">
            <a:extLst>
              <a:ext uri="{FF2B5EF4-FFF2-40B4-BE49-F238E27FC236}">
                <a16:creationId xmlns:a16="http://schemas.microsoft.com/office/drawing/2014/main" id="{7472E29C-F66E-C44F-B0FD-776C338F27A1}"/>
              </a:ext>
            </a:extLst>
          </p:cNvPr>
          <p:cNvSpPr>
            <a:spLocks/>
          </p:cNvSpPr>
          <p:nvPr/>
        </p:nvSpPr>
        <p:spPr bwMode="auto">
          <a:xfrm>
            <a:off x="4802188" y="4260850"/>
            <a:ext cx="685800" cy="744538"/>
          </a:xfrm>
          <a:custGeom>
            <a:avLst/>
            <a:gdLst>
              <a:gd name="T0" fmla="*/ 2444560 w 21600"/>
              <a:gd name="T1" fmla="*/ 21031864 h 26357"/>
              <a:gd name="T2" fmla="*/ 7619937 w 21600"/>
              <a:gd name="T3" fmla="*/ 0 h 26357"/>
              <a:gd name="T4" fmla="*/ 21774150 w 21600"/>
              <a:gd name="T5" fmla="*/ 13097733 h 263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357" fill="none" extrusionOk="0">
                <a:moveTo>
                  <a:pt x="2424" y="26357"/>
                </a:moveTo>
                <a:cubicBezTo>
                  <a:pt x="831" y="23284"/>
                  <a:pt x="0" y="19874"/>
                  <a:pt x="0" y="16414"/>
                </a:cubicBezTo>
                <a:cubicBezTo>
                  <a:pt x="0" y="10100"/>
                  <a:pt x="2761" y="4103"/>
                  <a:pt x="7559" y="0"/>
                </a:cubicBezTo>
              </a:path>
              <a:path w="21600" h="26357" stroke="0" extrusionOk="0">
                <a:moveTo>
                  <a:pt x="2424" y="26357"/>
                </a:moveTo>
                <a:cubicBezTo>
                  <a:pt x="831" y="23284"/>
                  <a:pt x="0" y="19874"/>
                  <a:pt x="0" y="16414"/>
                </a:cubicBezTo>
                <a:cubicBezTo>
                  <a:pt x="0" y="10100"/>
                  <a:pt x="2761" y="4103"/>
                  <a:pt x="7559" y="0"/>
                </a:cubicBezTo>
                <a:lnTo>
                  <a:pt x="21600" y="16414"/>
                </a:lnTo>
                <a:lnTo>
                  <a:pt x="2424" y="2635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41">
            <a:extLst>
              <a:ext uri="{FF2B5EF4-FFF2-40B4-BE49-F238E27FC236}">
                <a16:creationId xmlns:a16="http://schemas.microsoft.com/office/drawing/2014/main" id="{5BC591A7-4C88-5A46-9C13-056E89B5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38655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Elevation:</a:t>
            </a:r>
            <a:endParaRPr lang="en-US" altLang="en-US" sz="16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angle </a:t>
            </a:r>
            <a:r>
              <a:rPr lang="en-US" altLang="en-US" sz="1600" b="0">
                <a:latin typeface="Symbol" pitchFamily="2" charset="2"/>
              </a:rPr>
              <a:t>e</a:t>
            </a:r>
            <a:r>
              <a:rPr lang="en-US" altLang="en-US" sz="1600" b="0"/>
              <a:t> between center of satellite beam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and surface</a:t>
            </a:r>
          </a:p>
        </p:txBody>
      </p:sp>
      <p:sp>
        <p:nvSpPr>
          <p:cNvPr id="25611" name="Rectangle 42">
            <a:extLst>
              <a:ext uri="{FF2B5EF4-FFF2-40B4-BE49-F238E27FC236}">
                <a16:creationId xmlns:a16="http://schemas.microsoft.com/office/drawing/2014/main" id="{8295C8FD-D1A0-7E4F-9881-AF50EADEB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395788"/>
            <a:ext cx="284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800" b="0">
                <a:latin typeface="Symbol" pitchFamily="2" charset="2"/>
              </a:rPr>
              <a:t>e</a:t>
            </a:r>
            <a:endParaRPr lang="de-DE" altLang="en-US" sz="1800" b="0">
              <a:latin typeface="Symbol Set SWA" charset="2"/>
            </a:endParaRPr>
          </a:p>
        </p:txBody>
      </p:sp>
      <p:sp>
        <p:nvSpPr>
          <p:cNvPr id="25612" name="Rectangle 43">
            <a:extLst>
              <a:ext uri="{FF2B5EF4-FFF2-40B4-BE49-F238E27FC236}">
                <a16:creationId xmlns:a16="http://schemas.microsoft.com/office/drawing/2014/main" id="{E12FD0F0-C3AC-514A-A512-5BC6C74A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91000"/>
            <a:ext cx="31210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minimal elevation:</a:t>
            </a:r>
            <a:endParaRPr lang="en-US" altLang="en-US" sz="16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elevation needed at least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to communicate with the satellite</a:t>
            </a:r>
            <a:endParaRPr lang="de-DE" altLang="en-US" sz="1600" b="0"/>
          </a:p>
        </p:txBody>
      </p:sp>
      <p:graphicFrame>
        <p:nvGraphicFramePr>
          <p:cNvPr id="25613" name="Object 45">
            <a:extLst>
              <a:ext uri="{FF2B5EF4-FFF2-40B4-BE49-F238E27FC236}">
                <a16:creationId xmlns:a16="http://schemas.microsoft.com/office/drawing/2014/main" id="{D9D725CC-D958-7A46-96A0-E858A0347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19200"/>
          <a:ext cx="2057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5" name="Clip" r:id="rId3" imgW="25844500" imgH="17945100" progId="MS_ClipArt_Gallery.2">
                  <p:embed/>
                </p:oleObj>
              </mc:Choice>
              <mc:Fallback>
                <p:oleObj name="Clip" r:id="rId3" imgW="25844500" imgH="17945100" progId="MS_ClipArt_Gallery.2">
                  <p:embed/>
                  <p:pic>
                    <p:nvPicPr>
                      <p:cNvPr id="25613" name="Object 45">
                        <a:extLst>
                          <a:ext uri="{FF2B5EF4-FFF2-40B4-BE49-F238E27FC236}">
                            <a16:creationId xmlns:a16="http://schemas.microsoft.com/office/drawing/2014/main" id="{D9D725CC-D958-7A46-96A0-E858A0347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20574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47">
            <a:extLst>
              <a:ext uri="{FF2B5EF4-FFF2-40B4-BE49-F238E27FC236}">
                <a16:creationId xmlns:a16="http://schemas.microsoft.com/office/drawing/2014/main" id="{39340E4E-8469-574B-AA97-5C12ACA441A4}"/>
              </a:ext>
            </a:extLst>
          </p:cNvPr>
          <p:cNvSpPr txBox="1">
            <a:spLocks noChangeArrowheads="1"/>
          </p:cNvSpPr>
          <p:nvPr/>
        </p:nvSpPr>
        <p:spPr bwMode="auto">
          <a:xfrm rot="-1749684">
            <a:off x="5273675" y="4864100"/>
            <a:ext cx="1020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footprint</a:t>
            </a:r>
          </a:p>
        </p:txBody>
      </p:sp>
    </p:spTree>
    <p:extLst>
      <p:ext uri="{BB962C8B-B14F-4D97-AF65-F5344CB8AC3E}">
        <p14:creationId xmlns:p14="http://schemas.microsoft.com/office/powerpoint/2010/main" val="38117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endsIIa">
  <a:themeElements>
    <a:clrScheme name="BlendsIIa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IIa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BlendsII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1481</Words>
  <Application>Microsoft Macintosh PowerPoint</Application>
  <PresentationFormat>On-screen Show (4:3)</PresentationFormat>
  <Paragraphs>296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Helvetica</vt:lpstr>
      <vt:lpstr>Symbol</vt:lpstr>
      <vt:lpstr>Symbol Set SWA</vt:lpstr>
      <vt:lpstr>Wingdings</vt:lpstr>
      <vt:lpstr>Office Theme</vt:lpstr>
      <vt:lpstr>BlendsIIa</vt:lpstr>
      <vt:lpstr>Microsoft Clip Gallery</vt:lpstr>
      <vt:lpstr>Microsoft Equation</vt:lpstr>
      <vt:lpstr>Microsoft Word 97 - 2004 Document</vt:lpstr>
      <vt:lpstr>Chapter 7: Satellite Communications</vt:lpstr>
      <vt:lpstr>History of satellite communication </vt:lpstr>
      <vt:lpstr>Applications </vt:lpstr>
      <vt:lpstr>Typical satellite systems</vt:lpstr>
      <vt:lpstr>Basics (Physics 101)</vt:lpstr>
      <vt:lpstr>Satellite period and orbits</vt:lpstr>
      <vt:lpstr>Basics</vt:lpstr>
      <vt:lpstr>Inclination</vt:lpstr>
      <vt:lpstr>Elevation</vt:lpstr>
      <vt:lpstr>Link budget of satellites</vt:lpstr>
      <vt:lpstr>Atmospheric attenuation</vt:lpstr>
      <vt:lpstr>Four Different Orbits</vt:lpstr>
      <vt:lpstr>Orbit Illustration</vt:lpstr>
      <vt:lpstr>Geostationary satellites</vt:lpstr>
      <vt:lpstr>LEO systems</vt:lpstr>
      <vt:lpstr>MEO systems</vt:lpstr>
      <vt:lpstr>Routing</vt:lpstr>
      <vt:lpstr>Localization of mobile stations</vt:lpstr>
      <vt:lpstr>Handover in satellite systems</vt:lpstr>
      <vt:lpstr>Handover in satellite systems</vt:lpstr>
      <vt:lpstr>Overview of LEO/MEO systems</vt:lpstr>
      <vt:lpstr>Constellations</vt:lpstr>
      <vt:lpstr>Starlink</vt:lpstr>
    </vt:vector>
  </TitlesOfParts>
  <Manager/>
  <Company>UNCG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568 Principles of Wireless Networks</dc:title>
  <dc:subject/>
  <dc:creator>Jing Deng</dc:creator>
  <cp:keywords/>
  <dc:description/>
  <cp:lastModifiedBy>Jing Deng</cp:lastModifiedBy>
  <cp:revision>72</cp:revision>
  <cp:lastPrinted>2015-09-22T01:21:02Z</cp:lastPrinted>
  <dcterms:created xsi:type="dcterms:W3CDTF">2015-08-17T14:54:28Z</dcterms:created>
  <dcterms:modified xsi:type="dcterms:W3CDTF">2021-04-21T12:36:15Z</dcterms:modified>
  <cp:category/>
</cp:coreProperties>
</file>