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79" r:id="rId6"/>
    <p:sldId id="280" r:id="rId7"/>
    <p:sldId id="281" r:id="rId8"/>
    <p:sldId id="285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/>
          </a:blip>
          <a:srcRect r="52456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CSC407 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Network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Michael McCulloch / Ronald S King</a:t>
            </a: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878F118-D17A-465D-A485-048B359B137C}"/>
              </a:ext>
            </a:extLst>
          </p:cNvPr>
          <p:cNvSpPr/>
          <p:nvPr/>
        </p:nvSpPr>
        <p:spPr>
          <a:xfrm>
            <a:off x="819859" y="698754"/>
            <a:ext cx="9492629" cy="1137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3B35-FAFA-4D79-84D1-46549614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Programming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7AC3-8C14-431C-973B-229C8EC5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27" y="2084832"/>
            <a:ext cx="5071872" cy="1964267"/>
          </a:xfrm>
        </p:spPr>
        <p:txBody>
          <a:bodyPr>
            <a:noAutofit/>
          </a:bodyPr>
          <a:lstStyle/>
          <a:p>
            <a:r>
              <a:rPr lang="en-US" sz="2800" b="1" dirty="0"/>
              <a:t>Software Application</a:t>
            </a:r>
          </a:p>
          <a:p>
            <a:pPr lvl="1"/>
            <a:r>
              <a:rPr lang="en-US" sz="2800" dirty="0"/>
              <a:t> Python</a:t>
            </a:r>
          </a:p>
          <a:p>
            <a:pPr lvl="1"/>
            <a:r>
              <a:rPr lang="en-US" sz="2800" dirty="0"/>
              <a:t> Excel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Graphviz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77F97D-6CF7-49E2-A2E5-6785D36D2DA0}"/>
              </a:ext>
            </a:extLst>
          </p:cNvPr>
          <p:cNvSpPr txBox="1">
            <a:spLocks/>
          </p:cNvSpPr>
          <p:nvPr/>
        </p:nvSpPr>
        <p:spPr>
          <a:xfrm>
            <a:off x="920527" y="4274527"/>
            <a:ext cx="3238382" cy="240762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Add-ins and Imports</a:t>
            </a:r>
          </a:p>
          <a:p>
            <a:pPr lvl="1"/>
            <a:r>
              <a:rPr lang="en-US" sz="2400" dirty="0"/>
              <a:t> random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linecache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numpy</a:t>
            </a:r>
            <a:endParaRPr lang="en-US" sz="2400" dirty="0"/>
          </a:p>
          <a:p>
            <a:pPr lvl="1"/>
            <a:r>
              <a:rPr lang="en-US" sz="2400" dirty="0"/>
              <a:t> pandas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pvgraphviz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A126F-5105-458D-B3A4-A4B634F3AB9E}"/>
              </a:ext>
            </a:extLst>
          </p:cNvPr>
          <p:cNvSpPr txBox="1">
            <a:spLocks/>
          </p:cNvSpPr>
          <p:nvPr/>
        </p:nvSpPr>
        <p:spPr>
          <a:xfrm>
            <a:off x="5644817" y="4769823"/>
            <a:ext cx="5753685" cy="19642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References</a:t>
            </a:r>
          </a:p>
          <a:p>
            <a:pPr lvl="1"/>
            <a:r>
              <a:rPr lang="en-US" sz="2800" dirty="0"/>
              <a:t> </a:t>
            </a:r>
          </a:p>
          <a:p>
            <a:pPr lvl="1"/>
            <a:r>
              <a:rPr lang="en-US" sz="2800" dirty="0"/>
              <a:t> </a:t>
            </a:r>
          </a:p>
          <a:p>
            <a:pPr lvl="1"/>
            <a:r>
              <a:rPr lang="en-US" sz="2800" dirty="0"/>
              <a:t> Python Crash Course – Eric </a:t>
            </a:r>
            <a:r>
              <a:rPr lang="en-US" sz="2800" dirty="0" err="1"/>
              <a:t>Matthes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902A6-C6CF-4493-B015-605F09DB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99" y="1878159"/>
            <a:ext cx="2959785" cy="999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442D3-FEE8-473D-940D-EC411394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1455"/>
            <a:ext cx="869518" cy="869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EC7A6-6AE1-402C-AC61-849F4E68B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182" y="3084560"/>
            <a:ext cx="1431069" cy="1287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56126-8783-4F9E-B96A-106FB72B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73" y="5264876"/>
            <a:ext cx="2767824" cy="4206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4AD9F6-B90A-4F2B-8740-B2B4ABB3C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2645" y="5592909"/>
            <a:ext cx="2767824" cy="679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94B12D-C68C-486E-A322-151157F37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9082" y="4542660"/>
            <a:ext cx="1097768" cy="14444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1EBA20-2248-46BE-B090-64EDDD0A8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9541" y="2744526"/>
            <a:ext cx="987638" cy="12010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C8F57DD-91E0-4B26-AAD2-77155959B8B8}"/>
              </a:ext>
            </a:extLst>
          </p:cNvPr>
          <p:cNvSpPr txBox="1">
            <a:spLocks/>
          </p:cNvSpPr>
          <p:nvPr/>
        </p:nvSpPr>
        <p:spPr>
          <a:xfrm>
            <a:off x="8925624" y="2198370"/>
            <a:ext cx="2611912" cy="13101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File Sharing</a:t>
            </a:r>
            <a:endParaRPr lang="en-US" sz="2800" dirty="0"/>
          </a:p>
          <a:p>
            <a:pPr lvl="1"/>
            <a:r>
              <a:rPr lang="en-US" sz="2800" dirty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34692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3B2AA-F040-42FF-A26C-606094CA0D51}"/>
              </a:ext>
            </a:extLst>
          </p:cNvPr>
          <p:cNvSpPr/>
          <p:nvPr/>
        </p:nvSpPr>
        <p:spPr>
          <a:xfrm>
            <a:off x="375243" y="640080"/>
            <a:ext cx="9492629" cy="12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B06B5-9229-47E6-AF5B-A7AD6B08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8488987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Part a – network simulation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D567-587F-4399-94A3-9722C13C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4" y="2696828"/>
            <a:ext cx="4152989" cy="34930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</a:rPr>
              <a:t>Network Game 5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</a:rPr>
              <a:t>Time Interval:  [0 -30]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</a:rPr>
              <a:t>Represents the probabilities of edges in who-looks-at-whom network</a:t>
            </a:r>
          </a:p>
        </p:txBody>
      </p:sp>
      <p:pic>
        <p:nvPicPr>
          <p:cNvPr id="5" name="network5_weighted.csv_0-30">
            <a:hlinkClick r:id="" action="ppaction://media"/>
            <a:extLst>
              <a:ext uri="{FF2B5EF4-FFF2-40B4-BE49-F238E27FC236}">
                <a16:creationId xmlns:a16="http://schemas.microsoft.com/office/drawing/2014/main" id="{E9E2343D-E4F5-42BC-8760-55C56CACD6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04747" y="2084832"/>
            <a:ext cx="4953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AD671F-264E-48DA-AF1D-742FF4C19BBE}"/>
              </a:ext>
            </a:extLst>
          </p:cNvPr>
          <p:cNvSpPr/>
          <p:nvPr/>
        </p:nvSpPr>
        <p:spPr>
          <a:xfrm>
            <a:off x="433137" y="250257"/>
            <a:ext cx="3253339" cy="2156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6595367-8910-4991-B065-FE156291BAE1}"/>
              </a:ext>
            </a:extLst>
          </p:cNvPr>
          <p:cNvSpPr/>
          <p:nvPr/>
        </p:nvSpPr>
        <p:spPr>
          <a:xfrm flipH="1" flipV="1">
            <a:off x="1576497" y="585216"/>
            <a:ext cx="8615494" cy="134903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3B6C-3BAB-4716-979E-5284493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85216"/>
            <a:ext cx="9945303" cy="14996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b – interaction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F1DE-F9F9-4ACD-B55A-7B40D67A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76" y="2751397"/>
            <a:ext cx="9492315" cy="3856345"/>
          </a:xfrm>
        </p:spPr>
        <p:txBody>
          <a:bodyPr>
            <a:noAutofit/>
          </a:bodyPr>
          <a:lstStyle/>
          <a:p>
            <a:pPr lvl="0" indent="-1524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Samples of In-degree centrality predicts the average overall in-degree centrality</a:t>
            </a:r>
          </a:p>
          <a:p>
            <a:pPr lvl="0" indent="-152400">
              <a:spcBef>
                <a:spcPts val="1400"/>
              </a:spcBef>
              <a:spcAft>
                <a:spcPts val="0"/>
              </a:spcAft>
              <a:buSzPts val="2400"/>
            </a:pPr>
            <a:r>
              <a:rPr lang="en-US" sz="2400" dirty="0"/>
              <a:t>Across all unweighted games the two highest and lowest ranking nodes from a sample size of  as small as 10% predicted overall rank roughly 90% of the time</a:t>
            </a:r>
          </a:p>
          <a:p>
            <a:pPr lvl="0" indent="-152400">
              <a:spcBef>
                <a:spcPts val="1400"/>
              </a:spcBef>
              <a:spcAft>
                <a:spcPts val="0"/>
              </a:spcAft>
              <a:buSzPts val="2400"/>
            </a:pPr>
            <a:r>
              <a:rPr lang="en-US" sz="2400" dirty="0"/>
              <a:t>The highest ranking node could be predicted 90% of the</a:t>
            </a:r>
          </a:p>
          <a:p>
            <a:pPr lvl="0" indent="-152400">
              <a:spcBef>
                <a:spcPts val="1400"/>
              </a:spcBef>
              <a:spcAft>
                <a:spcPts val="0"/>
              </a:spcAft>
              <a:buSzPts val="2400"/>
            </a:pPr>
            <a:r>
              <a:rPr lang="en-US" sz="2400" dirty="0"/>
              <a:t>time from a sample of half a game</a:t>
            </a:r>
          </a:p>
          <a:p>
            <a:pPr lvl="0" indent="-152400">
              <a:spcBef>
                <a:spcPts val="1400"/>
              </a:spcBef>
              <a:spcAft>
                <a:spcPts val="0"/>
              </a:spcAft>
              <a:buSzPts val="2400"/>
            </a:pPr>
            <a:r>
              <a:rPr lang="en-US" sz="2400" dirty="0"/>
              <a:t>A sample of network allows for predictions of the most and least important connected nodes on average</a:t>
            </a:r>
          </a:p>
          <a:p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71FCB5-F13F-4BB2-BA69-3F41C00656B2}"/>
              </a:ext>
            </a:extLst>
          </p:cNvPr>
          <p:cNvSpPr txBox="1">
            <a:spLocks/>
          </p:cNvSpPr>
          <p:nvPr/>
        </p:nvSpPr>
        <p:spPr>
          <a:xfrm>
            <a:off x="798897" y="578478"/>
            <a:ext cx="316671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Part b – </a:t>
            </a:r>
            <a:r>
              <a:rPr lang="en-US" dirty="0" err="1">
                <a:solidFill>
                  <a:schemeClr val="bg1"/>
                </a:solidFill>
              </a:rPr>
              <a:t>inte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5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B06B5-9229-47E6-AF5B-A7AD6B08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Part c – rumor spread thru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D567-587F-4399-94A3-9722C13C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08" y="446564"/>
            <a:ext cx="4435338" cy="4166139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Comments and Observations: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Over 3200 time segments remaining in last 1/3 of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 output based on average for 50 iterations for each p-value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Even with very low p-value, full rumor spread across all 8 people (p=0.006 almost guarantees full spread)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Rumor spread when started at player 3 vs. player 6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50BC-F280-4668-9C5F-9FD090E1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303647"/>
            <a:ext cx="6930569" cy="42276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8991A1-AAAB-4F49-8EC5-A2D1A9719BE0}"/>
              </a:ext>
            </a:extLst>
          </p:cNvPr>
          <p:cNvSpPr/>
          <p:nvPr/>
        </p:nvSpPr>
        <p:spPr>
          <a:xfrm>
            <a:off x="228482" y="115504"/>
            <a:ext cx="2709834" cy="2157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B571923-4C70-45E1-B15D-60ECE7A93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866266"/>
              </p:ext>
            </p:extLst>
          </p:nvPr>
        </p:nvGraphicFramePr>
        <p:xfrm>
          <a:off x="6096000" y="1895476"/>
          <a:ext cx="5981700" cy="48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5981657" imgH="4962531" progId="Excel.Sheet.12">
                  <p:embed/>
                </p:oleObj>
              </mc:Choice>
              <mc:Fallback>
                <p:oleObj name="Worksheet" r:id="rId3" imgW="5981657" imgH="49625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895476"/>
                        <a:ext cx="5981700" cy="480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202C03-05FA-45CE-A08B-99B1BF267933}"/>
              </a:ext>
            </a:extLst>
          </p:cNvPr>
          <p:cNvSpPr/>
          <p:nvPr/>
        </p:nvSpPr>
        <p:spPr>
          <a:xfrm>
            <a:off x="454025" y="581394"/>
            <a:ext cx="9492629" cy="12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75466-C1C0-4EA8-81DD-04451EC2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934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d – weighted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FA73-E58E-496E-9957-657A52D1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618" y="5382755"/>
            <a:ext cx="2047689" cy="995904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 = 0.02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Times heard = 12</a:t>
            </a:r>
          </a:p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C12364-8ED3-4CA7-9E8B-53AA4F03F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82" y="2919810"/>
            <a:ext cx="1859441" cy="37859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1A156-96F9-4632-B3E8-C5D06E382B36}"/>
              </a:ext>
            </a:extLst>
          </p:cNvPr>
          <p:cNvSpPr txBox="1"/>
          <p:nvPr/>
        </p:nvSpPr>
        <p:spPr>
          <a:xfrm>
            <a:off x="114300" y="2523989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Typical probability sample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3AE9F5-6A22-4C60-8844-BEA6D1B7E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533" y="3673656"/>
            <a:ext cx="2802528" cy="28426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7ABBDC-D7F5-4339-BC5E-B090C9ED6404}"/>
              </a:ext>
            </a:extLst>
          </p:cNvPr>
          <p:cNvSpPr/>
          <p:nvPr/>
        </p:nvSpPr>
        <p:spPr>
          <a:xfrm>
            <a:off x="5945606" y="3715353"/>
            <a:ext cx="6132093" cy="279132"/>
          </a:xfrm>
          <a:prstGeom prst="ellipse">
            <a:avLst/>
          </a:prstGeom>
          <a:solidFill>
            <a:srgbClr val="FFFF00">
              <a:alpha val="24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FFE98-FA83-4E95-B929-854CF7FCDA84}"/>
              </a:ext>
            </a:extLst>
          </p:cNvPr>
          <p:cNvSpPr txBox="1"/>
          <p:nvPr/>
        </p:nvSpPr>
        <p:spPr>
          <a:xfrm>
            <a:off x="3156386" y="2662489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Path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DD556-48B2-4CFE-8D55-E9EF2B29E9FB}"/>
              </a:ext>
            </a:extLst>
          </p:cNvPr>
          <p:cNvCxnSpPr/>
          <p:nvPr/>
        </p:nvCxnSpPr>
        <p:spPr>
          <a:xfrm>
            <a:off x="2589196" y="2081010"/>
            <a:ext cx="0" cy="443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0DB33-F99F-487E-8F29-468266D46513}"/>
              </a:ext>
            </a:extLst>
          </p:cNvPr>
          <p:cNvCxnSpPr/>
          <p:nvPr/>
        </p:nvCxnSpPr>
        <p:spPr>
          <a:xfrm>
            <a:off x="5845663" y="2270461"/>
            <a:ext cx="0" cy="443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1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41</Paragraphs>
  <Slides>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Microsoft Excel Worksheet</vt:lpstr>
      <vt:lpstr>CSC407  Network analysis Project</vt:lpstr>
      <vt:lpstr>Programming solution</vt:lpstr>
      <vt:lpstr>Part a – network simulation graph</vt:lpstr>
      <vt:lpstr>Part b – interaction prediction</vt:lpstr>
      <vt:lpstr>Part c – rumor spread thru interactions</vt:lpstr>
      <vt:lpstr>Part d – weighted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2019-12-02T03:47:16Z</dcterms:created>
  <dcterms:modified xsi:type="dcterms:W3CDTF">2019-12-03T02:17:51Z</dcterms:modified>
</cp:coreProperties>
</file>