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2"/>
    <p:sldId id="257" r:id="rId3"/>
    <p:sldId id="258" r:id="rId4"/>
    <p:sldId id="259" r:id="rId5"/>
    <p:sldId id="260" r:id="rId6"/>
  </p:sldIdLst>
  <p:sldSz cx="13004800" cy="9753600"/>
  <p:notesSz cx="13004800" cy="97536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8759" autoAdjust="0"/>
  </p:normalViewPr>
  <p:slideViewPr>
    <p:cSldViewPr>
      <p:cViewPr>
        <p:scale>
          <a:sx n="30" d="100"/>
          <a:sy n="30" d="100"/>
        </p:scale>
        <p:origin x="1956"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635625" cy="4889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7366000" y="0"/>
            <a:ext cx="5635625" cy="488950"/>
          </a:xfrm>
          <a:prstGeom prst="rect">
            <a:avLst/>
          </a:prstGeom>
        </p:spPr>
        <p:txBody>
          <a:bodyPr vert="horz" lIns="91440" tIns="45720" rIns="91440" bIns="45720" rtlCol="0"/>
          <a:lstStyle>
            <a:lvl1pPr algn="r">
              <a:defRPr sz="1200"/>
            </a:lvl1pPr>
          </a:lstStyle>
          <a:p>
            <a:fld id="{B9ECDA4A-656A-4616-9B9D-B591790113D9}" type="datetimeFigureOut">
              <a:rPr lang="en-US" smtClean="0"/>
              <a:t>7/12/2024</a:t>
            </a:fld>
            <a:endParaRPr lang="en-US"/>
          </a:p>
        </p:txBody>
      </p:sp>
      <p:sp>
        <p:nvSpPr>
          <p:cNvPr id="4" name="Slide Image Placeholder 3"/>
          <p:cNvSpPr>
            <a:spLocks noGrp="1" noRot="1" noChangeAspect="1"/>
          </p:cNvSpPr>
          <p:nvPr>
            <p:ph type="sldImg" idx="2"/>
          </p:nvPr>
        </p:nvSpPr>
        <p:spPr>
          <a:xfrm>
            <a:off x="4306888" y="1219200"/>
            <a:ext cx="4391025" cy="32924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300163" y="4694238"/>
            <a:ext cx="10404475" cy="38401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264650"/>
            <a:ext cx="5635625" cy="4889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7366000" y="9264650"/>
            <a:ext cx="5635625" cy="488950"/>
          </a:xfrm>
          <a:prstGeom prst="rect">
            <a:avLst/>
          </a:prstGeom>
        </p:spPr>
        <p:txBody>
          <a:bodyPr vert="horz" lIns="91440" tIns="45720" rIns="91440" bIns="45720" rtlCol="0" anchor="b"/>
          <a:lstStyle>
            <a:lvl1pPr algn="r">
              <a:defRPr sz="1200"/>
            </a:lvl1pPr>
          </a:lstStyle>
          <a:p>
            <a:fld id="{11A324CA-6B65-49C0-85AC-F3E200B85E14}" type="slidenum">
              <a:rPr lang="en-US" smtClean="0"/>
              <a:t>‹#›</a:t>
            </a:fld>
            <a:endParaRPr lang="en-US"/>
          </a:p>
        </p:txBody>
      </p:sp>
    </p:spTree>
    <p:extLst>
      <p:ext uri="{BB962C8B-B14F-4D97-AF65-F5344CB8AC3E}">
        <p14:creationId xmlns:p14="http://schemas.microsoft.com/office/powerpoint/2010/main" val="2234760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64646"/>
                </a:solidFill>
                <a:effectLst/>
                <a:latin typeface="Segoe UI" panose="020B0502040204020203" pitchFamily="34" charset="0"/>
              </a:rPr>
              <a:t>Today we’re going to be working with some totally new data to put what you’ve learned the past couple of days into practice!</a:t>
            </a:r>
          </a:p>
          <a:p>
            <a:r>
              <a:rPr lang="en-US" b="0" i="0" dirty="0">
                <a:solidFill>
                  <a:srgbClr val="464646"/>
                </a:solidFill>
                <a:effectLst/>
                <a:latin typeface="Segoe UI" panose="020B0502040204020203" pitchFamily="34" charset="0"/>
              </a:rPr>
              <a:t>The new data set that you'll be using today is from a paper from 2021 from our lab looking at RNA-Seq responses of primary human monocyte-derived macrophages in response to EVs from airway epithelium cells. If you’re interested in the paper you can get both it and these slides within the group exercise info folder that you will download from the course workspace for today’s activity.</a:t>
            </a:r>
            <a:endParaRPr lang="en-US" dirty="0"/>
          </a:p>
        </p:txBody>
      </p:sp>
      <p:sp>
        <p:nvSpPr>
          <p:cNvPr id="4" name="Slide Number Placeholder 3"/>
          <p:cNvSpPr>
            <a:spLocks noGrp="1"/>
          </p:cNvSpPr>
          <p:nvPr>
            <p:ph type="sldNum" sz="quarter" idx="5"/>
          </p:nvPr>
        </p:nvSpPr>
        <p:spPr/>
        <p:txBody>
          <a:bodyPr/>
          <a:lstStyle/>
          <a:p>
            <a:fld id="{11A324CA-6B65-49C0-85AC-F3E200B85E14}" type="slidenum">
              <a:rPr lang="en-US" smtClean="0"/>
              <a:t>2</a:t>
            </a:fld>
            <a:endParaRPr lang="en-US"/>
          </a:p>
        </p:txBody>
      </p:sp>
    </p:spTree>
    <p:extLst>
      <p:ext uri="{BB962C8B-B14F-4D97-AF65-F5344CB8AC3E}">
        <p14:creationId xmlns:p14="http://schemas.microsoft.com/office/powerpoint/2010/main" val="2783393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64646"/>
                </a:solidFill>
                <a:effectLst/>
                <a:latin typeface="Segoe UI" panose="020B0502040204020203" pitchFamily="34" charset="0"/>
              </a:rPr>
              <a:t>Here is the experimental design. On the on the left-hand side are the airway epithelium cells, which are also primary cells from different donors. And we either had controls or we had airway cells that were exposed to Pseudomonas aeruginosa for an hour and then thoroughly washed and an exposed to gentamicin to kill off any remaining bacteria and we for 24 hours then isolated </a:t>
            </a:r>
            <a:r>
              <a:rPr lang="en-US" b="0" i="0" dirty="0" err="1">
                <a:solidFill>
                  <a:srgbClr val="464646"/>
                </a:solidFill>
                <a:effectLst/>
                <a:latin typeface="Segoe UI" panose="020B0502040204020203" pitchFamily="34" charset="0"/>
              </a:rPr>
              <a:t>Evs</a:t>
            </a:r>
            <a:r>
              <a:rPr lang="en-US" b="0" i="0" dirty="0">
                <a:solidFill>
                  <a:srgbClr val="464646"/>
                </a:solidFill>
                <a:effectLst/>
                <a:latin typeface="Segoe UI" panose="020B0502040204020203" pitchFamily="34" charset="0"/>
              </a:rPr>
              <a:t> that the cells secreted, which will now be referred to either EV (for the ctrl, non-PA exposure group) or EV-PA (EVs from cells that were exposed to PA).</a:t>
            </a:r>
          </a:p>
          <a:p>
            <a:r>
              <a:rPr lang="en-US" b="0" i="0" dirty="0">
                <a:solidFill>
                  <a:srgbClr val="464646"/>
                </a:solidFill>
                <a:effectLst/>
                <a:latin typeface="Segoe UI" panose="020B0502040204020203" pitchFamily="34" charset="0"/>
              </a:rPr>
              <a:t>This was done for both WT cells and cells that have the CF delta F508 mutation.</a:t>
            </a:r>
          </a:p>
          <a:p>
            <a:r>
              <a:rPr lang="en-US" b="0" i="0" dirty="0">
                <a:solidFill>
                  <a:srgbClr val="464646"/>
                </a:solidFill>
                <a:effectLst/>
                <a:latin typeface="Segoe UI" panose="020B0502040204020203" pitchFamily="34" charset="0"/>
              </a:rPr>
              <a:t>In the second part of the experiment, WT and CF primary human monocyte-derived macrophages (these purple fellas) were exposed to either a vehicle ctrl, EVs, or the EV-PA. 24 </a:t>
            </a:r>
            <a:r>
              <a:rPr lang="en-US" b="0" i="0" dirty="0" err="1">
                <a:solidFill>
                  <a:srgbClr val="464646"/>
                </a:solidFill>
                <a:effectLst/>
                <a:latin typeface="Segoe UI" panose="020B0502040204020203" pitchFamily="34" charset="0"/>
              </a:rPr>
              <a:t>hrs</a:t>
            </a:r>
            <a:r>
              <a:rPr lang="en-US" b="0" i="0" dirty="0">
                <a:solidFill>
                  <a:srgbClr val="464646"/>
                </a:solidFill>
                <a:effectLst/>
                <a:latin typeface="Segoe UI" panose="020B0502040204020203" pitchFamily="34" charset="0"/>
              </a:rPr>
              <a:t> after exposure, the supernatants were collected to measure cytokines and RNA was collected from the macrophages for RNA-Seq, which is what you will be working with today!</a:t>
            </a:r>
          </a:p>
        </p:txBody>
      </p:sp>
      <p:sp>
        <p:nvSpPr>
          <p:cNvPr id="4" name="Slide Number Placeholder 3"/>
          <p:cNvSpPr>
            <a:spLocks noGrp="1"/>
          </p:cNvSpPr>
          <p:nvPr>
            <p:ph type="sldNum" sz="quarter" idx="5"/>
          </p:nvPr>
        </p:nvSpPr>
        <p:spPr/>
        <p:txBody>
          <a:bodyPr/>
          <a:lstStyle/>
          <a:p>
            <a:fld id="{11A324CA-6B65-49C0-85AC-F3E200B85E14}" type="slidenum">
              <a:rPr lang="en-US" smtClean="0"/>
              <a:t>3</a:t>
            </a:fld>
            <a:endParaRPr lang="en-US"/>
          </a:p>
        </p:txBody>
      </p:sp>
    </p:spTree>
    <p:extLst>
      <p:ext uri="{BB962C8B-B14F-4D97-AF65-F5344CB8AC3E}">
        <p14:creationId xmlns:p14="http://schemas.microsoft.com/office/powerpoint/2010/main" val="922162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64646"/>
                </a:solidFill>
                <a:effectLst/>
                <a:latin typeface="Segoe UI" panose="020B0502040204020203" pitchFamily="34" charset="0"/>
              </a:rPr>
              <a:t>There will be 4 groups today each looking at a different subset of the data. Different comparisons will make for more interesting presentations at the end of the day! </a:t>
            </a:r>
            <a:r>
              <a:rPr lang="en-US" b="0" i="0" dirty="0">
                <a:solidFill>
                  <a:srgbClr val="464646"/>
                </a:solidFill>
                <a:effectLst/>
                <a:latin typeface="Segoe UI" panose="020B0502040204020203" pitchFamily="34" charset="0"/>
                <a:sym typeface="Wingdings" panose="05000000000000000000" pitchFamily="2" charset="2"/>
              </a:rPr>
              <a:t></a:t>
            </a:r>
            <a:endParaRPr lang="en-US" b="0" i="0" dirty="0">
              <a:solidFill>
                <a:srgbClr val="464646"/>
              </a:solidFill>
              <a:effectLst/>
              <a:latin typeface="Segoe UI" panose="020B0502040204020203" pitchFamily="34" charset="0"/>
            </a:endParaRPr>
          </a:p>
          <a:p>
            <a:endParaRPr lang="en-US" b="0" i="0" dirty="0">
              <a:solidFill>
                <a:srgbClr val="464646"/>
              </a:solidFill>
              <a:effectLst/>
              <a:latin typeface="Segoe UI" panose="020B0502040204020203" pitchFamily="34" charset="0"/>
            </a:endParaRPr>
          </a:p>
          <a:p>
            <a:r>
              <a:rPr lang="en-US" b="0" i="0" dirty="0">
                <a:solidFill>
                  <a:srgbClr val="464646"/>
                </a:solidFill>
                <a:effectLst/>
                <a:latin typeface="Segoe UI" panose="020B0502040204020203" pitchFamily="34" charset="0"/>
              </a:rPr>
              <a:t>The first group will look just at the CF macrophages either exposed to EV or EV-PA. The second group will look just at the WT macrophages again either exposed to EV or EV-PA. </a:t>
            </a:r>
          </a:p>
          <a:p>
            <a:r>
              <a:rPr lang="en-US" b="0" i="0" dirty="0">
                <a:solidFill>
                  <a:srgbClr val="464646"/>
                </a:solidFill>
                <a:effectLst/>
                <a:latin typeface="Segoe UI" panose="020B0502040204020203" pitchFamily="34" charset="0"/>
              </a:rPr>
              <a:t>So these groups will have a donor factor because there will be samples from three different donors of CF macrophages and three different donors of WT macrophages and you're also, of course, have a treatment which is either EV or EV-PA.</a:t>
            </a:r>
          </a:p>
          <a:p>
            <a:r>
              <a:rPr lang="en-US" b="0" i="0" dirty="0">
                <a:solidFill>
                  <a:srgbClr val="464646"/>
                </a:solidFill>
                <a:effectLst/>
                <a:latin typeface="Segoe UI" panose="020B0502040204020203" pitchFamily="34" charset="0"/>
              </a:rPr>
              <a:t>Group three will have data from both CF and WT macrophages that are either exposed to EVs or the no-EV vehicle control. Group four will have again CF and WT macs, but in this case it’s EV-PA or no-EV vehicle control .</a:t>
            </a:r>
          </a:p>
          <a:p>
            <a:r>
              <a:rPr lang="en-US" b="0" i="0" dirty="0">
                <a:solidFill>
                  <a:srgbClr val="464646"/>
                </a:solidFill>
                <a:effectLst/>
                <a:latin typeface="Segoe UI" panose="020B0502040204020203" pitchFamily="34" charset="0"/>
              </a:rPr>
              <a:t>And that will be the main question here so groups one and two will be interested in the treatment effect and group, three and four will mostly be looking at genotype effects CF vs WT.</a:t>
            </a:r>
            <a:endParaRPr lang="en-US" dirty="0"/>
          </a:p>
        </p:txBody>
      </p:sp>
      <p:sp>
        <p:nvSpPr>
          <p:cNvPr id="4" name="Slide Number Placeholder 3"/>
          <p:cNvSpPr>
            <a:spLocks noGrp="1"/>
          </p:cNvSpPr>
          <p:nvPr>
            <p:ph type="sldNum" sz="quarter" idx="5"/>
          </p:nvPr>
        </p:nvSpPr>
        <p:spPr/>
        <p:txBody>
          <a:bodyPr/>
          <a:lstStyle/>
          <a:p>
            <a:fld id="{11A324CA-6B65-49C0-85AC-F3E200B85E14}" type="slidenum">
              <a:rPr lang="en-US" smtClean="0"/>
              <a:t>4</a:t>
            </a:fld>
            <a:endParaRPr lang="en-US"/>
          </a:p>
        </p:txBody>
      </p:sp>
    </p:spTree>
    <p:extLst>
      <p:ext uri="{BB962C8B-B14F-4D97-AF65-F5344CB8AC3E}">
        <p14:creationId xmlns:p14="http://schemas.microsoft.com/office/powerpoint/2010/main" val="375975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64646"/>
                </a:solidFill>
                <a:effectLst/>
                <a:latin typeface="Segoe UI" panose="020B0502040204020203" pitchFamily="34" charset="0"/>
              </a:rPr>
              <a:t>On the course website are detailed instructions for each group that you can download. The group assignments document is also in today’s section of the course website.</a:t>
            </a:r>
          </a:p>
          <a:p>
            <a:endParaRPr lang="en-US" b="0" i="0" dirty="0">
              <a:solidFill>
                <a:srgbClr val="464646"/>
              </a:solidFill>
              <a:effectLst/>
              <a:latin typeface="Segoe UI" panose="020B0502040204020203" pitchFamily="34" charset="0"/>
            </a:endParaRPr>
          </a:p>
          <a:p>
            <a:r>
              <a:rPr lang="en-US" b="0" i="0" dirty="0">
                <a:solidFill>
                  <a:srgbClr val="464646"/>
                </a:solidFill>
                <a:effectLst/>
                <a:latin typeface="Segoe UI" panose="020B0502040204020203" pitchFamily="34" charset="0"/>
              </a:rPr>
              <a:t>So, the overall idea is that you will start with a COUNT TABLE. So you will not need to deal with FASTQ files or using the server, since you already have the aligned reads. In the file that you download with your instructions, you have that counts table with ESEMBLE gene IDs ready to go and an annotation file provided containing ENSEMBL gene IDs, ENTREZ IDs, and gene symbols.</a:t>
            </a:r>
          </a:p>
          <a:p>
            <a:r>
              <a:rPr lang="en-US" b="0" i="0" dirty="0">
                <a:solidFill>
                  <a:srgbClr val="464646"/>
                </a:solidFill>
                <a:effectLst/>
                <a:latin typeface="Segoe UI" panose="020B0502040204020203" pitchFamily="34" charset="0"/>
              </a:rPr>
              <a:t>Your first step will be to make sure you perform some exploratory analysis to make sure the data looks good and then move on the </a:t>
            </a:r>
            <a:r>
              <a:rPr lang="en-US" b="0" i="0" dirty="0" err="1">
                <a:solidFill>
                  <a:srgbClr val="464646"/>
                </a:solidFill>
                <a:effectLst/>
                <a:latin typeface="Segoe UI" panose="020B0502040204020203" pitchFamily="34" charset="0"/>
              </a:rPr>
              <a:t>EdgeR</a:t>
            </a:r>
            <a:r>
              <a:rPr lang="en-US" b="0" i="0" dirty="0">
                <a:solidFill>
                  <a:srgbClr val="464646"/>
                </a:solidFill>
                <a:effectLst/>
                <a:latin typeface="Segoe UI" panose="020B0502040204020203" pitchFamily="34" charset="0"/>
              </a:rPr>
              <a:t> analysis to look at differential gene expression.</a:t>
            </a:r>
          </a:p>
          <a:p>
            <a:endParaRPr lang="en-US" b="0" i="0" dirty="0">
              <a:solidFill>
                <a:srgbClr val="464646"/>
              </a:solidFill>
              <a:effectLst/>
              <a:latin typeface="Segoe UI" panose="020B0502040204020203" pitchFamily="34" charset="0"/>
            </a:endParaRPr>
          </a:p>
          <a:p>
            <a:r>
              <a:rPr lang="en-US" b="0" i="0" dirty="0">
                <a:solidFill>
                  <a:srgbClr val="464646"/>
                </a:solidFill>
                <a:effectLst/>
                <a:latin typeface="Segoe UI" panose="020B0502040204020203" pitchFamily="34" charset="0"/>
              </a:rPr>
              <a:t>If there's any time left, you can also do a pathway analysis either using one of the online tools or in R, whatever you choose. But you don’t have to if you run out of time at the end of the day.</a:t>
            </a:r>
          </a:p>
          <a:p>
            <a:r>
              <a:rPr lang="en-US" b="0" i="0" dirty="0">
                <a:solidFill>
                  <a:srgbClr val="464646"/>
                </a:solidFill>
                <a:effectLst/>
                <a:latin typeface="Segoe UI" panose="020B0502040204020203" pitchFamily="34" charset="0"/>
              </a:rPr>
              <a:t>Each group will have a short 10 minute summary of their findings. You’ll put this in a </a:t>
            </a:r>
            <a:r>
              <a:rPr lang="en-US" b="0" i="0" dirty="0" err="1">
                <a:solidFill>
                  <a:srgbClr val="464646"/>
                </a:solidFill>
                <a:effectLst/>
                <a:latin typeface="Segoe UI" panose="020B0502040204020203" pitchFamily="34" charset="0"/>
              </a:rPr>
              <a:t>powerpoint</a:t>
            </a:r>
            <a:r>
              <a:rPr lang="en-US" b="0" i="0" dirty="0">
                <a:solidFill>
                  <a:srgbClr val="464646"/>
                </a:solidFill>
                <a:effectLst/>
                <a:latin typeface="Segoe UI" panose="020B0502040204020203" pitchFamily="34" charset="0"/>
              </a:rPr>
              <a:t> presentation with all of the figures you generate and show them as a group.</a:t>
            </a:r>
          </a:p>
          <a:p>
            <a:endParaRPr lang="en-US" b="0" i="0" dirty="0">
              <a:solidFill>
                <a:srgbClr val="464646"/>
              </a:solidFill>
              <a:effectLst/>
              <a:latin typeface="Segoe UI" panose="020B0502040204020203" pitchFamily="34" charset="0"/>
            </a:endParaRPr>
          </a:p>
          <a:p>
            <a:r>
              <a:rPr lang="en-US" b="0" i="0" dirty="0">
                <a:solidFill>
                  <a:srgbClr val="464646"/>
                </a:solidFill>
                <a:effectLst/>
                <a:latin typeface="Segoe UI" panose="020B0502040204020203" pitchFamily="34" charset="0"/>
              </a:rPr>
              <a:t>And that’s it!</a:t>
            </a:r>
          </a:p>
        </p:txBody>
      </p:sp>
      <p:sp>
        <p:nvSpPr>
          <p:cNvPr id="4" name="Slide Number Placeholder 3"/>
          <p:cNvSpPr>
            <a:spLocks noGrp="1"/>
          </p:cNvSpPr>
          <p:nvPr>
            <p:ph type="sldNum" sz="quarter" idx="5"/>
          </p:nvPr>
        </p:nvSpPr>
        <p:spPr/>
        <p:txBody>
          <a:bodyPr/>
          <a:lstStyle/>
          <a:p>
            <a:fld id="{11A324CA-6B65-49C0-85AC-F3E200B85E14}" type="slidenum">
              <a:rPr lang="en-US" smtClean="0"/>
              <a:t>5</a:t>
            </a:fld>
            <a:endParaRPr lang="en-US"/>
          </a:p>
        </p:txBody>
      </p:sp>
    </p:spTree>
    <p:extLst>
      <p:ext uri="{BB962C8B-B14F-4D97-AF65-F5344CB8AC3E}">
        <p14:creationId xmlns:p14="http://schemas.microsoft.com/office/powerpoint/2010/main" val="1388360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75360" y="3023616"/>
            <a:ext cx="11054080" cy="204825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950720" y="5462016"/>
            <a:ext cx="9103360" cy="24384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0" i="0">
                <a:solidFill>
                  <a:schemeClr val="tx1"/>
                </a:solidFill>
                <a:latin typeface="Arial Rounded MT Bold"/>
                <a:cs typeface="Arial Rounded MT Bold"/>
              </a:defRPr>
            </a:lvl1pPr>
          </a:lstStyle>
          <a:p>
            <a:endParaRPr/>
          </a:p>
        </p:txBody>
      </p:sp>
      <p:sp>
        <p:nvSpPr>
          <p:cNvPr id="3" name="Holder 3"/>
          <p:cNvSpPr>
            <a:spLocks noGrp="1"/>
          </p:cNvSpPr>
          <p:nvPr>
            <p:ph type="body" idx="1"/>
          </p:nvPr>
        </p:nvSpPr>
        <p:spPr/>
        <p:txBody>
          <a:bodyPr lIns="0" tIns="0" rIns="0" bIns="0"/>
          <a:lstStyle>
            <a:lvl1pPr>
              <a:defRPr sz="32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0" i="0">
                <a:solidFill>
                  <a:schemeClr val="tx1"/>
                </a:solidFill>
                <a:latin typeface="Arial Rounded MT Bold"/>
                <a:cs typeface="Arial Rounded MT Bold"/>
              </a:defRPr>
            </a:lvl1pPr>
          </a:lstStyle>
          <a:p>
            <a:endParaRPr/>
          </a:p>
        </p:txBody>
      </p:sp>
      <p:sp>
        <p:nvSpPr>
          <p:cNvPr id="3" name="Holder 3"/>
          <p:cNvSpPr>
            <a:spLocks noGrp="1"/>
          </p:cNvSpPr>
          <p:nvPr>
            <p:ph sz="half" idx="2"/>
          </p:nvPr>
        </p:nvSpPr>
        <p:spPr>
          <a:xfrm>
            <a:off x="650240" y="2243328"/>
            <a:ext cx="5657088" cy="643737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697472" y="2243328"/>
            <a:ext cx="5657088" cy="643737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0" i="0">
                <a:solidFill>
                  <a:schemeClr val="tx1"/>
                </a:solidFill>
                <a:latin typeface="Arial Rounded MT Bold"/>
                <a:cs typeface="Arial Rounded MT Bold"/>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386800" y="88989"/>
            <a:ext cx="10231198" cy="1533599"/>
          </a:xfrm>
          <a:prstGeom prst="rect">
            <a:avLst/>
          </a:prstGeom>
        </p:spPr>
        <p:txBody>
          <a:bodyPr wrap="square" lIns="0" tIns="0" rIns="0" bIns="0">
            <a:spAutoFit/>
          </a:bodyPr>
          <a:lstStyle>
            <a:lvl1pPr>
              <a:defRPr sz="8000" b="0" i="0">
                <a:solidFill>
                  <a:schemeClr val="tx1"/>
                </a:solidFill>
                <a:latin typeface="Arial Rounded MT Bold"/>
                <a:cs typeface="Arial Rounded MT Bold"/>
              </a:defRPr>
            </a:lvl1pPr>
          </a:lstStyle>
          <a:p>
            <a:endParaRPr/>
          </a:p>
        </p:txBody>
      </p:sp>
      <p:sp>
        <p:nvSpPr>
          <p:cNvPr id="3" name="Holder 3"/>
          <p:cNvSpPr>
            <a:spLocks noGrp="1"/>
          </p:cNvSpPr>
          <p:nvPr>
            <p:ph type="body" idx="1"/>
          </p:nvPr>
        </p:nvSpPr>
        <p:spPr>
          <a:xfrm>
            <a:off x="990600" y="2416759"/>
            <a:ext cx="10821035" cy="5491480"/>
          </a:xfrm>
          <a:prstGeom prst="rect">
            <a:avLst/>
          </a:prstGeom>
        </p:spPr>
        <p:txBody>
          <a:bodyPr wrap="square" lIns="0" tIns="0" rIns="0" bIns="0">
            <a:spAutoFit/>
          </a:bodyPr>
          <a:lstStyle>
            <a:lvl1pPr>
              <a:defRPr sz="32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4421632" y="9070848"/>
            <a:ext cx="4161536" cy="48768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50240" y="9070848"/>
            <a:ext cx="2991104" cy="4876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7/12/2024</a:t>
            </a:fld>
            <a:endParaRPr lang="en-US"/>
          </a:p>
        </p:txBody>
      </p:sp>
      <p:sp>
        <p:nvSpPr>
          <p:cNvPr id="6" name="Holder 6"/>
          <p:cNvSpPr>
            <a:spLocks noGrp="1"/>
          </p:cNvSpPr>
          <p:nvPr>
            <p:ph type="sldNum" sz="quarter" idx="7"/>
          </p:nvPr>
        </p:nvSpPr>
        <p:spPr>
          <a:xfrm>
            <a:off x="9363456" y="9070848"/>
            <a:ext cx="2991104" cy="48768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01279" y="1970087"/>
            <a:ext cx="7602220" cy="1244600"/>
          </a:xfrm>
          <a:prstGeom prst="rect">
            <a:avLst/>
          </a:prstGeom>
        </p:spPr>
        <p:txBody>
          <a:bodyPr vert="horz" wrap="square" lIns="0" tIns="12700" rIns="0" bIns="0" rtlCol="0">
            <a:spAutoFit/>
          </a:bodyPr>
          <a:lstStyle/>
          <a:p>
            <a:pPr marL="12700">
              <a:lnSpc>
                <a:spcPct val="100000"/>
              </a:lnSpc>
              <a:spcBef>
                <a:spcPts val="100"/>
              </a:spcBef>
              <a:tabLst>
                <a:tab pos="3339465" algn="l"/>
              </a:tabLst>
            </a:pPr>
            <a:r>
              <a:rPr spc="-10" dirty="0"/>
              <a:t>Group</a:t>
            </a:r>
            <a:r>
              <a:rPr dirty="0"/>
              <a:t>	</a:t>
            </a:r>
            <a:r>
              <a:rPr spc="-40" dirty="0"/>
              <a:t>Exercise</a:t>
            </a:r>
          </a:p>
        </p:txBody>
      </p:sp>
      <p:sp>
        <p:nvSpPr>
          <p:cNvPr id="3" name="object 3"/>
          <p:cNvSpPr txBox="1"/>
          <p:nvPr/>
        </p:nvSpPr>
        <p:spPr>
          <a:xfrm>
            <a:off x="2233650" y="5062878"/>
            <a:ext cx="8537575" cy="2657907"/>
          </a:xfrm>
          <a:prstGeom prst="rect">
            <a:avLst/>
          </a:prstGeom>
        </p:spPr>
        <p:txBody>
          <a:bodyPr vert="horz" wrap="square" lIns="0" tIns="6985" rIns="0" bIns="0" rtlCol="0">
            <a:spAutoFit/>
          </a:bodyPr>
          <a:lstStyle/>
          <a:p>
            <a:pPr marL="12065" marR="5080" algn="ctr">
              <a:lnSpc>
                <a:spcPct val="100899"/>
              </a:lnSpc>
              <a:spcBef>
                <a:spcPts val="55"/>
              </a:spcBef>
            </a:pPr>
            <a:r>
              <a:rPr sz="3800" spc="75" dirty="0">
                <a:solidFill>
                  <a:srgbClr val="333333"/>
                </a:solidFill>
                <a:latin typeface="Arial"/>
                <a:cs typeface="Arial"/>
              </a:rPr>
              <a:t>Reproducible</a:t>
            </a:r>
            <a:r>
              <a:rPr sz="3800" spc="-45" dirty="0">
                <a:solidFill>
                  <a:srgbClr val="333333"/>
                </a:solidFill>
                <a:latin typeface="Arial"/>
                <a:cs typeface="Arial"/>
              </a:rPr>
              <a:t> </a:t>
            </a:r>
            <a:r>
              <a:rPr sz="3800" spc="80" dirty="0">
                <a:solidFill>
                  <a:srgbClr val="333333"/>
                </a:solidFill>
                <a:latin typeface="Arial"/>
                <a:cs typeface="Arial"/>
              </a:rPr>
              <a:t>and</a:t>
            </a:r>
            <a:r>
              <a:rPr sz="3800" spc="-45" dirty="0">
                <a:solidFill>
                  <a:srgbClr val="333333"/>
                </a:solidFill>
                <a:latin typeface="Arial"/>
                <a:cs typeface="Arial"/>
              </a:rPr>
              <a:t> </a:t>
            </a:r>
            <a:r>
              <a:rPr sz="3800" spc="-55" dirty="0">
                <a:solidFill>
                  <a:srgbClr val="333333"/>
                </a:solidFill>
                <a:latin typeface="Arial"/>
                <a:cs typeface="Arial"/>
              </a:rPr>
              <a:t>FAIR</a:t>
            </a:r>
            <a:r>
              <a:rPr sz="3800" spc="-40" dirty="0">
                <a:solidFill>
                  <a:srgbClr val="333333"/>
                </a:solidFill>
                <a:latin typeface="Arial"/>
                <a:cs typeface="Arial"/>
              </a:rPr>
              <a:t> </a:t>
            </a:r>
            <a:r>
              <a:rPr sz="3800" spc="90" dirty="0">
                <a:solidFill>
                  <a:srgbClr val="333333"/>
                </a:solidFill>
                <a:latin typeface="Arial"/>
                <a:cs typeface="Arial"/>
              </a:rPr>
              <a:t>Bioinformatics </a:t>
            </a:r>
            <a:r>
              <a:rPr sz="3800" spc="50" dirty="0">
                <a:solidFill>
                  <a:srgbClr val="333333"/>
                </a:solidFill>
                <a:latin typeface="Arial"/>
                <a:cs typeface="Arial"/>
              </a:rPr>
              <a:t>Analysis</a:t>
            </a:r>
            <a:r>
              <a:rPr sz="3800" spc="15" dirty="0">
                <a:solidFill>
                  <a:srgbClr val="333333"/>
                </a:solidFill>
                <a:latin typeface="Arial"/>
                <a:cs typeface="Arial"/>
              </a:rPr>
              <a:t> </a:t>
            </a:r>
            <a:r>
              <a:rPr sz="3800" spc="125" dirty="0">
                <a:solidFill>
                  <a:srgbClr val="333333"/>
                </a:solidFill>
                <a:latin typeface="Arial"/>
                <a:cs typeface="Arial"/>
              </a:rPr>
              <a:t>of</a:t>
            </a:r>
            <a:r>
              <a:rPr sz="3800" spc="15" dirty="0">
                <a:solidFill>
                  <a:srgbClr val="333333"/>
                </a:solidFill>
                <a:latin typeface="Arial"/>
                <a:cs typeface="Arial"/>
              </a:rPr>
              <a:t> </a:t>
            </a:r>
            <a:r>
              <a:rPr sz="3800" spc="60" dirty="0">
                <a:solidFill>
                  <a:srgbClr val="333333"/>
                </a:solidFill>
                <a:latin typeface="Arial"/>
                <a:cs typeface="Arial"/>
              </a:rPr>
              <a:t>Omics</a:t>
            </a:r>
            <a:r>
              <a:rPr sz="3800" spc="20" dirty="0">
                <a:solidFill>
                  <a:srgbClr val="333333"/>
                </a:solidFill>
                <a:latin typeface="Arial"/>
                <a:cs typeface="Arial"/>
              </a:rPr>
              <a:t> </a:t>
            </a:r>
            <a:r>
              <a:rPr sz="3800" spc="-20" dirty="0">
                <a:solidFill>
                  <a:srgbClr val="333333"/>
                </a:solidFill>
                <a:latin typeface="Arial"/>
                <a:cs typeface="Arial"/>
              </a:rPr>
              <a:t>Data</a:t>
            </a:r>
            <a:endParaRPr sz="3800" dirty="0">
              <a:latin typeface="Arial"/>
              <a:cs typeface="Arial"/>
            </a:endParaRPr>
          </a:p>
          <a:p>
            <a:pPr>
              <a:lnSpc>
                <a:spcPct val="100000"/>
              </a:lnSpc>
              <a:spcBef>
                <a:spcPts val="30"/>
              </a:spcBef>
            </a:pPr>
            <a:endParaRPr sz="5750" dirty="0">
              <a:latin typeface="Arial"/>
              <a:cs typeface="Arial"/>
            </a:endParaRPr>
          </a:p>
          <a:p>
            <a:pPr algn="ctr">
              <a:lnSpc>
                <a:spcPct val="100000"/>
              </a:lnSpc>
            </a:pPr>
            <a:r>
              <a:rPr sz="3800" spc="80" dirty="0">
                <a:solidFill>
                  <a:srgbClr val="333333"/>
                </a:solidFill>
                <a:latin typeface="Arial"/>
                <a:cs typeface="Arial"/>
              </a:rPr>
              <a:t>July</a:t>
            </a:r>
            <a:r>
              <a:rPr sz="3800" spc="5" dirty="0">
                <a:solidFill>
                  <a:srgbClr val="333333"/>
                </a:solidFill>
                <a:latin typeface="Arial"/>
                <a:cs typeface="Arial"/>
              </a:rPr>
              <a:t> </a:t>
            </a:r>
            <a:r>
              <a:rPr lang="en-US" sz="3800" dirty="0">
                <a:solidFill>
                  <a:srgbClr val="333333"/>
                </a:solidFill>
                <a:latin typeface="Arial"/>
                <a:cs typeface="Arial"/>
              </a:rPr>
              <a:t>13</a:t>
            </a:r>
            <a:r>
              <a:rPr sz="3800" dirty="0">
                <a:solidFill>
                  <a:srgbClr val="333333"/>
                </a:solidFill>
                <a:latin typeface="Arial"/>
                <a:cs typeface="Arial"/>
              </a:rPr>
              <a:t>,</a:t>
            </a:r>
            <a:r>
              <a:rPr sz="3800" spc="10" dirty="0">
                <a:solidFill>
                  <a:srgbClr val="333333"/>
                </a:solidFill>
                <a:latin typeface="Arial"/>
                <a:cs typeface="Arial"/>
              </a:rPr>
              <a:t> </a:t>
            </a:r>
            <a:r>
              <a:rPr sz="3800" spc="-20" dirty="0">
                <a:solidFill>
                  <a:srgbClr val="333333"/>
                </a:solidFill>
                <a:latin typeface="Arial"/>
                <a:cs typeface="Arial"/>
              </a:rPr>
              <a:t>202</a:t>
            </a:r>
            <a:r>
              <a:rPr lang="en-US" sz="3800" spc="-20" dirty="0">
                <a:solidFill>
                  <a:srgbClr val="333333"/>
                </a:solidFill>
                <a:latin typeface="Arial"/>
                <a:cs typeface="Arial"/>
              </a:rPr>
              <a:t>4</a:t>
            </a:r>
            <a:endParaRPr sz="3800" dirty="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50133" y="165189"/>
            <a:ext cx="6104890" cy="1244600"/>
          </a:xfrm>
          <a:prstGeom prst="rect">
            <a:avLst/>
          </a:prstGeom>
        </p:spPr>
        <p:txBody>
          <a:bodyPr vert="horz" wrap="square" lIns="0" tIns="12700" rIns="0" bIns="0" rtlCol="0">
            <a:spAutoFit/>
          </a:bodyPr>
          <a:lstStyle/>
          <a:p>
            <a:pPr marL="12700">
              <a:lnSpc>
                <a:spcPct val="100000"/>
              </a:lnSpc>
              <a:spcBef>
                <a:spcPts val="100"/>
              </a:spcBef>
            </a:pPr>
            <a:r>
              <a:rPr dirty="0"/>
              <a:t>Data</a:t>
            </a:r>
            <a:r>
              <a:rPr spc="-220" dirty="0"/>
              <a:t> </a:t>
            </a:r>
            <a:r>
              <a:rPr spc="-30" dirty="0"/>
              <a:t>Source</a:t>
            </a:r>
          </a:p>
        </p:txBody>
      </p:sp>
      <p:pic>
        <p:nvPicPr>
          <p:cNvPr id="3" name="object 3"/>
          <p:cNvPicPr/>
          <p:nvPr/>
        </p:nvPicPr>
        <p:blipFill>
          <a:blip r:embed="rId3" cstate="print"/>
          <a:stretch>
            <a:fillRect/>
          </a:stretch>
        </p:blipFill>
        <p:spPr>
          <a:xfrm>
            <a:off x="270523" y="2677374"/>
            <a:ext cx="12493264" cy="535144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6787515" algn="l"/>
              </a:tabLst>
            </a:pPr>
            <a:r>
              <a:rPr spc="-10" dirty="0"/>
              <a:t>Experimental</a:t>
            </a:r>
            <a:r>
              <a:rPr dirty="0"/>
              <a:t>	</a:t>
            </a:r>
            <a:r>
              <a:rPr spc="-10" dirty="0"/>
              <a:t>Design</a:t>
            </a:r>
          </a:p>
        </p:txBody>
      </p:sp>
      <p:pic>
        <p:nvPicPr>
          <p:cNvPr id="3" name="object 3"/>
          <p:cNvPicPr/>
          <p:nvPr/>
        </p:nvPicPr>
        <p:blipFill>
          <a:blip r:embed="rId3" cstate="print"/>
          <a:stretch>
            <a:fillRect/>
          </a:stretch>
        </p:blipFill>
        <p:spPr>
          <a:xfrm>
            <a:off x="215900" y="1909395"/>
            <a:ext cx="12573000" cy="7315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30512" y="139990"/>
            <a:ext cx="7343775" cy="1244600"/>
          </a:xfrm>
          <a:prstGeom prst="rect">
            <a:avLst/>
          </a:prstGeom>
        </p:spPr>
        <p:txBody>
          <a:bodyPr vert="horz" wrap="square" lIns="0" tIns="12700" rIns="0" bIns="0" rtlCol="0">
            <a:spAutoFit/>
          </a:bodyPr>
          <a:lstStyle/>
          <a:p>
            <a:pPr marL="12700">
              <a:lnSpc>
                <a:spcPct val="100000"/>
              </a:lnSpc>
              <a:spcBef>
                <a:spcPts val="100"/>
              </a:spcBef>
              <a:tabLst>
                <a:tab pos="3339465" algn="l"/>
              </a:tabLst>
            </a:pPr>
            <a:r>
              <a:rPr spc="-10" dirty="0"/>
              <a:t>Group</a:t>
            </a:r>
            <a:r>
              <a:rPr dirty="0"/>
              <a:t>	</a:t>
            </a:r>
            <a:r>
              <a:rPr spc="-10" dirty="0"/>
              <a:t>Subsets</a:t>
            </a:r>
          </a:p>
        </p:txBody>
      </p:sp>
      <p:grpSp>
        <p:nvGrpSpPr>
          <p:cNvPr id="3" name="object 3"/>
          <p:cNvGrpSpPr/>
          <p:nvPr/>
        </p:nvGrpSpPr>
        <p:grpSpPr>
          <a:xfrm>
            <a:off x="860107" y="1752600"/>
            <a:ext cx="3940810" cy="3696970"/>
            <a:chOff x="323850" y="1785645"/>
            <a:chExt cx="3940810" cy="3696970"/>
          </a:xfrm>
        </p:grpSpPr>
        <p:pic>
          <p:nvPicPr>
            <p:cNvPr id="4" name="object 4"/>
            <p:cNvPicPr/>
            <p:nvPr/>
          </p:nvPicPr>
          <p:blipFill>
            <a:blip r:embed="rId3" cstate="print"/>
            <a:stretch>
              <a:fillRect/>
            </a:stretch>
          </p:blipFill>
          <p:spPr>
            <a:xfrm>
              <a:off x="2619795" y="1785645"/>
              <a:ext cx="1228727" cy="3606800"/>
            </a:xfrm>
            <a:prstGeom prst="rect">
              <a:avLst/>
            </a:prstGeom>
          </p:spPr>
        </p:pic>
        <p:pic>
          <p:nvPicPr>
            <p:cNvPr id="5" name="object 5"/>
            <p:cNvPicPr/>
            <p:nvPr/>
          </p:nvPicPr>
          <p:blipFill>
            <a:blip r:embed="rId4" cstate="print"/>
            <a:stretch>
              <a:fillRect/>
            </a:stretch>
          </p:blipFill>
          <p:spPr>
            <a:xfrm>
              <a:off x="323850" y="1875589"/>
              <a:ext cx="3940441" cy="3606800"/>
            </a:xfrm>
            <a:prstGeom prst="rect">
              <a:avLst/>
            </a:prstGeom>
          </p:spPr>
        </p:pic>
      </p:grpSp>
      <p:sp>
        <p:nvSpPr>
          <p:cNvPr id="6" name="object 6"/>
          <p:cNvSpPr txBox="1"/>
          <p:nvPr/>
        </p:nvSpPr>
        <p:spPr>
          <a:xfrm>
            <a:off x="1308087" y="1905325"/>
            <a:ext cx="1465580" cy="482600"/>
          </a:xfrm>
          <a:prstGeom prst="rect">
            <a:avLst/>
          </a:prstGeom>
        </p:spPr>
        <p:txBody>
          <a:bodyPr vert="horz" wrap="square" lIns="0" tIns="12700" rIns="0" bIns="0" rtlCol="0">
            <a:spAutoFit/>
          </a:bodyPr>
          <a:lstStyle/>
          <a:p>
            <a:pPr marL="12700">
              <a:lnSpc>
                <a:spcPct val="100000"/>
              </a:lnSpc>
              <a:spcBef>
                <a:spcPts val="100"/>
              </a:spcBef>
            </a:pPr>
            <a:r>
              <a:rPr sz="3000" b="1" dirty="0">
                <a:latin typeface="Arial"/>
                <a:cs typeface="Arial"/>
              </a:rPr>
              <a:t>Group</a:t>
            </a:r>
            <a:r>
              <a:rPr sz="3000" b="1" spc="-180" dirty="0">
                <a:latin typeface="Arial"/>
                <a:cs typeface="Arial"/>
              </a:rPr>
              <a:t> </a:t>
            </a:r>
            <a:r>
              <a:rPr sz="3000" b="1" spc="-50" dirty="0">
                <a:latin typeface="Arial"/>
                <a:cs typeface="Arial"/>
              </a:rPr>
              <a:t>1</a:t>
            </a:r>
            <a:endParaRPr sz="3000">
              <a:latin typeface="Arial"/>
              <a:cs typeface="Arial"/>
            </a:endParaRPr>
          </a:p>
        </p:txBody>
      </p:sp>
      <p:sp>
        <p:nvSpPr>
          <p:cNvPr id="7" name="object 7"/>
          <p:cNvSpPr txBox="1"/>
          <p:nvPr/>
        </p:nvSpPr>
        <p:spPr>
          <a:xfrm>
            <a:off x="1392936" y="4706119"/>
            <a:ext cx="1296035"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9300"/>
                </a:solidFill>
                <a:latin typeface="Arial"/>
                <a:cs typeface="Arial"/>
              </a:rPr>
              <a:t>CF </a:t>
            </a:r>
            <a:r>
              <a:rPr sz="2400" b="1" spc="85" dirty="0">
                <a:solidFill>
                  <a:srgbClr val="FF9300"/>
                </a:solidFill>
                <a:latin typeface="Arial"/>
                <a:cs typeface="Arial"/>
              </a:rPr>
              <a:t>MDM</a:t>
            </a:r>
            <a:endParaRPr sz="2400">
              <a:latin typeface="Arial"/>
              <a:cs typeface="Arial"/>
            </a:endParaRPr>
          </a:p>
        </p:txBody>
      </p:sp>
      <p:grpSp>
        <p:nvGrpSpPr>
          <p:cNvPr id="8" name="object 8"/>
          <p:cNvGrpSpPr/>
          <p:nvPr/>
        </p:nvGrpSpPr>
        <p:grpSpPr>
          <a:xfrm>
            <a:off x="860107" y="5711378"/>
            <a:ext cx="3940810" cy="3696970"/>
            <a:chOff x="323850" y="5744423"/>
            <a:chExt cx="3940810" cy="3696970"/>
          </a:xfrm>
        </p:grpSpPr>
        <p:pic>
          <p:nvPicPr>
            <p:cNvPr id="9" name="object 9"/>
            <p:cNvPicPr/>
            <p:nvPr/>
          </p:nvPicPr>
          <p:blipFill>
            <a:blip r:embed="rId3" cstate="print"/>
            <a:stretch>
              <a:fillRect/>
            </a:stretch>
          </p:blipFill>
          <p:spPr>
            <a:xfrm>
              <a:off x="2619795" y="5744423"/>
              <a:ext cx="1228727" cy="3606800"/>
            </a:xfrm>
            <a:prstGeom prst="rect">
              <a:avLst/>
            </a:prstGeom>
          </p:spPr>
        </p:pic>
        <p:pic>
          <p:nvPicPr>
            <p:cNvPr id="10" name="object 10"/>
            <p:cNvPicPr/>
            <p:nvPr/>
          </p:nvPicPr>
          <p:blipFill>
            <a:blip r:embed="rId5" cstate="print"/>
            <a:stretch>
              <a:fillRect/>
            </a:stretch>
          </p:blipFill>
          <p:spPr>
            <a:xfrm>
              <a:off x="323850" y="5834366"/>
              <a:ext cx="3940441" cy="3606800"/>
            </a:xfrm>
            <a:prstGeom prst="rect">
              <a:avLst/>
            </a:prstGeom>
          </p:spPr>
        </p:pic>
      </p:grpSp>
      <p:sp>
        <p:nvSpPr>
          <p:cNvPr id="11" name="object 11"/>
          <p:cNvSpPr txBox="1"/>
          <p:nvPr/>
        </p:nvSpPr>
        <p:spPr>
          <a:xfrm>
            <a:off x="1308087" y="5864102"/>
            <a:ext cx="1465580" cy="482600"/>
          </a:xfrm>
          <a:prstGeom prst="rect">
            <a:avLst/>
          </a:prstGeom>
        </p:spPr>
        <p:txBody>
          <a:bodyPr vert="horz" wrap="square" lIns="0" tIns="12700" rIns="0" bIns="0" rtlCol="0">
            <a:spAutoFit/>
          </a:bodyPr>
          <a:lstStyle/>
          <a:p>
            <a:pPr marL="12700">
              <a:lnSpc>
                <a:spcPct val="100000"/>
              </a:lnSpc>
              <a:spcBef>
                <a:spcPts val="100"/>
              </a:spcBef>
            </a:pPr>
            <a:r>
              <a:rPr sz="3000" b="1" dirty="0">
                <a:latin typeface="Arial"/>
                <a:cs typeface="Arial"/>
              </a:rPr>
              <a:t>Group</a:t>
            </a:r>
            <a:r>
              <a:rPr sz="3000" b="1" spc="-180" dirty="0">
                <a:latin typeface="Arial"/>
                <a:cs typeface="Arial"/>
              </a:rPr>
              <a:t> </a:t>
            </a:r>
            <a:r>
              <a:rPr sz="3000" b="1" spc="-50" dirty="0">
                <a:latin typeface="Arial"/>
                <a:cs typeface="Arial"/>
              </a:rPr>
              <a:t>2</a:t>
            </a:r>
            <a:endParaRPr sz="3000">
              <a:latin typeface="Arial"/>
              <a:cs typeface="Arial"/>
            </a:endParaRPr>
          </a:p>
        </p:txBody>
      </p:sp>
      <p:sp>
        <p:nvSpPr>
          <p:cNvPr id="12" name="object 12"/>
          <p:cNvSpPr txBox="1"/>
          <p:nvPr/>
        </p:nvSpPr>
        <p:spPr>
          <a:xfrm>
            <a:off x="1359255" y="8664896"/>
            <a:ext cx="1363345"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0096FF"/>
                </a:solidFill>
                <a:latin typeface="Arial"/>
                <a:cs typeface="Arial"/>
              </a:rPr>
              <a:t>WT </a:t>
            </a:r>
            <a:r>
              <a:rPr sz="2400" b="1" spc="85" dirty="0">
                <a:solidFill>
                  <a:srgbClr val="0096FF"/>
                </a:solidFill>
                <a:latin typeface="Arial"/>
                <a:cs typeface="Arial"/>
              </a:rPr>
              <a:t>MDM</a:t>
            </a:r>
            <a:endParaRPr sz="2400">
              <a:latin typeface="Arial"/>
              <a:cs typeface="Arial"/>
            </a:endParaRPr>
          </a:p>
        </p:txBody>
      </p:sp>
      <p:grpSp>
        <p:nvGrpSpPr>
          <p:cNvPr id="13" name="object 13"/>
          <p:cNvGrpSpPr/>
          <p:nvPr/>
        </p:nvGrpSpPr>
        <p:grpSpPr>
          <a:xfrm>
            <a:off x="5271081" y="1826745"/>
            <a:ext cx="6806565" cy="3606800"/>
            <a:chOff x="4734824" y="1859790"/>
            <a:chExt cx="6806565" cy="3606800"/>
          </a:xfrm>
        </p:grpSpPr>
        <p:pic>
          <p:nvPicPr>
            <p:cNvPr id="14" name="object 14"/>
            <p:cNvPicPr/>
            <p:nvPr/>
          </p:nvPicPr>
          <p:blipFill>
            <a:blip r:embed="rId6" cstate="print"/>
            <a:stretch>
              <a:fillRect/>
            </a:stretch>
          </p:blipFill>
          <p:spPr>
            <a:xfrm>
              <a:off x="9564414" y="2242963"/>
              <a:ext cx="1228726" cy="1651453"/>
            </a:xfrm>
            <a:prstGeom prst="rect">
              <a:avLst/>
            </a:prstGeom>
          </p:spPr>
        </p:pic>
        <p:pic>
          <p:nvPicPr>
            <p:cNvPr id="15" name="object 15"/>
            <p:cNvPicPr/>
            <p:nvPr/>
          </p:nvPicPr>
          <p:blipFill>
            <a:blip r:embed="rId7" cstate="print"/>
            <a:stretch>
              <a:fillRect/>
            </a:stretch>
          </p:blipFill>
          <p:spPr>
            <a:xfrm>
              <a:off x="4734824" y="1859790"/>
              <a:ext cx="6806196" cy="3606800"/>
            </a:xfrm>
            <a:prstGeom prst="rect">
              <a:avLst/>
            </a:prstGeom>
          </p:spPr>
        </p:pic>
      </p:grpSp>
      <p:sp>
        <p:nvSpPr>
          <p:cNvPr id="16" name="object 16"/>
          <p:cNvSpPr txBox="1"/>
          <p:nvPr/>
        </p:nvSpPr>
        <p:spPr>
          <a:xfrm>
            <a:off x="5719060" y="1889525"/>
            <a:ext cx="1465580" cy="482600"/>
          </a:xfrm>
          <a:prstGeom prst="rect">
            <a:avLst/>
          </a:prstGeom>
        </p:spPr>
        <p:txBody>
          <a:bodyPr vert="horz" wrap="square" lIns="0" tIns="12700" rIns="0" bIns="0" rtlCol="0">
            <a:spAutoFit/>
          </a:bodyPr>
          <a:lstStyle/>
          <a:p>
            <a:pPr marL="12700">
              <a:lnSpc>
                <a:spcPct val="100000"/>
              </a:lnSpc>
              <a:spcBef>
                <a:spcPts val="100"/>
              </a:spcBef>
            </a:pPr>
            <a:r>
              <a:rPr sz="3000" b="1" dirty="0">
                <a:latin typeface="Arial"/>
                <a:cs typeface="Arial"/>
              </a:rPr>
              <a:t>Group</a:t>
            </a:r>
            <a:r>
              <a:rPr sz="3000" b="1" spc="-180" dirty="0">
                <a:latin typeface="Arial"/>
                <a:cs typeface="Arial"/>
              </a:rPr>
              <a:t> </a:t>
            </a:r>
            <a:r>
              <a:rPr sz="3000" b="1" spc="-50" dirty="0">
                <a:latin typeface="Arial"/>
                <a:cs typeface="Arial"/>
              </a:rPr>
              <a:t>3</a:t>
            </a:r>
            <a:endParaRPr sz="3000">
              <a:latin typeface="Arial"/>
              <a:cs typeface="Arial"/>
            </a:endParaRPr>
          </a:p>
        </p:txBody>
      </p:sp>
      <p:sp>
        <p:nvSpPr>
          <p:cNvPr id="17" name="object 17"/>
          <p:cNvSpPr txBox="1"/>
          <p:nvPr/>
        </p:nvSpPr>
        <p:spPr>
          <a:xfrm>
            <a:off x="5803909" y="4690319"/>
            <a:ext cx="1296035"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9300"/>
                </a:solidFill>
                <a:latin typeface="Arial"/>
                <a:cs typeface="Arial"/>
              </a:rPr>
              <a:t>CF </a:t>
            </a:r>
            <a:r>
              <a:rPr sz="2400" b="1" spc="85" dirty="0">
                <a:solidFill>
                  <a:srgbClr val="FF9300"/>
                </a:solidFill>
                <a:latin typeface="Arial"/>
                <a:cs typeface="Arial"/>
              </a:rPr>
              <a:t>MDM</a:t>
            </a:r>
            <a:endParaRPr sz="2400">
              <a:latin typeface="Arial"/>
              <a:cs typeface="Arial"/>
            </a:endParaRPr>
          </a:p>
        </p:txBody>
      </p:sp>
      <p:sp>
        <p:nvSpPr>
          <p:cNvPr id="18" name="object 18"/>
          <p:cNvSpPr txBox="1"/>
          <p:nvPr/>
        </p:nvSpPr>
        <p:spPr>
          <a:xfrm>
            <a:off x="10248946" y="4265295"/>
            <a:ext cx="1052830" cy="759460"/>
          </a:xfrm>
          <a:prstGeom prst="rect">
            <a:avLst/>
          </a:prstGeom>
        </p:spPr>
        <p:txBody>
          <a:bodyPr vert="horz" wrap="square" lIns="0" tIns="12700" rIns="0" bIns="0" rtlCol="0">
            <a:spAutoFit/>
          </a:bodyPr>
          <a:lstStyle/>
          <a:p>
            <a:pPr marL="82550">
              <a:lnSpc>
                <a:spcPct val="100000"/>
              </a:lnSpc>
              <a:spcBef>
                <a:spcPts val="100"/>
              </a:spcBef>
            </a:pPr>
            <a:r>
              <a:rPr sz="2400" b="1" dirty="0">
                <a:latin typeface="Arial"/>
                <a:cs typeface="Arial"/>
              </a:rPr>
              <a:t>No</a:t>
            </a:r>
            <a:r>
              <a:rPr sz="2400" b="1" spc="30" dirty="0">
                <a:latin typeface="Arial"/>
                <a:cs typeface="Arial"/>
              </a:rPr>
              <a:t> </a:t>
            </a:r>
            <a:r>
              <a:rPr sz="2400" b="1" spc="-25" dirty="0">
                <a:latin typeface="Arial"/>
                <a:cs typeface="Arial"/>
              </a:rPr>
              <a:t>EV</a:t>
            </a:r>
            <a:endParaRPr sz="2400">
              <a:latin typeface="Arial"/>
              <a:cs typeface="Arial"/>
            </a:endParaRPr>
          </a:p>
          <a:p>
            <a:pPr marL="12700">
              <a:lnSpc>
                <a:spcPct val="100000"/>
              </a:lnSpc>
              <a:spcBef>
                <a:spcPts val="20"/>
              </a:spcBef>
            </a:pPr>
            <a:r>
              <a:rPr sz="2400" b="1" spc="-10" dirty="0">
                <a:latin typeface="Arial"/>
                <a:cs typeface="Arial"/>
              </a:rPr>
              <a:t>control</a:t>
            </a:r>
            <a:endParaRPr sz="2400">
              <a:latin typeface="Arial"/>
              <a:cs typeface="Arial"/>
            </a:endParaRPr>
          </a:p>
        </p:txBody>
      </p:sp>
      <p:sp>
        <p:nvSpPr>
          <p:cNvPr id="19" name="object 19"/>
          <p:cNvSpPr txBox="1"/>
          <p:nvPr/>
        </p:nvSpPr>
        <p:spPr>
          <a:xfrm>
            <a:off x="7992746" y="4633595"/>
            <a:ext cx="1363345"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0096FF"/>
                </a:solidFill>
                <a:latin typeface="Arial"/>
                <a:cs typeface="Arial"/>
              </a:rPr>
              <a:t>WT </a:t>
            </a:r>
            <a:r>
              <a:rPr sz="2400" b="1" spc="85" dirty="0">
                <a:solidFill>
                  <a:srgbClr val="0096FF"/>
                </a:solidFill>
                <a:latin typeface="Arial"/>
                <a:cs typeface="Arial"/>
              </a:rPr>
              <a:t>MDM</a:t>
            </a:r>
            <a:endParaRPr sz="2400">
              <a:latin typeface="Arial"/>
              <a:cs typeface="Arial"/>
            </a:endParaRPr>
          </a:p>
        </p:txBody>
      </p:sp>
      <p:grpSp>
        <p:nvGrpSpPr>
          <p:cNvPr id="20" name="object 20"/>
          <p:cNvGrpSpPr/>
          <p:nvPr/>
        </p:nvGrpSpPr>
        <p:grpSpPr>
          <a:xfrm>
            <a:off x="5271081" y="5785522"/>
            <a:ext cx="6806565" cy="3606800"/>
            <a:chOff x="4734824" y="5818567"/>
            <a:chExt cx="6806565" cy="3606800"/>
          </a:xfrm>
        </p:grpSpPr>
        <p:pic>
          <p:nvPicPr>
            <p:cNvPr id="21" name="object 21"/>
            <p:cNvPicPr/>
            <p:nvPr/>
          </p:nvPicPr>
          <p:blipFill>
            <a:blip r:embed="rId8" cstate="print"/>
            <a:stretch>
              <a:fillRect/>
            </a:stretch>
          </p:blipFill>
          <p:spPr>
            <a:xfrm>
              <a:off x="9564414" y="6213431"/>
              <a:ext cx="1228726" cy="1408402"/>
            </a:xfrm>
            <a:prstGeom prst="rect">
              <a:avLst/>
            </a:prstGeom>
          </p:spPr>
        </p:pic>
        <p:pic>
          <p:nvPicPr>
            <p:cNvPr id="22" name="object 22"/>
            <p:cNvPicPr/>
            <p:nvPr/>
          </p:nvPicPr>
          <p:blipFill>
            <a:blip r:embed="rId9" cstate="print"/>
            <a:stretch>
              <a:fillRect/>
            </a:stretch>
          </p:blipFill>
          <p:spPr>
            <a:xfrm>
              <a:off x="4734824" y="5818567"/>
              <a:ext cx="6806196" cy="3606800"/>
            </a:xfrm>
            <a:prstGeom prst="rect">
              <a:avLst/>
            </a:prstGeom>
          </p:spPr>
        </p:pic>
      </p:grpSp>
      <p:sp>
        <p:nvSpPr>
          <p:cNvPr id="23" name="object 23"/>
          <p:cNvSpPr txBox="1"/>
          <p:nvPr/>
        </p:nvSpPr>
        <p:spPr>
          <a:xfrm>
            <a:off x="5719060" y="5848303"/>
            <a:ext cx="1465580" cy="482600"/>
          </a:xfrm>
          <a:prstGeom prst="rect">
            <a:avLst/>
          </a:prstGeom>
        </p:spPr>
        <p:txBody>
          <a:bodyPr vert="horz" wrap="square" lIns="0" tIns="12700" rIns="0" bIns="0" rtlCol="0">
            <a:spAutoFit/>
          </a:bodyPr>
          <a:lstStyle/>
          <a:p>
            <a:pPr marL="12700">
              <a:lnSpc>
                <a:spcPct val="100000"/>
              </a:lnSpc>
              <a:spcBef>
                <a:spcPts val="100"/>
              </a:spcBef>
            </a:pPr>
            <a:r>
              <a:rPr sz="3000" b="1" dirty="0">
                <a:latin typeface="Arial"/>
                <a:cs typeface="Arial"/>
              </a:rPr>
              <a:t>Group</a:t>
            </a:r>
            <a:r>
              <a:rPr sz="3000" b="1" spc="-180" dirty="0">
                <a:latin typeface="Arial"/>
                <a:cs typeface="Arial"/>
              </a:rPr>
              <a:t> </a:t>
            </a:r>
            <a:r>
              <a:rPr sz="3000" b="1" spc="-50" dirty="0">
                <a:latin typeface="Arial"/>
                <a:cs typeface="Arial"/>
              </a:rPr>
              <a:t>4</a:t>
            </a:r>
            <a:endParaRPr sz="3000">
              <a:latin typeface="Arial"/>
              <a:cs typeface="Arial"/>
            </a:endParaRPr>
          </a:p>
        </p:txBody>
      </p:sp>
      <p:sp>
        <p:nvSpPr>
          <p:cNvPr id="24" name="object 24"/>
          <p:cNvSpPr txBox="1"/>
          <p:nvPr/>
        </p:nvSpPr>
        <p:spPr>
          <a:xfrm>
            <a:off x="7992748" y="8511051"/>
            <a:ext cx="1363345"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0096FF"/>
                </a:solidFill>
                <a:latin typeface="Arial"/>
                <a:cs typeface="Arial"/>
              </a:rPr>
              <a:t>WT </a:t>
            </a:r>
            <a:r>
              <a:rPr sz="2400" b="1" spc="85" dirty="0">
                <a:solidFill>
                  <a:srgbClr val="0096FF"/>
                </a:solidFill>
                <a:latin typeface="Arial"/>
                <a:cs typeface="Arial"/>
              </a:rPr>
              <a:t>MDM</a:t>
            </a:r>
            <a:endParaRPr sz="2400">
              <a:latin typeface="Arial"/>
              <a:cs typeface="Arial"/>
            </a:endParaRPr>
          </a:p>
        </p:txBody>
      </p:sp>
      <p:sp>
        <p:nvSpPr>
          <p:cNvPr id="25" name="object 25"/>
          <p:cNvSpPr txBox="1"/>
          <p:nvPr/>
        </p:nvSpPr>
        <p:spPr>
          <a:xfrm>
            <a:off x="10248946" y="8152672"/>
            <a:ext cx="1052830" cy="759460"/>
          </a:xfrm>
          <a:prstGeom prst="rect">
            <a:avLst/>
          </a:prstGeom>
        </p:spPr>
        <p:txBody>
          <a:bodyPr vert="horz" wrap="square" lIns="0" tIns="12700" rIns="0" bIns="0" rtlCol="0">
            <a:spAutoFit/>
          </a:bodyPr>
          <a:lstStyle/>
          <a:p>
            <a:pPr marL="82550">
              <a:lnSpc>
                <a:spcPct val="100000"/>
              </a:lnSpc>
              <a:spcBef>
                <a:spcPts val="100"/>
              </a:spcBef>
            </a:pPr>
            <a:r>
              <a:rPr sz="2400" b="1" dirty="0">
                <a:latin typeface="Arial"/>
                <a:cs typeface="Arial"/>
              </a:rPr>
              <a:t>No</a:t>
            </a:r>
            <a:r>
              <a:rPr sz="2400" b="1" spc="30" dirty="0">
                <a:latin typeface="Arial"/>
                <a:cs typeface="Arial"/>
              </a:rPr>
              <a:t> </a:t>
            </a:r>
            <a:r>
              <a:rPr sz="2400" b="1" spc="-25" dirty="0">
                <a:latin typeface="Arial"/>
                <a:cs typeface="Arial"/>
              </a:rPr>
              <a:t>EV</a:t>
            </a:r>
            <a:endParaRPr sz="2400">
              <a:latin typeface="Arial"/>
              <a:cs typeface="Arial"/>
            </a:endParaRPr>
          </a:p>
          <a:p>
            <a:pPr marL="12700">
              <a:lnSpc>
                <a:spcPct val="100000"/>
              </a:lnSpc>
              <a:spcBef>
                <a:spcPts val="20"/>
              </a:spcBef>
            </a:pPr>
            <a:r>
              <a:rPr sz="2400" b="1" spc="-10" dirty="0">
                <a:latin typeface="Arial"/>
                <a:cs typeface="Arial"/>
              </a:rPr>
              <a:t>control</a:t>
            </a:r>
            <a:endParaRPr sz="2400">
              <a:latin typeface="Arial"/>
              <a:cs typeface="Arial"/>
            </a:endParaRPr>
          </a:p>
        </p:txBody>
      </p:sp>
      <p:sp>
        <p:nvSpPr>
          <p:cNvPr id="26" name="object 26"/>
          <p:cNvSpPr txBox="1"/>
          <p:nvPr/>
        </p:nvSpPr>
        <p:spPr>
          <a:xfrm>
            <a:off x="5803911" y="8511051"/>
            <a:ext cx="1296035"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9300"/>
                </a:solidFill>
                <a:latin typeface="Arial"/>
                <a:cs typeface="Arial"/>
              </a:rPr>
              <a:t>CF </a:t>
            </a:r>
            <a:r>
              <a:rPr sz="2400" b="1" spc="85" dirty="0">
                <a:solidFill>
                  <a:srgbClr val="FF9300"/>
                </a:solidFill>
                <a:latin typeface="Arial"/>
                <a:cs typeface="Arial"/>
              </a:rPr>
              <a:t>MDM</a:t>
            </a:r>
            <a:endParaRPr sz="240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p:bldP spid="12" grpId="0"/>
      <p:bldP spid="16" grpId="0"/>
      <p:bldP spid="17" grpId="0"/>
      <p:bldP spid="18" grpId="0"/>
      <p:bldP spid="19" grpId="0"/>
      <p:bldP spid="23" grpId="0"/>
      <p:bldP spid="24" grpId="0"/>
      <p:bldP spid="25" grpId="0"/>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01699" rIns="0" bIns="0" rtlCol="0">
            <a:spAutoFit/>
          </a:bodyPr>
          <a:lstStyle/>
          <a:p>
            <a:pPr marL="2169160">
              <a:lnSpc>
                <a:spcPct val="100000"/>
              </a:lnSpc>
              <a:spcBef>
                <a:spcPts val="100"/>
              </a:spcBef>
            </a:pPr>
            <a:r>
              <a:rPr spc="-20" dirty="0"/>
              <a:t>Instructions</a:t>
            </a:r>
          </a:p>
        </p:txBody>
      </p:sp>
      <p:sp>
        <p:nvSpPr>
          <p:cNvPr id="3" name="object 3"/>
          <p:cNvSpPr txBox="1">
            <a:spLocks noGrp="1"/>
          </p:cNvSpPr>
          <p:nvPr>
            <p:ph type="body" idx="1"/>
          </p:nvPr>
        </p:nvSpPr>
        <p:spPr>
          <a:xfrm>
            <a:off x="990600" y="2416759"/>
            <a:ext cx="10821035" cy="5609228"/>
          </a:xfrm>
          <a:prstGeom prst="rect">
            <a:avLst/>
          </a:prstGeom>
        </p:spPr>
        <p:txBody>
          <a:bodyPr vert="horz" wrap="square" lIns="0" tIns="12700" rIns="0" bIns="0" rtlCol="0">
            <a:spAutoFit/>
          </a:bodyPr>
          <a:lstStyle/>
          <a:p>
            <a:pPr marL="464184" indent="-452120">
              <a:lnSpc>
                <a:spcPct val="100000"/>
              </a:lnSpc>
              <a:spcBef>
                <a:spcPts val="100"/>
              </a:spcBef>
              <a:buAutoNum type="arabicPeriod"/>
              <a:tabLst>
                <a:tab pos="464820" algn="l"/>
              </a:tabLst>
            </a:pPr>
            <a:r>
              <a:rPr spc="-90" dirty="0"/>
              <a:t>You</a:t>
            </a:r>
            <a:r>
              <a:rPr spc="10" dirty="0"/>
              <a:t> </a:t>
            </a:r>
            <a:r>
              <a:rPr dirty="0"/>
              <a:t>will</a:t>
            </a:r>
            <a:r>
              <a:rPr spc="10" dirty="0"/>
              <a:t> </a:t>
            </a:r>
            <a:r>
              <a:rPr dirty="0"/>
              <a:t>be</a:t>
            </a:r>
            <a:r>
              <a:rPr spc="15" dirty="0"/>
              <a:t> </a:t>
            </a:r>
            <a:r>
              <a:rPr dirty="0"/>
              <a:t>randomly</a:t>
            </a:r>
            <a:r>
              <a:rPr spc="10" dirty="0"/>
              <a:t> </a:t>
            </a:r>
            <a:r>
              <a:rPr dirty="0"/>
              <a:t>assigned</a:t>
            </a:r>
            <a:r>
              <a:rPr spc="10" dirty="0"/>
              <a:t> </a:t>
            </a:r>
            <a:r>
              <a:rPr spc="80" dirty="0"/>
              <a:t>to</a:t>
            </a:r>
            <a:r>
              <a:rPr spc="15" dirty="0"/>
              <a:t> </a:t>
            </a:r>
            <a:r>
              <a:rPr dirty="0"/>
              <a:t>one</a:t>
            </a:r>
            <a:r>
              <a:rPr spc="10" dirty="0"/>
              <a:t> </a:t>
            </a:r>
            <a:r>
              <a:rPr spc="50" dirty="0"/>
              <a:t>of</a:t>
            </a:r>
            <a:r>
              <a:rPr spc="10" dirty="0"/>
              <a:t> </a:t>
            </a:r>
            <a:r>
              <a:rPr dirty="0"/>
              <a:t>the</a:t>
            </a:r>
            <a:r>
              <a:rPr spc="15" dirty="0"/>
              <a:t> </a:t>
            </a:r>
            <a:r>
              <a:rPr dirty="0"/>
              <a:t>4</a:t>
            </a:r>
            <a:r>
              <a:rPr spc="10" dirty="0"/>
              <a:t> </a:t>
            </a:r>
            <a:r>
              <a:rPr spc="-10" dirty="0"/>
              <a:t>groups.</a:t>
            </a:r>
          </a:p>
          <a:p>
            <a:pPr>
              <a:lnSpc>
                <a:spcPct val="100000"/>
              </a:lnSpc>
              <a:spcBef>
                <a:spcPts val="5"/>
              </a:spcBef>
              <a:buFont typeface="Arial"/>
              <a:buAutoNum type="arabicPeriod"/>
            </a:pPr>
            <a:endParaRPr sz="3750" dirty="0"/>
          </a:p>
          <a:p>
            <a:pPr marL="241300" marR="1106170" indent="-228600">
              <a:lnSpc>
                <a:spcPts val="3800"/>
              </a:lnSpc>
              <a:buAutoNum type="arabicPeriod"/>
              <a:tabLst>
                <a:tab pos="464820" algn="l"/>
              </a:tabLst>
            </a:pPr>
            <a:r>
              <a:rPr dirty="0"/>
              <a:t>Download</a:t>
            </a:r>
            <a:r>
              <a:rPr spc="60" dirty="0"/>
              <a:t> </a:t>
            </a:r>
            <a:r>
              <a:rPr dirty="0"/>
              <a:t>the</a:t>
            </a:r>
            <a:r>
              <a:rPr spc="65" dirty="0"/>
              <a:t> </a:t>
            </a:r>
            <a:r>
              <a:rPr dirty="0"/>
              <a:t>ZIP</a:t>
            </a:r>
            <a:r>
              <a:rPr spc="65" dirty="0"/>
              <a:t> </a:t>
            </a:r>
            <a:r>
              <a:rPr dirty="0"/>
              <a:t>file</a:t>
            </a:r>
            <a:r>
              <a:rPr spc="65" dirty="0"/>
              <a:t> </a:t>
            </a:r>
            <a:r>
              <a:rPr dirty="0"/>
              <a:t>for</a:t>
            </a:r>
            <a:r>
              <a:rPr spc="65" dirty="0"/>
              <a:t> </a:t>
            </a:r>
            <a:r>
              <a:rPr dirty="0"/>
              <a:t>your</a:t>
            </a:r>
            <a:r>
              <a:rPr spc="65" dirty="0"/>
              <a:t> </a:t>
            </a:r>
            <a:r>
              <a:rPr dirty="0"/>
              <a:t>group</a:t>
            </a:r>
            <a:r>
              <a:rPr spc="65" dirty="0"/>
              <a:t> </a:t>
            </a:r>
            <a:r>
              <a:rPr dirty="0"/>
              <a:t>and</a:t>
            </a:r>
            <a:r>
              <a:rPr spc="60" dirty="0"/>
              <a:t> </a:t>
            </a:r>
            <a:r>
              <a:rPr dirty="0"/>
              <a:t>follow</a:t>
            </a:r>
            <a:r>
              <a:rPr spc="65" dirty="0"/>
              <a:t> </a:t>
            </a:r>
            <a:r>
              <a:rPr spc="-25" dirty="0"/>
              <a:t>the </a:t>
            </a:r>
            <a:r>
              <a:rPr dirty="0"/>
              <a:t>instructions</a:t>
            </a:r>
            <a:r>
              <a:rPr spc="145" dirty="0"/>
              <a:t> </a:t>
            </a:r>
            <a:r>
              <a:rPr dirty="0"/>
              <a:t>in</a:t>
            </a:r>
            <a:r>
              <a:rPr spc="145" dirty="0"/>
              <a:t> </a:t>
            </a:r>
            <a:r>
              <a:rPr dirty="0"/>
              <a:t>the</a:t>
            </a:r>
            <a:r>
              <a:rPr spc="145" dirty="0"/>
              <a:t> </a:t>
            </a:r>
            <a:r>
              <a:rPr dirty="0"/>
              <a:t>included</a:t>
            </a:r>
            <a:r>
              <a:rPr spc="145" dirty="0"/>
              <a:t> </a:t>
            </a:r>
            <a:r>
              <a:rPr spc="-10" dirty="0"/>
              <a:t>document.</a:t>
            </a:r>
          </a:p>
          <a:p>
            <a:pPr>
              <a:lnSpc>
                <a:spcPct val="100000"/>
              </a:lnSpc>
              <a:spcBef>
                <a:spcPts val="5"/>
              </a:spcBef>
              <a:buFont typeface="Arial"/>
              <a:buAutoNum type="arabicPeriod"/>
            </a:pPr>
            <a:endParaRPr sz="3650" dirty="0"/>
          </a:p>
          <a:p>
            <a:pPr marL="241300" marR="480059" indent="-228600">
              <a:lnSpc>
                <a:spcPts val="3800"/>
              </a:lnSpc>
              <a:buAutoNum type="arabicPeriod"/>
              <a:tabLst>
                <a:tab pos="464820" algn="l"/>
              </a:tabLst>
            </a:pPr>
            <a:r>
              <a:rPr spc="-90" dirty="0"/>
              <a:t>You</a:t>
            </a:r>
            <a:r>
              <a:rPr spc="30" dirty="0"/>
              <a:t> </a:t>
            </a:r>
            <a:r>
              <a:rPr dirty="0"/>
              <a:t>will</a:t>
            </a:r>
            <a:r>
              <a:rPr spc="30" dirty="0"/>
              <a:t> </a:t>
            </a:r>
            <a:r>
              <a:rPr dirty="0"/>
              <a:t>be</a:t>
            </a:r>
            <a:r>
              <a:rPr spc="35" dirty="0"/>
              <a:t> </a:t>
            </a:r>
            <a:r>
              <a:rPr dirty="0"/>
              <a:t>performing</a:t>
            </a:r>
            <a:r>
              <a:rPr spc="30" dirty="0"/>
              <a:t> </a:t>
            </a:r>
            <a:r>
              <a:rPr dirty="0"/>
              <a:t>exploratory</a:t>
            </a:r>
            <a:r>
              <a:rPr spc="35" dirty="0"/>
              <a:t> </a:t>
            </a:r>
            <a:r>
              <a:rPr dirty="0"/>
              <a:t>analysis,</a:t>
            </a:r>
            <a:r>
              <a:rPr spc="30" dirty="0"/>
              <a:t> </a:t>
            </a:r>
            <a:r>
              <a:rPr spc="-10" dirty="0"/>
              <a:t>diﬀerential </a:t>
            </a:r>
            <a:r>
              <a:rPr dirty="0"/>
              <a:t>gene</a:t>
            </a:r>
            <a:r>
              <a:rPr spc="-75" dirty="0"/>
              <a:t> </a:t>
            </a:r>
            <a:r>
              <a:rPr dirty="0"/>
              <a:t>expression</a:t>
            </a:r>
            <a:r>
              <a:rPr spc="-75" dirty="0"/>
              <a:t> </a:t>
            </a:r>
            <a:r>
              <a:rPr spc="-10" dirty="0"/>
              <a:t>analysis</a:t>
            </a:r>
            <a:r>
              <a:rPr spc="-75" dirty="0"/>
              <a:t> </a:t>
            </a:r>
            <a:r>
              <a:rPr dirty="0"/>
              <a:t>and</a:t>
            </a:r>
            <a:r>
              <a:rPr spc="-75" dirty="0"/>
              <a:t> </a:t>
            </a:r>
            <a:r>
              <a:rPr dirty="0"/>
              <a:t>(if</a:t>
            </a:r>
            <a:r>
              <a:rPr spc="-75" dirty="0"/>
              <a:t> </a:t>
            </a:r>
            <a:r>
              <a:rPr dirty="0"/>
              <a:t>time</a:t>
            </a:r>
            <a:r>
              <a:rPr spc="-75" dirty="0"/>
              <a:t> </a:t>
            </a:r>
            <a:r>
              <a:rPr dirty="0"/>
              <a:t>allows)</a:t>
            </a:r>
            <a:r>
              <a:rPr spc="-75" dirty="0"/>
              <a:t> </a:t>
            </a:r>
            <a:r>
              <a:rPr spc="-10" dirty="0"/>
              <a:t>pathway analysis</a:t>
            </a:r>
            <a:r>
              <a:rPr spc="5" dirty="0"/>
              <a:t> </a:t>
            </a:r>
            <a:r>
              <a:rPr dirty="0"/>
              <a:t>on</a:t>
            </a:r>
            <a:r>
              <a:rPr spc="5" dirty="0"/>
              <a:t> </a:t>
            </a:r>
            <a:r>
              <a:rPr dirty="0"/>
              <a:t>your subset</a:t>
            </a:r>
            <a:r>
              <a:rPr spc="5" dirty="0"/>
              <a:t> </a:t>
            </a:r>
            <a:r>
              <a:rPr spc="50" dirty="0"/>
              <a:t>of</a:t>
            </a:r>
            <a:r>
              <a:rPr spc="5" dirty="0"/>
              <a:t> </a:t>
            </a:r>
            <a:r>
              <a:rPr dirty="0"/>
              <a:t>the</a:t>
            </a:r>
            <a:r>
              <a:rPr spc="5" dirty="0"/>
              <a:t> </a:t>
            </a:r>
            <a:r>
              <a:rPr spc="-10" dirty="0"/>
              <a:t>data.</a:t>
            </a:r>
          </a:p>
          <a:p>
            <a:pPr>
              <a:lnSpc>
                <a:spcPct val="100000"/>
              </a:lnSpc>
              <a:spcBef>
                <a:spcPts val="40"/>
              </a:spcBef>
              <a:buFont typeface="Arial"/>
              <a:buAutoNum type="arabicPeriod"/>
            </a:pPr>
            <a:endParaRPr sz="3600" dirty="0"/>
          </a:p>
          <a:p>
            <a:pPr marL="241300" marR="5080" indent="-228600">
              <a:lnSpc>
                <a:spcPts val="3800"/>
              </a:lnSpc>
              <a:buAutoNum type="arabicPeriod"/>
              <a:tabLst>
                <a:tab pos="464820" algn="l"/>
              </a:tabLst>
            </a:pPr>
            <a:r>
              <a:rPr dirty="0"/>
              <a:t>Each</a:t>
            </a:r>
            <a:r>
              <a:rPr spc="-25" dirty="0"/>
              <a:t> </a:t>
            </a:r>
            <a:r>
              <a:rPr dirty="0"/>
              <a:t>group</a:t>
            </a:r>
            <a:r>
              <a:rPr spc="-20" dirty="0"/>
              <a:t> </a:t>
            </a:r>
            <a:r>
              <a:rPr dirty="0"/>
              <a:t>will</a:t>
            </a:r>
            <a:r>
              <a:rPr spc="-20" dirty="0"/>
              <a:t> </a:t>
            </a:r>
            <a:r>
              <a:rPr dirty="0"/>
              <a:t>present</a:t>
            </a:r>
            <a:r>
              <a:rPr spc="-20" dirty="0"/>
              <a:t> </a:t>
            </a:r>
            <a:r>
              <a:rPr dirty="0"/>
              <a:t>a</a:t>
            </a:r>
            <a:r>
              <a:rPr spc="-20" dirty="0"/>
              <a:t> </a:t>
            </a:r>
            <a:r>
              <a:rPr dirty="0"/>
              <a:t>short</a:t>
            </a:r>
            <a:r>
              <a:rPr spc="-20" dirty="0"/>
              <a:t> </a:t>
            </a:r>
            <a:r>
              <a:rPr spc="-35" dirty="0"/>
              <a:t>(10</a:t>
            </a:r>
            <a:r>
              <a:rPr spc="-20" dirty="0"/>
              <a:t> </a:t>
            </a:r>
            <a:r>
              <a:rPr dirty="0"/>
              <a:t>min)</a:t>
            </a:r>
            <a:r>
              <a:rPr spc="-20" dirty="0"/>
              <a:t> </a:t>
            </a:r>
            <a:r>
              <a:rPr dirty="0"/>
              <a:t>summary</a:t>
            </a:r>
            <a:r>
              <a:rPr spc="-25" dirty="0"/>
              <a:t> </a:t>
            </a:r>
            <a:r>
              <a:rPr spc="50" dirty="0"/>
              <a:t>of</a:t>
            </a:r>
            <a:r>
              <a:rPr spc="-20" dirty="0"/>
              <a:t> </a:t>
            </a:r>
            <a:r>
              <a:rPr spc="-10" dirty="0"/>
              <a:t>their </a:t>
            </a:r>
            <a:r>
              <a:rPr dirty="0"/>
              <a:t>findings</a:t>
            </a:r>
            <a:r>
              <a:rPr spc="95" dirty="0"/>
              <a:t> </a:t>
            </a:r>
            <a:r>
              <a:rPr dirty="0"/>
              <a:t>starting</a:t>
            </a:r>
            <a:r>
              <a:rPr spc="95" dirty="0"/>
              <a:t> </a:t>
            </a:r>
            <a:r>
              <a:t>at</a:t>
            </a:r>
            <a:r>
              <a:rPr spc="100"/>
              <a:t> </a:t>
            </a:r>
            <a:r>
              <a:rPr lang="en-US" b="1" spc="100" dirty="0"/>
              <a:t>4</a:t>
            </a:r>
            <a:r>
              <a:rPr b="1" spc="95"/>
              <a:t> </a:t>
            </a:r>
            <a:r>
              <a:rPr b="1" spc="-25" dirty="0"/>
              <a:t>PM</a:t>
            </a:r>
            <a:r>
              <a:rPr spc="-25" dirty="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616</TotalTime>
  <Words>822</Words>
  <Application>Microsoft Office PowerPoint</Application>
  <PresentationFormat>Custom</PresentationFormat>
  <Paragraphs>53</Paragraphs>
  <Slides>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Arial Rounded MT Bold</vt:lpstr>
      <vt:lpstr>Calibri</vt:lpstr>
      <vt:lpstr>Segoe UI</vt:lpstr>
      <vt:lpstr>Office Theme</vt:lpstr>
      <vt:lpstr>Group Exercise</vt:lpstr>
      <vt:lpstr>Data Source</vt:lpstr>
      <vt:lpstr>Experimental Design</vt:lpstr>
      <vt:lpstr>Group Subsets</vt:lpstr>
      <vt:lpstr>Instructions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Group_Exercise_Intro</dc:title>
  <cp:lastModifiedBy>Lily A. Charpentier</cp:lastModifiedBy>
  <cp:revision>11</cp:revision>
  <dcterms:created xsi:type="dcterms:W3CDTF">2022-06-30T16:46:44Z</dcterms:created>
  <dcterms:modified xsi:type="dcterms:W3CDTF">2024-07-13T03:28:10Z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2021-07-06T00:00:00Z</vt:filetime>
  </property>
  <property fmtid="{D5CDD505-2E9C-101B-9397-08002B2CF9AE}" pid="3" name="Creator">
    <vt:lpwstr>Keynote</vt:lpwstr>
  </property>
  <property fmtid="{D5CDD505-2E9C-101B-9397-08002B2CF9AE}" pid="4" name="LastSaved">
    <vt:filetime>2022-06-30T00:00:00Z</vt:filetime>
  </property>
  <property fmtid="{D5CDD505-2E9C-101B-9397-08002B2CF9AE}" pid="5" name="Producer">
    <vt:lpwstr>macOS Version 11.4 (Build 20F71) Quartz PDFContext</vt:lpwstr>
  </property>
</Properties>
</file>