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49EA3C-D134-4DFB-A07F-FB90DA5CA6A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86D2C4-6D28-4710-9CA4-9B3B71F8DF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Web</a:t>
            </a:r>
            <a:r>
              <a:rPr lang="ru-RU" i="1" dirty="0" smtClean="0"/>
              <a:t>-</a:t>
            </a:r>
            <a:r>
              <a:rPr lang="uk-UA" i="1" dirty="0" smtClean="0"/>
              <a:t>сервіси в корпоративних комп'ютерних мережах на основі технологій </a:t>
            </a:r>
            <a:r>
              <a:rPr lang="ru-RU" i="1" dirty="0" smtClean="0"/>
              <a:t>SOA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6400" y="4038600"/>
            <a:ext cx="2971800" cy="84891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uk-UA" dirty="0" smtClean="0"/>
              <a:t>Виконав: студент групи </a:t>
            </a:r>
            <a:r>
              <a:rPr lang="uk-UA" dirty="0" smtClean="0"/>
              <a:t>ІК-61м</a:t>
            </a:r>
            <a:endParaRPr lang="en-US" dirty="0" smtClean="0"/>
          </a:p>
          <a:p>
            <a:pPr algn="l"/>
            <a:r>
              <a:rPr lang="uk-UA" dirty="0" smtClean="0"/>
              <a:t>      </a:t>
            </a: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uk-UA" dirty="0" smtClean="0"/>
              <a:t>Клейменов Р. С.</a:t>
            </a:r>
            <a:endParaRPr lang="en-US" dirty="0" smtClean="0"/>
          </a:p>
          <a:p>
            <a:pPr algn="l"/>
            <a:r>
              <a:rPr lang="uk-UA" dirty="0" smtClean="0"/>
              <a:t>Варіант</a:t>
            </a:r>
            <a:r>
              <a:rPr lang="uk-UA" dirty="0" smtClean="0"/>
              <a:t>:  </a:t>
            </a:r>
            <a:r>
              <a:rPr lang="ru-RU" dirty="0" smtClean="0"/>
              <a:t>№9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REST</a:t>
            </a:r>
            <a:r>
              <a:rPr lang="uk-UA" dirty="0" smtClean="0"/>
              <a:t>— </a:t>
            </a:r>
            <a:r>
              <a:rPr lang="uk-UA" dirty="0" smtClean="0"/>
              <a:t>підхід до архітектури мережевих протоколів, які забезпечують доступ до інформаційних ресурсів. 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Був </a:t>
            </a:r>
            <a:r>
              <a:rPr lang="uk-UA" dirty="0" smtClean="0"/>
              <a:t>описаний і популяризований 2000 року Роєм </a:t>
            </a:r>
            <a:r>
              <a:rPr lang="uk-UA" dirty="0" err="1" smtClean="0"/>
              <a:t>Філдінгом</a:t>
            </a:r>
            <a:r>
              <a:rPr lang="uk-UA" dirty="0" smtClean="0"/>
              <a:t>, одним із творців протоколу HTTP.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</a:t>
            </a:r>
            <a:r>
              <a:rPr lang="en-US" i="1" dirty="0" smtClean="0"/>
              <a:t>REST</a:t>
            </a:r>
            <a:r>
              <a:rPr lang="uk-UA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11691"/>
          </a:xfrm>
        </p:spPr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uk-UA" sz="2400" dirty="0" smtClean="0"/>
              <a:t>SOAP - це ціле сімейство протоколів і стандартів, звідки безпосередньо випливає, що це більш великоваговий і складний варіант з точки зору машинної обробки. Тому REST працює швидше;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/>
              <a:t>Порівняння </a:t>
            </a:r>
            <a:r>
              <a:rPr lang="en-US" i="1" dirty="0" smtClean="0"/>
              <a:t>REST</a:t>
            </a:r>
            <a:r>
              <a:rPr lang="ru-RU" i="1" dirty="0" smtClean="0"/>
              <a:t> та </a:t>
            </a:r>
            <a:r>
              <a:rPr lang="en-US" i="1" dirty="0" smtClean="0"/>
              <a:t>SOAP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SOAP використовують HTTP як транспортний протокол, в той час як REST базується на ньому. </a:t>
            </a:r>
            <a:endParaRPr lang="uk-UA" dirty="0" smtClean="0"/>
          </a:p>
          <a:p>
            <a:endParaRPr lang="uk-UA" dirty="0" smtClean="0"/>
          </a:p>
          <a:p>
            <a:pPr lvl="1"/>
            <a:r>
              <a:rPr lang="uk-UA" dirty="0" smtClean="0"/>
              <a:t>Це означає, що всі існуючі напрацювання на базі протоколу HTTP, такі як </a:t>
            </a:r>
            <a:r>
              <a:rPr lang="uk-UA" dirty="0" err="1" smtClean="0"/>
              <a:t>кешування</a:t>
            </a:r>
            <a:r>
              <a:rPr lang="uk-UA" dirty="0" smtClean="0"/>
              <a:t> на рівні сервера, масштабування, продовжують так само працювати в REST архітектурі, а для SOAP необхідно шукати інші засоби.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/>
              <a:t>Порівняння </a:t>
            </a:r>
            <a:r>
              <a:rPr lang="en-US" i="1" dirty="0" smtClean="0"/>
              <a:t>REST</a:t>
            </a:r>
            <a:r>
              <a:rPr lang="ru-RU" i="1" dirty="0" smtClean="0"/>
              <a:t> та </a:t>
            </a:r>
            <a:r>
              <a:rPr lang="en-US" i="1" dirty="0" smtClean="0"/>
              <a:t>SOAP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/>
              <a:t>У першому результаті за запитом «REST </a:t>
            </a:r>
            <a:r>
              <a:rPr lang="uk-UA" sz="2800" dirty="0" err="1" smtClean="0"/>
              <a:t>vs</a:t>
            </a:r>
            <a:r>
              <a:rPr lang="uk-UA" sz="2800" dirty="0" smtClean="0"/>
              <a:t> SOAP» акцентується увага на тому, що відповідь REST може бути представлена в різних форматах, а SOAP прив'язаний до XML. Це дійсно важливий фактор, досить уявити собі виклик сервісу з </a:t>
            </a:r>
            <a:r>
              <a:rPr lang="uk-UA" sz="2800" dirty="0" err="1" smtClean="0"/>
              <a:t>javascript</a:t>
            </a:r>
            <a:r>
              <a:rPr lang="uk-UA" sz="2800" dirty="0" smtClean="0"/>
              <a:t>, відповідь на який ми безумовно хочемо отримувати в JSON;</a:t>
            </a:r>
            <a:endParaRPr lang="en-US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/>
              <a:t>Порівняння </a:t>
            </a:r>
            <a:r>
              <a:rPr lang="en-US" i="1" dirty="0" smtClean="0"/>
              <a:t>REST</a:t>
            </a:r>
            <a:r>
              <a:rPr lang="ru-RU" i="1" dirty="0" smtClean="0"/>
              <a:t> та </a:t>
            </a:r>
            <a:r>
              <a:rPr lang="en-US" i="1" dirty="0" smtClean="0"/>
              <a:t>SOAP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«REST </a:t>
            </a:r>
            <a:r>
              <a:rPr lang="uk-UA" dirty="0" err="1" smtClean="0"/>
              <a:t>vs</a:t>
            </a:r>
            <a:r>
              <a:rPr lang="uk-UA" dirty="0" smtClean="0"/>
              <a:t> SOAP» можна перефразувати в «Простота </a:t>
            </a:r>
            <a:r>
              <a:rPr lang="uk-UA" dirty="0" err="1" smtClean="0"/>
              <a:t>vs</a:t>
            </a:r>
            <a:r>
              <a:rPr lang="uk-UA" dirty="0" smtClean="0"/>
              <a:t> Стандарти»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/>
              <a:t>Порівняння </a:t>
            </a:r>
            <a:r>
              <a:rPr lang="en-US" i="1" dirty="0" smtClean="0"/>
              <a:t>REST</a:t>
            </a:r>
            <a:r>
              <a:rPr lang="ru-RU" i="1" dirty="0" smtClean="0"/>
              <a:t> та </a:t>
            </a:r>
            <a:r>
              <a:rPr lang="en-US" i="1" dirty="0" smtClean="0"/>
              <a:t>SOAP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uk-UA" sz="2700" dirty="0" smtClean="0"/>
              <a:t>Обробка </a:t>
            </a:r>
            <a:r>
              <a:rPr lang="uk-UA" sz="2700" dirty="0" smtClean="0"/>
              <a:t>помилок. У SOAP вона повністю стандартизована, а REST може використовувати давно відомі коди помилок HTTР</a:t>
            </a:r>
            <a:endParaRPr lang="en-US" sz="2700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/>
              <a:t>Порівняння </a:t>
            </a:r>
            <a:r>
              <a:rPr lang="en-US" i="1" dirty="0" smtClean="0"/>
              <a:t>REST</a:t>
            </a:r>
            <a:r>
              <a:rPr lang="ru-RU" i="1" dirty="0" smtClean="0"/>
              <a:t> та </a:t>
            </a:r>
            <a:r>
              <a:rPr lang="en-US" i="1" dirty="0" smtClean="0"/>
              <a:t>SOAP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uk-UA" sz="2700" dirty="0" smtClean="0"/>
              <a:t>SOAP працює з операціями, а REST - з ресурсами. </a:t>
            </a:r>
            <a:r>
              <a:rPr lang="uk-UA" sz="2700" dirty="0" err="1" smtClean="0"/>
              <a:t>Ций</a:t>
            </a:r>
            <a:r>
              <a:rPr lang="uk-UA" sz="2700" dirty="0" smtClean="0"/>
              <a:t> факт в сукупності з відсутністю клієнтського стану у </a:t>
            </a:r>
            <a:r>
              <a:rPr lang="uk-UA" sz="2700" dirty="0" err="1" smtClean="0"/>
              <a:t>RESTful</a:t>
            </a:r>
            <a:r>
              <a:rPr lang="uk-UA" sz="2700" dirty="0" smtClean="0"/>
              <a:t> сервісів приводить нас до того, що такі речі як транзакції або інша складна логіка повинна реалізовуватися «SOAP-</a:t>
            </a:r>
            <a:r>
              <a:rPr lang="uk-UA" sz="2700" dirty="0" err="1" smtClean="0"/>
              <a:t>но</a:t>
            </a:r>
            <a:r>
              <a:rPr lang="uk-UA" sz="2700" dirty="0" smtClean="0"/>
              <a:t>».</a:t>
            </a:r>
            <a:endParaRPr lang="en-US" sz="2700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 smtClean="0"/>
              <a:t>Порівняння </a:t>
            </a:r>
            <a:r>
              <a:rPr lang="en-US" i="1" dirty="0" smtClean="0"/>
              <a:t>REST</a:t>
            </a:r>
            <a:r>
              <a:rPr lang="ru-RU" i="1" dirty="0" smtClean="0"/>
              <a:t> та </a:t>
            </a:r>
            <a:r>
              <a:rPr lang="en-US" i="1" dirty="0" smtClean="0"/>
              <a:t>SOAP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Сервісно-орієнтована архітектура</a:t>
            </a:r>
            <a:r>
              <a:rPr lang="ru-RU" dirty="0" smtClean="0"/>
              <a:t>  </a:t>
            </a:r>
            <a:r>
              <a:rPr lang="uk-UA" dirty="0" smtClean="0"/>
              <a:t>— архітектурний шаблон програмного забезпечення, модульний підхід до розробки</a:t>
            </a:r>
            <a:r>
              <a:rPr lang="ru-RU" dirty="0" smtClean="0"/>
              <a:t> </a:t>
            </a:r>
            <a:r>
              <a:rPr lang="uk-UA" dirty="0" smtClean="0"/>
              <a:t>програмного забезпечення, заснований на використанні розподілених, слабко пов'язаних замінних компонентів, оснащених стандартизованими 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Стратегічна цінність SOA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uk-UA" dirty="0" smtClean="0"/>
              <a:t>Скорочення часу реалізації проектів, або «часу виходу на ринок».</a:t>
            </a:r>
            <a:endParaRPr lang="en-US" dirty="0" smtClean="0"/>
          </a:p>
          <a:p>
            <a:pPr lvl="1"/>
            <a:r>
              <a:rPr lang="uk-UA" dirty="0" smtClean="0"/>
              <a:t>Підвищення продуктивності.</a:t>
            </a:r>
            <a:endParaRPr lang="en-US" dirty="0" smtClean="0"/>
          </a:p>
          <a:p>
            <a:pPr lvl="1"/>
            <a:r>
              <a:rPr lang="uk-UA" dirty="0" smtClean="0"/>
              <a:t>Швидша і дешевша інтеграція </a:t>
            </a:r>
            <a:r>
              <a:rPr lang="uk-UA" dirty="0" err="1" smtClean="0"/>
              <a:t>застосунків</a:t>
            </a:r>
            <a:r>
              <a:rPr lang="uk-UA" dirty="0" smtClean="0"/>
              <a:t> і інтеграція B2B.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використання SOA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b="1" dirty="0" smtClean="0"/>
              <a:t>Тактичні переваги SOA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uk-UA" dirty="0" smtClean="0"/>
              <a:t>Простіша розробка і впровадження </a:t>
            </a:r>
            <a:r>
              <a:rPr lang="uk-UA" dirty="0" err="1" smtClean="0"/>
              <a:t>застосунків</a:t>
            </a:r>
            <a:r>
              <a:rPr lang="uk-UA" dirty="0" smtClean="0"/>
              <a:t>.</a:t>
            </a:r>
            <a:endParaRPr lang="en-US" dirty="0" smtClean="0"/>
          </a:p>
          <a:p>
            <a:pPr lvl="1"/>
            <a:r>
              <a:rPr lang="uk-UA" dirty="0" smtClean="0"/>
              <a:t>Використання поточних інвестицій.</a:t>
            </a:r>
            <a:endParaRPr lang="en-US" dirty="0" smtClean="0"/>
          </a:p>
          <a:p>
            <a:pPr lvl="1"/>
            <a:r>
              <a:rPr lang="uk-UA" dirty="0" smtClean="0"/>
              <a:t>Зменшення ризику, пов'язаного з впровадженням проектів в області автоматизації послуг і процесів.</a:t>
            </a:r>
            <a:endParaRPr lang="en-US" dirty="0" smtClean="0"/>
          </a:p>
          <a:p>
            <a:pPr lvl="1"/>
            <a:r>
              <a:rPr lang="uk-UA" dirty="0" smtClean="0"/>
              <a:t>Можливість безперервного поліпшення наданої послуги.</a:t>
            </a:r>
            <a:endParaRPr lang="en-US" dirty="0" smtClean="0"/>
          </a:p>
          <a:p>
            <a:pPr lvl="1"/>
            <a:r>
              <a:rPr lang="uk-UA" dirty="0" smtClean="0"/>
              <a:t>Скорочення числа звернень за технічною підтримкою.</a:t>
            </a:r>
            <a:endParaRPr lang="en-US" dirty="0" smtClean="0"/>
          </a:p>
          <a:p>
            <a:pPr lvl="1"/>
            <a:r>
              <a:rPr lang="uk-UA" dirty="0" smtClean="0"/>
              <a:t>Підвищення показника повернення інвестицій (ROI).</a:t>
            </a:r>
            <a:endParaRPr lang="en-US" dirty="0" smtClean="0"/>
          </a:p>
          <a:p>
            <a:pPr lvl="1"/>
            <a:r>
              <a:rPr lang="uk-UA" dirty="0" smtClean="0"/>
              <a:t>Перспективи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використання SOA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264091"/>
          </a:xfrm>
        </p:spPr>
        <p:txBody>
          <a:bodyPr/>
          <a:lstStyle/>
          <a:p>
            <a:r>
              <a:rPr lang="uk-UA" dirty="0" err="1" smtClean="0"/>
              <a:t>Веб-служба</a:t>
            </a:r>
            <a:r>
              <a:rPr lang="uk-UA" dirty="0" smtClean="0"/>
              <a:t>, </a:t>
            </a:r>
            <a:r>
              <a:rPr lang="uk-UA" dirty="0" err="1" smtClean="0"/>
              <a:t>веб-сервіс</a:t>
            </a:r>
            <a:r>
              <a:rPr lang="uk-UA" dirty="0" smtClean="0"/>
              <a:t> ­– програмна система що ідентифікується </a:t>
            </a:r>
            <a:r>
              <a:rPr lang="uk-UA" dirty="0" err="1" smtClean="0"/>
              <a:t>веб-адресою</a:t>
            </a:r>
            <a:r>
              <a:rPr lang="uk-UA" dirty="0" smtClean="0"/>
              <a:t> зі стандартизованими інтерфейсами.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Веб-сервіси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Архітектура</a:t>
            </a:r>
            <a:endParaRPr lang="en-US" dirty="0"/>
          </a:p>
        </p:txBody>
      </p:sp>
      <p:pic>
        <p:nvPicPr>
          <p:cNvPr id="4" name="Содержимое 3" descr="https://upload.wikimedia.org/wikipedia/commons/4/4a/Webservices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4267200" cy="346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err="1" smtClean="0"/>
              <a:t>Веб-служби</a:t>
            </a:r>
            <a:r>
              <a:rPr lang="uk-UA" dirty="0" smtClean="0"/>
              <a:t> забезпечують взаємодію програмних систем незалежно від платформи</a:t>
            </a:r>
            <a:endParaRPr lang="en-US" dirty="0" smtClean="0"/>
          </a:p>
          <a:p>
            <a:pPr lvl="0"/>
            <a:r>
              <a:rPr lang="uk-UA" dirty="0" err="1" smtClean="0"/>
              <a:t>Веб-служби</a:t>
            </a:r>
            <a:r>
              <a:rPr lang="uk-UA" dirty="0" smtClean="0"/>
              <a:t> базуються на відкритих стандартах та протоколах. Завдяки використанню XML досягається простота розробки та </a:t>
            </a:r>
            <a:r>
              <a:rPr lang="uk-UA" dirty="0" err="1" smtClean="0"/>
              <a:t>відлагодження</a:t>
            </a:r>
            <a:r>
              <a:rPr lang="uk-UA" dirty="0" smtClean="0"/>
              <a:t> </a:t>
            </a:r>
            <a:r>
              <a:rPr lang="uk-UA" dirty="0" err="1" smtClean="0"/>
              <a:t>веб-служб</a:t>
            </a:r>
            <a:endParaRPr lang="en-US" dirty="0" smtClean="0"/>
          </a:p>
          <a:p>
            <a:pPr lvl="0"/>
            <a:r>
              <a:rPr lang="uk-UA" dirty="0" smtClean="0"/>
              <a:t>Використання </a:t>
            </a:r>
            <a:r>
              <a:rPr lang="uk-UA" dirty="0" err="1" smtClean="0"/>
              <a:t>інтернет-протокола</a:t>
            </a:r>
            <a:r>
              <a:rPr lang="uk-UA" dirty="0" smtClean="0"/>
              <a:t> HTTP забезпечує взаємодію програмних систем через </a:t>
            </a:r>
            <a:r>
              <a:rPr lang="uk-UA" dirty="0" err="1" smtClean="0"/>
              <a:t>міжмережевий</a:t>
            </a:r>
            <a:r>
              <a:rPr lang="uk-UA" dirty="0" smtClean="0"/>
              <a:t> екран.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</a:t>
            </a:r>
            <a:r>
              <a:rPr lang="uk-UA" dirty="0" err="1" smtClean="0"/>
              <a:t>веб-служб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11691"/>
          </a:xfrm>
        </p:spPr>
        <p:txBody>
          <a:bodyPr/>
          <a:lstStyle/>
          <a:p>
            <a:pPr lvl="0"/>
            <a:r>
              <a:rPr lang="uk-UA" dirty="0" smtClean="0"/>
              <a:t>Більш низька продуктивність у порівнянні з технологіями </a:t>
            </a:r>
            <a:r>
              <a:rPr lang="ru-RU" dirty="0" smtClean="0"/>
              <a:t>CORBA</a:t>
            </a:r>
            <a:r>
              <a:rPr lang="uk-UA" dirty="0" smtClean="0"/>
              <a:t>, </a:t>
            </a:r>
            <a:r>
              <a:rPr lang="ru-RU" dirty="0" smtClean="0"/>
              <a:t>DCOM за </a:t>
            </a:r>
            <a:r>
              <a:rPr lang="uk-UA" dirty="0" smtClean="0"/>
              <a:t>рахунок використання текстових </a:t>
            </a:r>
            <a:r>
              <a:rPr lang="ru-RU" dirty="0" smtClean="0"/>
              <a:t>XML</a:t>
            </a:r>
            <a:r>
              <a:rPr lang="uk-UA" dirty="0" smtClean="0"/>
              <a:t> повідомлень.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Недоліки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SOAP (англ. </a:t>
            </a:r>
            <a:r>
              <a:rPr lang="uk-UA" dirty="0" err="1" smtClean="0"/>
              <a:t>Simple</a:t>
            </a:r>
            <a:r>
              <a:rPr lang="uk-UA" dirty="0" smtClean="0"/>
              <a:t> </a:t>
            </a:r>
            <a:r>
              <a:rPr lang="uk-UA" dirty="0" err="1" smtClean="0"/>
              <a:t>Object</a:t>
            </a:r>
            <a:r>
              <a:rPr lang="uk-UA" dirty="0" smtClean="0"/>
              <a:t> Access </a:t>
            </a:r>
            <a:r>
              <a:rPr lang="uk-UA" dirty="0" err="1" smtClean="0"/>
              <a:t>Protocol</a:t>
            </a:r>
            <a:r>
              <a:rPr lang="uk-UA" dirty="0" smtClean="0"/>
              <a:t>) — протокол обміну структурованими повідомленнями в розподілених обчислювальних системах, базується на форматі XML.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</a:t>
            </a:r>
            <a:r>
              <a:rPr lang="en-US" dirty="0" smtClean="0"/>
              <a:t>SOAP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405</Words>
  <Application>Microsoft Office PowerPoint</Application>
  <PresentationFormat>Экран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Web-сервіси в корпоративних комп'ютерних мережах на основі технологій SOA</vt:lpstr>
      <vt:lpstr>Визначення</vt:lpstr>
      <vt:lpstr>Переваги використання SOA</vt:lpstr>
      <vt:lpstr>Переваги використання SOA</vt:lpstr>
      <vt:lpstr>Веб-сервіси</vt:lpstr>
      <vt:lpstr>Архітектура</vt:lpstr>
      <vt:lpstr>Переваги веб-служб</vt:lpstr>
      <vt:lpstr>Недоліки</vt:lpstr>
      <vt:lpstr>Що таке SOAP</vt:lpstr>
      <vt:lpstr>Що таке REST?</vt:lpstr>
      <vt:lpstr>Порівняння REST та SOAP</vt:lpstr>
      <vt:lpstr>Порівняння REST та SOAP</vt:lpstr>
      <vt:lpstr>Порівняння REST та SOAP</vt:lpstr>
      <vt:lpstr>Порівняння REST та SOAP</vt:lpstr>
      <vt:lpstr>Порівняння REST та SOAP</vt:lpstr>
      <vt:lpstr>Порівняння REST та SOAP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Web-сервіси в корпоративних комп'ютерних мережах на основі технологій SOA</dc:title>
  <dc:creator>fusillade</dc:creator>
  <cp:lastModifiedBy>fusillade</cp:lastModifiedBy>
  <cp:revision>1</cp:revision>
  <dcterms:created xsi:type="dcterms:W3CDTF">2017-04-01T17:25:16Z</dcterms:created>
  <dcterms:modified xsi:type="dcterms:W3CDTF">2017-04-01T17:33:01Z</dcterms:modified>
</cp:coreProperties>
</file>