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8C8583-CE1A-4F49-A373-6AE60B72E4FC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388510-2AF9-4E4D-BFC5-F1F055E473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8C8583-CE1A-4F49-A373-6AE60B72E4FC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388510-2AF9-4E4D-BFC5-F1F055E473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8C8583-CE1A-4F49-A373-6AE60B72E4FC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388510-2AF9-4E4D-BFC5-F1F055E473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8C8583-CE1A-4F49-A373-6AE60B72E4FC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388510-2AF9-4E4D-BFC5-F1F055E473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8C8583-CE1A-4F49-A373-6AE60B72E4FC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388510-2AF9-4E4D-BFC5-F1F055E473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8C8583-CE1A-4F49-A373-6AE60B72E4FC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388510-2AF9-4E4D-BFC5-F1F055E473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8C8583-CE1A-4F49-A373-6AE60B72E4FC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388510-2AF9-4E4D-BFC5-F1F055E473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8C8583-CE1A-4F49-A373-6AE60B72E4FC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388510-2AF9-4E4D-BFC5-F1F055E473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8C8583-CE1A-4F49-A373-6AE60B72E4FC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388510-2AF9-4E4D-BFC5-F1F055E473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48C8583-CE1A-4F49-A373-6AE60B72E4FC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388510-2AF9-4E4D-BFC5-F1F055E473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8C8583-CE1A-4F49-A373-6AE60B72E4FC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388510-2AF9-4E4D-BFC5-F1F055E473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8C8583-CE1A-4F49-A373-6AE60B72E4FC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9388510-2AF9-4E4D-BFC5-F1F055E473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52601"/>
            <a:ext cx="8991600" cy="1371599"/>
          </a:xfrm>
        </p:spPr>
        <p:txBody>
          <a:bodyPr>
            <a:noAutofit/>
          </a:bodyPr>
          <a:lstStyle/>
          <a:p>
            <a:r>
              <a:rPr lang="ru-RU" sz="4400" i="1" dirty="0" smtClean="0"/>
              <a:t>Системы технического </a:t>
            </a:r>
            <a:r>
              <a:rPr lang="ru-RU" sz="4400" i="1" dirty="0" smtClean="0"/>
              <a:t>зрения</a:t>
            </a:r>
            <a:endParaRPr lang="en-US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3429000"/>
            <a:ext cx="7772400" cy="1687111"/>
          </a:xfrm>
        </p:spPr>
        <p:txBody>
          <a:bodyPr>
            <a:noAutofit/>
          </a:bodyPr>
          <a:lstStyle/>
          <a:p>
            <a:r>
              <a:rPr lang="ru-RU" sz="1400" b="1" dirty="0" smtClean="0"/>
              <a:t>ИК-61м</a:t>
            </a:r>
          </a:p>
          <a:p>
            <a:r>
              <a:rPr lang="ru-RU" sz="1400" b="1" dirty="0" smtClean="0"/>
              <a:t>Клейменов Роман</a:t>
            </a:r>
          </a:p>
          <a:p>
            <a:r>
              <a:rPr lang="ru-RU" sz="1400" b="1" dirty="0" smtClean="0"/>
              <a:t>Димитров Алексей</a:t>
            </a:r>
          </a:p>
          <a:p>
            <a:r>
              <a:rPr lang="ru-RU" sz="1400" b="1" dirty="0" smtClean="0"/>
              <a:t>Титков Сергей</a:t>
            </a:r>
          </a:p>
          <a:p>
            <a:r>
              <a:rPr lang="ru-RU" sz="1400" b="1" dirty="0" smtClean="0"/>
              <a:t>Гомонов Виталий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400" b="1" dirty="0" smtClean="0"/>
              <a:t>Счетчик пикселей: </a:t>
            </a:r>
            <a:r>
              <a:rPr lang="ru-RU" sz="1400" dirty="0" smtClean="0"/>
              <a:t>подсчитывает количество светлых или темных пикселей</a:t>
            </a:r>
          </a:p>
          <a:p>
            <a:r>
              <a:rPr lang="ru-RU" sz="1400" b="1" dirty="0" smtClean="0"/>
              <a:t>Бинаризация: </a:t>
            </a:r>
            <a:r>
              <a:rPr lang="ru-RU" sz="1400" dirty="0" smtClean="0"/>
              <a:t>преобразует изображение в серых тонах в бинарное (белые и черные пиксели)</a:t>
            </a:r>
          </a:p>
          <a:p>
            <a:r>
              <a:rPr lang="ru-RU" sz="1400" b="1" dirty="0" smtClean="0"/>
              <a:t>Сегментация: </a:t>
            </a:r>
            <a:r>
              <a:rPr lang="ru-RU" sz="1400" dirty="0" smtClean="0"/>
              <a:t>используется для поиска и/или подсчета деталей</a:t>
            </a:r>
          </a:p>
          <a:p>
            <a:pPr lvl="1"/>
            <a:r>
              <a:rPr lang="ru-RU" sz="1400" dirty="0" smtClean="0"/>
              <a:t>Поиск и анализ </a:t>
            </a:r>
            <a:r>
              <a:rPr lang="ru-RU" sz="1400" dirty="0" err="1" smtClean="0"/>
              <a:t>блобов</a:t>
            </a:r>
            <a:r>
              <a:rPr lang="ru-RU" sz="1400" dirty="0" smtClean="0"/>
              <a:t>: проверка изображения на отдельные </a:t>
            </a:r>
            <a:r>
              <a:rPr lang="ru-RU" sz="1400" dirty="0" err="1" smtClean="0"/>
              <a:t>блобы</a:t>
            </a:r>
            <a:r>
              <a:rPr lang="ru-RU" sz="1400" dirty="0" smtClean="0"/>
              <a:t> связанных пикселей (например, черной дыры на сером объекте) в виде опорных точек изображения. Эти </a:t>
            </a:r>
            <a:r>
              <a:rPr lang="ru-RU" sz="1400" dirty="0" err="1" smtClean="0"/>
              <a:t>блобы</a:t>
            </a:r>
            <a:r>
              <a:rPr lang="ru-RU" sz="1400" dirty="0" smtClean="0"/>
              <a:t> часто представляют цели для обработки, захвата или производственного брака.</a:t>
            </a:r>
          </a:p>
          <a:p>
            <a:pPr lvl="1"/>
            <a:r>
              <a:rPr lang="ru-RU" sz="1400" dirty="0" smtClean="0"/>
              <a:t>Надежное распознавание по шаблонам: поиск по шаблону объекта, который может быть повернут, частично скрыт другим объектом, или отличным по размеру.</a:t>
            </a:r>
          </a:p>
          <a:p>
            <a:r>
              <a:rPr lang="ru-RU" sz="1400" b="1" dirty="0" smtClean="0"/>
              <a:t>Чтение </a:t>
            </a:r>
            <a:r>
              <a:rPr lang="ru-RU" sz="1400" b="1" dirty="0" err="1" smtClean="0"/>
              <a:t>штрих-кодов</a:t>
            </a:r>
            <a:r>
              <a:rPr lang="ru-RU" sz="1400" b="1" dirty="0" smtClean="0"/>
              <a:t>: </a:t>
            </a:r>
            <a:r>
              <a:rPr lang="ru-RU" sz="1400" dirty="0" smtClean="0"/>
              <a:t>декодирование 1D и 2D кодов, разработанных для считывания или сканирования машинами</a:t>
            </a:r>
          </a:p>
          <a:p>
            <a:r>
              <a:rPr lang="ru-RU" sz="1400" b="1" dirty="0" smtClean="0"/>
              <a:t>Оптическое распознавание символов: </a:t>
            </a:r>
            <a:r>
              <a:rPr lang="ru-RU" sz="1400" dirty="0" smtClean="0"/>
              <a:t>автоматизированное чтение текста, например, серийных номеров</a:t>
            </a:r>
          </a:p>
          <a:p>
            <a:r>
              <a:rPr lang="ru-RU" sz="1400" b="1" dirty="0" smtClean="0"/>
              <a:t>Измерение: </a:t>
            </a:r>
            <a:r>
              <a:rPr lang="ru-RU" sz="1400" dirty="0" smtClean="0"/>
              <a:t>измерение размеров объектов в дюймах или миллиметрах</a:t>
            </a:r>
          </a:p>
          <a:p>
            <a:r>
              <a:rPr lang="ru-RU" sz="1400" b="1" dirty="0" smtClean="0"/>
              <a:t>Обнаружение краев: </a:t>
            </a:r>
            <a:r>
              <a:rPr lang="ru-RU" sz="1400" dirty="0" smtClean="0"/>
              <a:t>поиск краев объектов</a:t>
            </a:r>
          </a:p>
          <a:p>
            <a:r>
              <a:rPr lang="ru-RU" sz="1400" b="1" dirty="0" smtClean="0"/>
              <a:t>Сопоставление шаблонов: </a:t>
            </a:r>
            <a:r>
              <a:rPr lang="ru-RU" sz="1400" dirty="0" smtClean="0"/>
              <a:t>поиск, подбор, и/или подсчет конкретных </a:t>
            </a:r>
            <a:r>
              <a:rPr lang="ru-RU" sz="1400" dirty="0" smtClean="0"/>
              <a:t>моделей</a:t>
            </a:r>
            <a:endParaRPr lang="ru-RU" sz="14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обработки изображений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Точечный </a:t>
            </a:r>
            <a:r>
              <a:rPr lang="ru-RU" dirty="0" smtClean="0"/>
              <a:t>чувствительный элемент воспринимает излучение от малой части объекта, а для получения полного изображения требуется сканирование по плоскости изображения. При этом изображение получается в виде растра.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Типы чувствительных элементов </a:t>
            </a:r>
            <a:r>
              <a:rPr lang="ru-RU" dirty="0" err="1" smtClean="0"/>
              <a:t>видеодатчиков</a:t>
            </a:r>
            <a:r>
              <a:rPr lang="ru-RU" dirty="0" smtClean="0"/>
              <a:t>: точечные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Одномерные </a:t>
            </a:r>
            <a:r>
              <a:rPr lang="ru-RU" dirty="0" smtClean="0"/>
              <a:t>чувствительные элементы соответствуют линейке точечных элементов, для получения изображения в этом случае необходимо одномерное сканирование, т.е. перемещение элемента относительно объекта в направлении, перпендикулярном к его линейному размеру, либо аналогичное перемещение объекта.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Типы чувствительных элементов </a:t>
            </a:r>
            <a:r>
              <a:rPr lang="ru-RU" dirty="0" err="1" smtClean="0"/>
              <a:t>видеодатчиков</a:t>
            </a:r>
            <a:r>
              <a:rPr lang="ru-RU" dirty="0" smtClean="0"/>
              <a:t>: одномерные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Двумерные чувствительные элементы заменяют матрицу точечных элементов, расположенных с определенной дискретностью, и не требуют сканирования.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Типы чувствительных элементов </a:t>
            </a:r>
            <a:r>
              <a:rPr lang="ru-RU" dirty="0" err="1" smtClean="0"/>
              <a:t>видеодатчиков</a:t>
            </a:r>
            <a:r>
              <a:rPr lang="ru-RU" dirty="0" smtClean="0"/>
              <a:t>: двумерные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Восприятие и предварительная обработка информации </a:t>
            </a:r>
            <a:r>
              <a:rPr lang="ru-RU" dirty="0" err="1" smtClean="0"/>
              <a:t>видеодатчиками</a:t>
            </a:r>
            <a:r>
              <a:rPr lang="ru-RU" dirty="0" smtClean="0"/>
              <a:t> являются основой процессов технического зрения, однако, с точки зрения своей сложности, не требующей элементов искусственного интеллекта, представляют собой низший уровень СТЗ.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Низший </a:t>
            </a:r>
            <a:r>
              <a:rPr lang="ru-RU" b="0" dirty="0" smtClean="0"/>
              <a:t>уровень СТЗ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Анализ</a:t>
            </a:r>
            <a:r>
              <a:rPr lang="ru-RU" dirty="0" smtClean="0"/>
              <a:t>, описание, распознавание объектов, требующие использования современных ЭВМ и сложного программно-алгоритмического обеспечения, относятся к среднему уровню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Средний </a:t>
            </a:r>
            <a:r>
              <a:rPr lang="ru-RU" b="0" dirty="0" smtClean="0"/>
              <a:t>уровень СТЗ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Высший уровень систем технического зрения требует для своей реализации искусственного интеллекта. </a:t>
            </a:r>
            <a:endParaRPr lang="ru-RU" dirty="0" smtClean="0"/>
          </a:p>
          <a:p>
            <a:r>
              <a:rPr lang="ru-RU" dirty="0" smtClean="0"/>
              <a:t>Алгоритмы</a:t>
            </a:r>
            <a:r>
              <a:rPr lang="ru-RU" dirty="0" smtClean="0"/>
              <a:t>, используемые на нижнем и среднем уровнях СТЗ, разработаны достаточно хорошо, теоретический </a:t>
            </a:r>
            <a:r>
              <a:rPr lang="ru-RU" dirty="0" smtClean="0"/>
              <a:t>и </a:t>
            </a:r>
            <a:r>
              <a:rPr lang="ru-RU" dirty="0" smtClean="0"/>
              <a:t>прикладной потенциал для реализации процессов высшего уровня СТЗ пока еще недостаточен. </a:t>
            </a:r>
            <a:endParaRPr lang="ru-RU" dirty="0" smtClean="0"/>
          </a:p>
          <a:p>
            <a:r>
              <a:rPr lang="ru-RU" dirty="0" smtClean="0"/>
              <a:t>Это </a:t>
            </a:r>
            <a:r>
              <a:rPr lang="ru-RU" dirty="0" err="1" smtClean="0"/>
              <a:t>обсуловило</a:t>
            </a:r>
            <a:r>
              <a:rPr lang="ru-RU" dirty="0" smtClean="0"/>
              <a:t> практическое использование в промышленных роботах систем технического зрения первого поколения, работающих с плоскими изображениями и простейшими по форме объектами, и применяемых на операциях распознавания и сортировки деталей, укладки их в тару, измерения координат объектов, проверки соответствия размеров деталей чертежу и т. п.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Высший уровень </a:t>
            </a:r>
            <a:r>
              <a:rPr lang="ru-RU" b="0" dirty="0" smtClean="0"/>
              <a:t>СТЗ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Понятный</a:t>
            </a:r>
            <a:r>
              <a:rPr lang="ru-RU" dirty="0" smtClean="0"/>
              <a:t>, простой интерфейс. Для обучения работе с программным обеспечением СТЗ достаточно элементарных знаний работы с техникой. Даже пользователь, никогда не имевший дело с таблицами, может использовать СТЗ. Устройство простое в настройке и не требует от работников глубоких знаний в области программирования.</a:t>
            </a:r>
          </a:p>
          <a:p>
            <a:r>
              <a:rPr lang="ru-RU" dirty="0" smtClean="0"/>
              <a:t>Прекрасные рабочие характеристики. СТЗ отличается высокой скоростью работы, производительностью, максимальной точностью измерений, работой в круглосуточном режиме, небольшим количеством ошибок.</a:t>
            </a:r>
          </a:p>
          <a:p>
            <a:r>
              <a:rPr lang="ru-RU" dirty="0" smtClean="0"/>
              <a:t>Многофункциональность. Для решения широкого спектра задач производства и науки используются специализированные системы, которые производят подсчет количества элементов на конвейере, чтение номеров серии, контроль качества приклеивания различных элементов и т.д.</a:t>
            </a:r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преимущества </a:t>
            </a:r>
            <a:r>
              <a:rPr lang="ru-RU" dirty="0" smtClean="0"/>
              <a:t>СТЗ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Крупное промышленное производство</a:t>
            </a:r>
          </a:p>
          <a:p>
            <a:r>
              <a:rPr lang="ru-RU" dirty="0" smtClean="0"/>
              <a:t>Ускоренное производство уникальных продуктов</a:t>
            </a:r>
          </a:p>
          <a:p>
            <a:r>
              <a:rPr lang="ru-RU" dirty="0" smtClean="0"/>
              <a:t>Системы безопасности в промышленных условиях</a:t>
            </a:r>
          </a:p>
          <a:p>
            <a:r>
              <a:rPr lang="ru-RU" dirty="0" smtClean="0"/>
              <a:t>Контроль предварительно изготовленных объектов (например, контроль качества, исследование допущенных ошибок)</a:t>
            </a:r>
          </a:p>
          <a:p>
            <a:r>
              <a:rPr lang="ru-RU" dirty="0" smtClean="0"/>
              <a:t>Системы визуального контроля и управления (учет, считывание </a:t>
            </a:r>
            <a:r>
              <a:rPr lang="ru-RU" dirty="0" err="1" smtClean="0"/>
              <a:t>штрих-кодов</a:t>
            </a:r>
            <a:r>
              <a:rPr lang="ru-RU" dirty="0" smtClean="0"/>
              <a:t>)</a:t>
            </a:r>
          </a:p>
          <a:p>
            <a:r>
              <a:rPr lang="ru-RU" dirty="0" smtClean="0"/>
              <a:t>Контроль автоматизированных транспортных средств</a:t>
            </a:r>
          </a:p>
          <a:p>
            <a:r>
              <a:rPr lang="ru-RU" dirty="0" smtClean="0"/>
              <a:t>Контроль качества и инспекция продуктов </a:t>
            </a:r>
            <a:r>
              <a:rPr lang="ru-RU" dirty="0" smtClean="0"/>
              <a:t>питания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dirty="0" smtClean="0"/>
              <a:t>Применение машинного зрения</a:t>
            </a:r>
            <a:endParaRPr lang="ru-RU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8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Системами технического </a:t>
            </a:r>
            <a:r>
              <a:rPr lang="ru-RU" sz="3000" b="1" i="1" dirty="0" smtClean="0">
                <a:latin typeface="Times New Roman" pitchFamily="18" charset="0"/>
                <a:cs typeface="Times New Roman" pitchFamily="18" charset="0"/>
              </a:rPr>
              <a:t>зрения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называют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сенсорные устройства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обеспечивающие получение изображений рабочих сцен и объектов, их преобразование, обработку и интерпретацию с помощью ЭВМ, а также передачу результатов управляющему устройству робота.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СТЗ</a:t>
            </a:r>
            <a:endParaRPr lang="en-US" dirty="0"/>
          </a:p>
        </p:txBody>
      </p:sp>
      <p:pic>
        <p:nvPicPr>
          <p:cNvPr id="1026" name="Picture 2" descr="http://controleng.ru/wp-content/uploads/RTEmagicC_5df7778f67.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514600"/>
            <a:ext cx="4354286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495800" y="1524000"/>
            <a:ext cx="4191000" cy="448329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Среди различных систем очувствления роботов СТЗ обладают наибольшей информативной емкостью, обеспечивая по некоторым оценкам от 80 до 90% всей необходимой для успешного функционирования робота информации.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СТЗ среди других систем </a:t>
            </a:r>
            <a:r>
              <a:rPr lang="ru-RU" dirty="0" err="1" smtClean="0"/>
              <a:t>учувствления</a:t>
            </a:r>
            <a:endParaRPr lang="en-US" dirty="0"/>
          </a:p>
        </p:txBody>
      </p:sp>
      <p:pic>
        <p:nvPicPr>
          <p:cNvPr id="15364" name="Picture 4" descr="Картинки по запросу очувствление роботов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4487168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Цифровые камеры с оптической системой для получения изображения.</a:t>
            </a:r>
          </a:p>
          <a:p>
            <a:r>
              <a:rPr lang="ru-RU" dirty="0" smtClean="0"/>
              <a:t>Процессор (в большинстве случаев — встроенный, но иногда используется многоядерный процессор ПК) для работы с информацией.</a:t>
            </a:r>
          </a:p>
          <a:p>
            <a:r>
              <a:rPr lang="ru-RU" dirty="0" smtClean="0"/>
              <a:t>Программное обеспечение для изучения специфических параметров объектов, определения их форм, размеров.</a:t>
            </a:r>
          </a:p>
          <a:p>
            <a:r>
              <a:rPr lang="ru-RU" dirty="0" smtClean="0"/>
              <a:t>Каналы связи с любыми типами оборудования.</a:t>
            </a:r>
          </a:p>
          <a:p>
            <a:r>
              <a:rPr lang="ru-RU" dirty="0" smtClean="0"/>
              <a:t>Источники света (светодиоды, люминесцентные лампы и др</a:t>
            </a:r>
            <a:r>
              <a:rPr lang="ru-RU" dirty="0" smtClean="0"/>
              <a:t>.).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Стандартные компоненты </a:t>
            </a:r>
            <a:r>
              <a:rPr lang="ru-RU" dirty="0" smtClean="0"/>
              <a:t>системы технического </a:t>
            </a:r>
            <a:r>
              <a:rPr lang="ru-RU" dirty="0" smtClean="0"/>
              <a:t>зрения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8"/>
            <a:ext cx="5410200" cy="452596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1. </a:t>
            </a:r>
            <a:r>
              <a:rPr lang="ru-RU" b="1" dirty="0" smtClean="0"/>
              <a:t>Получение (восприятие) информации </a:t>
            </a:r>
            <a:r>
              <a:rPr lang="ru-RU" dirty="0" smtClean="0"/>
              <a:t>- визуальная </a:t>
            </a:r>
            <a:r>
              <a:rPr lang="ru-RU" dirty="0" smtClean="0"/>
              <a:t>информация в системах технического зрения воспринимается и преобразуется в электрические сигналы с помощью </a:t>
            </a:r>
            <a:r>
              <a:rPr lang="ru-RU" dirty="0" smtClean="0"/>
              <a:t>оптоэлектронных </a:t>
            </a:r>
            <a:r>
              <a:rPr lang="ru-RU" dirty="0" smtClean="0"/>
              <a:t>преобразователей, или </a:t>
            </a:r>
            <a:r>
              <a:rPr lang="ru-RU" dirty="0" err="1" smtClean="0"/>
              <a:t>видеодатчиков</a:t>
            </a:r>
            <a:r>
              <a:rPr lang="ru-RU" dirty="0" smtClean="0"/>
              <a:t> СТЗ, которые являются первичными преобразователями излучения в электрические сигналы и состоят из приемной оптической камеры, чувствительного элемента, устройств сканирования, считывания и усиления.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Этапы работы системы технического зрения</a:t>
            </a:r>
            <a:endParaRPr lang="en-US" dirty="0"/>
          </a:p>
        </p:txBody>
      </p:sp>
      <p:pic>
        <p:nvPicPr>
          <p:cNvPr id="16386" name="Picture 2" descr="Картинки по запросу видеодатчи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133600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8"/>
            <a:ext cx="5410200" cy="452596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2. </a:t>
            </a:r>
            <a:r>
              <a:rPr lang="ru-RU" b="1" dirty="0" smtClean="0"/>
              <a:t>П</a:t>
            </a:r>
            <a:r>
              <a:rPr lang="ru-RU" b="1" dirty="0" smtClean="0"/>
              <a:t>редварительная обработка </a:t>
            </a:r>
            <a:r>
              <a:rPr lang="ru-RU" dirty="0" smtClean="0"/>
              <a:t>- </a:t>
            </a:r>
            <a:r>
              <a:rPr lang="ru-RU" dirty="0" err="1" smtClean="0"/>
              <a:t>обработка</a:t>
            </a:r>
            <a:r>
              <a:rPr lang="ru-RU" dirty="0" smtClean="0"/>
              <a:t> </a:t>
            </a:r>
            <a:r>
              <a:rPr lang="ru-RU" dirty="0" smtClean="0"/>
              <a:t>информации в СТЗ производится иерархически, для чего предварительно на первом уровне с целью снижения помех (фильтрации) и улучшения изображений используются видеопроцессоры, которые строятся на быстродействующих логических элементах или микропроцессорах.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Этапы работы системы технического зрения</a:t>
            </a:r>
            <a:endParaRPr lang="en-US" dirty="0"/>
          </a:p>
        </p:txBody>
      </p:sp>
      <p:pic>
        <p:nvPicPr>
          <p:cNvPr id="18434" name="Picture 2" descr="Картинки по запросу видеопроцессор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2133600"/>
            <a:ext cx="3348523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719071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3</a:t>
            </a:r>
            <a:r>
              <a:rPr lang="ru-RU" b="1" dirty="0" smtClean="0"/>
              <a:t>. Сегментация </a:t>
            </a:r>
            <a:r>
              <a:rPr lang="ru-RU" dirty="0" smtClean="0"/>
              <a:t>– процесс </a:t>
            </a:r>
            <a:r>
              <a:rPr lang="ru-RU" dirty="0" smtClean="0"/>
              <a:t>заключающейся в подразделении сцены на составляющие части или элементы для выделения на изображении интересующих объектов. 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Этапы работы системы технического зрения</a:t>
            </a:r>
            <a:endParaRPr lang="en-US" dirty="0"/>
          </a:p>
        </p:txBody>
      </p:sp>
      <p:pic>
        <p:nvPicPr>
          <p:cNvPr id="19458" name="Picture 2" descr="https://habrastorage.org/getpro/habr/post_images/92c/193/6e6/92c1936e6ddd96f4b2718f8beb509a5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352800"/>
            <a:ext cx="6829425" cy="2562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4. Описание </a:t>
            </a:r>
            <a:r>
              <a:rPr lang="ru-RU" dirty="0" smtClean="0"/>
              <a:t>массива </a:t>
            </a:r>
            <a:r>
              <a:rPr lang="ru-RU" dirty="0" smtClean="0"/>
              <a:t>информации представляет собой определение характерных параметров, необходимых для выделения требуемых объектов или элементов сцены и дальнейшего их распознавания посредством идентификации в соответствии с программным набором информации. 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Этапы работы системы технического зрения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8"/>
            <a:ext cx="3733800" cy="4005072"/>
          </a:xfrm>
        </p:spPr>
        <p:txBody>
          <a:bodyPr>
            <a:normAutofit/>
          </a:bodyPr>
          <a:lstStyle/>
          <a:p>
            <a:r>
              <a:rPr lang="ru-RU" b="1" dirty="0" smtClean="0"/>
              <a:t>5.</a:t>
            </a:r>
            <a:r>
              <a:rPr lang="ru-RU" dirty="0" smtClean="0"/>
              <a:t> </a:t>
            </a:r>
            <a:r>
              <a:rPr lang="ru-RU" b="1" dirty="0" smtClean="0"/>
              <a:t>И</a:t>
            </a:r>
            <a:r>
              <a:rPr lang="ru-RU" b="1" dirty="0" smtClean="0"/>
              <a:t>нтерпретация</a:t>
            </a:r>
            <a:r>
              <a:rPr lang="ru-RU" dirty="0" smtClean="0"/>
              <a:t> </a:t>
            </a:r>
            <a:r>
              <a:rPr lang="ru-RU" dirty="0" smtClean="0"/>
              <a:t>окончательно </a:t>
            </a:r>
            <a:r>
              <a:rPr lang="ru-RU" dirty="0" smtClean="0"/>
              <a:t>устанавливает </a:t>
            </a:r>
            <a:r>
              <a:rPr lang="ru-RU" dirty="0" smtClean="0"/>
              <a:t>принадлежность "рассматриваемого" объекта к группе </a:t>
            </a:r>
            <a:r>
              <a:rPr lang="ru-RU" dirty="0" smtClean="0"/>
              <a:t>распознаваемых.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Этапы работы системы технического зрения</a:t>
            </a:r>
            <a:endParaRPr lang="en-US" dirty="0"/>
          </a:p>
        </p:txBody>
      </p:sp>
      <p:pic>
        <p:nvPicPr>
          <p:cNvPr id="20482" name="Picture 2" descr="Картинки по запросу бизнес график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676400"/>
            <a:ext cx="4313415" cy="2905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</TotalTime>
  <Words>805</Words>
  <Application>Microsoft Office PowerPoint</Application>
  <PresentationFormat>Экран (4:3)</PresentationFormat>
  <Paragraphs>63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Открытая</vt:lpstr>
      <vt:lpstr>Системы технического зрения</vt:lpstr>
      <vt:lpstr>СТЗ</vt:lpstr>
      <vt:lpstr>СТЗ среди других систем учувствления</vt:lpstr>
      <vt:lpstr>Стандартные компоненты системы технического зрения</vt:lpstr>
      <vt:lpstr>Этапы работы системы технического зрения</vt:lpstr>
      <vt:lpstr>Этапы работы системы технического зрения</vt:lpstr>
      <vt:lpstr>Этапы работы системы технического зрения</vt:lpstr>
      <vt:lpstr>Этапы работы системы технического зрения</vt:lpstr>
      <vt:lpstr>Этапы работы системы технического зрения</vt:lpstr>
      <vt:lpstr>Методы обработки изображений</vt:lpstr>
      <vt:lpstr>Типы чувствительных элементов видеодатчиков: точечные</vt:lpstr>
      <vt:lpstr>Типы чувствительных элементов видеодатчиков: одномерные</vt:lpstr>
      <vt:lpstr>Типы чувствительных элементов видеодатчиков: двумерные</vt:lpstr>
      <vt:lpstr>Низший уровень СТЗ</vt:lpstr>
      <vt:lpstr>Средний уровень СТЗ</vt:lpstr>
      <vt:lpstr>Высший уровень СТЗ</vt:lpstr>
      <vt:lpstr>Основные преимущества СТЗ</vt:lpstr>
      <vt:lpstr>Применение машинного зрения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технического зрения</dc:title>
  <dc:creator>fusillade</dc:creator>
  <cp:lastModifiedBy>fusillade</cp:lastModifiedBy>
  <cp:revision>6</cp:revision>
  <dcterms:created xsi:type="dcterms:W3CDTF">2017-03-18T09:41:34Z</dcterms:created>
  <dcterms:modified xsi:type="dcterms:W3CDTF">2017-03-18T10:36:12Z</dcterms:modified>
</cp:coreProperties>
</file>