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nvidia.com/embedded/buy/jetson-tx2-devki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3f41ab6d1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3f41ab6d1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deployment windows include 1-2 week autonomous deployment, with 5-10% active time recording.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3f41ab6d1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3f41ab6d1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NVIDIA </a:t>
            </a:r>
            <a:r>
              <a:rPr lang="en" sz="1050">
                <a:solidFill>
                  <a:srgbClr val="3366BB"/>
                </a:solidFill>
                <a:uFill>
                  <a:noFill/>
                </a:uFill>
                <a:hlinkClick r:id="rId2">
                  <a:extLst>
                    <a:ext uri="{A12FA001-AC4F-418D-AE19-62706E023703}">
                      <ahyp:hlinkClr val="tx"/>
                    </a:ext>
                  </a:extLst>
                </a:hlinkClick>
              </a:rPr>
              <a:t>Jetson TX2</a:t>
            </a:r>
            <a:r>
              <a:rPr lang="en" sz="1050">
                <a:solidFill>
                  <a:srgbClr val="222222"/>
                </a:solidFill>
                <a:highlight>
                  <a:srgbClr val="FFFFFF"/>
                </a:highlight>
              </a:rPr>
              <a:t> is an embedded system-on-module (SoM) with dual-core NVIDIA Denver2 + quad-core ARM Cortex-A57, along with an integrated 256-core Pascal GPU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3f41ab6d1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3f41ab6d1_0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that we’ve developed is to switch between a high-power and a low-power state, depending on whether there is high activity versus low activity around the capsule. We plan on using auxiliary sensors to sense when there are fish around or not around the capsule.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3f41ab6d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3f41ab6d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Sensors we are currently thinking of using are Ultrasonic, Sonar, Laser, Thermal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3f41ab6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3f41ab6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3f41ab6d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3f41ab6d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3f41ab6d1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3f41ab6d1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FishSense - Low Power Mode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 - Rahul Polisetti, Mohana Seelan, Kyle Yang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380450"/>
            <a:ext cx="3430500" cy="31605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 sz="1600"/>
              <a:t>FishSense is a compact form-factor underwater camera data capture module</a:t>
            </a:r>
            <a:endParaRPr sz="1600"/>
          </a:p>
          <a:p>
            <a:pPr indent="-330200" lvl="0" marL="457200" rtl="0" algn="l">
              <a:lnSpc>
                <a:spcPct val="105000"/>
              </a:lnSpc>
              <a:spcBef>
                <a:spcPts val="0"/>
              </a:spcBef>
              <a:spcAft>
                <a:spcPts val="0"/>
              </a:spcAft>
              <a:buSzPts val="1600"/>
              <a:buChar char="●"/>
            </a:pPr>
            <a:r>
              <a:rPr lang="en" sz="1600"/>
              <a:t>Project Goal: Improve Fishsense system to </a:t>
            </a:r>
            <a:r>
              <a:rPr lang="en" sz="1600"/>
              <a:t>achieve</a:t>
            </a:r>
            <a:r>
              <a:rPr lang="en" sz="1600"/>
              <a:t> longer deployment windows</a:t>
            </a:r>
            <a:endParaRPr sz="1600"/>
          </a:p>
          <a:p>
            <a:pPr indent="-330200" lvl="0" marL="457200" rtl="0" algn="l">
              <a:lnSpc>
                <a:spcPct val="105000"/>
              </a:lnSpc>
              <a:spcBef>
                <a:spcPts val="0"/>
              </a:spcBef>
              <a:spcAft>
                <a:spcPts val="0"/>
              </a:spcAft>
              <a:buSzPts val="1600"/>
              <a:buChar char="●"/>
            </a:pPr>
            <a:r>
              <a:rPr lang="en" sz="1600"/>
              <a:t>Problems with current system:</a:t>
            </a:r>
            <a:endParaRPr sz="1600"/>
          </a:p>
          <a:p>
            <a:pPr indent="-317500" lvl="1" marL="914400" rtl="0" algn="l">
              <a:lnSpc>
                <a:spcPct val="105000"/>
              </a:lnSpc>
              <a:spcBef>
                <a:spcPts val="0"/>
              </a:spcBef>
              <a:spcAft>
                <a:spcPts val="0"/>
              </a:spcAft>
              <a:buSzPts val="1400"/>
              <a:buChar char="○"/>
            </a:pPr>
            <a:r>
              <a:rPr lang="en" sz="1400"/>
              <a:t>Battery Capacity</a:t>
            </a:r>
            <a:endParaRPr sz="1400"/>
          </a:p>
          <a:p>
            <a:pPr indent="-317500" lvl="1" marL="914400" rtl="0" algn="l">
              <a:lnSpc>
                <a:spcPct val="105000"/>
              </a:lnSpc>
              <a:spcBef>
                <a:spcPts val="0"/>
              </a:spcBef>
              <a:spcAft>
                <a:spcPts val="0"/>
              </a:spcAft>
              <a:buSzPts val="1400"/>
              <a:buChar char="○"/>
            </a:pPr>
            <a:r>
              <a:rPr lang="en" sz="1400"/>
              <a:t>High power consumption</a:t>
            </a:r>
            <a:endParaRPr sz="1400"/>
          </a:p>
          <a:p>
            <a:pPr indent="-317500" lvl="1" marL="914400" rtl="0" algn="l">
              <a:lnSpc>
                <a:spcPct val="105000"/>
              </a:lnSpc>
              <a:spcBef>
                <a:spcPts val="0"/>
              </a:spcBef>
              <a:spcAft>
                <a:spcPts val="0"/>
              </a:spcAft>
              <a:buSzPts val="1400"/>
              <a:buChar char="○"/>
            </a:pPr>
            <a:r>
              <a:rPr lang="en" sz="1400"/>
              <a:t>Limited</a:t>
            </a:r>
            <a:r>
              <a:rPr lang="en" sz="1400"/>
              <a:t> SSD size</a:t>
            </a:r>
            <a:endParaRPr sz="1400"/>
          </a:p>
          <a:p>
            <a:pPr indent="-317500" lvl="1" marL="914400" rtl="0" algn="l">
              <a:lnSpc>
                <a:spcPct val="105000"/>
              </a:lnSpc>
              <a:spcBef>
                <a:spcPts val="0"/>
              </a:spcBef>
              <a:spcAft>
                <a:spcPts val="0"/>
              </a:spcAft>
              <a:buSzPts val="1400"/>
              <a:buChar char="○"/>
            </a:pPr>
            <a:r>
              <a:rPr lang="en" sz="1400"/>
              <a:t>Irrelevant data (non-activity, bubbles, etc.)</a:t>
            </a:r>
            <a:endParaRPr sz="1400"/>
          </a:p>
        </p:txBody>
      </p:sp>
      <p:pic>
        <p:nvPicPr>
          <p:cNvPr id="285" name="Google Shape;285;p14"/>
          <p:cNvPicPr preferRelativeResize="0"/>
          <p:nvPr/>
        </p:nvPicPr>
        <p:blipFill rotWithShape="1">
          <a:blip r:embed="rId3">
            <a:alphaModFix/>
          </a:blip>
          <a:srcRect b="16051" l="15516" r="16097" t="0"/>
          <a:stretch/>
        </p:blipFill>
        <p:spPr>
          <a:xfrm>
            <a:off x="5479950" y="1161900"/>
            <a:ext cx="3066600" cy="2819700"/>
          </a:xfrm>
          <a:prstGeom prst="roundRect">
            <a:avLst>
              <a:gd fmla="val 0" name="adj"/>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Hardware</a:t>
            </a:r>
            <a:endParaRPr/>
          </a:p>
        </p:txBody>
      </p:sp>
      <p:pic>
        <p:nvPicPr>
          <p:cNvPr id="291" name="Google Shape;291;p15"/>
          <p:cNvPicPr preferRelativeResize="0"/>
          <p:nvPr/>
        </p:nvPicPr>
        <p:blipFill>
          <a:blip r:embed="rId3">
            <a:alphaModFix/>
          </a:blip>
          <a:stretch>
            <a:fillRect/>
          </a:stretch>
        </p:blipFill>
        <p:spPr>
          <a:xfrm>
            <a:off x="2461950" y="1648113"/>
            <a:ext cx="3284051" cy="1847275"/>
          </a:xfrm>
          <a:prstGeom prst="rect">
            <a:avLst/>
          </a:prstGeom>
          <a:noFill/>
          <a:ln>
            <a:noFill/>
          </a:ln>
        </p:spPr>
      </p:pic>
      <p:pic>
        <p:nvPicPr>
          <p:cNvPr id="292" name="Google Shape;292;p15"/>
          <p:cNvPicPr preferRelativeResize="0"/>
          <p:nvPr/>
        </p:nvPicPr>
        <p:blipFill>
          <a:blip r:embed="rId4">
            <a:alphaModFix/>
          </a:blip>
          <a:stretch>
            <a:fillRect/>
          </a:stretch>
        </p:blipFill>
        <p:spPr>
          <a:xfrm>
            <a:off x="312400" y="1525450"/>
            <a:ext cx="2658525" cy="2658525"/>
          </a:xfrm>
          <a:prstGeom prst="rect">
            <a:avLst/>
          </a:prstGeom>
          <a:noFill/>
          <a:ln>
            <a:noFill/>
          </a:ln>
        </p:spPr>
      </p:pic>
      <p:pic>
        <p:nvPicPr>
          <p:cNvPr id="293" name="Google Shape;293;p15"/>
          <p:cNvPicPr preferRelativeResize="0"/>
          <p:nvPr/>
        </p:nvPicPr>
        <p:blipFill>
          <a:blip r:embed="rId5">
            <a:alphaModFix/>
          </a:blip>
          <a:stretch>
            <a:fillRect/>
          </a:stretch>
        </p:blipFill>
        <p:spPr>
          <a:xfrm>
            <a:off x="5898401" y="1750275"/>
            <a:ext cx="3093199" cy="21243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a:t>
            </a:r>
            <a:endParaRPr/>
          </a:p>
        </p:txBody>
      </p:sp>
      <p:sp>
        <p:nvSpPr>
          <p:cNvPr id="299" name="Google Shape;299;p16"/>
          <p:cNvSpPr/>
          <p:nvPr/>
        </p:nvSpPr>
        <p:spPr>
          <a:xfrm>
            <a:off x="1015299" y="2006044"/>
            <a:ext cx="2541000" cy="20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Active</a:t>
            </a:r>
            <a:endParaRPr sz="2300"/>
          </a:p>
        </p:txBody>
      </p:sp>
      <p:sp>
        <p:nvSpPr>
          <p:cNvPr id="300" name="Google Shape;300;p16"/>
          <p:cNvSpPr/>
          <p:nvPr/>
        </p:nvSpPr>
        <p:spPr>
          <a:xfrm>
            <a:off x="6029721" y="1929844"/>
            <a:ext cx="2541000" cy="20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Sleep (low power)</a:t>
            </a:r>
            <a:endParaRPr sz="2300"/>
          </a:p>
        </p:txBody>
      </p:sp>
      <p:sp>
        <p:nvSpPr>
          <p:cNvPr id="301" name="Google Shape;301;p16"/>
          <p:cNvSpPr txBox="1"/>
          <p:nvPr/>
        </p:nvSpPr>
        <p:spPr>
          <a:xfrm>
            <a:off x="3843600" y="1369275"/>
            <a:ext cx="187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No </a:t>
            </a:r>
            <a:r>
              <a:rPr lang="en" sz="1800"/>
              <a:t>Fish</a:t>
            </a:r>
            <a:r>
              <a:rPr lang="en" sz="1800"/>
              <a:t> Activity</a:t>
            </a:r>
            <a:endParaRPr sz="1800"/>
          </a:p>
        </p:txBody>
      </p:sp>
      <p:sp>
        <p:nvSpPr>
          <p:cNvPr id="302" name="Google Shape;302;p16"/>
          <p:cNvSpPr txBox="1"/>
          <p:nvPr/>
        </p:nvSpPr>
        <p:spPr>
          <a:xfrm>
            <a:off x="3705175" y="4005925"/>
            <a:ext cx="232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Detected fish activity</a:t>
            </a:r>
            <a:endParaRPr sz="1800"/>
          </a:p>
        </p:txBody>
      </p:sp>
      <p:cxnSp>
        <p:nvCxnSpPr>
          <p:cNvPr id="303" name="Google Shape;303;p16"/>
          <p:cNvCxnSpPr>
            <a:endCxn id="300" idx="1"/>
          </p:cNvCxnSpPr>
          <p:nvPr/>
        </p:nvCxnSpPr>
        <p:spPr>
          <a:xfrm flipH="1" rot="10800000">
            <a:off x="3157642" y="2227452"/>
            <a:ext cx="3244200" cy="37500"/>
          </a:xfrm>
          <a:prstGeom prst="curvedConnector4">
            <a:avLst>
              <a:gd fmla="val 7218" name="adj1"/>
              <a:gd fmla="val 981940" name="adj2"/>
            </a:avLst>
          </a:prstGeom>
          <a:noFill/>
          <a:ln cap="flat" cmpd="sng" w="28575">
            <a:solidFill>
              <a:schemeClr val="dk2"/>
            </a:solidFill>
            <a:prstDash val="solid"/>
            <a:round/>
            <a:headEnd len="med" w="med" type="none"/>
            <a:tailEnd len="med" w="med" type="triangle"/>
          </a:ln>
        </p:spPr>
      </p:cxnSp>
      <p:cxnSp>
        <p:nvCxnSpPr>
          <p:cNvPr id="304" name="Google Shape;304;p16"/>
          <p:cNvCxnSpPr/>
          <p:nvPr/>
        </p:nvCxnSpPr>
        <p:spPr>
          <a:xfrm flipH="1" rot="10800000">
            <a:off x="3245417" y="3607152"/>
            <a:ext cx="3244200" cy="37500"/>
          </a:xfrm>
          <a:prstGeom prst="curvedConnector4">
            <a:avLst>
              <a:gd fmla="val 7218" name="adj1"/>
              <a:gd fmla="val -962127" name="adj2"/>
            </a:avLst>
          </a:prstGeom>
          <a:noFill/>
          <a:ln cap="flat" cmpd="sng" w="28575">
            <a:solidFill>
              <a:schemeClr val="dk2"/>
            </a:solidFill>
            <a:prstDash val="solid"/>
            <a:round/>
            <a:headEnd len="med" w="med" type="triangl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Breakdown</a:t>
            </a:r>
            <a:endParaRPr/>
          </a:p>
        </p:txBody>
      </p:sp>
      <p:sp>
        <p:nvSpPr>
          <p:cNvPr id="310" name="Google Shape;310;p17"/>
          <p:cNvSpPr txBox="1"/>
          <p:nvPr>
            <p:ph idx="1" type="body"/>
          </p:nvPr>
        </p:nvSpPr>
        <p:spPr>
          <a:xfrm>
            <a:off x="1303800" y="1149925"/>
            <a:ext cx="7030500" cy="36135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Part 1: </a:t>
            </a:r>
            <a:r>
              <a:rPr lang="en" sz="1900"/>
              <a:t>Auxiliary</a:t>
            </a:r>
            <a:r>
              <a:rPr lang="en" sz="1900"/>
              <a:t> sensor for state </a:t>
            </a:r>
            <a:r>
              <a:rPr lang="en" sz="1900"/>
              <a:t>transition</a:t>
            </a:r>
            <a:endParaRPr sz="1900"/>
          </a:p>
          <a:p>
            <a:pPr indent="-336550" lvl="1" marL="914400" rtl="0" algn="l">
              <a:lnSpc>
                <a:spcPct val="100000"/>
              </a:lnSpc>
              <a:spcBef>
                <a:spcPts val="0"/>
              </a:spcBef>
              <a:spcAft>
                <a:spcPts val="0"/>
              </a:spcAft>
              <a:buSzPts val="1700"/>
              <a:buChar char="○"/>
            </a:pPr>
            <a:r>
              <a:rPr lang="en" sz="1700"/>
              <a:t>Real Sense camera too power hungry</a:t>
            </a:r>
            <a:endParaRPr sz="1700"/>
          </a:p>
          <a:p>
            <a:pPr indent="-336550" lvl="1" marL="914400" rtl="0" algn="l">
              <a:lnSpc>
                <a:spcPct val="100000"/>
              </a:lnSpc>
              <a:spcBef>
                <a:spcPts val="0"/>
              </a:spcBef>
              <a:spcAft>
                <a:spcPts val="0"/>
              </a:spcAft>
              <a:buSzPts val="1700"/>
              <a:buChar char="○"/>
            </a:pPr>
            <a:r>
              <a:rPr lang="en" sz="1700"/>
              <a:t>Find the best auxiliary sensor that works underwater </a:t>
            </a:r>
            <a:endParaRPr sz="1700"/>
          </a:p>
          <a:p>
            <a:pPr indent="-336550" lvl="1" marL="914400" rtl="0" algn="l">
              <a:lnSpc>
                <a:spcPct val="100000"/>
              </a:lnSpc>
              <a:spcBef>
                <a:spcPts val="0"/>
              </a:spcBef>
              <a:spcAft>
                <a:spcPts val="0"/>
              </a:spcAft>
              <a:buSzPts val="1700"/>
              <a:buChar char="○"/>
            </a:pPr>
            <a:r>
              <a:rPr lang="en" sz="1700"/>
              <a:t>Send interrupt to firmware to trigger between Sleep (low power) and Active</a:t>
            </a:r>
            <a:endParaRPr sz="1700"/>
          </a:p>
          <a:p>
            <a:pPr indent="-336550" lvl="1" marL="914400" rtl="0" algn="l">
              <a:lnSpc>
                <a:spcPct val="100000"/>
              </a:lnSpc>
              <a:spcBef>
                <a:spcPts val="0"/>
              </a:spcBef>
              <a:spcAft>
                <a:spcPts val="0"/>
              </a:spcAft>
              <a:buSzPts val="1700"/>
              <a:buChar char="○"/>
            </a:pPr>
            <a:r>
              <a:rPr lang="en" sz="1700"/>
              <a:t>Package additional sensor, create additional daughter board if needed </a:t>
            </a:r>
            <a:endParaRPr sz="1700"/>
          </a:p>
          <a:p>
            <a:pPr indent="-349250" lvl="0" marL="457200" rtl="0" algn="l">
              <a:lnSpc>
                <a:spcPct val="100000"/>
              </a:lnSpc>
              <a:spcBef>
                <a:spcPts val="0"/>
              </a:spcBef>
              <a:spcAft>
                <a:spcPts val="0"/>
              </a:spcAft>
              <a:buSzPts val="1900"/>
              <a:buChar char="●"/>
            </a:pPr>
            <a:r>
              <a:rPr lang="en" sz="1900"/>
              <a:t>Part 2: Create a sleep state in firmware (low power)</a:t>
            </a:r>
            <a:endParaRPr sz="1700"/>
          </a:p>
          <a:p>
            <a:pPr indent="-336550" lvl="1" marL="914400" rtl="0" algn="l">
              <a:lnSpc>
                <a:spcPct val="100000"/>
              </a:lnSpc>
              <a:spcBef>
                <a:spcPts val="0"/>
              </a:spcBef>
              <a:spcAft>
                <a:spcPts val="0"/>
              </a:spcAft>
              <a:buSzPts val="1700"/>
              <a:buChar char="○"/>
            </a:pPr>
            <a:r>
              <a:rPr lang="en" sz="1700"/>
              <a:t>Turn the entire system off</a:t>
            </a:r>
            <a:endParaRPr sz="1700"/>
          </a:p>
          <a:p>
            <a:pPr indent="-336550" lvl="1" marL="914400" rtl="0" algn="l">
              <a:lnSpc>
                <a:spcPct val="100000"/>
              </a:lnSpc>
              <a:spcBef>
                <a:spcPts val="0"/>
              </a:spcBef>
              <a:spcAft>
                <a:spcPts val="0"/>
              </a:spcAft>
              <a:buSzPts val="1700"/>
              <a:buChar char="○"/>
            </a:pPr>
            <a:r>
              <a:rPr lang="en" sz="1700"/>
              <a:t>Turn off cores, GPU</a:t>
            </a:r>
            <a:endParaRPr sz="1700"/>
          </a:p>
          <a:p>
            <a:pPr indent="-336550" lvl="1" marL="914400" rtl="0" algn="l">
              <a:lnSpc>
                <a:spcPct val="100000"/>
              </a:lnSpc>
              <a:spcBef>
                <a:spcPts val="0"/>
              </a:spcBef>
              <a:spcAft>
                <a:spcPts val="0"/>
              </a:spcAft>
              <a:buSzPts val="1700"/>
              <a:buChar char="○"/>
            </a:pPr>
            <a:r>
              <a:rPr lang="en" sz="1700"/>
              <a:t>Slow down clock</a:t>
            </a:r>
            <a:r>
              <a:rPr lang="en" sz="1700"/>
              <a:t> speed</a:t>
            </a:r>
            <a:endParaRPr sz="1700"/>
          </a:p>
          <a:p>
            <a:pPr indent="-336550" lvl="1" marL="914400" rtl="0" algn="l">
              <a:lnSpc>
                <a:spcPct val="100000"/>
              </a:lnSpc>
              <a:spcBef>
                <a:spcPts val="0"/>
              </a:spcBef>
              <a:spcAft>
                <a:spcPts val="0"/>
              </a:spcAft>
              <a:buSzPts val="1700"/>
              <a:buChar char="○"/>
            </a:pPr>
            <a:r>
              <a:rPr lang="en" sz="1700"/>
              <a:t>Turn off certain parts of the system (RealSense, SSD)</a:t>
            </a:r>
            <a:endParaRPr sz="1700"/>
          </a:p>
          <a:p>
            <a:pPr indent="-336550" lvl="0" marL="457200" rtl="0" algn="l">
              <a:lnSpc>
                <a:spcPct val="100000"/>
              </a:lnSpc>
              <a:spcBef>
                <a:spcPts val="0"/>
              </a:spcBef>
              <a:spcAft>
                <a:spcPts val="0"/>
              </a:spcAft>
              <a:buSzPts val="1700"/>
              <a:buChar char="●"/>
            </a:pPr>
            <a:r>
              <a:rPr lang="en" sz="1700"/>
              <a:t>Part 3: Add additional batteries</a:t>
            </a:r>
            <a:endParaRPr sz="1700"/>
          </a:p>
          <a:p>
            <a:pPr indent="-336550" lvl="1" marL="914400" rtl="0" algn="l">
              <a:lnSpc>
                <a:spcPct val="100000"/>
              </a:lnSpc>
              <a:spcBef>
                <a:spcPts val="0"/>
              </a:spcBef>
              <a:spcAft>
                <a:spcPts val="0"/>
              </a:spcAft>
              <a:buSzPts val="1700"/>
              <a:buChar char="○"/>
            </a:pPr>
            <a:r>
              <a:rPr lang="en" sz="1700"/>
              <a:t>Increase tube size to accommodate batteries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System</a:t>
            </a:r>
            <a:endParaRPr/>
          </a:p>
        </p:txBody>
      </p:sp>
      <p:sp>
        <p:nvSpPr>
          <p:cNvPr id="316" name="Google Shape;316;p18"/>
          <p:cNvSpPr txBox="1"/>
          <p:nvPr>
            <p:ph idx="1" type="body"/>
          </p:nvPr>
        </p:nvSpPr>
        <p:spPr>
          <a:xfrm>
            <a:off x="311700" y="923875"/>
            <a:ext cx="4260300" cy="3433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Consistent recording l</a:t>
            </a:r>
            <a:r>
              <a:rPr lang="en" sz="1700"/>
              <a:t>asts around 2 hours</a:t>
            </a:r>
            <a:endParaRPr sz="1700"/>
          </a:p>
          <a:p>
            <a:pPr indent="-336550" lvl="0" marL="457200" rtl="0" algn="l">
              <a:spcBef>
                <a:spcPts val="0"/>
              </a:spcBef>
              <a:spcAft>
                <a:spcPts val="0"/>
              </a:spcAft>
              <a:buSzPts val="1700"/>
              <a:buChar char="●"/>
            </a:pPr>
            <a:r>
              <a:rPr lang="en" sz="1700"/>
              <a:t>1.5tb </a:t>
            </a:r>
            <a:r>
              <a:rPr lang="en" sz="1700"/>
              <a:t>SSD card gets full 5Gb a minute</a:t>
            </a:r>
            <a:endParaRPr sz="1700"/>
          </a:p>
          <a:p>
            <a:pPr indent="0" lvl="0" marL="457200" rtl="0" algn="l">
              <a:spcBef>
                <a:spcPts val="1200"/>
              </a:spcBef>
              <a:spcAft>
                <a:spcPts val="1200"/>
              </a:spcAft>
              <a:buNone/>
            </a:pPr>
            <a:r>
              <a:t/>
            </a:r>
            <a:endParaRPr/>
          </a:p>
        </p:txBody>
      </p:sp>
      <p:sp>
        <p:nvSpPr>
          <p:cNvPr id="317" name="Google Shape;317;p18"/>
          <p:cNvSpPr txBox="1"/>
          <p:nvPr>
            <p:ph type="title"/>
          </p:nvPr>
        </p:nvSpPr>
        <p:spPr>
          <a:xfrm>
            <a:off x="45720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Updated System</a:t>
            </a:r>
            <a:endParaRPr/>
          </a:p>
        </p:txBody>
      </p:sp>
      <p:sp>
        <p:nvSpPr>
          <p:cNvPr id="318" name="Google Shape;318;p18"/>
          <p:cNvSpPr txBox="1"/>
          <p:nvPr/>
        </p:nvSpPr>
        <p:spPr>
          <a:xfrm>
            <a:off x="4746175" y="963350"/>
            <a:ext cx="4086000" cy="3756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Goal: Last around 1-2 weeks</a:t>
            </a:r>
            <a:endParaRPr sz="1700">
              <a:solidFill>
                <a:schemeClr val="dk2"/>
              </a:solidFill>
              <a:latin typeface="Nunito"/>
              <a:ea typeface="Nunito"/>
              <a:cs typeface="Nunito"/>
              <a:sym typeface="Nunito"/>
            </a:endParaRPr>
          </a:p>
          <a:p>
            <a:pPr indent="-336550" lvl="0" marL="457200" marR="0" rtl="0" algn="l">
              <a:lnSpc>
                <a:spcPct val="115000"/>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To sense fish activity to enable/disable high-power systems to capture data</a:t>
            </a:r>
            <a:endParaRPr sz="1700">
              <a:solidFill>
                <a:schemeClr val="dk2"/>
              </a:solidFill>
              <a:latin typeface="Nunito"/>
              <a:ea typeface="Nunito"/>
              <a:cs typeface="Nunito"/>
              <a:sym typeface="Nunito"/>
            </a:endParaRPr>
          </a:p>
          <a:p>
            <a:pPr indent="-336550" lvl="0" marL="457200" marR="0" rtl="0" algn="l">
              <a:lnSpc>
                <a:spcPct val="115000"/>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Capable firmware to power the low-power sensor system as well as switch to the high-power camera system</a:t>
            </a:r>
            <a:endParaRPr sz="1700">
              <a:solidFill>
                <a:schemeClr val="dk2"/>
              </a:solidFill>
              <a:latin typeface="Nunito"/>
              <a:ea typeface="Nunito"/>
              <a:cs typeface="Nunito"/>
              <a:sym typeface="Nunito"/>
            </a:endParaRPr>
          </a:p>
          <a:p>
            <a:pPr indent="-336550" lvl="0" marL="457200" marR="0" rtl="0" algn="l">
              <a:lnSpc>
                <a:spcPct val="115000"/>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Larger </a:t>
            </a:r>
            <a:r>
              <a:rPr lang="en" sz="1700">
                <a:solidFill>
                  <a:schemeClr val="dk2"/>
                </a:solidFill>
                <a:latin typeface="Nunito"/>
                <a:ea typeface="Nunito"/>
                <a:cs typeface="Nunito"/>
                <a:sym typeface="Nunito"/>
              </a:rPr>
              <a:t>battery</a:t>
            </a:r>
            <a:r>
              <a:rPr lang="en" sz="1700">
                <a:solidFill>
                  <a:schemeClr val="dk2"/>
                </a:solidFill>
                <a:latin typeface="Nunito"/>
                <a:ea typeface="Nunito"/>
                <a:cs typeface="Nunito"/>
                <a:sym typeface="Nunito"/>
              </a:rPr>
              <a:t> containment to house more batteries (mechanical)</a:t>
            </a:r>
            <a:endParaRPr sz="1700">
              <a:solidFill>
                <a:schemeClr val="dk2"/>
              </a:solidFill>
              <a:latin typeface="Nunito"/>
              <a:ea typeface="Nunito"/>
              <a:cs typeface="Nunito"/>
              <a:sym typeface="Nunito"/>
            </a:endParaRPr>
          </a:p>
          <a:p>
            <a:pPr indent="-336550" lvl="0" marL="457200" marR="0" rtl="0" algn="l">
              <a:lnSpc>
                <a:spcPct val="115000"/>
              </a:lnSpc>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Bait frame to hold bait to lure fish toward the capsule (mechanical)</a:t>
            </a:r>
            <a:endParaRPr sz="1700"/>
          </a:p>
        </p:txBody>
      </p:sp>
      <p:pic>
        <p:nvPicPr>
          <p:cNvPr id="319" name="Google Shape;319;p18"/>
          <p:cNvPicPr preferRelativeResize="0"/>
          <p:nvPr/>
        </p:nvPicPr>
        <p:blipFill>
          <a:blip r:embed="rId3">
            <a:alphaModFix/>
          </a:blip>
          <a:stretch>
            <a:fillRect/>
          </a:stretch>
        </p:blipFill>
        <p:spPr>
          <a:xfrm>
            <a:off x="1002700" y="2276725"/>
            <a:ext cx="3337476" cy="2604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Schedule</a:t>
            </a:r>
            <a:endParaRPr/>
          </a:p>
        </p:txBody>
      </p:sp>
      <p:sp>
        <p:nvSpPr>
          <p:cNvPr id="325" name="Google Shape;325;p19"/>
          <p:cNvSpPr txBox="1"/>
          <p:nvPr>
            <p:ph idx="1" type="body"/>
          </p:nvPr>
        </p:nvSpPr>
        <p:spPr>
          <a:xfrm>
            <a:off x="1303800" y="1372350"/>
            <a:ext cx="7030500" cy="315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00"/>
              <a:t>Week 3: </a:t>
            </a:r>
            <a:r>
              <a:rPr lang="en" sz="1500"/>
              <a:t>research and compile list of </a:t>
            </a:r>
            <a:r>
              <a:rPr lang="en" sz="1500"/>
              <a:t>sensors to test</a:t>
            </a:r>
            <a:r>
              <a:rPr lang="en" sz="1500"/>
              <a:t>, and rampup on existing hardware</a:t>
            </a:r>
            <a:endParaRPr sz="1500"/>
          </a:p>
          <a:p>
            <a:pPr indent="0" lvl="0" marL="0" rtl="0" algn="l">
              <a:lnSpc>
                <a:spcPct val="95000"/>
              </a:lnSpc>
              <a:spcBef>
                <a:spcPts val="1200"/>
              </a:spcBef>
              <a:spcAft>
                <a:spcPts val="0"/>
              </a:spcAft>
              <a:buNone/>
            </a:pPr>
            <a:r>
              <a:rPr b="1" lang="en" sz="1500"/>
              <a:t>Week 4:</a:t>
            </a:r>
            <a:r>
              <a:rPr lang="en" sz="1500"/>
              <a:t> bring in multiple sensors and start underwater </a:t>
            </a:r>
            <a:r>
              <a:rPr lang="en" sz="1500"/>
              <a:t>testing, </a:t>
            </a:r>
            <a:r>
              <a:rPr lang="en" sz="1500"/>
              <a:t>start firmware development</a:t>
            </a:r>
            <a:endParaRPr sz="1500"/>
          </a:p>
          <a:p>
            <a:pPr indent="0" lvl="0" marL="0" rtl="0" algn="l">
              <a:lnSpc>
                <a:spcPct val="95000"/>
              </a:lnSpc>
              <a:spcBef>
                <a:spcPts val="1200"/>
              </a:spcBef>
              <a:spcAft>
                <a:spcPts val="0"/>
              </a:spcAft>
              <a:buNone/>
            </a:pPr>
            <a:r>
              <a:rPr b="1" lang="en" sz="1500"/>
              <a:t>Week 5:</a:t>
            </a:r>
            <a:r>
              <a:rPr lang="en" sz="1500"/>
              <a:t> </a:t>
            </a:r>
            <a:r>
              <a:rPr lang="en" sz="1500"/>
              <a:t>low power state firmware development, daughter board development (if needed)</a:t>
            </a:r>
            <a:endParaRPr sz="1500"/>
          </a:p>
          <a:p>
            <a:pPr indent="0" lvl="0" marL="0" rtl="0" algn="l">
              <a:lnSpc>
                <a:spcPct val="95000"/>
              </a:lnSpc>
              <a:spcBef>
                <a:spcPts val="1200"/>
              </a:spcBef>
              <a:spcAft>
                <a:spcPts val="0"/>
              </a:spcAft>
              <a:buNone/>
            </a:pPr>
            <a:r>
              <a:rPr b="1" lang="en" sz="1500"/>
              <a:t>Week 6:</a:t>
            </a:r>
            <a:r>
              <a:rPr lang="en" sz="1500"/>
              <a:t> sensor firmware </a:t>
            </a:r>
            <a:r>
              <a:rPr lang="en" sz="1500"/>
              <a:t>integration</a:t>
            </a:r>
            <a:r>
              <a:rPr lang="en" sz="1500"/>
              <a:t> and development</a:t>
            </a:r>
            <a:endParaRPr sz="1500"/>
          </a:p>
          <a:p>
            <a:pPr indent="0" lvl="0" marL="0" rtl="0" algn="l">
              <a:lnSpc>
                <a:spcPct val="95000"/>
              </a:lnSpc>
              <a:spcBef>
                <a:spcPts val="1200"/>
              </a:spcBef>
              <a:spcAft>
                <a:spcPts val="0"/>
              </a:spcAft>
              <a:buNone/>
            </a:pPr>
            <a:r>
              <a:rPr b="1" lang="en" sz="1500"/>
              <a:t>Week 7:</a:t>
            </a:r>
            <a:r>
              <a:rPr lang="en" sz="1500"/>
              <a:t> sensor hardware </a:t>
            </a:r>
            <a:r>
              <a:rPr lang="en" sz="1500"/>
              <a:t>integration and testing </a:t>
            </a:r>
            <a:endParaRPr sz="1500"/>
          </a:p>
          <a:p>
            <a:pPr indent="0" lvl="0" marL="0" rtl="0" algn="l">
              <a:lnSpc>
                <a:spcPct val="95000"/>
              </a:lnSpc>
              <a:spcBef>
                <a:spcPts val="1200"/>
              </a:spcBef>
              <a:spcAft>
                <a:spcPts val="0"/>
              </a:spcAft>
              <a:buNone/>
            </a:pPr>
            <a:r>
              <a:rPr b="1" lang="en" sz="1500"/>
              <a:t>Week 8:</a:t>
            </a:r>
            <a:r>
              <a:rPr lang="en" sz="1500"/>
              <a:t> hardware/software debugging and testing </a:t>
            </a:r>
            <a:endParaRPr sz="1500"/>
          </a:p>
          <a:p>
            <a:pPr indent="0" lvl="0" marL="0" rtl="0" algn="l">
              <a:lnSpc>
                <a:spcPct val="95000"/>
              </a:lnSpc>
              <a:spcBef>
                <a:spcPts val="1200"/>
              </a:spcBef>
              <a:spcAft>
                <a:spcPts val="1200"/>
              </a:spcAft>
              <a:buNone/>
            </a:pPr>
            <a:r>
              <a:rPr b="1" lang="en" sz="1500"/>
              <a:t>Week 9: </a:t>
            </a:r>
            <a:r>
              <a:rPr lang="en" sz="1500"/>
              <a:t>field testing and wrap up</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