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5143500" cy="9144000"/>
  <p:embeddedFontLst>
    <p:embeddedFont>
      <p:font typeface="Questrial"/>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udooFmKa1BGcelM1U2FlMdgdK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Google Shape;1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 name="Google Shape;1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 name="Google Shape;1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 name="Google Shape;2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pitch.com?utm_medium=product-presentation&amp;utm_source=powerpoint-export&amp;utm_campaign=bottom_bar_cta&amp;utm_content=cf2f849d-d5ae-442e-b336-5fed5e79753e"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pitch.com?utm_medium=product-presentation&amp;utm_source=powerpoint-export&amp;utm_campaign=bottom_bar_cta&amp;utm_content=cf2f849d-d5ae-442e-b336-5fed5e79753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cf2f849d-d5ae-442e-b336-5fed5e79753e"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pitch.com?utm_medium=product-presentation&amp;utm_source=powerpoint-export&amp;utm_campaign=bottom_bar_cta&amp;utm_content=cf2f849d-d5ae-442e-b336-5fed5e79753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pitch.com?utm_medium=product-presentation&amp;utm_source=powerpoint-export&amp;utm_campaign=bottom_bar_cta&amp;utm_content=cf2f849d-d5ae-442e-b336-5fed5e79753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pitch.com?utm_medium=product-presentation&amp;utm_source=powerpoint-export&amp;utm_campaign=bottom_bar_cta&amp;utm_content=cf2f849d-d5ae-442e-b336-5fed5e79753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pitch.com?utm_medium=product-presentation&amp;utm_source=powerpoint-export&amp;utm_campaign=bottom_bar_cta&amp;utm_content=cf2f849d-d5ae-442e-b336-5fed5e79753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pitch.com?utm_medium=product-presentation&amp;utm_source=powerpoint-export&amp;utm_campaign=bottom_bar_cta&amp;utm_content=cf2f849d-d5ae-442e-b336-5fed5e79753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cf2f849d-d5ae-442e-b336-5fed5e79753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cf2f849d-d5ae-442e-b336-5fed5e79753e"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pitch.com?utm_medium=product-presentation&amp;utm_source=powerpoint-export&amp;utm_campaign=bottom_bar_cta&amp;utm_content=cf2f849d-d5ae-442e-b336-5fed5e79753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pitch.com?utm_medium=product-presentation&amp;utm_source=powerpoint-export&amp;utm_campaign=bottom_bar_cta&amp;utm_content=cf2f849d-d5ae-442e-b336-5fed5e79753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
        <p:cNvGrpSpPr/>
        <p:nvPr/>
      </p:nvGrpSpPr>
      <p:grpSpPr>
        <a:xfrm>
          <a:off x="0" y="0"/>
          <a:ext cx="0" cy="0"/>
          <a:chOff x="0" y="0"/>
          <a:chExt cx="0" cy="0"/>
        </a:xfrm>
      </p:grpSpPr>
      <p:pic>
        <p:nvPicPr>
          <p:cNvPr id="16" name="Google Shape;16;p1" descr="https://pitch-assets-ccb95893-de3f-4266-973c-20049231b248.s3.eu-west-1.amazonaws.com/ebbf4563-bc3b-491e-aef8-2dbe080ec52a?pitch-bytes=4351341&amp;pitch-content-type=image%2F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7" name="Google Shape;17;p1"/>
          <p:cNvSpPr/>
          <p:nvPr/>
        </p:nvSpPr>
        <p:spPr>
          <a:xfrm>
            <a:off x="1381125" y="824381"/>
            <a:ext cx="6381750" cy="3429000"/>
          </a:xfrm>
          <a:prstGeom prst="roundRect">
            <a:avLst>
              <a:gd name="adj" fmla="val -26667"/>
            </a:avLst>
          </a:prstGeom>
          <a:solidFill>
            <a:srgbClr val="9820F8"/>
          </a:solidFill>
          <a:ln>
            <a:noFill/>
          </a:ln>
        </p:spPr>
        <p:txBody>
          <a:bodyPr spcFirstLastPara="1" wrap="square" lIns="354525" tIns="404800" rIns="354525" bIns="404800" anchor="ctr" anchorCtr="0">
            <a:noAutofit/>
          </a:bodyPr>
          <a:lstStyle/>
          <a:p>
            <a:pPr marL="0" marR="0" lvl="0" indent="0" algn="ctr" rtl="0">
              <a:lnSpc>
                <a:spcPct val="175037"/>
              </a:lnSpc>
              <a:spcBef>
                <a:spcPts val="0"/>
              </a:spcBef>
              <a:spcAft>
                <a:spcPts val="0"/>
              </a:spcAft>
              <a:buNone/>
            </a:pPr>
            <a:endParaRPr sz="1350" b="0" i="0" u="none" strike="noStrike" cap="none">
              <a:solidFill>
                <a:schemeClr val="dk1"/>
              </a:solidFill>
              <a:latin typeface="Calibri"/>
              <a:ea typeface="Calibri"/>
              <a:cs typeface="Calibri"/>
              <a:sym typeface="Calibri"/>
            </a:endParaRPr>
          </a:p>
        </p:txBody>
      </p:sp>
      <p:sp>
        <p:nvSpPr>
          <p:cNvPr id="18" name="Google Shape;18;p1"/>
          <p:cNvSpPr/>
          <p:nvPr/>
        </p:nvSpPr>
        <p:spPr>
          <a:xfrm>
            <a:off x="1952188" y="1856860"/>
            <a:ext cx="5238740" cy="628636"/>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en-US" sz="4500" b="1" i="0" u="none" strike="noStrike" cap="none">
                <a:solidFill>
                  <a:srgbClr val="FFFFFF"/>
                </a:solidFill>
                <a:latin typeface="Questrial"/>
                <a:ea typeface="Questrial"/>
                <a:cs typeface="Questrial"/>
                <a:sym typeface="Questrial"/>
              </a:rPr>
              <a:t>ZENITHLEDGER</a:t>
            </a:r>
            <a:endParaRPr sz="4500" b="0" i="0" u="none" strike="noStrike" cap="none">
              <a:solidFill>
                <a:schemeClr val="dk1"/>
              </a:solidFill>
              <a:latin typeface="Calibri"/>
              <a:ea typeface="Calibri"/>
              <a:cs typeface="Calibri"/>
              <a:sym typeface="Calibri"/>
            </a:endParaRPr>
          </a:p>
        </p:txBody>
      </p:sp>
      <p:sp>
        <p:nvSpPr>
          <p:cNvPr id="19" name="Google Shape;19;p1"/>
          <p:cNvSpPr/>
          <p:nvPr/>
        </p:nvSpPr>
        <p:spPr>
          <a:xfrm>
            <a:off x="1953094" y="2662212"/>
            <a:ext cx="5238750" cy="533400"/>
          </a:xfrm>
          <a:prstGeom prst="rect">
            <a:avLst/>
          </a:prstGeom>
          <a:noFill/>
          <a:ln>
            <a:noFill/>
          </a:ln>
        </p:spPr>
        <p:txBody>
          <a:bodyPr spcFirstLastPara="1" wrap="square" lIns="0" tIns="0" rIns="0" bIns="0" anchor="b" anchorCtr="0">
            <a:noAutofit/>
          </a:bodyPr>
          <a:lstStyle/>
          <a:p>
            <a:pPr marL="0" marR="0" lvl="0" indent="0" algn="ctr" rtl="0">
              <a:lnSpc>
                <a:spcPct val="175000"/>
              </a:lnSpc>
              <a:spcBef>
                <a:spcPts val="0"/>
              </a:spcBef>
              <a:spcAft>
                <a:spcPts val="0"/>
              </a:spcAft>
              <a:buNone/>
            </a:pPr>
            <a:r>
              <a:rPr lang="en-US" sz="1200" b="1" i="0" u="none" strike="noStrike" cap="none">
                <a:solidFill>
                  <a:srgbClr val="FFFFFF"/>
                </a:solidFill>
                <a:latin typeface="Questrial"/>
                <a:ea typeface="Questrial"/>
                <a:cs typeface="Questrial"/>
                <a:sym typeface="Questrial"/>
              </a:rPr>
              <a:t>SCALING TOKENS THROUGH PAYMENTS-SPECIFIC PROTOCOL.</a:t>
            </a:r>
            <a:endParaRPr sz="1200" b="0" i="0" u="none" strike="noStrike" cap="none">
              <a:solidFill>
                <a:schemeClr val="dk1"/>
              </a:solidFill>
              <a:latin typeface="Calibri"/>
              <a:ea typeface="Calibri"/>
              <a:cs typeface="Calibri"/>
              <a:sym typeface="Calibri"/>
            </a:endParaRPr>
          </a:p>
        </p:txBody>
      </p:sp>
      <p:cxnSp>
        <p:nvCxnSpPr>
          <p:cNvPr id="20" name="Google Shape;20;p1"/>
          <p:cNvCxnSpPr/>
          <p:nvPr/>
        </p:nvCxnSpPr>
        <p:spPr>
          <a:xfrm>
            <a:off x="475190" y="4855706"/>
            <a:ext cx="8192885" cy="0"/>
          </a:xfrm>
          <a:prstGeom prst="straightConnector1">
            <a:avLst/>
          </a:prstGeom>
          <a:solidFill>
            <a:srgbClr val="9820F8"/>
          </a:solidFill>
          <a:ln w="9525" cap="flat" cmpd="sng">
            <a:solidFill>
              <a:srgbClr val="111111"/>
            </a:solidFill>
            <a:prstDash val="solid"/>
            <a:round/>
            <a:headEnd type="none" w="sm" len="sm"/>
            <a:tailEnd type="none" w="sm" len="sm"/>
          </a:ln>
        </p:spPr>
      </p:cxnSp>
      <p:cxnSp>
        <p:nvCxnSpPr>
          <p:cNvPr id="21" name="Google Shape;21;p1"/>
          <p:cNvCxnSpPr/>
          <p:nvPr/>
        </p:nvCxnSpPr>
        <p:spPr>
          <a:xfrm>
            <a:off x="1953500" y="1181304"/>
            <a:ext cx="5238750" cy="0"/>
          </a:xfrm>
          <a:prstGeom prst="straightConnector1">
            <a:avLst/>
          </a:prstGeom>
          <a:solidFill>
            <a:srgbClr val="9820F8"/>
          </a:solidFill>
          <a:ln w="9525" cap="flat" cmpd="sng">
            <a:solidFill>
              <a:srgbClr val="9820F8"/>
            </a:solidFill>
            <a:prstDash val="solid"/>
            <a:round/>
            <a:headEnd type="none" w="sm" len="sm"/>
            <a:tailEnd type="none" w="sm" len="sm"/>
          </a:ln>
        </p:spPr>
      </p:cxnSp>
      <p:pic>
        <p:nvPicPr>
          <p:cNvPr id="22" name="Google Shape;22;p1" descr="https://pitch-assets-ccb95893-de3f-4266-973c-20049231b248.s3.eu-west-1.amazonaws.com/65d339da-4d35-4b5f-9ed0-9cc0246983c1?pitch-bytes=29312&amp;pitch-content-type=image%2Fpng"/>
          <p:cNvPicPr preferRelativeResize="0"/>
          <p:nvPr/>
        </p:nvPicPr>
        <p:blipFill rotWithShape="1">
          <a:blip r:embed="rId4">
            <a:alphaModFix/>
          </a:blip>
          <a:srcRect/>
          <a:stretch/>
        </p:blipFill>
        <p:spPr>
          <a:xfrm>
            <a:off x="7784524" y="2802811"/>
            <a:ext cx="1357477" cy="2057400"/>
          </a:xfrm>
          <a:prstGeom prst="rect">
            <a:avLst/>
          </a:prstGeom>
          <a:noFill/>
          <a:ln>
            <a:noFill/>
          </a:ln>
          <a:effectLst>
            <a:outerShdw blurRad="152400" dist="50800" dir="3780000" algn="bl" rotWithShape="0">
              <a:srgbClr val="000000"/>
            </a:outerShdw>
          </a:effectLst>
        </p:spPr>
      </p:pic>
      <p:pic>
        <p:nvPicPr>
          <p:cNvPr id="23" name="Google Shape;23;p1" descr="https://pitch-assets-ccb95893-de3f-4266-973c-20049231b248.s3.eu-west-1.amazonaws.com/3ae5f3d8-6c31-4698-a403-04634f46f3c3?pitch-bytes=29312&amp;pitch-content-type=image%2Fpng"/>
          <p:cNvPicPr preferRelativeResize="0"/>
          <p:nvPr/>
        </p:nvPicPr>
        <p:blipFill rotWithShape="1">
          <a:blip r:embed="rId4">
            <a:alphaModFix/>
          </a:blip>
          <a:srcRect/>
          <a:stretch/>
        </p:blipFill>
        <p:spPr>
          <a:xfrm>
            <a:off x="1999" y="3342"/>
            <a:ext cx="1357477" cy="2057400"/>
          </a:xfrm>
          <a:prstGeom prst="rect">
            <a:avLst/>
          </a:prstGeom>
          <a:noFill/>
          <a:ln>
            <a:noFill/>
          </a:ln>
          <a:effectLst>
            <a:outerShdw blurRad="406400" dist="50800" dir="5400000" algn="bl" rotWithShape="0">
              <a:srgbClr val="000000">
                <a:alpha val="76862"/>
              </a:srgbClr>
            </a:outerShdw>
          </a:effectLst>
        </p:spPr>
      </p:pic>
      <p:pic>
        <p:nvPicPr>
          <p:cNvPr id="24" name="Google Shape;24;p1" descr="https://pitch-assets-ccb95893-de3f-4266-973c-20049231b248.s3.eu-west-1.amazonaws.com/try-pitch-pdf-export-logo.svg">
            <a:hlinkClick r:id="rId5"/>
          </p:cNvPr>
          <p:cNvPicPr preferRelativeResize="0"/>
          <p:nvPr/>
        </p:nvPicPr>
        <p:blipFill rotWithShape="1">
          <a:blip r:embed="rId6">
            <a:alphaModFix/>
          </a:blip>
          <a:srcRect/>
          <a:stretch/>
        </p:blipFill>
        <p:spPr>
          <a:xfrm>
            <a:off x="136595" y="4803153"/>
            <a:ext cx="515221" cy="2273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820F8"/>
        </a:solidFill>
        <a:effectLst/>
      </p:bgPr>
    </p:bg>
    <p:spTree>
      <p:nvGrpSpPr>
        <p:cNvPr id="1" name="Shape 163"/>
        <p:cNvGrpSpPr/>
        <p:nvPr/>
      </p:nvGrpSpPr>
      <p:grpSpPr>
        <a:xfrm>
          <a:off x="0" y="0"/>
          <a:ext cx="0" cy="0"/>
          <a:chOff x="0" y="0"/>
          <a:chExt cx="0" cy="0"/>
        </a:xfrm>
      </p:grpSpPr>
      <p:sp>
        <p:nvSpPr>
          <p:cNvPr id="164" name="Google Shape;164;p10"/>
          <p:cNvSpPr/>
          <p:nvPr/>
        </p:nvSpPr>
        <p:spPr>
          <a:xfrm>
            <a:off x="473346" y="1568086"/>
            <a:ext cx="2015977" cy="2015977"/>
          </a:xfrm>
          <a:prstGeom prst="ellipse">
            <a:avLst/>
          </a:prstGeom>
          <a:solidFill>
            <a:srgbClr val="FFFFFF">
              <a:alpha val="0"/>
            </a:srgbClr>
          </a:solidFill>
          <a:ln w="10575" cap="flat" cmpd="sng">
            <a:solidFill>
              <a:srgbClr val="9820F8">
                <a:alpha val="32941"/>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p:nvPr/>
        </p:nvSpPr>
        <p:spPr>
          <a:xfrm>
            <a:off x="3564770" y="1568086"/>
            <a:ext cx="2015977" cy="2015977"/>
          </a:xfrm>
          <a:prstGeom prst="ellipse">
            <a:avLst/>
          </a:prstGeom>
          <a:solidFill>
            <a:srgbClr val="FFFFFF">
              <a:alpha val="0"/>
            </a:srgbClr>
          </a:solidFill>
          <a:ln w="10575" cap="flat" cmpd="sng">
            <a:solidFill>
              <a:srgbClr val="9820F8">
                <a:alpha val="32941"/>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p:nvPr/>
        </p:nvSpPr>
        <p:spPr>
          <a:xfrm>
            <a:off x="6329079" y="1941348"/>
            <a:ext cx="2735017" cy="3202152"/>
          </a:xfrm>
          <a:prstGeom prst="ellipse">
            <a:avLst/>
          </a:prstGeom>
          <a:solidFill>
            <a:srgbClr val="FFFFFF">
              <a:alpha val="0"/>
            </a:srgbClr>
          </a:solidFill>
          <a:ln w="10575" cap="flat" cmpd="sng">
            <a:solidFill>
              <a:srgbClr val="9820F8">
                <a:alpha val="32941"/>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5737" y="4924846"/>
            <a:ext cx="1546463" cy="150019"/>
          </a:xfrm>
          <a:prstGeom prst="rect">
            <a:avLst/>
          </a:prstGeom>
          <a:noFill/>
          <a:ln>
            <a:noFill/>
          </a:ln>
        </p:spPr>
        <p:txBody>
          <a:bodyPr spcFirstLastPara="1" wrap="square" lIns="0" tIns="0" rIns="0" bIns="0" anchor="ctr" anchorCtr="0">
            <a:noAutofit/>
          </a:bodyPr>
          <a:lstStyle/>
          <a:p>
            <a:pPr marL="0" marR="0" lvl="0" indent="0" algn="l"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AUGUST 2032</a:t>
            </a:r>
            <a:endParaRPr sz="675" b="0" i="0" u="none" strike="noStrike" cap="none">
              <a:solidFill>
                <a:schemeClr val="dk1"/>
              </a:solidFill>
              <a:latin typeface="Calibri"/>
              <a:ea typeface="Calibri"/>
              <a:cs typeface="Calibri"/>
              <a:sym typeface="Calibri"/>
            </a:endParaRPr>
          </a:p>
        </p:txBody>
      </p:sp>
      <p:sp>
        <p:nvSpPr>
          <p:cNvPr id="168" name="Google Shape;168;p10"/>
          <p:cNvSpPr/>
          <p:nvPr/>
        </p:nvSpPr>
        <p:spPr>
          <a:xfrm>
            <a:off x="7121996" y="4924846"/>
            <a:ext cx="1546463" cy="150019"/>
          </a:xfrm>
          <a:prstGeom prst="rect">
            <a:avLst/>
          </a:prstGeom>
          <a:noFill/>
          <a:ln>
            <a:noFill/>
          </a:ln>
        </p:spPr>
        <p:txBody>
          <a:bodyPr spcFirstLastPara="1" wrap="square" lIns="0" tIns="0" rIns="0" bIns="0" anchor="ctr" anchorCtr="0">
            <a:noAutofit/>
          </a:bodyPr>
          <a:lstStyle/>
          <a:p>
            <a:pPr marL="0" marR="0" lvl="0" indent="0" algn="r"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INFO@COMPANY.COM</a:t>
            </a:r>
            <a:endParaRPr sz="675" b="0" i="0" u="none" strike="noStrike" cap="none">
              <a:solidFill>
                <a:schemeClr val="dk1"/>
              </a:solidFill>
              <a:latin typeface="Calibri"/>
              <a:ea typeface="Calibri"/>
              <a:cs typeface="Calibri"/>
              <a:sym typeface="Calibri"/>
            </a:endParaRPr>
          </a:p>
        </p:txBody>
      </p:sp>
      <p:cxnSp>
        <p:nvCxnSpPr>
          <p:cNvPr id="169" name="Google Shape;169;p10"/>
          <p:cNvCxnSpPr/>
          <p:nvPr/>
        </p:nvCxnSpPr>
        <p:spPr>
          <a:xfrm>
            <a:off x="475816" y="4855706"/>
            <a:ext cx="8192260" cy="0"/>
          </a:xfrm>
          <a:prstGeom prst="straightConnector1">
            <a:avLst/>
          </a:prstGeom>
          <a:solidFill>
            <a:srgbClr val="9820F8">
              <a:alpha val="22745"/>
            </a:srgbClr>
          </a:solidFill>
          <a:ln w="9525" cap="flat" cmpd="sng">
            <a:solidFill>
              <a:srgbClr val="9820F8">
                <a:alpha val="22745"/>
              </a:srgbClr>
            </a:solidFill>
            <a:prstDash val="solid"/>
            <a:round/>
            <a:headEnd type="none" w="sm" len="sm"/>
            <a:tailEnd type="none" w="sm" len="sm"/>
          </a:ln>
        </p:spPr>
      </p:cxnSp>
      <p:sp>
        <p:nvSpPr>
          <p:cNvPr id="170" name="Google Shape;170;p10"/>
          <p:cNvSpPr/>
          <p:nvPr/>
        </p:nvSpPr>
        <p:spPr>
          <a:xfrm>
            <a:off x="2784763" y="114425"/>
            <a:ext cx="3576000" cy="11049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4500" b="1" i="0" u="none" strike="noStrike" cap="none">
                <a:solidFill>
                  <a:srgbClr val="FFFFFF"/>
                </a:solidFill>
                <a:latin typeface="Questrial"/>
                <a:ea typeface="Questrial"/>
                <a:cs typeface="Questrial"/>
                <a:sym typeface="Questrial"/>
              </a:rPr>
              <a:t>How it works</a:t>
            </a:r>
            <a:endParaRPr sz="4500" b="0" i="0" u="none" strike="noStrike" cap="none">
              <a:solidFill>
                <a:schemeClr val="dk1"/>
              </a:solidFill>
              <a:latin typeface="Calibri"/>
              <a:ea typeface="Calibri"/>
              <a:cs typeface="Calibri"/>
              <a:sym typeface="Calibri"/>
            </a:endParaRPr>
          </a:p>
        </p:txBody>
      </p:sp>
      <p:sp>
        <p:nvSpPr>
          <p:cNvPr id="171" name="Google Shape;171;p10"/>
          <p:cNvSpPr/>
          <p:nvPr/>
        </p:nvSpPr>
        <p:spPr>
          <a:xfrm>
            <a:off x="219650" y="1219325"/>
            <a:ext cx="8108400" cy="1200300"/>
          </a:xfrm>
          <a:prstGeom prst="rect">
            <a:avLst/>
          </a:prstGeom>
          <a:noFill/>
          <a:ln>
            <a:noFill/>
          </a:ln>
        </p:spPr>
        <p:txBody>
          <a:bodyPr spcFirstLastPara="1" wrap="square" lIns="0" tIns="0" rIns="0" bIns="0" anchor="t" anchorCtr="0">
            <a:noAutofit/>
          </a:bodyPr>
          <a:lstStyle/>
          <a:p>
            <a:pPr marL="457200" marR="0" lvl="0" indent="-317500" algn="l" rtl="0">
              <a:lnSpc>
                <a:spcPct val="168785"/>
              </a:lnSpc>
              <a:spcBef>
                <a:spcPts val="0"/>
              </a:spcBef>
              <a:spcAft>
                <a:spcPts val="0"/>
              </a:spcAft>
              <a:buClr>
                <a:srgbClr val="FFFFFF"/>
              </a:buClr>
              <a:buSzPts val="1400"/>
              <a:buFont typeface="Questrial"/>
              <a:buAutoNum type="arabicPeriod"/>
            </a:pPr>
            <a:r>
              <a:rPr lang="en-US" sz="1400" b="0" i="0" u="none" strike="noStrike" cap="none">
                <a:solidFill>
                  <a:srgbClr val="FFFFFF"/>
                </a:solidFill>
                <a:latin typeface="Questrial"/>
                <a:ea typeface="Questrial"/>
                <a:cs typeface="Questrial"/>
                <a:sym typeface="Questrial"/>
              </a:rPr>
              <a:t>A user is able to spin up an OP-node which listens to BNB chain for any deposits and also gets </a:t>
            </a:r>
            <a:endParaRPr sz="1350" b="0" i="0" u="none" strike="noStrike" cap="none">
              <a:solidFill>
                <a:schemeClr val="dk1"/>
              </a:solidFill>
              <a:latin typeface="Calibri"/>
              <a:ea typeface="Calibri"/>
              <a:cs typeface="Calibri"/>
              <a:sym typeface="Calibri"/>
            </a:endParaRPr>
          </a:p>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             transactions from the L2 execution engine in this case OP-BTC.</a:t>
            </a:r>
            <a:endParaRPr sz="1350">
              <a:solidFill>
                <a:schemeClr val="dk1"/>
              </a:solidFill>
              <a:latin typeface="Calibri"/>
              <a:ea typeface="Calibri"/>
              <a:cs typeface="Calibri"/>
              <a:sym typeface="Calibri"/>
            </a:endParaRPr>
          </a:p>
          <a:p>
            <a:pPr marL="457200" marR="0" lvl="0" indent="-317500" algn="l" rtl="0">
              <a:lnSpc>
                <a:spcPct val="168785"/>
              </a:lnSpc>
              <a:spcBef>
                <a:spcPts val="0"/>
              </a:spcBef>
              <a:spcAft>
                <a:spcPts val="0"/>
              </a:spcAft>
              <a:buClr>
                <a:srgbClr val="FFFFFF"/>
              </a:buClr>
              <a:buSzPts val="1400"/>
              <a:buFont typeface="Questrial"/>
              <a:buAutoNum type="arabicPeriod"/>
            </a:pPr>
            <a:r>
              <a:rPr lang="en-US" sz="1400" b="0" i="0" u="none" strike="noStrike" cap="none">
                <a:solidFill>
                  <a:srgbClr val="FFFFFF"/>
                </a:solidFill>
                <a:latin typeface="Questrial"/>
                <a:ea typeface="Questrial"/>
                <a:cs typeface="Questrial"/>
                <a:sym typeface="Questrial"/>
              </a:rPr>
              <a:t>Both node come together to form either a sequencer or the verifier.</a:t>
            </a:r>
            <a:endParaRPr sz="1350" b="0" i="0" u="none" strike="noStrike" cap="none">
              <a:solidFill>
                <a:schemeClr val="dk1"/>
              </a:solidFill>
              <a:latin typeface="Calibri"/>
              <a:ea typeface="Calibri"/>
              <a:cs typeface="Calibri"/>
              <a:sym typeface="Calibri"/>
            </a:endParaRPr>
          </a:p>
          <a:p>
            <a:pPr marL="0" marR="0" lvl="0" indent="0" algn="l" rtl="0">
              <a:lnSpc>
                <a:spcPct val="175037"/>
              </a:lnSpc>
              <a:spcBef>
                <a:spcPts val="0"/>
              </a:spcBef>
              <a:spcAft>
                <a:spcPts val="0"/>
              </a:spcAft>
              <a:buNone/>
            </a:pPr>
            <a:endParaRPr sz="1350" b="0" i="0" u="none" strike="noStrike" cap="none">
              <a:solidFill>
                <a:schemeClr val="dk1"/>
              </a:solidFill>
              <a:latin typeface="Calibri"/>
              <a:ea typeface="Calibri"/>
              <a:cs typeface="Calibri"/>
              <a:sym typeface="Calibri"/>
            </a:endParaRPr>
          </a:p>
        </p:txBody>
      </p:sp>
      <p:pic>
        <p:nvPicPr>
          <p:cNvPr id="172" name="Google Shape;172;p10" descr="https://pitch-assets-ccb95893-de3f-4266-973c-20049231b248.s3.eu-west-1.amazonaws.com/756274c2-be6b-431d-8c2c-5133b6680634?pitch-bytes=77880&amp;pitch-content-type=image%2Fpng"/>
          <p:cNvPicPr preferRelativeResize="0"/>
          <p:nvPr/>
        </p:nvPicPr>
        <p:blipFill rotWithShape="1">
          <a:blip r:embed="rId3">
            <a:alphaModFix/>
          </a:blip>
          <a:srcRect t="21026" b="21026"/>
          <a:stretch/>
        </p:blipFill>
        <p:spPr>
          <a:xfrm>
            <a:off x="4786409" y="2419613"/>
            <a:ext cx="4357591" cy="2525119"/>
          </a:xfrm>
          <a:prstGeom prst="rect">
            <a:avLst/>
          </a:prstGeom>
          <a:noFill/>
          <a:ln>
            <a:noFill/>
          </a:ln>
        </p:spPr>
      </p:pic>
      <p:pic>
        <p:nvPicPr>
          <p:cNvPr id="173" name="Google Shape;173;p10" descr="https://pitch-assets-ccb95893-de3f-4266-973c-20049231b248.s3.eu-west-1.amazonaws.com/try-pitch-pdf-export-logo.svg">
            <a:hlinkClick r:id="rId4"/>
          </p:cNvPr>
          <p:cNvPicPr preferRelativeResize="0"/>
          <p:nvPr/>
        </p:nvPicPr>
        <p:blipFill rotWithShape="1">
          <a:blip r:embed="rId5">
            <a:alphaModFix/>
          </a:blip>
          <a:srcRect/>
          <a:stretch/>
        </p:blipFill>
        <p:spPr>
          <a:xfrm>
            <a:off x="136595" y="4803153"/>
            <a:ext cx="515221" cy="2273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820F8"/>
        </a:solidFill>
        <a:effectLst/>
      </p:bgPr>
    </p:bg>
    <p:spTree>
      <p:nvGrpSpPr>
        <p:cNvPr id="1" name="Shape 178"/>
        <p:cNvGrpSpPr/>
        <p:nvPr/>
      </p:nvGrpSpPr>
      <p:grpSpPr>
        <a:xfrm>
          <a:off x="0" y="0"/>
          <a:ext cx="0" cy="0"/>
          <a:chOff x="0" y="0"/>
          <a:chExt cx="0" cy="0"/>
        </a:xfrm>
      </p:grpSpPr>
      <p:sp>
        <p:nvSpPr>
          <p:cNvPr id="179" name="Google Shape;179;p11"/>
          <p:cNvSpPr/>
          <p:nvPr/>
        </p:nvSpPr>
        <p:spPr>
          <a:xfrm>
            <a:off x="476567" y="474596"/>
            <a:ext cx="4095353" cy="150019"/>
          </a:xfrm>
          <a:prstGeom prst="rect">
            <a:avLst/>
          </a:prstGeom>
          <a:noFill/>
          <a:ln>
            <a:noFill/>
          </a:ln>
        </p:spPr>
        <p:txBody>
          <a:bodyPr spcFirstLastPara="1" wrap="square" lIns="0" tIns="0" rIns="0" bIns="0" anchor="t" anchorCtr="0">
            <a:noAutofit/>
          </a:bodyPr>
          <a:lstStyle/>
          <a:p>
            <a:pPr marL="0" marR="0" lvl="0" indent="0" algn="l"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PROBLEM</a:t>
            </a:r>
            <a:endParaRPr sz="675" b="0" i="0" u="none" strike="noStrike" cap="none">
              <a:solidFill>
                <a:schemeClr val="dk1"/>
              </a:solidFill>
              <a:latin typeface="Calibri"/>
              <a:ea typeface="Calibri"/>
              <a:cs typeface="Calibri"/>
              <a:sym typeface="Calibri"/>
            </a:endParaRPr>
          </a:p>
        </p:txBody>
      </p:sp>
      <p:sp>
        <p:nvSpPr>
          <p:cNvPr id="180" name="Google Shape;180;p11"/>
          <p:cNvSpPr/>
          <p:nvPr/>
        </p:nvSpPr>
        <p:spPr>
          <a:xfrm>
            <a:off x="475737" y="4924846"/>
            <a:ext cx="1546463" cy="150019"/>
          </a:xfrm>
          <a:prstGeom prst="rect">
            <a:avLst/>
          </a:prstGeom>
          <a:noFill/>
          <a:ln>
            <a:noFill/>
          </a:ln>
        </p:spPr>
        <p:txBody>
          <a:bodyPr spcFirstLastPara="1" wrap="square" lIns="0" tIns="0" rIns="0" bIns="0" anchor="ctr" anchorCtr="0">
            <a:noAutofit/>
          </a:bodyPr>
          <a:lstStyle/>
          <a:p>
            <a:pPr marL="0" marR="0" lvl="0" indent="0" algn="l"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AUGUST 2032</a:t>
            </a:r>
            <a:endParaRPr sz="675" b="0" i="0" u="none" strike="noStrike" cap="none">
              <a:solidFill>
                <a:schemeClr val="dk1"/>
              </a:solidFill>
              <a:latin typeface="Calibri"/>
              <a:ea typeface="Calibri"/>
              <a:cs typeface="Calibri"/>
              <a:sym typeface="Calibri"/>
            </a:endParaRPr>
          </a:p>
        </p:txBody>
      </p:sp>
      <p:sp>
        <p:nvSpPr>
          <p:cNvPr id="181" name="Google Shape;181;p11"/>
          <p:cNvSpPr/>
          <p:nvPr/>
        </p:nvSpPr>
        <p:spPr>
          <a:xfrm>
            <a:off x="7121996" y="4924846"/>
            <a:ext cx="1546463" cy="150019"/>
          </a:xfrm>
          <a:prstGeom prst="rect">
            <a:avLst/>
          </a:prstGeom>
          <a:noFill/>
          <a:ln>
            <a:noFill/>
          </a:ln>
        </p:spPr>
        <p:txBody>
          <a:bodyPr spcFirstLastPara="1" wrap="square" lIns="0" tIns="0" rIns="0" bIns="0" anchor="ctr" anchorCtr="0">
            <a:noAutofit/>
          </a:bodyPr>
          <a:lstStyle/>
          <a:p>
            <a:pPr marL="0" marR="0" lvl="0" indent="0" algn="r"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INFO@COMPANY.COM</a:t>
            </a:r>
            <a:endParaRPr sz="675" b="0" i="0" u="none" strike="noStrike" cap="none">
              <a:solidFill>
                <a:schemeClr val="dk1"/>
              </a:solidFill>
              <a:latin typeface="Calibri"/>
              <a:ea typeface="Calibri"/>
              <a:cs typeface="Calibri"/>
              <a:sym typeface="Calibri"/>
            </a:endParaRPr>
          </a:p>
        </p:txBody>
      </p:sp>
      <p:sp>
        <p:nvSpPr>
          <p:cNvPr id="182" name="Google Shape;182;p11"/>
          <p:cNvSpPr/>
          <p:nvPr/>
        </p:nvSpPr>
        <p:spPr>
          <a:xfrm>
            <a:off x="2955821" y="619289"/>
            <a:ext cx="3905263" cy="1257263"/>
          </a:xfrm>
          <a:prstGeom prst="rect">
            <a:avLst/>
          </a:prstGeom>
          <a:noFill/>
          <a:ln>
            <a:noFill/>
          </a:ln>
        </p:spPr>
        <p:txBody>
          <a:bodyPr spcFirstLastPara="1" wrap="square" lIns="0" tIns="0" rIns="0" bIns="0" anchor="t" anchorCtr="0">
            <a:noAutofit/>
          </a:bodyPr>
          <a:lstStyle/>
          <a:p>
            <a:pPr marL="0" marR="0" lvl="0" indent="0" algn="ctr" rtl="0">
              <a:lnSpc>
                <a:spcPct val="110000"/>
              </a:lnSpc>
              <a:spcBef>
                <a:spcPts val="0"/>
              </a:spcBef>
              <a:spcAft>
                <a:spcPts val="0"/>
              </a:spcAft>
              <a:buNone/>
            </a:pPr>
            <a:r>
              <a:rPr lang="en-US" sz="4500" b="1" i="0" u="none" strike="noStrike" cap="none">
                <a:solidFill>
                  <a:srgbClr val="FFFFFF"/>
                </a:solidFill>
                <a:latin typeface="Questrial"/>
                <a:ea typeface="Questrial"/>
                <a:cs typeface="Questrial"/>
                <a:sym typeface="Questrial"/>
              </a:rPr>
              <a:t>Next Steps</a:t>
            </a:r>
            <a:endParaRPr sz="4500" b="0" i="0" u="none" strike="noStrike" cap="none">
              <a:solidFill>
                <a:schemeClr val="dk1"/>
              </a:solidFill>
              <a:latin typeface="Calibri"/>
              <a:ea typeface="Calibri"/>
              <a:cs typeface="Calibri"/>
              <a:sym typeface="Calibri"/>
            </a:endParaRPr>
          </a:p>
          <a:p>
            <a:pPr marL="0" marR="0" lvl="0" indent="0" algn="ctr" rtl="0">
              <a:lnSpc>
                <a:spcPct val="110000"/>
              </a:lnSpc>
              <a:spcBef>
                <a:spcPts val="0"/>
              </a:spcBef>
              <a:spcAft>
                <a:spcPts val="0"/>
              </a:spcAft>
              <a:buNone/>
            </a:pPr>
            <a:endParaRPr sz="4500" b="0" i="0" u="none" strike="noStrike" cap="none">
              <a:solidFill>
                <a:schemeClr val="dk1"/>
              </a:solidFill>
              <a:latin typeface="Calibri"/>
              <a:ea typeface="Calibri"/>
              <a:cs typeface="Calibri"/>
              <a:sym typeface="Calibri"/>
            </a:endParaRPr>
          </a:p>
        </p:txBody>
      </p:sp>
      <p:cxnSp>
        <p:nvCxnSpPr>
          <p:cNvPr id="183" name="Google Shape;183;p11"/>
          <p:cNvCxnSpPr/>
          <p:nvPr/>
        </p:nvCxnSpPr>
        <p:spPr>
          <a:xfrm>
            <a:off x="475816" y="4855706"/>
            <a:ext cx="8192260" cy="0"/>
          </a:xfrm>
          <a:prstGeom prst="straightConnector1">
            <a:avLst/>
          </a:prstGeom>
          <a:solidFill>
            <a:srgbClr val="9820F8">
              <a:alpha val="22745"/>
            </a:srgbClr>
          </a:solidFill>
          <a:ln w="9525" cap="flat" cmpd="sng">
            <a:solidFill>
              <a:srgbClr val="9820F8">
                <a:alpha val="22745"/>
              </a:srgbClr>
            </a:solidFill>
            <a:prstDash val="solid"/>
            <a:round/>
            <a:headEnd type="none" w="sm" len="sm"/>
            <a:tailEnd type="none" w="sm" len="sm"/>
          </a:ln>
        </p:spPr>
      </p:cxnSp>
      <p:cxnSp>
        <p:nvCxnSpPr>
          <p:cNvPr id="184" name="Google Shape;184;p11"/>
          <p:cNvCxnSpPr/>
          <p:nvPr/>
        </p:nvCxnSpPr>
        <p:spPr>
          <a:xfrm>
            <a:off x="475756" y="692944"/>
            <a:ext cx="3905250" cy="0"/>
          </a:xfrm>
          <a:prstGeom prst="straightConnector1">
            <a:avLst/>
          </a:prstGeom>
          <a:solidFill>
            <a:srgbClr val="9820F8"/>
          </a:solidFill>
          <a:ln w="9525" cap="flat" cmpd="sng">
            <a:solidFill>
              <a:srgbClr val="9820F8"/>
            </a:solidFill>
            <a:prstDash val="solid"/>
            <a:round/>
            <a:headEnd type="none" w="sm" len="sm"/>
            <a:tailEnd type="none" w="sm" len="sm"/>
          </a:ln>
        </p:spPr>
      </p:cxnSp>
      <p:sp>
        <p:nvSpPr>
          <p:cNvPr id="185" name="Google Shape;185;p11"/>
          <p:cNvSpPr/>
          <p:nvPr/>
        </p:nvSpPr>
        <p:spPr>
          <a:xfrm>
            <a:off x="987159" y="1398083"/>
            <a:ext cx="5723036" cy="2400210"/>
          </a:xfrm>
          <a:prstGeom prst="rect">
            <a:avLst/>
          </a:prstGeom>
          <a:noFill/>
          <a:ln>
            <a:noFill/>
          </a:ln>
        </p:spPr>
        <p:txBody>
          <a:bodyPr spcFirstLastPara="1" wrap="square" lIns="0" tIns="0" rIns="0" bIns="0" anchor="t" anchorCtr="0">
            <a:spAutoFit/>
          </a:bodyPr>
          <a:lstStyle/>
          <a:p>
            <a:pPr marL="457200" marR="0" lvl="0" indent="-342900" algn="l" rtl="0">
              <a:lnSpc>
                <a:spcPct val="175000"/>
              </a:lnSpc>
              <a:spcBef>
                <a:spcPts val="0"/>
              </a:spcBef>
              <a:spcAft>
                <a:spcPts val="0"/>
              </a:spcAft>
              <a:buClr>
                <a:srgbClr val="FFFFFF"/>
              </a:buClr>
              <a:buSzPts val="1800"/>
              <a:buFont typeface="Questrial"/>
              <a:buChar char="❖"/>
            </a:pPr>
            <a:r>
              <a:rPr lang="en-US" sz="1800" i="0" u="none" strike="noStrike" cap="none">
                <a:solidFill>
                  <a:srgbClr val="FFFFFF"/>
                </a:solidFill>
                <a:latin typeface="Questrial"/>
                <a:ea typeface="Questrial"/>
                <a:cs typeface="Questrial"/>
                <a:sym typeface="Questrial"/>
              </a:rPr>
              <a:t>Development</a:t>
            </a:r>
            <a:endParaRPr sz="1800" i="0" u="none" strike="noStrike" cap="none">
              <a:solidFill>
                <a:schemeClr val="dk1"/>
              </a:solidFill>
              <a:latin typeface="Calibri"/>
              <a:ea typeface="Calibri"/>
              <a:cs typeface="Calibri"/>
              <a:sym typeface="Calibri"/>
            </a:endParaRPr>
          </a:p>
          <a:p>
            <a:pPr marL="0" marR="0" lvl="0" indent="0" algn="l" rtl="0">
              <a:lnSpc>
                <a:spcPct val="175000"/>
              </a:lnSpc>
              <a:spcBef>
                <a:spcPts val="0"/>
              </a:spcBef>
              <a:spcAft>
                <a:spcPts val="0"/>
              </a:spcAft>
              <a:buNone/>
            </a:pPr>
            <a:r>
              <a:rPr lang="en-US" sz="1800">
                <a:solidFill>
                  <a:srgbClr val="FFFFFF"/>
                </a:solidFill>
                <a:latin typeface="Questrial"/>
                <a:ea typeface="Questrial"/>
                <a:cs typeface="Questrial"/>
                <a:sym typeface="Questrial"/>
              </a:rPr>
              <a:t>                </a:t>
            </a:r>
            <a:r>
              <a:rPr lang="en-US" sz="1800" i="0" u="none" strike="noStrike" cap="none">
                <a:solidFill>
                  <a:srgbClr val="FFFFFF"/>
                </a:solidFill>
                <a:latin typeface="Questrial"/>
                <a:ea typeface="Questrial"/>
                <a:cs typeface="Questrial"/>
                <a:sym typeface="Questrial"/>
              </a:rPr>
              <a:t>Extend the node networking capability</a:t>
            </a:r>
            <a:endParaRPr sz="1800" i="0" u="none" strike="noStrike" cap="none">
              <a:solidFill>
                <a:schemeClr val="dk1"/>
              </a:solidFill>
              <a:latin typeface="Calibri"/>
              <a:ea typeface="Calibri"/>
              <a:cs typeface="Calibri"/>
              <a:sym typeface="Calibri"/>
            </a:endParaRPr>
          </a:p>
          <a:p>
            <a:pPr marL="457200" marR="0" lvl="0" indent="-342900" algn="l" rtl="0">
              <a:lnSpc>
                <a:spcPct val="175000"/>
              </a:lnSpc>
              <a:spcBef>
                <a:spcPts val="0"/>
              </a:spcBef>
              <a:spcAft>
                <a:spcPts val="0"/>
              </a:spcAft>
              <a:buClr>
                <a:srgbClr val="FFFFFF"/>
              </a:buClr>
              <a:buSzPts val="1800"/>
              <a:buFont typeface="Questrial"/>
              <a:buChar char="❖"/>
            </a:pPr>
            <a:r>
              <a:rPr lang="en-US" sz="1800" i="0" u="none" strike="noStrike" cap="none">
                <a:solidFill>
                  <a:srgbClr val="FFFFFF"/>
                </a:solidFill>
                <a:latin typeface="Questrial"/>
                <a:ea typeface="Questrial"/>
                <a:cs typeface="Questrial"/>
                <a:sym typeface="Questrial"/>
              </a:rPr>
              <a:t>Testing </a:t>
            </a:r>
            <a:endParaRPr sz="1800" i="0" u="none" strike="noStrike" cap="none">
              <a:solidFill>
                <a:schemeClr val="dk1"/>
              </a:solidFill>
              <a:latin typeface="Calibri"/>
              <a:ea typeface="Calibri"/>
              <a:cs typeface="Calibri"/>
              <a:sym typeface="Calibri"/>
            </a:endParaRPr>
          </a:p>
          <a:p>
            <a:pPr marL="0" marR="0" lvl="0" indent="0" algn="l" rtl="0">
              <a:lnSpc>
                <a:spcPct val="175000"/>
              </a:lnSpc>
              <a:spcBef>
                <a:spcPts val="0"/>
              </a:spcBef>
              <a:spcAft>
                <a:spcPts val="0"/>
              </a:spcAft>
              <a:buNone/>
            </a:pPr>
            <a:r>
              <a:rPr lang="en-US" sz="1800">
                <a:solidFill>
                  <a:srgbClr val="FFFFFF"/>
                </a:solidFill>
                <a:latin typeface="Questrial"/>
                <a:ea typeface="Questrial"/>
                <a:cs typeface="Questrial"/>
                <a:sym typeface="Questrial"/>
              </a:rPr>
              <a:t>                </a:t>
            </a:r>
            <a:r>
              <a:rPr lang="en-US" sz="1800" i="0" u="none" strike="noStrike" cap="none">
                <a:solidFill>
                  <a:srgbClr val="FFFFFF"/>
                </a:solidFill>
                <a:latin typeface="Questrial"/>
                <a:ea typeface="Questrial"/>
                <a:cs typeface="Questrial"/>
                <a:sym typeface="Questrial"/>
              </a:rPr>
              <a:t>Reach out to stablecoins teams for more research </a:t>
            </a:r>
            <a:endParaRPr sz="1800">
              <a:solidFill>
                <a:srgbClr val="FFFFFF"/>
              </a:solidFill>
              <a:latin typeface="Questrial"/>
              <a:ea typeface="Questrial"/>
              <a:cs typeface="Questrial"/>
              <a:sym typeface="Questrial"/>
            </a:endParaRPr>
          </a:p>
          <a:p>
            <a:pPr marL="457200" marR="0" lvl="0" indent="-342900" algn="l" rtl="0">
              <a:lnSpc>
                <a:spcPct val="175000"/>
              </a:lnSpc>
              <a:spcBef>
                <a:spcPts val="0"/>
              </a:spcBef>
              <a:spcAft>
                <a:spcPts val="0"/>
              </a:spcAft>
              <a:buClr>
                <a:srgbClr val="FFFFFF"/>
              </a:buClr>
              <a:buSzPts val="1800"/>
              <a:buFont typeface="Questrial"/>
              <a:buChar char="❖"/>
            </a:pPr>
            <a:r>
              <a:rPr lang="en-US" sz="1800" i="0" u="none" strike="noStrike" cap="none">
                <a:solidFill>
                  <a:srgbClr val="FFFFFF"/>
                </a:solidFill>
                <a:latin typeface="Questrial"/>
                <a:ea typeface="Questrial"/>
                <a:cs typeface="Questrial"/>
                <a:sym typeface="Questrial"/>
              </a:rPr>
              <a:t>Live Launch</a:t>
            </a:r>
            <a:endParaRPr sz="1800" i="0" u="none" strike="noStrike" cap="none">
              <a:solidFill>
                <a:schemeClr val="dk1"/>
              </a:solidFill>
              <a:latin typeface="Calibri"/>
              <a:ea typeface="Calibri"/>
              <a:cs typeface="Calibri"/>
              <a:sym typeface="Calibri"/>
            </a:endParaRPr>
          </a:p>
          <a:p>
            <a:pPr marL="0" marR="0" lvl="0" indent="0" algn="l" rtl="0">
              <a:lnSpc>
                <a:spcPct val="175000"/>
              </a:lnSpc>
              <a:spcBef>
                <a:spcPts val="0"/>
              </a:spcBef>
              <a:spcAft>
                <a:spcPts val="0"/>
              </a:spcAft>
              <a:buNone/>
            </a:pPr>
            <a:r>
              <a:rPr lang="en-US" sz="1800" i="0" u="none" strike="noStrike" cap="none">
                <a:solidFill>
                  <a:srgbClr val="FFFFFF"/>
                </a:solidFill>
                <a:latin typeface="Questrial"/>
                <a:ea typeface="Questrial"/>
                <a:cs typeface="Questrial"/>
                <a:sym typeface="Questrial"/>
              </a:rPr>
              <a:t>                Live launch deploy to mainnet (BNB)</a:t>
            </a:r>
            <a:endParaRPr sz="1800" i="0" u="none" strike="noStrike" cap="none">
              <a:solidFill>
                <a:schemeClr val="dk1"/>
              </a:solidFill>
              <a:latin typeface="Calibri"/>
              <a:ea typeface="Calibri"/>
              <a:cs typeface="Calibri"/>
              <a:sym typeface="Calibri"/>
            </a:endParaRPr>
          </a:p>
        </p:txBody>
      </p:sp>
      <p:pic>
        <p:nvPicPr>
          <p:cNvPr id="186" name="Google Shape;186;p11" descr="https://pitch-assets-ccb95893-de3f-4266-973c-20049231b248.s3.eu-west-1.amazonaws.com/try-pitch-pdf-export-logo.svg">
            <a:hlinkClick r:id="rId3"/>
          </p:cNvPr>
          <p:cNvPicPr preferRelativeResize="0"/>
          <p:nvPr/>
        </p:nvPicPr>
        <p:blipFill rotWithShape="1">
          <a:blip r:embed="rId4">
            <a:alphaModFix/>
          </a:blip>
          <a:srcRect/>
          <a:stretch/>
        </p:blipFill>
        <p:spPr>
          <a:xfrm>
            <a:off x="136595" y="4803153"/>
            <a:ext cx="515221" cy="227303"/>
          </a:xfrm>
          <a:prstGeom prst="rect">
            <a:avLst/>
          </a:prstGeom>
          <a:noFill/>
          <a:ln>
            <a:noFill/>
          </a:ln>
        </p:spPr>
      </p:pic>
      <p:sp>
        <p:nvSpPr>
          <p:cNvPr id="187" name="Google Shape;187;p11"/>
          <p:cNvSpPr txBox="1"/>
          <p:nvPr/>
        </p:nvSpPr>
        <p:spPr>
          <a:xfrm>
            <a:off x="0" y="2038350"/>
            <a:ext cx="91440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820F8"/>
        </a:solidFill>
        <a:effectLst/>
      </p:bgPr>
    </p:bg>
    <p:spTree>
      <p:nvGrpSpPr>
        <p:cNvPr id="1" name="Shape 192"/>
        <p:cNvGrpSpPr/>
        <p:nvPr/>
      </p:nvGrpSpPr>
      <p:grpSpPr>
        <a:xfrm>
          <a:off x="0" y="0"/>
          <a:ext cx="0" cy="0"/>
          <a:chOff x="0" y="0"/>
          <a:chExt cx="0" cy="0"/>
        </a:xfrm>
      </p:grpSpPr>
      <p:sp>
        <p:nvSpPr>
          <p:cNvPr id="193" name="Google Shape;193;p12"/>
          <p:cNvSpPr/>
          <p:nvPr/>
        </p:nvSpPr>
        <p:spPr>
          <a:xfrm>
            <a:off x="476130" y="476250"/>
            <a:ext cx="8191500" cy="150019"/>
          </a:xfrm>
          <a:prstGeom prst="rect">
            <a:avLst/>
          </a:prstGeom>
          <a:noFill/>
          <a:ln>
            <a:noFill/>
          </a:ln>
        </p:spPr>
        <p:txBody>
          <a:bodyPr spcFirstLastPara="1" wrap="square" lIns="0" tIns="0" rIns="0" bIns="0" anchor="t" anchorCtr="0">
            <a:noAutofit/>
          </a:bodyPr>
          <a:lstStyle/>
          <a:p>
            <a:pPr marL="0" marR="0" lvl="0" indent="0" algn="l"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SOLUTION</a:t>
            </a:r>
            <a:endParaRPr sz="675" b="0" i="0" u="none" strike="noStrike" cap="none">
              <a:solidFill>
                <a:schemeClr val="dk1"/>
              </a:solidFill>
              <a:latin typeface="Calibri"/>
              <a:ea typeface="Calibri"/>
              <a:cs typeface="Calibri"/>
              <a:sym typeface="Calibri"/>
            </a:endParaRPr>
          </a:p>
        </p:txBody>
      </p:sp>
      <p:sp>
        <p:nvSpPr>
          <p:cNvPr id="194" name="Google Shape;194;p12"/>
          <p:cNvSpPr/>
          <p:nvPr/>
        </p:nvSpPr>
        <p:spPr>
          <a:xfrm>
            <a:off x="475737" y="4924846"/>
            <a:ext cx="1546463" cy="150019"/>
          </a:xfrm>
          <a:prstGeom prst="rect">
            <a:avLst/>
          </a:prstGeom>
          <a:noFill/>
          <a:ln>
            <a:noFill/>
          </a:ln>
        </p:spPr>
        <p:txBody>
          <a:bodyPr spcFirstLastPara="1" wrap="square" lIns="0" tIns="0" rIns="0" bIns="0" anchor="ctr" anchorCtr="0">
            <a:noAutofit/>
          </a:bodyPr>
          <a:lstStyle/>
          <a:p>
            <a:pPr marL="0" marR="0" lvl="0" indent="0" algn="l"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AUGUST 2032</a:t>
            </a:r>
            <a:endParaRPr sz="675" b="0" i="0" u="none" strike="noStrike" cap="none">
              <a:solidFill>
                <a:schemeClr val="dk1"/>
              </a:solidFill>
              <a:latin typeface="Calibri"/>
              <a:ea typeface="Calibri"/>
              <a:cs typeface="Calibri"/>
              <a:sym typeface="Calibri"/>
            </a:endParaRPr>
          </a:p>
        </p:txBody>
      </p:sp>
      <p:sp>
        <p:nvSpPr>
          <p:cNvPr id="195" name="Google Shape;195;p12"/>
          <p:cNvSpPr/>
          <p:nvPr/>
        </p:nvSpPr>
        <p:spPr>
          <a:xfrm>
            <a:off x="7121996" y="6658532"/>
            <a:ext cx="1546463" cy="150019"/>
          </a:xfrm>
          <a:prstGeom prst="rect">
            <a:avLst/>
          </a:prstGeom>
          <a:noFill/>
          <a:ln>
            <a:noFill/>
          </a:ln>
        </p:spPr>
        <p:txBody>
          <a:bodyPr spcFirstLastPara="1" wrap="square" lIns="0" tIns="0" rIns="0" bIns="0" anchor="ctr" anchorCtr="0">
            <a:noAutofit/>
          </a:bodyPr>
          <a:lstStyle/>
          <a:p>
            <a:pPr marL="0" marR="0" lvl="0" indent="0" algn="r"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INFO@COMPANY.COM</a:t>
            </a:r>
            <a:endParaRPr sz="675" b="0" i="0" u="none" strike="noStrike" cap="none">
              <a:solidFill>
                <a:schemeClr val="dk1"/>
              </a:solidFill>
              <a:latin typeface="Calibri"/>
              <a:ea typeface="Calibri"/>
              <a:cs typeface="Calibri"/>
              <a:sym typeface="Calibri"/>
            </a:endParaRPr>
          </a:p>
        </p:txBody>
      </p:sp>
      <p:cxnSp>
        <p:nvCxnSpPr>
          <p:cNvPr id="196" name="Google Shape;196;p12"/>
          <p:cNvCxnSpPr/>
          <p:nvPr/>
        </p:nvCxnSpPr>
        <p:spPr>
          <a:xfrm>
            <a:off x="475816" y="4855706"/>
            <a:ext cx="8192260" cy="0"/>
          </a:xfrm>
          <a:prstGeom prst="straightConnector1">
            <a:avLst/>
          </a:prstGeom>
          <a:solidFill>
            <a:srgbClr val="9820F8">
              <a:alpha val="22745"/>
            </a:srgbClr>
          </a:solidFill>
          <a:ln w="9525" cap="flat" cmpd="sng">
            <a:solidFill>
              <a:srgbClr val="9820F8">
                <a:alpha val="22745"/>
              </a:srgbClr>
            </a:solidFill>
            <a:prstDash val="solid"/>
            <a:round/>
            <a:headEnd type="none" w="sm" len="sm"/>
            <a:tailEnd type="none" w="sm" len="sm"/>
          </a:ln>
        </p:spPr>
      </p:cxnSp>
      <p:cxnSp>
        <p:nvCxnSpPr>
          <p:cNvPr id="197" name="Google Shape;197;p12"/>
          <p:cNvCxnSpPr/>
          <p:nvPr/>
        </p:nvCxnSpPr>
        <p:spPr>
          <a:xfrm>
            <a:off x="482911" y="694350"/>
            <a:ext cx="8184994" cy="0"/>
          </a:xfrm>
          <a:prstGeom prst="straightConnector1">
            <a:avLst/>
          </a:prstGeom>
          <a:solidFill>
            <a:srgbClr val="9820F8"/>
          </a:solidFill>
          <a:ln w="9525" cap="flat" cmpd="sng">
            <a:solidFill>
              <a:srgbClr val="9820F8"/>
            </a:solidFill>
            <a:prstDash val="solid"/>
            <a:round/>
            <a:headEnd type="none" w="sm" len="sm"/>
            <a:tailEnd type="none" w="sm" len="sm"/>
          </a:ln>
        </p:spPr>
      </p:cxnSp>
      <p:pic>
        <p:nvPicPr>
          <p:cNvPr id="198" name="Google Shape;198;p12" descr="https://pitch-assets-ccb95893-de3f-4266-973c-20049231b248.s3.eu-west-1.amazonaws.com/2e33655d-aa24-40fc-b25f-00f78adddf97?pitch-bytes=259635&amp;pitch-content-type=image%2Fpng"/>
          <p:cNvPicPr preferRelativeResize="0"/>
          <p:nvPr/>
        </p:nvPicPr>
        <p:blipFill rotWithShape="1">
          <a:blip r:embed="rId3">
            <a:alphaModFix/>
          </a:blip>
          <a:srcRect t="24600" b="24599"/>
          <a:stretch/>
        </p:blipFill>
        <p:spPr>
          <a:xfrm>
            <a:off x="-265362" y="-1362936"/>
            <a:ext cx="4049946" cy="2057400"/>
          </a:xfrm>
          <a:prstGeom prst="rect">
            <a:avLst/>
          </a:prstGeom>
          <a:noFill/>
          <a:ln>
            <a:noFill/>
          </a:ln>
        </p:spPr>
      </p:pic>
      <p:pic>
        <p:nvPicPr>
          <p:cNvPr id="200" name="Google Shape;200;p12" descr="https://pitch-assets-ccb95893-de3f-4266-973c-20049231b248.s3.eu-west-1.amazonaws.com/try-pitch-pdf-export-logo.svg">
            <a:hlinkClick r:id="rId4"/>
          </p:cNvPr>
          <p:cNvPicPr preferRelativeResize="0"/>
          <p:nvPr/>
        </p:nvPicPr>
        <p:blipFill rotWithShape="1">
          <a:blip r:embed="rId5">
            <a:alphaModFix/>
          </a:blip>
          <a:srcRect/>
          <a:stretch/>
        </p:blipFill>
        <p:spPr>
          <a:xfrm>
            <a:off x="136595" y="4803153"/>
            <a:ext cx="515221" cy="2273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820F8"/>
        </a:solidFill>
        <a:effectLst/>
      </p:bgPr>
    </p:bg>
    <p:spTree>
      <p:nvGrpSpPr>
        <p:cNvPr id="1" name="Shape 29"/>
        <p:cNvGrpSpPr/>
        <p:nvPr/>
      </p:nvGrpSpPr>
      <p:grpSpPr>
        <a:xfrm>
          <a:off x="0" y="0"/>
          <a:ext cx="0" cy="0"/>
          <a:chOff x="0" y="0"/>
          <a:chExt cx="0" cy="0"/>
        </a:xfrm>
      </p:grpSpPr>
      <p:sp>
        <p:nvSpPr>
          <p:cNvPr id="30" name="Google Shape;30;p2"/>
          <p:cNvSpPr/>
          <p:nvPr/>
        </p:nvSpPr>
        <p:spPr>
          <a:xfrm>
            <a:off x="383251" y="906796"/>
            <a:ext cx="309562" cy="300037"/>
          </a:xfrm>
          <a:prstGeom prst="rect">
            <a:avLst/>
          </a:prstGeom>
          <a:noFill/>
          <a:ln>
            <a:noFill/>
          </a:ln>
        </p:spPr>
        <p:txBody>
          <a:bodyPr spcFirstLastPara="1" wrap="square" lIns="0" tIns="0" rIns="0" bIns="0" anchor="t" anchorCtr="0">
            <a:noAutofit/>
          </a:bodyPr>
          <a:lstStyle/>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1</a:t>
            </a:r>
            <a:endParaRPr sz="1350" b="0" i="0" u="none" strike="noStrike" cap="none">
              <a:solidFill>
                <a:schemeClr val="dk1"/>
              </a:solidFill>
              <a:latin typeface="Calibri"/>
              <a:ea typeface="Calibri"/>
              <a:cs typeface="Calibri"/>
              <a:sym typeface="Calibri"/>
            </a:endParaRPr>
          </a:p>
        </p:txBody>
      </p:sp>
      <p:sp>
        <p:nvSpPr>
          <p:cNvPr id="31" name="Google Shape;31;p2"/>
          <p:cNvSpPr/>
          <p:nvPr/>
        </p:nvSpPr>
        <p:spPr>
          <a:xfrm>
            <a:off x="809625" y="906840"/>
            <a:ext cx="3762375" cy="300038"/>
          </a:xfrm>
          <a:prstGeom prst="rect">
            <a:avLst/>
          </a:prstGeom>
          <a:noFill/>
          <a:ln>
            <a:noFill/>
          </a:ln>
        </p:spPr>
        <p:txBody>
          <a:bodyPr spcFirstLastPara="1" wrap="square" lIns="0" tIns="0" rIns="0" bIns="0" anchor="t" anchorCtr="0">
            <a:noAutofit/>
          </a:bodyPr>
          <a:lstStyle/>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Our mission</a:t>
            </a:r>
            <a:endParaRPr sz="1350" b="0" i="0" u="none" strike="noStrike" cap="none">
              <a:solidFill>
                <a:schemeClr val="dk1"/>
              </a:solidFill>
              <a:latin typeface="Calibri"/>
              <a:ea typeface="Calibri"/>
              <a:cs typeface="Calibri"/>
              <a:sym typeface="Calibri"/>
            </a:endParaRPr>
          </a:p>
        </p:txBody>
      </p:sp>
      <p:sp>
        <p:nvSpPr>
          <p:cNvPr id="32" name="Google Shape;32;p2"/>
          <p:cNvSpPr/>
          <p:nvPr/>
        </p:nvSpPr>
        <p:spPr>
          <a:xfrm>
            <a:off x="383251" y="1291678"/>
            <a:ext cx="309562" cy="300038"/>
          </a:xfrm>
          <a:prstGeom prst="rect">
            <a:avLst/>
          </a:prstGeom>
          <a:noFill/>
          <a:ln>
            <a:noFill/>
          </a:ln>
        </p:spPr>
        <p:txBody>
          <a:bodyPr spcFirstLastPara="1" wrap="square" lIns="0" tIns="0" rIns="0" bIns="0" anchor="t" anchorCtr="0">
            <a:noAutofit/>
          </a:bodyPr>
          <a:lstStyle/>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2</a:t>
            </a:r>
            <a:endParaRPr sz="1350" b="0" i="0" u="none" strike="noStrike" cap="none">
              <a:solidFill>
                <a:schemeClr val="dk1"/>
              </a:solidFill>
              <a:latin typeface="Calibri"/>
              <a:ea typeface="Calibri"/>
              <a:cs typeface="Calibri"/>
              <a:sym typeface="Calibri"/>
            </a:endParaRPr>
          </a:p>
        </p:txBody>
      </p:sp>
      <p:sp>
        <p:nvSpPr>
          <p:cNvPr id="33" name="Google Shape;33;p2"/>
          <p:cNvSpPr/>
          <p:nvPr/>
        </p:nvSpPr>
        <p:spPr>
          <a:xfrm>
            <a:off x="809625" y="1291528"/>
            <a:ext cx="3762331" cy="300010"/>
          </a:xfrm>
          <a:prstGeom prst="rect">
            <a:avLst/>
          </a:prstGeom>
          <a:noFill/>
          <a:ln>
            <a:noFill/>
          </a:ln>
        </p:spPr>
        <p:txBody>
          <a:bodyPr spcFirstLastPara="1" wrap="square" lIns="0" tIns="0" rIns="0" bIns="0" anchor="t" anchorCtr="0">
            <a:noAutofit/>
          </a:bodyPr>
          <a:lstStyle/>
          <a:p>
            <a:pPr marL="0" lvl="0" indent="0" algn="l" rtl="0">
              <a:lnSpc>
                <a:spcPct val="168785"/>
              </a:lnSpc>
              <a:spcBef>
                <a:spcPts val="0"/>
              </a:spcBef>
              <a:spcAft>
                <a:spcPts val="0"/>
              </a:spcAft>
              <a:buClr>
                <a:schemeClr val="dk1"/>
              </a:buClr>
              <a:buFont typeface="Arial"/>
              <a:buNone/>
            </a:pPr>
            <a:r>
              <a:rPr lang="en-US">
                <a:solidFill>
                  <a:schemeClr val="lt1"/>
                </a:solidFill>
                <a:latin typeface="Questrial"/>
                <a:ea typeface="Questrial"/>
                <a:cs typeface="Questrial"/>
                <a:sym typeface="Questrial"/>
              </a:rPr>
              <a:t>Goal</a:t>
            </a:r>
            <a:endParaRPr sz="1350">
              <a:solidFill>
                <a:schemeClr val="dk1"/>
              </a:solidFill>
              <a:latin typeface="Calibri"/>
              <a:ea typeface="Calibri"/>
              <a:cs typeface="Calibri"/>
              <a:sym typeface="Calibri"/>
            </a:endParaRPr>
          </a:p>
        </p:txBody>
      </p:sp>
      <p:sp>
        <p:nvSpPr>
          <p:cNvPr id="34" name="Google Shape;34;p2"/>
          <p:cNvSpPr/>
          <p:nvPr/>
        </p:nvSpPr>
        <p:spPr>
          <a:xfrm>
            <a:off x="383101" y="1676539"/>
            <a:ext cx="309600" cy="662100"/>
          </a:xfrm>
          <a:prstGeom prst="rect">
            <a:avLst/>
          </a:prstGeom>
          <a:noFill/>
          <a:ln>
            <a:noFill/>
          </a:ln>
        </p:spPr>
        <p:txBody>
          <a:bodyPr spcFirstLastPara="1" wrap="square" lIns="0" tIns="0" rIns="0" bIns="0" anchor="t" anchorCtr="0">
            <a:noAutofit/>
          </a:bodyPr>
          <a:lstStyle/>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3</a:t>
            </a:r>
            <a:endParaRPr sz="1400" b="0" i="0" u="none" strike="noStrike" cap="none">
              <a:solidFill>
                <a:srgbClr val="FFFFFF"/>
              </a:solidFill>
              <a:latin typeface="Questrial"/>
              <a:ea typeface="Questrial"/>
              <a:cs typeface="Questrial"/>
              <a:sym typeface="Questrial"/>
            </a:endParaRPr>
          </a:p>
          <a:p>
            <a:pPr marL="0" marR="0" lvl="0" indent="0" algn="l" rtl="0">
              <a:lnSpc>
                <a:spcPct val="168785"/>
              </a:lnSpc>
              <a:spcBef>
                <a:spcPts val="0"/>
              </a:spcBef>
              <a:spcAft>
                <a:spcPts val="0"/>
              </a:spcAft>
              <a:buNone/>
            </a:pPr>
            <a:r>
              <a:rPr lang="en-US">
                <a:solidFill>
                  <a:srgbClr val="FFFFFF"/>
                </a:solidFill>
                <a:latin typeface="Questrial"/>
                <a:ea typeface="Questrial"/>
                <a:cs typeface="Questrial"/>
                <a:sym typeface="Questrial"/>
              </a:rPr>
              <a:t>4</a:t>
            </a:r>
            <a:endParaRPr>
              <a:solidFill>
                <a:srgbClr val="FFFFFF"/>
              </a:solidFill>
              <a:latin typeface="Questrial"/>
              <a:ea typeface="Questrial"/>
              <a:cs typeface="Questrial"/>
              <a:sym typeface="Questrial"/>
            </a:endParaRPr>
          </a:p>
        </p:txBody>
      </p:sp>
      <p:sp>
        <p:nvSpPr>
          <p:cNvPr id="35" name="Google Shape;35;p2"/>
          <p:cNvSpPr/>
          <p:nvPr/>
        </p:nvSpPr>
        <p:spPr>
          <a:xfrm>
            <a:off x="809625" y="1676188"/>
            <a:ext cx="3762331" cy="300010"/>
          </a:xfrm>
          <a:prstGeom prst="rect">
            <a:avLst/>
          </a:prstGeom>
          <a:noFill/>
          <a:ln>
            <a:noFill/>
          </a:ln>
        </p:spPr>
        <p:txBody>
          <a:bodyPr spcFirstLastPara="1" wrap="square" lIns="0" tIns="0" rIns="0" bIns="0" anchor="t" anchorCtr="0">
            <a:noAutofit/>
          </a:bodyPr>
          <a:lstStyle/>
          <a:p>
            <a:pPr marL="0" lvl="0" indent="0" algn="l" rtl="0">
              <a:lnSpc>
                <a:spcPct val="168785"/>
              </a:lnSpc>
              <a:spcBef>
                <a:spcPts val="0"/>
              </a:spcBef>
              <a:spcAft>
                <a:spcPts val="0"/>
              </a:spcAft>
              <a:buClr>
                <a:schemeClr val="dk1"/>
              </a:buClr>
              <a:buFont typeface="Arial"/>
              <a:buNone/>
            </a:pPr>
            <a:r>
              <a:rPr lang="en-US">
                <a:solidFill>
                  <a:schemeClr val="lt1"/>
                </a:solidFill>
                <a:latin typeface="Questrial"/>
                <a:ea typeface="Questrial"/>
                <a:cs typeface="Questrial"/>
                <a:sym typeface="Questrial"/>
              </a:rPr>
              <a:t>Problem</a:t>
            </a:r>
            <a:endParaRPr sz="1350" b="0" i="0" u="none" strike="noStrike" cap="none">
              <a:solidFill>
                <a:schemeClr val="dk1"/>
              </a:solidFill>
              <a:latin typeface="Calibri"/>
              <a:ea typeface="Calibri"/>
              <a:cs typeface="Calibri"/>
              <a:sym typeface="Calibri"/>
            </a:endParaRPr>
          </a:p>
        </p:txBody>
      </p:sp>
      <p:sp>
        <p:nvSpPr>
          <p:cNvPr id="36" name="Google Shape;36;p2"/>
          <p:cNvSpPr/>
          <p:nvPr/>
        </p:nvSpPr>
        <p:spPr>
          <a:xfrm>
            <a:off x="809625" y="2061450"/>
            <a:ext cx="1167300" cy="300000"/>
          </a:xfrm>
          <a:prstGeom prst="rect">
            <a:avLst/>
          </a:prstGeom>
          <a:noFill/>
          <a:ln>
            <a:noFill/>
          </a:ln>
        </p:spPr>
        <p:txBody>
          <a:bodyPr spcFirstLastPara="1" wrap="square" lIns="0" tIns="0" rIns="0" bIns="0" anchor="t" anchorCtr="0">
            <a:noAutofit/>
          </a:bodyPr>
          <a:lstStyle/>
          <a:p>
            <a:pPr marL="0" lvl="0" indent="0" algn="l" rtl="0">
              <a:lnSpc>
                <a:spcPct val="168785"/>
              </a:lnSpc>
              <a:spcBef>
                <a:spcPts val="0"/>
              </a:spcBef>
              <a:spcAft>
                <a:spcPts val="0"/>
              </a:spcAft>
              <a:buClr>
                <a:schemeClr val="dk1"/>
              </a:buClr>
              <a:buFont typeface="Arial"/>
              <a:buNone/>
            </a:pPr>
            <a:r>
              <a:rPr lang="en-US">
                <a:solidFill>
                  <a:schemeClr val="lt1"/>
                </a:solidFill>
                <a:latin typeface="Questrial"/>
                <a:ea typeface="Questrial"/>
                <a:cs typeface="Questrial"/>
                <a:sym typeface="Questrial"/>
              </a:rPr>
              <a:t>Solution</a:t>
            </a:r>
            <a:endParaRPr sz="1350">
              <a:solidFill>
                <a:schemeClr val="dk1"/>
              </a:solidFill>
              <a:latin typeface="Calibri"/>
              <a:ea typeface="Calibri"/>
              <a:cs typeface="Calibri"/>
              <a:sym typeface="Calibri"/>
            </a:endParaRPr>
          </a:p>
        </p:txBody>
      </p:sp>
      <p:sp>
        <p:nvSpPr>
          <p:cNvPr id="37" name="Google Shape;37;p2"/>
          <p:cNvSpPr/>
          <p:nvPr/>
        </p:nvSpPr>
        <p:spPr>
          <a:xfrm>
            <a:off x="1702300" y="2060850"/>
            <a:ext cx="2869800" cy="300000"/>
          </a:xfrm>
          <a:prstGeom prst="rect">
            <a:avLst/>
          </a:prstGeom>
          <a:noFill/>
          <a:ln>
            <a:noFill/>
          </a:ln>
        </p:spPr>
        <p:txBody>
          <a:bodyPr spcFirstLastPara="1" wrap="square" lIns="0" tIns="0" rIns="0" bIns="0" anchor="t" anchorCtr="0">
            <a:noAutofit/>
          </a:bodyPr>
          <a:lstStyle/>
          <a:p>
            <a:pPr marL="0" marR="0" lvl="0" indent="0" algn="l" rtl="0">
              <a:lnSpc>
                <a:spcPct val="168785"/>
              </a:lnSpc>
              <a:spcBef>
                <a:spcPts val="0"/>
              </a:spcBef>
              <a:spcAft>
                <a:spcPts val="0"/>
              </a:spcAft>
              <a:buNone/>
            </a:pPr>
            <a:endParaRPr sz="1350" b="0" i="0" u="none" strike="noStrike" cap="none">
              <a:solidFill>
                <a:schemeClr val="dk1"/>
              </a:solidFill>
              <a:latin typeface="Calibri"/>
              <a:ea typeface="Calibri"/>
              <a:cs typeface="Calibri"/>
              <a:sym typeface="Calibri"/>
            </a:endParaRPr>
          </a:p>
        </p:txBody>
      </p:sp>
      <p:sp>
        <p:nvSpPr>
          <p:cNvPr id="38" name="Google Shape;38;p2"/>
          <p:cNvSpPr/>
          <p:nvPr/>
        </p:nvSpPr>
        <p:spPr>
          <a:xfrm>
            <a:off x="476567" y="477879"/>
            <a:ext cx="3905250" cy="150019"/>
          </a:xfrm>
          <a:prstGeom prst="rect">
            <a:avLst/>
          </a:prstGeom>
          <a:noFill/>
          <a:ln>
            <a:noFill/>
          </a:ln>
        </p:spPr>
        <p:txBody>
          <a:bodyPr spcFirstLastPara="1" wrap="square" lIns="0" tIns="0" rIns="0" bIns="0" anchor="t" anchorCtr="0">
            <a:noAutofit/>
          </a:bodyPr>
          <a:lstStyle/>
          <a:p>
            <a:pPr marL="0" marR="0" lvl="0" indent="0" algn="l"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TABLE OF CONTENTS</a:t>
            </a:r>
            <a:endParaRPr sz="675" b="0" i="0" u="none" strike="noStrike" cap="none">
              <a:solidFill>
                <a:schemeClr val="dk1"/>
              </a:solidFill>
              <a:latin typeface="Calibri"/>
              <a:ea typeface="Calibri"/>
              <a:cs typeface="Calibri"/>
              <a:sym typeface="Calibri"/>
            </a:endParaRPr>
          </a:p>
        </p:txBody>
      </p:sp>
      <p:sp>
        <p:nvSpPr>
          <p:cNvPr id="39" name="Google Shape;39;p2"/>
          <p:cNvSpPr/>
          <p:nvPr/>
        </p:nvSpPr>
        <p:spPr>
          <a:xfrm>
            <a:off x="475737" y="5224884"/>
            <a:ext cx="1546463" cy="150019"/>
          </a:xfrm>
          <a:prstGeom prst="rect">
            <a:avLst/>
          </a:prstGeom>
          <a:noFill/>
          <a:ln>
            <a:noFill/>
          </a:ln>
        </p:spPr>
        <p:txBody>
          <a:bodyPr spcFirstLastPara="1" wrap="square" lIns="0" tIns="0" rIns="0" bIns="0" anchor="ctr" anchorCtr="0">
            <a:noAutofit/>
          </a:bodyPr>
          <a:lstStyle/>
          <a:p>
            <a:pPr marL="0" marR="0" lvl="0" indent="0" algn="l"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AUGUST 2032</a:t>
            </a:r>
            <a:endParaRPr sz="675" b="0" i="0" u="none" strike="noStrike" cap="none">
              <a:solidFill>
                <a:schemeClr val="dk1"/>
              </a:solidFill>
              <a:latin typeface="Calibri"/>
              <a:ea typeface="Calibri"/>
              <a:cs typeface="Calibri"/>
              <a:sym typeface="Calibri"/>
            </a:endParaRPr>
          </a:p>
        </p:txBody>
      </p:sp>
      <p:sp>
        <p:nvSpPr>
          <p:cNvPr id="40" name="Google Shape;40;p2"/>
          <p:cNvSpPr/>
          <p:nvPr/>
        </p:nvSpPr>
        <p:spPr>
          <a:xfrm>
            <a:off x="7121996" y="4924846"/>
            <a:ext cx="1546463" cy="150019"/>
          </a:xfrm>
          <a:prstGeom prst="rect">
            <a:avLst/>
          </a:prstGeom>
          <a:noFill/>
          <a:ln>
            <a:noFill/>
          </a:ln>
        </p:spPr>
        <p:txBody>
          <a:bodyPr spcFirstLastPara="1" wrap="square" lIns="0" tIns="0" rIns="0" bIns="0" anchor="ctr" anchorCtr="0">
            <a:noAutofit/>
          </a:bodyPr>
          <a:lstStyle/>
          <a:p>
            <a:pPr marL="0" marR="0" lvl="0" indent="0" algn="r"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INFO@COMPANY.COM</a:t>
            </a:r>
            <a:endParaRPr sz="675" b="0" i="0" u="none" strike="noStrike" cap="none">
              <a:solidFill>
                <a:schemeClr val="dk1"/>
              </a:solidFill>
              <a:latin typeface="Calibri"/>
              <a:ea typeface="Calibri"/>
              <a:cs typeface="Calibri"/>
              <a:sym typeface="Calibri"/>
            </a:endParaRPr>
          </a:p>
        </p:txBody>
      </p:sp>
      <p:pic>
        <p:nvPicPr>
          <p:cNvPr id="41" name="Google Shape;41;p2" descr="https://pitch-assets-ccb95893-de3f-4266-973c-20049231b248.s3.eu-west-1.amazonaws.com/4dd5b536-89e9-4af4-8c79-598587ea6368?pitch-bytes=1231028&amp;pitch-content-type=image%2Fjpeg"/>
          <p:cNvPicPr preferRelativeResize="0"/>
          <p:nvPr/>
        </p:nvPicPr>
        <p:blipFill rotWithShape="1">
          <a:blip r:embed="rId3">
            <a:alphaModFix/>
          </a:blip>
          <a:srcRect t="27806" b="603"/>
          <a:stretch/>
        </p:blipFill>
        <p:spPr>
          <a:xfrm>
            <a:off x="4761917" y="474700"/>
            <a:ext cx="3905250" cy="4193663"/>
          </a:xfrm>
          <a:prstGeom prst="rect">
            <a:avLst/>
          </a:prstGeom>
          <a:noFill/>
          <a:ln>
            <a:noFill/>
          </a:ln>
        </p:spPr>
      </p:pic>
      <p:cxnSp>
        <p:nvCxnSpPr>
          <p:cNvPr id="42" name="Google Shape;42;p2"/>
          <p:cNvCxnSpPr/>
          <p:nvPr/>
        </p:nvCxnSpPr>
        <p:spPr>
          <a:xfrm>
            <a:off x="475756" y="692944"/>
            <a:ext cx="3905250" cy="0"/>
          </a:xfrm>
          <a:prstGeom prst="straightConnector1">
            <a:avLst/>
          </a:prstGeom>
          <a:solidFill>
            <a:srgbClr val="9820F8"/>
          </a:solidFill>
          <a:ln w="9525" cap="flat" cmpd="sng">
            <a:solidFill>
              <a:srgbClr val="9820F8"/>
            </a:solidFill>
            <a:prstDash val="solid"/>
            <a:round/>
            <a:headEnd type="none" w="sm" len="sm"/>
            <a:tailEnd type="none" w="sm" len="sm"/>
          </a:ln>
        </p:spPr>
      </p:cxnSp>
      <p:cxnSp>
        <p:nvCxnSpPr>
          <p:cNvPr id="43" name="Google Shape;43;p2"/>
          <p:cNvCxnSpPr/>
          <p:nvPr/>
        </p:nvCxnSpPr>
        <p:spPr>
          <a:xfrm>
            <a:off x="475816" y="4855706"/>
            <a:ext cx="8192260" cy="0"/>
          </a:xfrm>
          <a:prstGeom prst="straightConnector1">
            <a:avLst/>
          </a:prstGeom>
          <a:solidFill>
            <a:srgbClr val="9820F8">
              <a:alpha val="22745"/>
            </a:srgbClr>
          </a:solidFill>
          <a:ln w="9525" cap="flat" cmpd="sng">
            <a:solidFill>
              <a:srgbClr val="9820F8">
                <a:alpha val="22745"/>
              </a:srgbClr>
            </a:solidFill>
            <a:prstDash val="solid"/>
            <a:round/>
            <a:headEnd type="none" w="sm" len="sm"/>
            <a:tailEnd type="none" w="sm" len="sm"/>
          </a:ln>
        </p:spPr>
      </p:cxnSp>
      <p:sp>
        <p:nvSpPr>
          <p:cNvPr id="44" name="Google Shape;44;p2"/>
          <p:cNvSpPr/>
          <p:nvPr/>
        </p:nvSpPr>
        <p:spPr>
          <a:xfrm>
            <a:off x="383251" y="2446324"/>
            <a:ext cx="309563" cy="300038"/>
          </a:xfrm>
          <a:prstGeom prst="rect">
            <a:avLst/>
          </a:prstGeom>
          <a:noFill/>
          <a:ln>
            <a:noFill/>
          </a:ln>
        </p:spPr>
        <p:txBody>
          <a:bodyPr spcFirstLastPara="1" wrap="square" lIns="0" tIns="0" rIns="0" bIns="0" anchor="t" anchorCtr="0">
            <a:noAutofit/>
          </a:bodyPr>
          <a:lstStyle/>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5</a:t>
            </a:r>
            <a:endParaRPr sz="1350" b="0" i="0" u="none" strike="noStrike" cap="none">
              <a:solidFill>
                <a:schemeClr val="dk1"/>
              </a:solidFill>
              <a:latin typeface="Calibri"/>
              <a:ea typeface="Calibri"/>
              <a:cs typeface="Calibri"/>
              <a:sym typeface="Calibri"/>
            </a:endParaRPr>
          </a:p>
        </p:txBody>
      </p:sp>
      <p:sp>
        <p:nvSpPr>
          <p:cNvPr id="45" name="Google Shape;45;p2"/>
          <p:cNvSpPr/>
          <p:nvPr/>
        </p:nvSpPr>
        <p:spPr>
          <a:xfrm>
            <a:off x="383087" y="2831206"/>
            <a:ext cx="309721" cy="300038"/>
          </a:xfrm>
          <a:prstGeom prst="rect">
            <a:avLst/>
          </a:prstGeom>
          <a:noFill/>
          <a:ln>
            <a:noFill/>
          </a:ln>
        </p:spPr>
        <p:txBody>
          <a:bodyPr spcFirstLastPara="1" wrap="square" lIns="0" tIns="0" rIns="0" bIns="0" anchor="t" anchorCtr="0">
            <a:noAutofit/>
          </a:bodyPr>
          <a:lstStyle/>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6</a:t>
            </a:r>
            <a:endParaRPr sz="1350" b="0" i="0" u="none" strike="noStrike" cap="none">
              <a:solidFill>
                <a:schemeClr val="dk1"/>
              </a:solidFill>
              <a:latin typeface="Calibri"/>
              <a:ea typeface="Calibri"/>
              <a:cs typeface="Calibri"/>
              <a:sym typeface="Calibri"/>
            </a:endParaRPr>
          </a:p>
        </p:txBody>
      </p:sp>
      <p:sp>
        <p:nvSpPr>
          <p:cNvPr id="46" name="Google Shape;46;p2"/>
          <p:cNvSpPr/>
          <p:nvPr/>
        </p:nvSpPr>
        <p:spPr>
          <a:xfrm>
            <a:off x="383251" y="3216088"/>
            <a:ext cx="309562" cy="300038"/>
          </a:xfrm>
          <a:prstGeom prst="rect">
            <a:avLst/>
          </a:prstGeom>
          <a:noFill/>
          <a:ln>
            <a:noFill/>
          </a:ln>
        </p:spPr>
        <p:txBody>
          <a:bodyPr spcFirstLastPara="1" wrap="square" lIns="0" tIns="0" rIns="0" bIns="0" anchor="t" anchorCtr="0">
            <a:noAutofit/>
          </a:bodyPr>
          <a:lstStyle/>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7</a:t>
            </a:r>
            <a:endParaRPr sz="1350" b="0" i="0" u="none" strike="noStrike" cap="none">
              <a:solidFill>
                <a:schemeClr val="dk1"/>
              </a:solidFill>
              <a:latin typeface="Calibri"/>
              <a:ea typeface="Calibri"/>
              <a:cs typeface="Calibri"/>
              <a:sym typeface="Calibri"/>
            </a:endParaRPr>
          </a:p>
        </p:txBody>
      </p:sp>
      <p:sp>
        <p:nvSpPr>
          <p:cNvPr id="47" name="Google Shape;47;p2"/>
          <p:cNvSpPr/>
          <p:nvPr/>
        </p:nvSpPr>
        <p:spPr>
          <a:xfrm>
            <a:off x="383134" y="3600970"/>
            <a:ext cx="402987" cy="300038"/>
          </a:xfrm>
          <a:prstGeom prst="rect">
            <a:avLst/>
          </a:prstGeom>
          <a:noFill/>
          <a:ln>
            <a:noFill/>
          </a:ln>
        </p:spPr>
        <p:txBody>
          <a:bodyPr spcFirstLastPara="1" wrap="square" lIns="0" tIns="0" rIns="0" bIns="0" anchor="t" anchorCtr="0">
            <a:noAutofit/>
          </a:bodyPr>
          <a:lstStyle/>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8</a:t>
            </a:r>
            <a:endParaRPr sz="1350" b="0" i="0" u="none" strike="noStrike" cap="none">
              <a:solidFill>
                <a:schemeClr val="dk1"/>
              </a:solidFill>
              <a:latin typeface="Calibri"/>
              <a:ea typeface="Calibri"/>
              <a:cs typeface="Calibri"/>
              <a:sym typeface="Calibri"/>
            </a:endParaRPr>
          </a:p>
        </p:txBody>
      </p:sp>
      <p:sp>
        <p:nvSpPr>
          <p:cNvPr id="48" name="Google Shape;48;p2"/>
          <p:cNvSpPr/>
          <p:nvPr/>
        </p:nvSpPr>
        <p:spPr>
          <a:xfrm>
            <a:off x="383134" y="3985852"/>
            <a:ext cx="263049" cy="300038"/>
          </a:xfrm>
          <a:prstGeom prst="rect">
            <a:avLst/>
          </a:prstGeom>
          <a:noFill/>
          <a:ln>
            <a:noFill/>
          </a:ln>
        </p:spPr>
        <p:txBody>
          <a:bodyPr spcFirstLastPara="1" wrap="square" lIns="0" tIns="0" rIns="0" bIns="0" anchor="t" anchorCtr="0">
            <a:noAutofit/>
          </a:bodyPr>
          <a:lstStyle/>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9</a:t>
            </a:r>
            <a:endParaRPr sz="1350" b="0" i="0" u="none" strike="noStrike" cap="none">
              <a:solidFill>
                <a:schemeClr val="dk1"/>
              </a:solidFill>
              <a:latin typeface="Calibri"/>
              <a:ea typeface="Calibri"/>
              <a:cs typeface="Calibri"/>
              <a:sym typeface="Calibri"/>
            </a:endParaRPr>
          </a:p>
        </p:txBody>
      </p:sp>
      <p:sp>
        <p:nvSpPr>
          <p:cNvPr id="49" name="Google Shape;49;p2"/>
          <p:cNvSpPr/>
          <p:nvPr/>
        </p:nvSpPr>
        <p:spPr>
          <a:xfrm>
            <a:off x="383251" y="4286750"/>
            <a:ext cx="309563" cy="300038"/>
          </a:xfrm>
          <a:prstGeom prst="rect">
            <a:avLst/>
          </a:prstGeom>
          <a:noFill/>
          <a:ln>
            <a:noFill/>
          </a:ln>
        </p:spPr>
        <p:txBody>
          <a:bodyPr spcFirstLastPara="1" wrap="square" lIns="0" tIns="0" rIns="0" bIns="0" anchor="t" anchorCtr="0">
            <a:noAutofit/>
          </a:bodyPr>
          <a:lstStyle/>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10</a:t>
            </a:r>
            <a:endParaRPr sz="1350" b="0" i="0" u="none" strike="noStrike" cap="none">
              <a:solidFill>
                <a:schemeClr val="dk1"/>
              </a:solidFill>
              <a:latin typeface="Calibri"/>
              <a:ea typeface="Calibri"/>
              <a:cs typeface="Calibri"/>
              <a:sym typeface="Calibri"/>
            </a:endParaRPr>
          </a:p>
        </p:txBody>
      </p:sp>
      <p:sp>
        <p:nvSpPr>
          <p:cNvPr id="50" name="Google Shape;50;p2"/>
          <p:cNvSpPr/>
          <p:nvPr/>
        </p:nvSpPr>
        <p:spPr>
          <a:xfrm>
            <a:off x="809775" y="2445500"/>
            <a:ext cx="3762300" cy="300000"/>
          </a:xfrm>
          <a:prstGeom prst="rect">
            <a:avLst/>
          </a:prstGeom>
          <a:noFill/>
          <a:ln>
            <a:noFill/>
          </a:ln>
        </p:spPr>
        <p:txBody>
          <a:bodyPr spcFirstLastPara="1" wrap="square" lIns="0" tIns="0" rIns="0" bIns="0" anchor="t" anchorCtr="0">
            <a:noAutofit/>
          </a:bodyPr>
          <a:lstStyle/>
          <a:p>
            <a:pPr marL="0" lvl="0" indent="0" algn="l" rtl="0">
              <a:lnSpc>
                <a:spcPct val="168785"/>
              </a:lnSpc>
              <a:spcBef>
                <a:spcPts val="0"/>
              </a:spcBef>
              <a:spcAft>
                <a:spcPts val="0"/>
              </a:spcAft>
              <a:buClr>
                <a:schemeClr val="dk1"/>
              </a:buClr>
              <a:buFont typeface="Arial"/>
              <a:buNone/>
            </a:pPr>
            <a:r>
              <a:rPr lang="en-US">
                <a:solidFill>
                  <a:schemeClr val="lt1"/>
                </a:solidFill>
                <a:latin typeface="Questrial"/>
                <a:ea typeface="Questrial"/>
                <a:cs typeface="Questrial"/>
                <a:sym typeface="Questrial"/>
              </a:rPr>
              <a:t>Why?</a:t>
            </a:r>
            <a:endParaRPr sz="1350" b="0" i="0" u="none" strike="noStrike" cap="none">
              <a:solidFill>
                <a:schemeClr val="dk1"/>
              </a:solidFill>
              <a:latin typeface="Calibri"/>
              <a:ea typeface="Calibri"/>
              <a:cs typeface="Calibri"/>
              <a:sym typeface="Calibri"/>
            </a:endParaRPr>
          </a:p>
        </p:txBody>
      </p:sp>
      <p:sp>
        <p:nvSpPr>
          <p:cNvPr id="51" name="Google Shape;51;p2"/>
          <p:cNvSpPr/>
          <p:nvPr/>
        </p:nvSpPr>
        <p:spPr>
          <a:xfrm>
            <a:off x="809625" y="2830167"/>
            <a:ext cx="3762331" cy="300010"/>
          </a:xfrm>
          <a:prstGeom prst="rect">
            <a:avLst/>
          </a:prstGeom>
          <a:noFill/>
          <a:ln>
            <a:noFill/>
          </a:ln>
        </p:spPr>
        <p:txBody>
          <a:bodyPr spcFirstLastPara="1" wrap="square" lIns="0" tIns="0" rIns="0" bIns="0" anchor="t" anchorCtr="0">
            <a:noAutofit/>
          </a:bodyPr>
          <a:lstStyle/>
          <a:p>
            <a:pPr marL="0" lvl="0" indent="0" algn="l" rtl="0">
              <a:lnSpc>
                <a:spcPct val="168785"/>
              </a:lnSpc>
              <a:spcBef>
                <a:spcPts val="0"/>
              </a:spcBef>
              <a:spcAft>
                <a:spcPts val="0"/>
              </a:spcAft>
              <a:buClr>
                <a:schemeClr val="dk1"/>
              </a:buClr>
              <a:buFont typeface="Arial"/>
              <a:buNone/>
            </a:pPr>
            <a:r>
              <a:rPr lang="en-US">
                <a:solidFill>
                  <a:schemeClr val="lt1"/>
                </a:solidFill>
                <a:latin typeface="Questrial"/>
                <a:ea typeface="Questrial"/>
                <a:cs typeface="Questrial"/>
                <a:sym typeface="Questrial"/>
              </a:rPr>
              <a:t>Potential Impact</a:t>
            </a:r>
            <a:endParaRPr sz="1350">
              <a:solidFill>
                <a:schemeClr val="dk1"/>
              </a:solidFill>
              <a:latin typeface="Calibri"/>
              <a:ea typeface="Calibri"/>
              <a:cs typeface="Calibri"/>
              <a:sym typeface="Calibri"/>
            </a:endParaRPr>
          </a:p>
        </p:txBody>
      </p:sp>
      <p:sp>
        <p:nvSpPr>
          <p:cNvPr id="52" name="Google Shape;52;p2"/>
          <p:cNvSpPr/>
          <p:nvPr/>
        </p:nvSpPr>
        <p:spPr>
          <a:xfrm>
            <a:off x="809725" y="3214825"/>
            <a:ext cx="3762300" cy="300000"/>
          </a:xfrm>
          <a:prstGeom prst="rect">
            <a:avLst/>
          </a:prstGeom>
          <a:noFill/>
          <a:ln>
            <a:noFill/>
          </a:ln>
        </p:spPr>
        <p:txBody>
          <a:bodyPr spcFirstLastPara="1" wrap="square" lIns="0" tIns="0" rIns="0" bIns="0" anchor="t" anchorCtr="0">
            <a:noAutofit/>
          </a:bodyPr>
          <a:lstStyle/>
          <a:p>
            <a:pPr marL="0" lvl="0" indent="0" algn="l" rtl="0">
              <a:lnSpc>
                <a:spcPct val="168785"/>
              </a:lnSpc>
              <a:spcBef>
                <a:spcPts val="0"/>
              </a:spcBef>
              <a:spcAft>
                <a:spcPts val="0"/>
              </a:spcAft>
              <a:buClr>
                <a:schemeClr val="dk1"/>
              </a:buClr>
              <a:buFont typeface="Arial"/>
              <a:buNone/>
            </a:pPr>
            <a:r>
              <a:rPr lang="en-US">
                <a:solidFill>
                  <a:schemeClr val="lt1"/>
                </a:solidFill>
                <a:latin typeface="Questrial"/>
                <a:ea typeface="Questrial"/>
                <a:cs typeface="Questrial"/>
                <a:sym typeface="Questrial"/>
              </a:rPr>
              <a:t>Use-cases</a:t>
            </a:r>
            <a:endParaRPr sz="1350" b="0" i="0" u="none" strike="noStrike" cap="none">
              <a:solidFill>
                <a:schemeClr val="dk1"/>
              </a:solidFill>
              <a:latin typeface="Calibri"/>
              <a:ea typeface="Calibri"/>
              <a:cs typeface="Calibri"/>
              <a:sym typeface="Calibri"/>
            </a:endParaRPr>
          </a:p>
        </p:txBody>
      </p:sp>
      <p:sp>
        <p:nvSpPr>
          <p:cNvPr id="53" name="Google Shape;53;p2"/>
          <p:cNvSpPr/>
          <p:nvPr/>
        </p:nvSpPr>
        <p:spPr>
          <a:xfrm>
            <a:off x="809625" y="3599487"/>
            <a:ext cx="3762331" cy="300010"/>
          </a:xfrm>
          <a:prstGeom prst="rect">
            <a:avLst/>
          </a:prstGeom>
          <a:noFill/>
          <a:ln>
            <a:noFill/>
          </a:ln>
        </p:spPr>
        <p:txBody>
          <a:bodyPr spcFirstLastPara="1" wrap="square" lIns="0" tIns="0" rIns="0" bIns="0" anchor="t" anchorCtr="0">
            <a:noAutofit/>
          </a:bodyPr>
          <a:lstStyle/>
          <a:p>
            <a:pPr marL="0" lvl="0" indent="0" algn="l" rtl="0">
              <a:lnSpc>
                <a:spcPct val="168785"/>
              </a:lnSpc>
              <a:spcBef>
                <a:spcPts val="0"/>
              </a:spcBef>
              <a:spcAft>
                <a:spcPts val="0"/>
              </a:spcAft>
              <a:buClr>
                <a:schemeClr val="dk1"/>
              </a:buClr>
              <a:buFont typeface="Arial"/>
              <a:buNone/>
            </a:pPr>
            <a:r>
              <a:rPr lang="en-US">
                <a:solidFill>
                  <a:schemeClr val="lt1"/>
                </a:solidFill>
                <a:latin typeface="Questrial"/>
                <a:ea typeface="Questrial"/>
                <a:cs typeface="Questrial"/>
                <a:sym typeface="Questrial"/>
              </a:rPr>
              <a:t>How it works</a:t>
            </a:r>
            <a:endParaRPr sz="1350" b="0" i="0" u="none" strike="noStrike" cap="none">
              <a:solidFill>
                <a:schemeClr val="dk1"/>
              </a:solidFill>
              <a:latin typeface="Calibri"/>
              <a:ea typeface="Calibri"/>
              <a:cs typeface="Calibri"/>
              <a:sym typeface="Calibri"/>
            </a:endParaRPr>
          </a:p>
        </p:txBody>
      </p:sp>
      <p:sp>
        <p:nvSpPr>
          <p:cNvPr id="54" name="Google Shape;54;p2"/>
          <p:cNvSpPr/>
          <p:nvPr/>
        </p:nvSpPr>
        <p:spPr>
          <a:xfrm>
            <a:off x="809625" y="4668817"/>
            <a:ext cx="3762331" cy="900185"/>
          </a:xfrm>
          <a:prstGeom prst="rect">
            <a:avLst/>
          </a:prstGeom>
          <a:noFill/>
          <a:ln>
            <a:noFill/>
          </a:ln>
        </p:spPr>
        <p:txBody>
          <a:bodyPr spcFirstLastPara="1" wrap="square" lIns="0" tIns="0" rIns="0" bIns="0" anchor="t" anchorCtr="0">
            <a:noAutofit/>
          </a:bodyPr>
          <a:lstStyle/>
          <a:p>
            <a:pPr marL="0" marR="0" lvl="0" indent="0" algn="r" rtl="0">
              <a:lnSpc>
                <a:spcPct val="175037"/>
              </a:lnSpc>
              <a:spcBef>
                <a:spcPts val="0"/>
              </a:spcBef>
              <a:spcAft>
                <a:spcPts val="0"/>
              </a:spcAft>
              <a:buNone/>
            </a:pPr>
            <a:endParaRPr sz="1350" b="0" i="0" u="none" strike="noStrike" cap="none">
              <a:solidFill>
                <a:schemeClr val="dk1"/>
              </a:solidFill>
              <a:latin typeface="Calibri"/>
              <a:ea typeface="Calibri"/>
              <a:cs typeface="Calibri"/>
              <a:sym typeface="Calibri"/>
            </a:endParaRPr>
          </a:p>
          <a:p>
            <a:pPr marL="0" marR="0" lvl="0" indent="0" algn="r" rtl="0">
              <a:lnSpc>
                <a:spcPct val="175037"/>
              </a:lnSpc>
              <a:spcBef>
                <a:spcPts val="0"/>
              </a:spcBef>
              <a:spcAft>
                <a:spcPts val="0"/>
              </a:spcAft>
              <a:buNone/>
            </a:pPr>
            <a:endParaRPr sz="1350" b="0" i="0" u="none" strike="noStrike" cap="none">
              <a:solidFill>
                <a:schemeClr val="dk1"/>
              </a:solidFill>
              <a:latin typeface="Calibri"/>
              <a:ea typeface="Calibri"/>
              <a:cs typeface="Calibri"/>
              <a:sym typeface="Calibri"/>
            </a:endParaRPr>
          </a:p>
          <a:p>
            <a:pPr marL="0" marR="0" lvl="0" indent="0" algn="r" rtl="0">
              <a:lnSpc>
                <a:spcPct val="175037"/>
              </a:lnSpc>
              <a:spcBef>
                <a:spcPts val="0"/>
              </a:spcBef>
              <a:spcAft>
                <a:spcPts val="0"/>
              </a:spcAft>
              <a:buNone/>
            </a:pPr>
            <a:endParaRPr sz="1350" b="0" i="0" u="none" strike="noStrike" cap="none">
              <a:solidFill>
                <a:schemeClr val="dk1"/>
              </a:solidFill>
              <a:latin typeface="Calibri"/>
              <a:ea typeface="Calibri"/>
              <a:cs typeface="Calibri"/>
              <a:sym typeface="Calibri"/>
            </a:endParaRPr>
          </a:p>
        </p:txBody>
      </p:sp>
      <p:sp>
        <p:nvSpPr>
          <p:cNvPr id="55" name="Google Shape;55;p2"/>
          <p:cNvSpPr/>
          <p:nvPr/>
        </p:nvSpPr>
        <p:spPr>
          <a:xfrm>
            <a:off x="809625" y="3984147"/>
            <a:ext cx="3762331" cy="600020"/>
          </a:xfrm>
          <a:prstGeom prst="rect">
            <a:avLst/>
          </a:prstGeom>
          <a:noFill/>
          <a:ln>
            <a:noFill/>
          </a:ln>
        </p:spPr>
        <p:txBody>
          <a:bodyPr spcFirstLastPara="1" wrap="square" lIns="0" tIns="0" rIns="0" bIns="0" anchor="t" anchorCtr="0">
            <a:noAutofit/>
          </a:bodyPr>
          <a:lstStyle/>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Next steps</a:t>
            </a:r>
            <a:endParaRPr>
              <a:solidFill>
                <a:srgbClr val="FFFFFF"/>
              </a:solidFill>
              <a:latin typeface="Questrial"/>
              <a:ea typeface="Questrial"/>
              <a:cs typeface="Questrial"/>
              <a:sym typeface="Questrial"/>
            </a:endParaRPr>
          </a:p>
          <a:p>
            <a:pPr marL="0" marR="0" lvl="0" indent="0" algn="l" rtl="0">
              <a:lnSpc>
                <a:spcPct val="168785"/>
              </a:lnSpc>
              <a:spcBef>
                <a:spcPts val="0"/>
              </a:spcBef>
              <a:spcAft>
                <a:spcPts val="0"/>
              </a:spcAft>
              <a:buNone/>
            </a:pPr>
            <a:r>
              <a:rPr lang="en-US">
                <a:solidFill>
                  <a:srgbClr val="FFFFFF"/>
                </a:solidFill>
                <a:latin typeface="Questrial"/>
                <a:ea typeface="Questrial"/>
                <a:cs typeface="Questrial"/>
                <a:sym typeface="Questrial"/>
              </a:rPr>
              <a:t>Thank you</a:t>
            </a:r>
            <a:endParaRPr>
              <a:solidFill>
                <a:srgbClr val="FFFFFF"/>
              </a:solidFill>
              <a:latin typeface="Questrial"/>
              <a:ea typeface="Questrial"/>
              <a:cs typeface="Questrial"/>
              <a:sym typeface="Questrial"/>
            </a:endParaRPr>
          </a:p>
        </p:txBody>
      </p:sp>
      <p:pic>
        <p:nvPicPr>
          <p:cNvPr id="56" name="Google Shape;56;p2" descr="https://pitch-assets-ccb95893-de3f-4266-973c-20049231b248.s3.eu-west-1.amazonaws.com/try-pitch-pdf-export-logo.svg">
            <a:hlinkClick r:id="rId4"/>
          </p:cNvPr>
          <p:cNvPicPr preferRelativeResize="0"/>
          <p:nvPr/>
        </p:nvPicPr>
        <p:blipFill rotWithShape="1">
          <a:blip r:embed="rId5">
            <a:alphaModFix/>
          </a:blip>
          <a:srcRect/>
          <a:stretch/>
        </p:blipFill>
        <p:spPr>
          <a:xfrm>
            <a:off x="136595" y="4803153"/>
            <a:ext cx="515221" cy="2273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820F8"/>
        </a:solidFill>
        <a:effectLst/>
      </p:bgPr>
    </p:bg>
    <p:spTree>
      <p:nvGrpSpPr>
        <p:cNvPr id="1" name="Shape 61"/>
        <p:cNvGrpSpPr/>
        <p:nvPr/>
      </p:nvGrpSpPr>
      <p:grpSpPr>
        <a:xfrm>
          <a:off x="0" y="0"/>
          <a:ext cx="0" cy="0"/>
          <a:chOff x="0" y="0"/>
          <a:chExt cx="0" cy="0"/>
        </a:xfrm>
      </p:grpSpPr>
      <p:pic>
        <p:nvPicPr>
          <p:cNvPr id="62" name="Google Shape;62;p3" descr="https://pitch-assets-ccb95893-de3f-4266-973c-20049231b248.s3.eu-west-1.amazonaws.com/90962e21-9a37-4e9d-b618-9fd611791d8f?pitch-bytes=1624476&amp;pitch-content-type=image%2Fjpeg"/>
          <p:cNvPicPr preferRelativeResize="0"/>
          <p:nvPr/>
        </p:nvPicPr>
        <p:blipFill rotWithShape="1">
          <a:blip r:embed="rId3">
            <a:alphaModFix/>
          </a:blip>
          <a:srcRect t="7710" b="675"/>
          <a:stretch/>
        </p:blipFill>
        <p:spPr>
          <a:xfrm>
            <a:off x="476168" y="474700"/>
            <a:ext cx="3905250" cy="4193663"/>
          </a:xfrm>
          <a:prstGeom prst="rect">
            <a:avLst/>
          </a:prstGeom>
          <a:noFill/>
          <a:ln>
            <a:noFill/>
          </a:ln>
        </p:spPr>
      </p:pic>
      <p:sp>
        <p:nvSpPr>
          <p:cNvPr id="63" name="Google Shape;63;p3"/>
          <p:cNvSpPr/>
          <p:nvPr/>
        </p:nvSpPr>
        <p:spPr>
          <a:xfrm>
            <a:off x="5323361" y="475623"/>
            <a:ext cx="3905250" cy="62865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4500" b="1" i="0" u="none" strike="noStrike" cap="none">
                <a:solidFill>
                  <a:srgbClr val="FFFFFF"/>
                </a:solidFill>
                <a:latin typeface="Questrial"/>
                <a:ea typeface="Questrial"/>
                <a:cs typeface="Questrial"/>
                <a:sym typeface="Questrial"/>
              </a:rPr>
              <a:t>Mission</a:t>
            </a:r>
            <a:endParaRPr sz="4500" b="0" i="0" u="none" strike="noStrike" cap="none">
              <a:solidFill>
                <a:schemeClr val="dk1"/>
              </a:solidFill>
              <a:latin typeface="Calibri"/>
              <a:ea typeface="Calibri"/>
              <a:cs typeface="Calibri"/>
              <a:sym typeface="Calibri"/>
            </a:endParaRPr>
          </a:p>
        </p:txBody>
      </p:sp>
      <p:sp>
        <p:nvSpPr>
          <p:cNvPr id="64" name="Google Shape;64;p3"/>
          <p:cNvSpPr/>
          <p:nvPr/>
        </p:nvSpPr>
        <p:spPr>
          <a:xfrm>
            <a:off x="4810125" y="474596"/>
            <a:ext cx="3905250" cy="150019"/>
          </a:xfrm>
          <a:prstGeom prst="rect">
            <a:avLst/>
          </a:prstGeom>
          <a:noFill/>
          <a:ln>
            <a:noFill/>
          </a:ln>
        </p:spPr>
        <p:txBody>
          <a:bodyPr spcFirstLastPara="1" wrap="square" lIns="0" tIns="0" rIns="0" bIns="0" anchor="t" anchorCtr="0">
            <a:noAutofit/>
          </a:bodyPr>
          <a:lstStyle/>
          <a:p>
            <a:pPr marL="0" marR="0" lvl="0" indent="0" algn="l"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OUR MISSION</a:t>
            </a:r>
            <a:endParaRPr sz="675" b="0" i="0" u="none" strike="noStrike" cap="none">
              <a:solidFill>
                <a:schemeClr val="dk1"/>
              </a:solidFill>
              <a:latin typeface="Calibri"/>
              <a:ea typeface="Calibri"/>
              <a:cs typeface="Calibri"/>
              <a:sym typeface="Calibri"/>
            </a:endParaRPr>
          </a:p>
        </p:txBody>
      </p:sp>
      <p:sp>
        <p:nvSpPr>
          <p:cNvPr id="65" name="Google Shape;65;p3"/>
          <p:cNvSpPr/>
          <p:nvPr/>
        </p:nvSpPr>
        <p:spPr>
          <a:xfrm>
            <a:off x="475737" y="4924846"/>
            <a:ext cx="1546463" cy="150019"/>
          </a:xfrm>
          <a:prstGeom prst="rect">
            <a:avLst/>
          </a:prstGeom>
          <a:noFill/>
          <a:ln>
            <a:noFill/>
          </a:ln>
        </p:spPr>
        <p:txBody>
          <a:bodyPr spcFirstLastPara="1" wrap="square" lIns="0" tIns="0" rIns="0" bIns="0" anchor="ctr" anchorCtr="0">
            <a:noAutofit/>
          </a:bodyPr>
          <a:lstStyle/>
          <a:p>
            <a:pPr marL="0" marR="0" lvl="0" indent="0" algn="l"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AUGUST 2032</a:t>
            </a:r>
            <a:endParaRPr sz="675" b="0" i="0" u="none" strike="noStrike" cap="none">
              <a:solidFill>
                <a:schemeClr val="dk1"/>
              </a:solidFill>
              <a:latin typeface="Calibri"/>
              <a:ea typeface="Calibri"/>
              <a:cs typeface="Calibri"/>
              <a:sym typeface="Calibri"/>
            </a:endParaRPr>
          </a:p>
        </p:txBody>
      </p:sp>
      <p:sp>
        <p:nvSpPr>
          <p:cNvPr id="66" name="Google Shape;66;p3"/>
          <p:cNvSpPr/>
          <p:nvPr/>
        </p:nvSpPr>
        <p:spPr>
          <a:xfrm>
            <a:off x="7121996" y="4924846"/>
            <a:ext cx="1546463" cy="150019"/>
          </a:xfrm>
          <a:prstGeom prst="rect">
            <a:avLst/>
          </a:prstGeom>
          <a:noFill/>
          <a:ln>
            <a:noFill/>
          </a:ln>
        </p:spPr>
        <p:txBody>
          <a:bodyPr spcFirstLastPara="1" wrap="square" lIns="0" tIns="0" rIns="0" bIns="0" anchor="ctr" anchorCtr="0">
            <a:noAutofit/>
          </a:bodyPr>
          <a:lstStyle/>
          <a:p>
            <a:pPr marL="0" marR="0" lvl="0" indent="0" algn="r"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INFO@COMPANY.COM</a:t>
            </a:r>
            <a:endParaRPr sz="675" b="0" i="0" u="none" strike="noStrike" cap="none">
              <a:solidFill>
                <a:schemeClr val="dk1"/>
              </a:solidFill>
              <a:latin typeface="Calibri"/>
              <a:ea typeface="Calibri"/>
              <a:cs typeface="Calibri"/>
              <a:sym typeface="Calibri"/>
            </a:endParaRPr>
          </a:p>
        </p:txBody>
      </p:sp>
      <p:cxnSp>
        <p:nvCxnSpPr>
          <p:cNvPr id="67" name="Google Shape;67;p3"/>
          <p:cNvCxnSpPr/>
          <p:nvPr/>
        </p:nvCxnSpPr>
        <p:spPr>
          <a:xfrm>
            <a:off x="4810125" y="692944"/>
            <a:ext cx="3905250" cy="0"/>
          </a:xfrm>
          <a:prstGeom prst="straightConnector1">
            <a:avLst/>
          </a:prstGeom>
          <a:solidFill>
            <a:srgbClr val="9820F8"/>
          </a:solidFill>
          <a:ln w="9525" cap="flat" cmpd="sng">
            <a:solidFill>
              <a:srgbClr val="9820F8"/>
            </a:solidFill>
            <a:prstDash val="solid"/>
            <a:round/>
            <a:headEnd type="none" w="sm" len="sm"/>
            <a:tailEnd type="none" w="sm" len="sm"/>
          </a:ln>
        </p:spPr>
      </p:cxnSp>
      <p:cxnSp>
        <p:nvCxnSpPr>
          <p:cNvPr id="68" name="Google Shape;68;p3"/>
          <p:cNvCxnSpPr/>
          <p:nvPr/>
        </p:nvCxnSpPr>
        <p:spPr>
          <a:xfrm>
            <a:off x="475816" y="4855706"/>
            <a:ext cx="8192260" cy="0"/>
          </a:xfrm>
          <a:prstGeom prst="straightConnector1">
            <a:avLst/>
          </a:prstGeom>
          <a:solidFill>
            <a:srgbClr val="9820F8">
              <a:alpha val="22745"/>
            </a:srgbClr>
          </a:solidFill>
          <a:ln w="9525" cap="flat" cmpd="sng">
            <a:solidFill>
              <a:srgbClr val="9820F8">
                <a:alpha val="22745"/>
              </a:srgbClr>
            </a:solidFill>
            <a:prstDash val="solid"/>
            <a:round/>
            <a:headEnd type="none" w="sm" len="sm"/>
            <a:tailEnd type="none" w="sm" len="sm"/>
          </a:ln>
        </p:spPr>
      </p:cxnSp>
      <p:sp>
        <p:nvSpPr>
          <p:cNvPr id="69" name="Google Shape;69;p3"/>
          <p:cNvSpPr/>
          <p:nvPr/>
        </p:nvSpPr>
        <p:spPr>
          <a:xfrm>
            <a:off x="4484327" y="1582210"/>
            <a:ext cx="4656606" cy="1200195"/>
          </a:xfrm>
          <a:prstGeom prst="rect">
            <a:avLst/>
          </a:prstGeom>
          <a:noFill/>
          <a:ln>
            <a:noFill/>
          </a:ln>
        </p:spPr>
        <p:txBody>
          <a:bodyPr spcFirstLastPara="1" wrap="square" lIns="0" tIns="0" rIns="0" bIns="0" anchor="t" anchorCtr="0">
            <a:spAutoFit/>
          </a:bodyPr>
          <a:lstStyle/>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Our project aims to transform the payments infrastructure by utilizing rollup technology to separate payments from </a:t>
            </a:r>
            <a:endParaRPr sz="1350" b="0" i="0" u="none" strike="noStrike" cap="none">
              <a:solidFill>
                <a:schemeClr val="dk1"/>
              </a:solidFill>
              <a:latin typeface="Calibri"/>
              <a:ea typeface="Calibri"/>
              <a:cs typeface="Calibri"/>
              <a:sym typeface="Calibri"/>
            </a:endParaRPr>
          </a:p>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on-chain computations, leading to a revolutionary </a:t>
            </a:r>
            <a:endParaRPr sz="1350" b="0" i="0" u="none" strike="noStrike" cap="none">
              <a:solidFill>
                <a:schemeClr val="dk1"/>
              </a:solidFill>
              <a:latin typeface="Calibri"/>
              <a:ea typeface="Calibri"/>
              <a:cs typeface="Calibri"/>
              <a:sym typeface="Calibri"/>
            </a:endParaRPr>
          </a:p>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advancement in the field.</a:t>
            </a:r>
            <a:endParaRPr sz="1350" b="0" i="0" u="none" strike="noStrike" cap="none">
              <a:solidFill>
                <a:schemeClr val="dk1"/>
              </a:solidFill>
              <a:latin typeface="Calibri"/>
              <a:ea typeface="Calibri"/>
              <a:cs typeface="Calibri"/>
              <a:sym typeface="Calibri"/>
            </a:endParaRPr>
          </a:p>
        </p:txBody>
      </p:sp>
      <p:pic>
        <p:nvPicPr>
          <p:cNvPr id="70" name="Google Shape;70;p3" descr="https://pitch-assets-ccb95893-de3f-4266-973c-20049231b248.s3.eu-west-1.amazonaws.com/try-pitch-pdf-export-logo.svg">
            <a:hlinkClick r:id="rId4"/>
          </p:cNvPr>
          <p:cNvPicPr preferRelativeResize="0"/>
          <p:nvPr/>
        </p:nvPicPr>
        <p:blipFill rotWithShape="1">
          <a:blip r:embed="rId5">
            <a:alphaModFix/>
          </a:blip>
          <a:srcRect/>
          <a:stretch/>
        </p:blipFill>
        <p:spPr>
          <a:xfrm>
            <a:off x="136595" y="4803153"/>
            <a:ext cx="515221" cy="2273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820F8"/>
        </a:solidFill>
        <a:effectLst/>
      </p:bgPr>
    </p:bg>
    <p:spTree>
      <p:nvGrpSpPr>
        <p:cNvPr id="1" name="Shape 75"/>
        <p:cNvGrpSpPr/>
        <p:nvPr/>
      </p:nvGrpSpPr>
      <p:grpSpPr>
        <a:xfrm>
          <a:off x="0" y="0"/>
          <a:ext cx="0" cy="0"/>
          <a:chOff x="0" y="0"/>
          <a:chExt cx="0" cy="0"/>
        </a:xfrm>
      </p:grpSpPr>
      <p:sp>
        <p:nvSpPr>
          <p:cNvPr id="76" name="Google Shape;76;p4"/>
          <p:cNvSpPr/>
          <p:nvPr/>
        </p:nvSpPr>
        <p:spPr>
          <a:xfrm>
            <a:off x="5720906" y="475623"/>
            <a:ext cx="1547495" cy="62865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4500" b="1" i="0" u="none" strike="noStrike" cap="none">
                <a:solidFill>
                  <a:srgbClr val="FFFFFF"/>
                </a:solidFill>
                <a:latin typeface="Questrial"/>
                <a:ea typeface="Questrial"/>
                <a:cs typeface="Questrial"/>
                <a:sym typeface="Questrial"/>
              </a:rPr>
              <a:t>Goal</a:t>
            </a:r>
            <a:endParaRPr sz="4500" b="0" i="0" u="none" strike="noStrike" cap="none">
              <a:solidFill>
                <a:schemeClr val="dk1"/>
              </a:solidFill>
              <a:latin typeface="Calibri"/>
              <a:ea typeface="Calibri"/>
              <a:cs typeface="Calibri"/>
              <a:sym typeface="Calibri"/>
            </a:endParaRPr>
          </a:p>
        </p:txBody>
      </p:sp>
      <p:sp>
        <p:nvSpPr>
          <p:cNvPr id="77" name="Google Shape;77;p4"/>
          <p:cNvSpPr/>
          <p:nvPr/>
        </p:nvSpPr>
        <p:spPr>
          <a:xfrm>
            <a:off x="476567" y="474596"/>
            <a:ext cx="3905250" cy="150019"/>
          </a:xfrm>
          <a:prstGeom prst="rect">
            <a:avLst/>
          </a:prstGeom>
          <a:noFill/>
          <a:ln>
            <a:noFill/>
          </a:ln>
        </p:spPr>
        <p:txBody>
          <a:bodyPr spcFirstLastPara="1" wrap="square" lIns="0" tIns="0" rIns="0" bIns="0" anchor="t" anchorCtr="0">
            <a:noAutofit/>
          </a:bodyPr>
          <a:lstStyle/>
          <a:p>
            <a:pPr marL="0" marR="0" lvl="0" indent="0" algn="l"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OUR MISSION </a:t>
            </a:r>
            <a:endParaRPr sz="675" b="0" i="0" u="none" strike="noStrike" cap="none">
              <a:solidFill>
                <a:schemeClr val="dk1"/>
              </a:solidFill>
              <a:latin typeface="Calibri"/>
              <a:ea typeface="Calibri"/>
              <a:cs typeface="Calibri"/>
              <a:sym typeface="Calibri"/>
            </a:endParaRPr>
          </a:p>
        </p:txBody>
      </p:sp>
      <p:sp>
        <p:nvSpPr>
          <p:cNvPr id="78" name="Google Shape;78;p4"/>
          <p:cNvSpPr/>
          <p:nvPr/>
        </p:nvSpPr>
        <p:spPr>
          <a:xfrm>
            <a:off x="475737" y="4924846"/>
            <a:ext cx="1546463" cy="150019"/>
          </a:xfrm>
          <a:prstGeom prst="rect">
            <a:avLst/>
          </a:prstGeom>
          <a:noFill/>
          <a:ln>
            <a:noFill/>
          </a:ln>
        </p:spPr>
        <p:txBody>
          <a:bodyPr spcFirstLastPara="1" wrap="square" lIns="0" tIns="0" rIns="0" bIns="0" anchor="ctr" anchorCtr="0">
            <a:noAutofit/>
          </a:bodyPr>
          <a:lstStyle/>
          <a:p>
            <a:pPr marL="0" marR="0" lvl="0" indent="0" algn="l"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AUGUST 2032</a:t>
            </a:r>
            <a:endParaRPr sz="675" b="0" i="0" u="none" strike="noStrike" cap="none">
              <a:solidFill>
                <a:schemeClr val="dk1"/>
              </a:solidFill>
              <a:latin typeface="Calibri"/>
              <a:ea typeface="Calibri"/>
              <a:cs typeface="Calibri"/>
              <a:sym typeface="Calibri"/>
            </a:endParaRPr>
          </a:p>
        </p:txBody>
      </p:sp>
      <p:sp>
        <p:nvSpPr>
          <p:cNvPr id="79" name="Google Shape;79;p4"/>
          <p:cNvSpPr/>
          <p:nvPr/>
        </p:nvSpPr>
        <p:spPr>
          <a:xfrm>
            <a:off x="7121996" y="4924846"/>
            <a:ext cx="1546463" cy="150019"/>
          </a:xfrm>
          <a:prstGeom prst="rect">
            <a:avLst/>
          </a:prstGeom>
          <a:noFill/>
          <a:ln>
            <a:noFill/>
          </a:ln>
        </p:spPr>
        <p:txBody>
          <a:bodyPr spcFirstLastPara="1" wrap="square" lIns="0" tIns="0" rIns="0" bIns="0" anchor="ctr" anchorCtr="0">
            <a:noAutofit/>
          </a:bodyPr>
          <a:lstStyle/>
          <a:p>
            <a:pPr marL="0" marR="0" lvl="0" indent="0" algn="r"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INFO@COMPANY.COM</a:t>
            </a:r>
            <a:endParaRPr sz="675" b="0" i="0" u="none" strike="noStrike" cap="none">
              <a:solidFill>
                <a:schemeClr val="dk1"/>
              </a:solidFill>
              <a:latin typeface="Calibri"/>
              <a:ea typeface="Calibri"/>
              <a:cs typeface="Calibri"/>
              <a:sym typeface="Calibri"/>
            </a:endParaRPr>
          </a:p>
        </p:txBody>
      </p:sp>
      <p:cxnSp>
        <p:nvCxnSpPr>
          <p:cNvPr id="80" name="Google Shape;80;p4"/>
          <p:cNvCxnSpPr/>
          <p:nvPr/>
        </p:nvCxnSpPr>
        <p:spPr>
          <a:xfrm>
            <a:off x="951666" y="692944"/>
            <a:ext cx="8191500" cy="0"/>
          </a:xfrm>
          <a:prstGeom prst="straightConnector1">
            <a:avLst/>
          </a:prstGeom>
          <a:solidFill>
            <a:srgbClr val="9820F8"/>
          </a:solidFill>
          <a:ln w="9525" cap="flat" cmpd="sng">
            <a:solidFill>
              <a:srgbClr val="9820F8"/>
            </a:solidFill>
            <a:prstDash val="solid"/>
            <a:round/>
            <a:headEnd type="none" w="sm" len="sm"/>
            <a:tailEnd type="none" w="sm" len="sm"/>
          </a:ln>
        </p:spPr>
      </p:cxnSp>
      <p:cxnSp>
        <p:nvCxnSpPr>
          <p:cNvPr id="81" name="Google Shape;81;p4"/>
          <p:cNvCxnSpPr/>
          <p:nvPr/>
        </p:nvCxnSpPr>
        <p:spPr>
          <a:xfrm>
            <a:off x="475816" y="4855706"/>
            <a:ext cx="8192260" cy="0"/>
          </a:xfrm>
          <a:prstGeom prst="straightConnector1">
            <a:avLst/>
          </a:prstGeom>
          <a:solidFill>
            <a:srgbClr val="9820F8">
              <a:alpha val="22745"/>
            </a:srgbClr>
          </a:solidFill>
          <a:ln w="9525" cap="flat" cmpd="sng">
            <a:solidFill>
              <a:srgbClr val="9820F8">
                <a:alpha val="22745"/>
              </a:srgbClr>
            </a:solidFill>
            <a:prstDash val="solid"/>
            <a:round/>
            <a:headEnd type="none" w="sm" len="sm"/>
            <a:tailEnd type="none" w="sm" len="sm"/>
          </a:ln>
        </p:spPr>
      </p:cxnSp>
      <p:pic>
        <p:nvPicPr>
          <p:cNvPr id="82" name="Google Shape;82;p4" descr="https://pitch-assets-ccb95893-de3f-4266-973c-20049231b248.s3.eu-west-1.amazonaws.com/b7f69dcd-de77-41f4-9dfc-5ff49599be77?pitch-bytes=404583&amp;pitch-content-type=image%2Fpng"/>
          <p:cNvPicPr preferRelativeResize="0"/>
          <p:nvPr/>
        </p:nvPicPr>
        <p:blipFill rotWithShape="1">
          <a:blip r:embed="rId3">
            <a:alphaModFix/>
          </a:blip>
          <a:srcRect/>
          <a:stretch/>
        </p:blipFill>
        <p:spPr>
          <a:xfrm>
            <a:off x="334353" y="1104466"/>
            <a:ext cx="3454912" cy="2057400"/>
          </a:xfrm>
          <a:prstGeom prst="rect">
            <a:avLst/>
          </a:prstGeom>
          <a:noFill/>
          <a:ln>
            <a:noFill/>
          </a:ln>
        </p:spPr>
      </p:pic>
      <p:sp>
        <p:nvSpPr>
          <p:cNvPr id="83" name="Google Shape;83;p4"/>
          <p:cNvSpPr/>
          <p:nvPr/>
        </p:nvSpPr>
        <p:spPr>
          <a:xfrm>
            <a:off x="3938260" y="1256261"/>
            <a:ext cx="5121473" cy="2100224"/>
          </a:xfrm>
          <a:prstGeom prst="rect">
            <a:avLst/>
          </a:prstGeom>
          <a:noFill/>
          <a:ln>
            <a:noFill/>
          </a:ln>
        </p:spPr>
        <p:txBody>
          <a:bodyPr spcFirstLastPara="1" wrap="square" lIns="0" tIns="0" rIns="0" bIns="0" anchor="t" anchorCtr="0">
            <a:noAutofit/>
          </a:bodyPr>
          <a:lstStyle/>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The goal is to enable  scaling of tokens or tokenized assets by providing them with a payments-specific protocol layer which also involves fast, scalable, and cost-effective transactions for companies such as banks,fintech firms, E-commerce Platforms,</a:t>
            </a:r>
            <a:endParaRPr sz="1350" b="0" i="0" u="none" strike="noStrike" cap="none">
              <a:solidFill>
                <a:schemeClr val="dk1"/>
              </a:solidFill>
              <a:latin typeface="Calibri"/>
              <a:ea typeface="Calibri"/>
              <a:cs typeface="Calibri"/>
              <a:sym typeface="Calibri"/>
            </a:endParaRPr>
          </a:p>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Payment Service Providers, Gaming and Esports Companies, Supply Chain and Logistics Companies, Cross-Border Remittance Providers, Mobile Payment Apps, Non-Profit Organizations e.t.c.</a:t>
            </a:r>
            <a:endParaRPr sz="1350" b="0" i="0" u="none" strike="noStrike" cap="none">
              <a:solidFill>
                <a:schemeClr val="dk1"/>
              </a:solidFill>
              <a:latin typeface="Calibri"/>
              <a:ea typeface="Calibri"/>
              <a:cs typeface="Calibri"/>
              <a:sym typeface="Calibri"/>
            </a:endParaRPr>
          </a:p>
        </p:txBody>
      </p:sp>
      <p:pic>
        <p:nvPicPr>
          <p:cNvPr id="84" name="Google Shape;84;p4" descr="https://pitch-assets-ccb95893-de3f-4266-973c-20049231b248.s3.eu-west-1.amazonaws.com/try-pitch-pdf-export-logo.svg">
            <a:hlinkClick r:id="rId4"/>
          </p:cNvPr>
          <p:cNvPicPr preferRelativeResize="0"/>
          <p:nvPr/>
        </p:nvPicPr>
        <p:blipFill rotWithShape="1">
          <a:blip r:embed="rId5">
            <a:alphaModFix/>
          </a:blip>
          <a:srcRect/>
          <a:stretch/>
        </p:blipFill>
        <p:spPr>
          <a:xfrm>
            <a:off x="136595" y="4803153"/>
            <a:ext cx="515221" cy="2273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820F8"/>
        </a:solidFill>
        <a:effectLst/>
      </p:bgPr>
    </p:bg>
    <p:spTree>
      <p:nvGrpSpPr>
        <p:cNvPr id="1" name="Shape 89"/>
        <p:cNvGrpSpPr/>
        <p:nvPr/>
      </p:nvGrpSpPr>
      <p:grpSpPr>
        <a:xfrm>
          <a:off x="0" y="0"/>
          <a:ext cx="0" cy="0"/>
          <a:chOff x="0" y="0"/>
          <a:chExt cx="0" cy="0"/>
        </a:xfrm>
      </p:grpSpPr>
      <p:sp>
        <p:nvSpPr>
          <p:cNvPr id="90" name="Google Shape;90;p5"/>
          <p:cNvSpPr/>
          <p:nvPr/>
        </p:nvSpPr>
        <p:spPr>
          <a:xfrm>
            <a:off x="475737" y="3524645"/>
            <a:ext cx="1546463" cy="150019"/>
          </a:xfrm>
          <a:prstGeom prst="rect">
            <a:avLst/>
          </a:prstGeom>
          <a:noFill/>
          <a:ln>
            <a:noFill/>
          </a:ln>
        </p:spPr>
        <p:txBody>
          <a:bodyPr spcFirstLastPara="1" wrap="square" lIns="0" tIns="0" rIns="0" bIns="0" anchor="ctr" anchorCtr="0">
            <a:noAutofit/>
          </a:bodyPr>
          <a:lstStyle/>
          <a:p>
            <a:pPr marL="0" marR="0" lvl="0" indent="0" algn="l"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AUGUST 2032</a:t>
            </a:r>
            <a:endParaRPr sz="675" b="0" i="0" u="none" strike="noStrike" cap="none">
              <a:solidFill>
                <a:schemeClr val="dk1"/>
              </a:solidFill>
              <a:latin typeface="Calibri"/>
              <a:ea typeface="Calibri"/>
              <a:cs typeface="Calibri"/>
              <a:sym typeface="Calibri"/>
            </a:endParaRPr>
          </a:p>
        </p:txBody>
      </p:sp>
      <p:sp>
        <p:nvSpPr>
          <p:cNvPr id="91" name="Google Shape;91;p5"/>
          <p:cNvSpPr/>
          <p:nvPr/>
        </p:nvSpPr>
        <p:spPr>
          <a:xfrm>
            <a:off x="7121996" y="3524976"/>
            <a:ext cx="1546463" cy="150019"/>
          </a:xfrm>
          <a:prstGeom prst="rect">
            <a:avLst/>
          </a:prstGeom>
          <a:noFill/>
          <a:ln>
            <a:noFill/>
          </a:ln>
        </p:spPr>
        <p:txBody>
          <a:bodyPr spcFirstLastPara="1" wrap="square" lIns="0" tIns="0" rIns="0" bIns="0" anchor="ctr" anchorCtr="0">
            <a:noAutofit/>
          </a:bodyPr>
          <a:lstStyle/>
          <a:p>
            <a:pPr marL="0" marR="0" lvl="0" indent="0" algn="r"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INFO@COMPANY.COM</a:t>
            </a:r>
            <a:endParaRPr sz="675" b="0" i="0" u="none" strike="noStrike" cap="none">
              <a:solidFill>
                <a:schemeClr val="dk1"/>
              </a:solidFill>
              <a:latin typeface="Calibri"/>
              <a:ea typeface="Calibri"/>
              <a:cs typeface="Calibri"/>
              <a:sym typeface="Calibri"/>
            </a:endParaRPr>
          </a:p>
        </p:txBody>
      </p:sp>
      <p:cxnSp>
        <p:nvCxnSpPr>
          <p:cNvPr id="92" name="Google Shape;92;p5"/>
          <p:cNvCxnSpPr/>
          <p:nvPr/>
        </p:nvCxnSpPr>
        <p:spPr>
          <a:xfrm>
            <a:off x="475756" y="692944"/>
            <a:ext cx="8191500" cy="0"/>
          </a:xfrm>
          <a:prstGeom prst="straightConnector1">
            <a:avLst/>
          </a:prstGeom>
          <a:solidFill>
            <a:srgbClr val="9820F8"/>
          </a:solidFill>
          <a:ln w="9525" cap="flat" cmpd="sng">
            <a:solidFill>
              <a:srgbClr val="9820F8"/>
            </a:solidFill>
            <a:prstDash val="solid"/>
            <a:round/>
            <a:headEnd type="none" w="sm" len="sm"/>
            <a:tailEnd type="none" w="sm" len="sm"/>
          </a:ln>
        </p:spPr>
      </p:cxnSp>
      <p:cxnSp>
        <p:nvCxnSpPr>
          <p:cNvPr id="93" name="Google Shape;93;p5"/>
          <p:cNvCxnSpPr/>
          <p:nvPr/>
        </p:nvCxnSpPr>
        <p:spPr>
          <a:xfrm>
            <a:off x="475816" y="4855706"/>
            <a:ext cx="8192260" cy="0"/>
          </a:xfrm>
          <a:prstGeom prst="straightConnector1">
            <a:avLst/>
          </a:prstGeom>
          <a:solidFill>
            <a:srgbClr val="9820F8">
              <a:alpha val="22745"/>
            </a:srgbClr>
          </a:solidFill>
          <a:ln w="9525" cap="flat" cmpd="sng">
            <a:solidFill>
              <a:srgbClr val="9820F8">
                <a:alpha val="22745"/>
              </a:srgbClr>
            </a:solidFill>
            <a:prstDash val="solid"/>
            <a:round/>
            <a:headEnd type="none" w="sm" len="sm"/>
            <a:tailEnd type="none" w="sm" len="sm"/>
          </a:ln>
        </p:spPr>
      </p:cxnSp>
      <p:sp>
        <p:nvSpPr>
          <p:cNvPr id="94" name="Google Shape;94;p5"/>
          <p:cNvSpPr/>
          <p:nvPr/>
        </p:nvSpPr>
        <p:spPr>
          <a:xfrm>
            <a:off x="476250" y="3767675"/>
            <a:ext cx="73097" cy="300010"/>
          </a:xfrm>
          <a:prstGeom prst="rect">
            <a:avLst/>
          </a:prstGeom>
          <a:noFill/>
          <a:ln>
            <a:noFill/>
          </a:ln>
        </p:spPr>
        <p:txBody>
          <a:bodyPr spcFirstLastPara="1" wrap="square" lIns="0" tIns="0" rIns="0" bIns="0" anchor="t" anchorCtr="0">
            <a:spAutoFit/>
          </a:bodyPr>
          <a:lstStyle/>
          <a:p>
            <a:pPr marL="0" marR="0" lvl="0" indent="0" algn="l" rtl="0">
              <a:lnSpc>
                <a:spcPct val="168785"/>
              </a:lnSpc>
              <a:spcBef>
                <a:spcPts val="0"/>
              </a:spcBef>
              <a:spcAft>
                <a:spcPts val="0"/>
              </a:spcAft>
              <a:buNone/>
            </a:pPr>
            <a:r>
              <a:rPr lang="en-US" sz="1400" b="0" i="0" u="none" strike="noStrike" cap="none">
                <a:solidFill>
                  <a:srgbClr val="000000"/>
                </a:solidFill>
                <a:latin typeface="Questrial"/>
                <a:ea typeface="Questrial"/>
                <a:cs typeface="Questrial"/>
                <a:sym typeface="Questrial"/>
              </a:rPr>
              <a:t>  </a:t>
            </a:r>
            <a:endParaRPr sz="1350" b="0" i="0" u="none" strike="noStrike" cap="none">
              <a:solidFill>
                <a:schemeClr val="dk1"/>
              </a:solidFill>
              <a:latin typeface="Calibri"/>
              <a:ea typeface="Calibri"/>
              <a:cs typeface="Calibri"/>
              <a:sym typeface="Calibri"/>
            </a:endParaRPr>
          </a:p>
        </p:txBody>
      </p:sp>
      <p:sp>
        <p:nvSpPr>
          <p:cNvPr id="95" name="Google Shape;95;p5"/>
          <p:cNvSpPr/>
          <p:nvPr/>
        </p:nvSpPr>
        <p:spPr>
          <a:xfrm>
            <a:off x="476250" y="3819083"/>
            <a:ext cx="36513" cy="300037"/>
          </a:xfrm>
          <a:prstGeom prst="rect">
            <a:avLst/>
          </a:prstGeom>
          <a:noFill/>
          <a:ln>
            <a:noFill/>
          </a:ln>
        </p:spPr>
        <p:txBody>
          <a:bodyPr spcFirstLastPara="1" wrap="square" lIns="0" tIns="0" rIns="0" bIns="0" anchor="t" anchorCtr="0">
            <a:spAutoFit/>
          </a:bodyPr>
          <a:lstStyle/>
          <a:p>
            <a:pPr marL="0" marR="0" lvl="0" indent="0" algn="l" rtl="0">
              <a:lnSpc>
                <a:spcPct val="168785"/>
              </a:lnSpc>
              <a:spcBef>
                <a:spcPts val="0"/>
              </a:spcBef>
              <a:spcAft>
                <a:spcPts val="0"/>
              </a:spcAft>
              <a:buNone/>
            </a:pPr>
            <a:r>
              <a:rPr lang="en-US" sz="1400" b="0" i="0" u="none" strike="noStrike" cap="none">
                <a:solidFill>
                  <a:srgbClr val="000000"/>
                </a:solidFill>
                <a:latin typeface="Questrial"/>
                <a:ea typeface="Questrial"/>
                <a:cs typeface="Questrial"/>
                <a:sym typeface="Questrial"/>
              </a:rPr>
              <a:t> </a:t>
            </a:r>
            <a:endParaRPr sz="1350" b="0" i="0" u="none" strike="noStrike" cap="none">
              <a:solidFill>
                <a:schemeClr val="dk1"/>
              </a:solidFill>
              <a:latin typeface="Calibri"/>
              <a:ea typeface="Calibri"/>
              <a:cs typeface="Calibri"/>
              <a:sym typeface="Calibri"/>
            </a:endParaRPr>
          </a:p>
        </p:txBody>
      </p:sp>
      <p:pic>
        <p:nvPicPr>
          <p:cNvPr id="96" name="Google Shape;96;p5" descr="https://pitch-assets-ccb95893-de3f-4266-973c-20049231b248.s3.eu-west-1.amazonaws.com/32a36dc6-a8e5-493d-b2bf-f1277f510d65?pitch-bytes=170763&amp;pitch-content-type=image%2Fpng"/>
          <p:cNvPicPr preferRelativeResize="0"/>
          <p:nvPr/>
        </p:nvPicPr>
        <p:blipFill rotWithShape="1">
          <a:blip r:embed="rId3">
            <a:alphaModFix/>
          </a:blip>
          <a:srcRect/>
          <a:stretch/>
        </p:blipFill>
        <p:spPr>
          <a:xfrm>
            <a:off x="5153335" y="2243258"/>
            <a:ext cx="4434433" cy="4434433"/>
          </a:xfrm>
          <a:prstGeom prst="rect">
            <a:avLst/>
          </a:prstGeom>
          <a:noFill/>
          <a:ln>
            <a:noFill/>
          </a:ln>
        </p:spPr>
      </p:pic>
      <p:sp>
        <p:nvSpPr>
          <p:cNvPr id="97" name="Google Shape;97;p5"/>
          <p:cNvSpPr/>
          <p:nvPr/>
        </p:nvSpPr>
        <p:spPr>
          <a:xfrm>
            <a:off x="2524125" y="346650"/>
            <a:ext cx="3345600" cy="9321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4500" b="0" i="0" u="none" strike="noStrike" cap="none">
                <a:solidFill>
                  <a:srgbClr val="FFFFFF"/>
                </a:solidFill>
                <a:latin typeface="Questrial"/>
                <a:ea typeface="Questrial"/>
                <a:cs typeface="Questrial"/>
                <a:sym typeface="Questrial"/>
              </a:rPr>
              <a:t>The Problem</a:t>
            </a:r>
            <a:endParaRPr sz="4500" b="0" i="0" u="none" strike="noStrike" cap="none">
              <a:solidFill>
                <a:schemeClr val="dk1"/>
              </a:solidFill>
              <a:latin typeface="Calibri"/>
              <a:ea typeface="Calibri"/>
              <a:cs typeface="Calibri"/>
              <a:sym typeface="Calibri"/>
            </a:endParaRPr>
          </a:p>
        </p:txBody>
      </p:sp>
      <p:sp>
        <p:nvSpPr>
          <p:cNvPr id="98" name="Google Shape;98;p5"/>
          <p:cNvSpPr/>
          <p:nvPr/>
        </p:nvSpPr>
        <p:spPr>
          <a:xfrm>
            <a:off x="485582" y="794357"/>
            <a:ext cx="847684" cy="299946"/>
          </a:xfrm>
          <a:prstGeom prst="rect">
            <a:avLst/>
          </a:prstGeom>
          <a:noFill/>
          <a:ln>
            <a:noFill/>
          </a:ln>
        </p:spPr>
        <p:txBody>
          <a:bodyPr spcFirstLastPara="1" wrap="square" lIns="0" tIns="0" rIns="0" bIns="0" anchor="t" anchorCtr="0">
            <a:noAutofit/>
          </a:bodyPr>
          <a:lstStyle/>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 </a:t>
            </a:r>
            <a:endParaRPr sz="1350" b="0" i="0" u="none" strike="noStrike" cap="none">
              <a:solidFill>
                <a:schemeClr val="dk1"/>
              </a:solidFill>
              <a:latin typeface="Calibri"/>
              <a:ea typeface="Calibri"/>
              <a:cs typeface="Calibri"/>
              <a:sym typeface="Calibri"/>
            </a:endParaRPr>
          </a:p>
        </p:txBody>
      </p:sp>
      <p:sp>
        <p:nvSpPr>
          <p:cNvPr id="99" name="Google Shape;99;p5"/>
          <p:cNvSpPr/>
          <p:nvPr/>
        </p:nvSpPr>
        <p:spPr>
          <a:xfrm>
            <a:off x="840181" y="1816286"/>
            <a:ext cx="2769870" cy="150019"/>
          </a:xfrm>
          <a:prstGeom prst="rect">
            <a:avLst/>
          </a:prstGeom>
          <a:noFill/>
          <a:ln>
            <a:noFill/>
          </a:ln>
        </p:spPr>
        <p:txBody>
          <a:bodyPr spcFirstLastPara="1" wrap="square" lIns="0" tIns="0" rIns="0" bIns="0" anchor="t" anchorCtr="0">
            <a:noAutofit/>
          </a:bodyPr>
          <a:lstStyle/>
          <a:p>
            <a:pPr marL="0" marR="0" lvl="0" indent="0" algn="l"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INEFFICIENCY IN SCALING TOKENIZED ASSETS:</a:t>
            </a:r>
            <a:endParaRPr sz="675" b="0" i="0" u="none" strike="noStrike" cap="none">
              <a:solidFill>
                <a:schemeClr val="dk1"/>
              </a:solidFill>
              <a:latin typeface="Calibri"/>
              <a:ea typeface="Calibri"/>
              <a:cs typeface="Calibri"/>
              <a:sym typeface="Calibri"/>
            </a:endParaRPr>
          </a:p>
        </p:txBody>
      </p:sp>
      <p:sp>
        <p:nvSpPr>
          <p:cNvPr id="100" name="Google Shape;100;p5"/>
          <p:cNvSpPr/>
          <p:nvPr/>
        </p:nvSpPr>
        <p:spPr>
          <a:xfrm>
            <a:off x="634887" y="1278765"/>
            <a:ext cx="8191500" cy="2400300"/>
          </a:xfrm>
          <a:prstGeom prst="rect">
            <a:avLst/>
          </a:prstGeom>
          <a:noFill/>
          <a:ln>
            <a:noFill/>
          </a:ln>
        </p:spPr>
        <p:txBody>
          <a:bodyPr spcFirstLastPara="1" wrap="square" lIns="0" tIns="0" rIns="0" bIns="0" anchor="t" anchorCtr="0">
            <a:noAutofit/>
          </a:bodyPr>
          <a:lstStyle/>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Blockchain networks suffer from high transaction fees, making simple payments and asset transfers costly and impractical for everyday use.</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Tokenized assets face scalability issues, impeding their widespread adoption and hindering efficient asset transfers.</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Existing scaling solutions fail to separate payment/transfer fees from complex computation fees, leading to increased costs and complexity for users.</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Leveraging the security and reliability of established blockchain protocols like Bitcoin poses challenges in scaling simple payments and asset transfers effectively.</a:t>
            </a:r>
            <a:endParaRPr sz="1350" b="0" i="0" u="none" strike="noStrike" cap="none">
              <a:solidFill>
                <a:schemeClr val="dk1"/>
              </a:solidFill>
              <a:latin typeface="Calibri"/>
              <a:ea typeface="Calibri"/>
              <a:cs typeface="Calibri"/>
              <a:sym typeface="Calibri"/>
            </a:endParaRPr>
          </a:p>
        </p:txBody>
      </p:sp>
      <p:pic>
        <p:nvPicPr>
          <p:cNvPr id="101" name="Google Shape;101;p5" descr="https://pitch-assets-ccb95893-de3f-4266-973c-20049231b248.s3.eu-west-1.amazonaws.com/try-pitch-pdf-export-logo.svg">
            <a:hlinkClick r:id="rId4"/>
          </p:cNvPr>
          <p:cNvPicPr preferRelativeResize="0"/>
          <p:nvPr/>
        </p:nvPicPr>
        <p:blipFill rotWithShape="1">
          <a:blip r:embed="rId5">
            <a:alphaModFix/>
          </a:blip>
          <a:srcRect/>
          <a:stretch/>
        </p:blipFill>
        <p:spPr>
          <a:xfrm>
            <a:off x="136595" y="4803153"/>
            <a:ext cx="515221" cy="2273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820F8"/>
        </a:solidFill>
        <a:effectLst/>
      </p:bgPr>
    </p:bg>
    <p:spTree>
      <p:nvGrpSpPr>
        <p:cNvPr id="1" name="Shape 106"/>
        <p:cNvGrpSpPr/>
        <p:nvPr/>
      </p:nvGrpSpPr>
      <p:grpSpPr>
        <a:xfrm>
          <a:off x="0" y="0"/>
          <a:ext cx="0" cy="0"/>
          <a:chOff x="0" y="0"/>
          <a:chExt cx="0" cy="0"/>
        </a:xfrm>
      </p:grpSpPr>
      <p:sp>
        <p:nvSpPr>
          <p:cNvPr id="107" name="Google Shape;107;p6"/>
          <p:cNvSpPr/>
          <p:nvPr/>
        </p:nvSpPr>
        <p:spPr>
          <a:xfrm>
            <a:off x="3014850" y="0"/>
            <a:ext cx="3285600" cy="6030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4500" b="1" i="0" u="none" strike="noStrike" cap="none">
                <a:solidFill>
                  <a:srgbClr val="FFFFFF"/>
                </a:solidFill>
                <a:latin typeface="Questrial"/>
                <a:ea typeface="Questrial"/>
                <a:cs typeface="Questrial"/>
                <a:sym typeface="Questrial"/>
              </a:rPr>
              <a:t>Solution </a:t>
            </a:r>
            <a:endParaRPr sz="4500" b="0" i="0" u="none" strike="noStrike" cap="none">
              <a:solidFill>
                <a:schemeClr val="dk1"/>
              </a:solidFill>
              <a:latin typeface="Calibri"/>
              <a:ea typeface="Calibri"/>
              <a:cs typeface="Calibri"/>
              <a:sym typeface="Calibri"/>
            </a:endParaRPr>
          </a:p>
        </p:txBody>
      </p:sp>
      <p:sp>
        <p:nvSpPr>
          <p:cNvPr id="108" name="Google Shape;108;p6"/>
          <p:cNvSpPr/>
          <p:nvPr/>
        </p:nvSpPr>
        <p:spPr>
          <a:xfrm>
            <a:off x="475737" y="4924846"/>
            <a:ext cx="1546463" cy="150019"/>
          </a:xfrm>
          <a:prstGeom prst="rect">
            <a:avLst/>
          </a:prstGeom>
          <a:noFill/>
          <a:ln>
            <a:noFill/>
          </a:ln>
        </p:spPr>
        <p:txBody>
          <a:bodyPr spcFirstLastPara="1" wrap="square" lIns="0" tIns="0" rIns="0" bIns="0" anchor="ctr" anchorCtr="0">
            <a:noAutofit/>
          </a:bodyPr>
          <a:lstStyle/>
          <a:p>
            <a:pPr marL="0" marR="0" lvl="0" indent="0" algn="l"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AUGUST 2032</a:t>
            </a:r>
            <a:endParaRPr sz="675" b="0" i="0" u="none" strike="noStrike" cap="none">
              <a:solidFill>
                <a:schemeClr val="dk1"/>
              </a:solidFill>
              <a:latin typeface="Calibri"/>
              <a:ea typeface="Calibri"/>
              <a:cs typeface="Calibri"/>
              <a:sym typeface="Calibri"/>
            </a:endParaRPr>
          </a:p>
        </p:txBody>
      </p:sp>
      <p:sp>
        <p:nvSpPr>
          <p:cNvPr id="109" name="Google Shape;109;p6"/>
          <p:cNvSpPr/>
          <p:nvPr/>
        </p:nvSpPr>
        <p:spPr>
          <a:xfrm>
            <a:off x="7121996" y="4924846"/>
            <a:ext cx="1546463" cy="150019"/>
          </a:xfrm>
          <a:prstGeom prst="rect">
            <a:avLst/>
          </a:prstGeom>
          <a:noFill/>
          <a:ln>
            <a:noFill/>
          </a:ln>
        </p:spPr>
        <p:txBody>
          <a:bodyPr spcFirstLastPara="1" wrap="square" lIns="0" tIns="0" rIns="0" bIns="0" anchor="ctr" anchorCtr="0">
            <a:noAutofit/>
          </a:bodyPr>
          <a:lstStyle/>
          <a:p>
            <a:pPr marL="0" marR="0" lvl="0" indent="0" algn="r"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INFO@COMPANY.COM</a:t>
            </a:r>
            <a:endParaRPr sz="675" b="0" i="0" u="none" strike="noStrike" cap="none">
              <a:solidFill>
                <a:schemeClr val="dk1"/>
              </a:solidFill>
              <a:latin typeface="Calibri"/>
              <a:ea typeface="Calibri"/>
              <a:cs typeface="Calibri"/>
              <a:sym typeface="Calibri"/>
            </a:endParaRPr>
          </a:p>
        </p:txBody>
      </p:sp>
      <p:cxnSp>
        <p:nvCxnSpPr>
          <p:cNvPr id="110" name="Google Shape;110;p6"/>
          <p:cNvCxnSpPr/>
          <p:nvPr/>
        </p:nvCxnSpPr>
        <p:spPr>
          <a:xfrm>
            <a:off x="475816" y="4855706"/>
            <a:ext cx="8192260" cy="0"/>
          </a:xfrm>
          <a:prstGeom prst="straightConnector1">
            <a:avLst/>
          </a:prstGeom>
          <a:solidFill>
            <a:srgbClr val="9820F8">
              <a:alpha val="22745"/>
            </a:srgbClr>
          </a:solidFill>
          <a:ln w="9525" cap="flat" cmpd="sng">
            <a:solidFill>
              <a:srgbClr val="9820F8">
                <a:alpha val="22745"/>
              </a:srgbClr>
            </a:solidFill>
            <a:prstDash val="solid"/>
            <a:round/>
            <a:headEnd type="none" w="sm" len="sm"/>
            <a:tailEnd type="none" w="sm" len="sm"/>
          </a:ln>
        </p:spPr>
      </p:cxnSp>
      <p:cxnSp>
        <p:nvCxnSpPr>
          <p:cNvPr id="111" name="Google Shape;111;p6"/>
          <p:cNvCxnSpPr/>
          <p:nvPr/>
        </p:nvCxnSpPr>
        <p:spPr>
          <a:xfrm>
            <a:off x="482911" y="694350"/>
            <a:ext cx="8184994" cy="0"/>
          </a:xfrm>
          <a:prstGeom prst="straightConnector1">
            <a:avLst/>
          </a:prstGeom>
          <a:solidFill>
            <a:srgbClr val="9820F8"/>
          </a:solidFill>
          <a:ln w="9525" cap="flat" cmpd="sng">
            <a:solidFill>
              <a:srgbClr val="9820F8"/>
            </a:solidFill>
            <a:prstDash val="solid"/>
            <a:round/>
            <a:headEnd type="none" w="sm" len="sm"/>
            <a:tailEnd type="none" w="sm" len="sm"/>
          </a:ln>
        </p:spPr>
      </p:cxnSp>
      <p:sp>
        <p:nvSpPr>
          <p:cNvPr id="112" name="Google Shape;112;p6"/>
          <p:cNvSpPr/>
          <p:nvPr/>
        </p:nvSpPr>
        <p:spPr>
          <a:xfrm>
            <a:off x="651825" y="603000"/>
            <a:ext cx="8221200" cy="4520100"/>
          </a:xfrm>
          <a:prstGeom prst="rect">
            <a:avLst/>
          </a:prstGeom>
          <a:noFill/>
          <a:ln>
            <a:noFill/>
          </a:ln>
        </p:spPr>
        <p:txBody>
          <a:bodyPr spcFirstLastPara="1" wrap="square" lIns="0" tIns="0" rIns="0" bIns="0" anchor="t" anchorCtr="0">
            <a:noAutofit/>
          </a:bodyPr>
          <a:lstStyle/>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The project </a:t>
            </a:r>
            <a:r>
              <a:rPr lang="en-US">
                <a:solidFill>
                  <a:srgbClr val="FFFFFF"/>
                </a:solidFill>
                <a:latin typeface="Questrial"/>
                <a:ea typeface="Questrial"/>
                <a:cs typeface="Questrial"/>
                <a:sym typeface="Questrial"/>
              </a:rPr>
              <a:t>will</a:t>
            </a:r>
            <a:r>
              <a:rPr lang="en-US" sz="1400" b="0" i="0" u="none" strike="noStrike" cap="none">
                <a:solidFill>
                  <a:srgbClr val="FFFFFF"/>
                </a:solidFill>
                <a:latin typeface="Questrial"/>
                <a:ea typeface="Questrial"/>
                <a:cs typeface="Questrial"/>
                <a:sym typeface="Questrial"/>
              </a:rPr>
              <a:t>  implement rollup technology designed specifically for payments, addressing existing problems in the payment industry.</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By utilizing the scalability of the BNB rollup chain, the project aims to achieve lower fees for transactions while maintaining the security and protocol attributes of Bitcoin.</a:t>
            </a:r>
            <a:endParaRPr sz="1350" b="0" i="0" u="none" strike="noStrike" cap="none">
              <a:solidFill>
                <a:schemeClr val="dk1"/>
              </a:solidFill>
              <a:latin typeface="Calibri"/>
              <a:ea typeface="Calibri"/>
              <a:cs typeface="Calibri"/>
              <a:sym typeface="Calibri"/>
            </a:endParaRPr>
          </a:p>
          <a:p>
            <a:pPr marL="0" marR="0" lvl="0" indent="0" algn="l" rtl="0">
              <a:lnSpc>
                <a:spcPct val="168785"/>
              </a:lnSpc>
              <a:spcBef>
                <a:spcPts val="0"/>
              </a:spcBef>
              <a:spcAft>
                <a:spcPts val="0"/>
              </a:spcAft>
              <a:buNone/>
            </a:pPr>
            <a:r>
              <a:rPr lang="en-US">
                <a:solidFill>
                  <a:srgbClr val="FFFFFF"/>
                </a:solidFill>
                <a:latin typeface="Questrial"/>
                <a:ea typeface="Questrial"/>
                <a:cs typeface="Questrial"/>
                <a:sym typeface="Questrial"/>
              </a:rPr>
              <a:t>.   </a:t>
            </a:r>
            <a:r>
              <a:rPr lang="en-US" sz="1400" b="0" i="0" u="none" strike="noStrike" cap="none">
                <a:solidFill>
                  <a:srgbClr val="FFFFFF"/>
                </a:solidFill>
                <a:latin typeface="Questrial"/>
                <a:ea typeface="Questrial"/>
                <a:cs typeface="Questrial"/>
                <a:sym typeface="Questrial"/>
              </a:rPr>
              <a:t>The project intends to move payment processing and settlement off-chain, resulting in significant             </a:t>
            </a:r>
            <a:r>
              <a:rPr lang="en-US">
                <a:solidFill>
                  <a:srgbClr val="FFFFFF"/>
                </a:solidFill>
                <a:latin typeface="Questrial"/>
                <a:ea typeface="Questrial"/>
                <a:cs typeface="Questrial"/>
                <a:sym typeface="Questrial"/>
              </a:rPr>
              <a:t>       r</a:t>
            </a:r>
            <a:r>
              <a:rPr lang="en-US" sz="1400" b="0" i="0" u="none" strike="noStrike" cap="none">
                <a:solidFill>
                  <a:srgbClr val="FFFFFF"/>
                </a:solidFill>
                <a:latin typeface="Questrial"/>
                <a:ea typeface="Questrial"/>
                <a:cs typeface="Questrial"/>
                <a:sym typeface="Questrial"/>
              </a:rPr>
              <a:t>eduction of transaction costs and improved transaction through</a:t>
            </a:r>
            <a:r>
              <a:rPr lang="en-US">
                <a:solidFill>
                  <a:srgbClr val="FFFFFF"/>
                </a:solidFill>
                <a:latin typeface="Questrial"/>
                <a:ea typeface="Questrial"/>
                <a:cs typeface="Questrial"/>
                <a:sym typeface="Questrial"/>
              </a:rPr>
              <a:t>o</a:t>
            </a:r>
            <a:r>
              <a:rPr lang="en-US" sz="1400" b="0" i="0" u="none" strike="noStrike" cap="none">
                <a:solidFill>
                  <a:srgbClr val="FFFFFF"/>
                </a:solidFill>
                <a:latin typeface="Questrial"/>
                <a:ea typeface="Questrial"/>
                <a:cs typeface="Questrial"/>
                <a:sym typeface="Questrial"/>
              </a:rPr>
              <a:t>ut. Near-instantaneous payment   confirmations become possible through this solution. ​</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The rollup solution provides a secure and scalable environment for companies to manage their payment infrastructure needs. It leverages the security and consensus mechanisms of the base chain, ensuring faster and more cost-effective transactions.</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Companies, including banks, fintech firms, and payment processors, can deploy their own customized rollups according to their requirements. This enables efficient scaling of payment operations and allows companies to adapt the solution to their specific needs. </a:t>
            </a:r>
            <a:endParaRPr sz="1350" b="0" i="0" u="none" strike="noStrike" cap="none">
              <a:solidFill>
                <a:schemeClr val="dk1"/>
              </a:solidFill>
              <a:latin typeface="Calibri"/>
              <a:ea typeface="Calibri"/>
              <a:cs typeface="Calibri"/>
              <a:sym typeface="Calibri"/>
            </a:endParaRPr>
          </a:p>
        </p:txBody>
      </p:sp>
      <p:pic>
        <p:nvPicPr>
          <p:cNvPr id="113" name="Google Shape;113;p6" descr="https://pitch-assets-ccb95893-de3f-4266-973c-20049231b248.s3.eu-west-1.amazonaws.com/try-pitch-pdf-export-logo.svg">
            <a:hlinkClick r:id="rId3"/>
          </p:cNvPr>
          <p:cNvPicPr preferRelativeResize="0"/>
          <p:nvPr/>
        </p:nvPicPr>
        <p:blipFill rotWithShape="1">
          <a:blip r:embed="rId4">
            <a:alphaModFix/>
          </a:blip>
          <a:srcRect/>
          <a:stretch/>
        </p:blipFill>
        <p:spPr>
          <a:xfrm>
            <a:off x="136595" y="4803153"/>
            <a:ext cx="515221" cy="2273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820F8"/>
        </a:solidFill>
        <a:effectLst/>
      </p:bgPr>
    </p:bg>
    <p:spTree>
      <p:nvGrpSpPr>
        <p:cNvPr id="1" name="Shape 118"/>
        <p:cNvGrpSpPr/>
        <p:nvPr/>
      </p:nvGrpSpPr>
      <p:grpSpPr>
        <a:xfrm>
          <a:off x="0" y="0"/>
          <a:ext cx="0" cy="0"/>
          <a:chOff x="0" y="0"/>
          <a:chExt cx="0" cy="0"/>
        </a:xfrm>
      </p:grpSpPr>
      <p:sp>
        <p:nvSpPr>
          <p:cNvPr id="119" name="Google Shape;119;p7"/>
          <p:cNvSpPr/>
          <p:nvPr/>
        </p:nvSpPr>
        <p:spPr>
          <a:xfrm>
            <a:off x="478377" y="477824"/>
            <a:ext cx="8190071" cy="433388"/>
          </a:xfrm>
          <a:prstGeom prst="rect">
            <a:avLst/>
          </a:prstGeom>
          <a:noFill/>
          <a:ln>
            <a:noFill/>
          </a:ln>
        </p:spPr>
        <p:txBody>
          <a:bodyPr spcFirstLastPara="1" wrap="square" lIns="0" tIns="0" rIns="0" bIns="0" anchor="t" anchorCtr="0">
            <a:noAutofit/>
          </a:bodyPr>
          <a:lstStyle/>
          <a:p>
            <a:pPr marL="0" marR="0" lvl="0" indent="0" algn="l" rtl="0">
              <a:lnSpc>
                <a:spcPct val="131269"/>
              </a:lnSpc>
              <a:spcBef>
                <a:spcPts val="0"/>
              </a:spcBef>
              <a:spcAft>
                <a:spcPts val="0"/>
              </a:spcAft>
              <a:buNone/>
            </a:pPr>
            <a:r>
              <a:rPr lang="en-US" sz="2600" b="0" i="0" u="none" strike="noStrike" cap="none">
                <a:solidFill>
                  <a:srgbClr val="FFFFFF"/>
                </a:solidFill>
                <a:latin typeface="Questrial"/>
                <a:ea typeface="Questrial"/>
                <a:cs typeface="Questrial"/>
                <a:sym typeface="Questrial"/>
              </a:rPr>
              <a:t>Why now?</a:t>
            </a:r>
            <a:endParaRPr sz="2625" b="0" i="0" u="none" strike="noStrike" cap="none">
              <a:solidFill>
                <a:schemeClr val="dk1"/>
              </a:solidFill>
              <a:latin typeface="Calibri"/>
              <a:ea typeface="Calibri"/>
              <a:cs typeface="Calibri"/>
              <a:sym typeface="Calibri"/>
            </a:endParaRPr>
          </a:p>
        </p:txBody>
      </p:sp>
      <p:sp>
        <p:nvSpPr>
          <p:cNvPr id="120" name="Google Shape;120;p7"/>
          <p:cNvSpPr/>
          <p:nvPr/>
        </p:nvSpPr>
        <p:spPr>
          <a:xfrm>
            <a:off x="477281" y="474897"/>
            <a:ext cx="1428512" cy="150019"/>
          </a:xfrm>
          <a:prstGeom prst="rect">
            <a:avLst/>
          </a:prstGeom>
          <a:noFill/>
          <a:ln>
            <a:noFill/>
          </a:ln>
        </p:spPr>
        <p:txBody>
          <a:bodyPr spcFirstLastPara="1" wrap="square" lIns="0" tIns="0" rIns="0" bIns="0" anchor="t" anchorCtr="0">
            <a:noAutofit/>
          </a:bodyPr>
          <a:lstStyle/>
          <a:p>
            <a:pPr marL="0" marR="0" lvl="0" indent="0" algn="l"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PROBLEM</a:t>
            </a:r>
            <a:endParaRPr sz="675" b="0" i="0" u="none" strike="noStrike" cap="none">
              <a:solidFill>
                <a:schemeClr val="dk1"/>
              </a:solidFill>
              <a:latin typeface="Calibri"/>
              <a:ea typeface="Calibri"/>
              <a:cs typeface="Calibri"/>
              <a:sym typeface="Calibri"/>
            </a:endParaRPr>
          </a:p>
        </p:txBody>
      </p:sp>
      <p:sp>
        <p:nvSpPr>
          <p:cNvPr id="121" name="Google Shape;121;p7"/>
          <p:cNvSpPr/>
          <p:nvPr/>
        </p:nvSpPr>
        <p:spPr>
          <a:xfrm>
            <a:off x="475737" y="4524816"/>
            <a:ext cx="1546463" cy="150019"/>
          </a:xfrm>
          <a:prstGeom prst="rect">
            <a:avLst/>
          </a:prstGeom>
          <a:noFill/>
          <a:ln>
            <a:noFill/>
          </a:ln>
        </p:spPr>
        <p:txBody>
          <a:bodyPr spcFirstLastPara="1" wrap="square" lIns="0" tIns="0" rIns="0" bIns="0" anchor="ctr" anchorCtr="0">
            <a:noAutofit/>
          </a:bodyPr>
          <a:lstStyle/>
          <a:p>
            <a:pPr marL="0" marR="0" lvl="0" indent="0" algn="l"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AUGUST 2032</a:t>
            </a:r>
            <a:endParaRPr sz="675" b="0" i="0" u="none" strike="noStrike" cap="none">
              <a:solidFill>
                <a:schemeClr val="dk1"/>
              </a:solidFill>
              <a:latin typeface="Calibri"/>
              <a:ea typeface="Calibri"/>
              <a:cs typeface="Calibri"/>
              <a:sym typeface="Calibri"/>
            </a:endParaRPr>
          </a:p>
        </p:txBody>
      </p:sp>
      <p:sp>
        <p:nvSpPr>
          <p:cNvPr id="122" name="Google Shape;122;p7"/>
          <p:cNvSpPr/>
          <p:nvPr/>
        </p:nvSpPr>
        <p:spPr>
          <a:xfrm>
            <a:off x="7121996" y="4924846"/>
            <a:ext cx="1546463" cy="150019"/>
          </a:xfrm>
          <a:prstGeom prst="rect">
            <a:avLst/>
          </a:prstGeom>
          <a:noFill/>
          <a:ln>
            <a:noFill/>
          </a:ln>
        </p:spPr>
        <p:txBody>
          <a:bodyPr spcFirstLastPara="1" wrap="square" lIns="0" tIns="0" rIns="0" bIns="0" anchor="ctr" anchorCtr="0">
            <a:noAutofit/>
          </a:bodyPr>
          <a:lstStyle/>
          <a:p>
            <a:pPr marL="0" marR="0" lvl="0" indent="0" algn="r"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INFO@COMPANY.COM</a:t>
            </a:r>
            <a:endParaRPr sz="675" b="0" i="0" u="none" strike="noStrike" cap="none">
              <a:solidFill>
                <a:schemeClr val="dk1"/>
              </a:solidFill>
              <a:latin typeface="Calibri"/>
              <a:ea typeface="Calibri"/>
              <a:cs typeface="Calibri"/>
              <a:sym typeface="Calibri"/>
            </a:endParaRPr>
          </a:p>
        </p:txBody>
      </p:sp>
      <p:cxnSp>
        <p:nvCxnSpPr>
          <p:cNvPr id="123" name="Google Shape;123;p7"/>
          <p:cNvCxnSpPr/>
          <p:nvPr/>
        </p:nvCxnSpPr>
        <p:spPr>
          <a:xfrm>
            <a:off x="475756" y="692944"/>
            <a:ext cx="8191500" cy="0"/>
          </a:xfrm>
          <a:prstGeom prst="straightConnector1">
            <a:avLst/>
          </a:prstGeom>
          <a:solidFill>
            <a:srgbClr val="9820F8"/>
          </a:solidFill>
          <a:ln w="9525" cap="flat" cmpd="sng">
            <a:solidFill>
              <a:srgbClr val="9820F8"/>
            </a:solidFill>
            <a:prstDash val="solid"/>
            <a:round/>
            <a:headEnd type="none" w="sm" len="sm"/>
            <a:tailEnd type="none" w="sm" len="sm"/>
          </a:ln>
        </p:spPr>
      </p:cxnSp>
      <p:cxnSp>
        <p:nvCxnSpPr>
          <p:cNvPr id="124" name="Google Shape;124;p7"/>
          <p:cNvCxnSpPr/>
          <p:nvPr/>
        </p:nvCxnSpPr>
        <p:spPr>
          <a:xfrm>
            <a:off x="475816" y="4855706"/>
            <a:ext cx="8192260" cy="0"/>
          </a:xfrm>
          <a:prstGeom prst="straightConnector1">
            <a:avLst/>
          </a:prstGeom>
          <a:solidFill>
            <a:srgbClr val="9820F8">
              <a:alpha val="22745"/>
            </a:srgbClr>
          </a:solidFill>
          <a:ln w="9525" cap="flat" cmpd="sng">
            <a:solidFill>
              <a:srgbClr val="9820F8">
                <a:alpha val="22745"/>
              </a:srgbClr>
            </a:solidFill>
            <a:prstDash val="solid"/>
            <a:round/>
            <a:headEnd type="none" w="sm" len="sm"/>
            <a:tailEnd type="none" w="sm" len="sm"/>
          </a:ln>
        </p:spPr>
      </p:cxnSp>
      <p:sp>
        <p:nvSpPr>
          <p:cNvPr id="125" name="Google Shape;125;p7"/>
          <p:cNvSpPr/>
          <p:nvPr/>
        </p:nvSpPr>
        <p:spPr>
          <a:xfrm>
            <a:off x="476250" y="961075"/>
            <a:ext cx="3164700" cy="1968000"/>
          </a:xfrm>
          <a:prstGeom prst="rect">
            <a:avLst/>
          </a:prstGeom>
          <a:noFill/>
          <a:ln>
            <a:noFill/>
          </a:ln>
        </p:spPr>
        <p:txBody>
          <a:bodyPr spcFirstLastPara="1" wrap="square" lIns="0" tIns="0" rIns="0" bIns="0" anchor="t" anchorCtr="0">
            <a:spAutoFit/>
          </a:bodyPr>
          <a:lstStyle/>
          <a:p>
            <a:pPr marL="0" marR="0" lvl="0" indent="0" algn="l" rtl="0">
              <a:lnSpc>
                <a:spcPct val="168785"/>
              </a:lnSpc>
              <a:spcBef>
                <a:spcPts val="0"/>
              </a:spcBef>
              <a:spcAft>
                <a:spcPts val="0"/>
              </a:spcAft>
              <a:buNone/>
            </a:pPr>
            <a:r>
              <a:rPr lang="en-US" sz="1800" b="1" i="0" u="none" strike="noStrike" cap="none">
                <a:solidFill>
                  <a:srgbClr val="FFFFFF"/>
                </a:solidFill>
                <a:latin typeface="Questrial"/>
                <a:ea typeface="Questrial"/>
                <a:cs typeface="Questrial"/>
                <a:sym typeface="Questrial"/>
              </a:rPr>
              <a:t>Growing Transaction Volumes</a:t>
            </a:r>
            <a:endParaRPr sz="1800" b="1" i="0" u="none" strike="noStrike" cap="none">
              <a:solidFill>
                <a:schemeClr val="dk1"/>
              </a:solidFill>
              <a:latin typeface="Calibri"/>
              <a:ea typeface="Calibri"/>
              <a:cs typeface="Calibri"/>
              <a:sym typeface="Calibri"/>
            </a:endParaRPr>
          </a:p>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Traditional payment systems struggle to </a:t>
            </a:r>
            <a:endParaRPr sz="1350" b="0" i="0" u="none" strike="noStrike" cap="none">
              <a:solidFill>
                <a:schemeClr val="dk1"/>
              </a:solidFill>
              <a:latin typeface="Calibri"/>
              <a:ea typeface="Calibri"/>
              <a:cs typeface="Calibri"/>
              <a:sym typeface="Calibri"/>
            </a:endParaRPr>
          </a:p>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handle the surge in transaction volumes, causing bottlenecks, slower processing</a:t>
            </a:r>
            <a:r>
              <a:rPr lang="en-US" sz="1350">
                <a:solidFill>
                  <a:schemeClr val="dk1"/>
                </a:solidFill>
                <a:latin typeface="Calibri"/>
                <a:ea typeface="Calibri"/>
                <a:cs typeface="Calibri"/>
                <a:sym typeface="Calibri"/>
              </a:rPr>
              <a:t> </a:t>
            </a:r>
            <a:r>
              <a:rPr lang="en-US">
                <a:solidFill>
                  <a:schemeClr val="lt1"/>
                </a:solidFill>
                <a:latin typeface="Questrial"/>
                <a:ea typeface="Questrial"/>
                <a:cs typeface="Questrial"/>
                <a:sym typeface="Questrial"/>
              </a:rPr>
              <a:t>t</a:t>
            </a:r>
            <a:r>
              <a:rPr lang="en-US" sz="1400" b="0" i="0" u="none" strike="noStrike" cap="none">
                <a:solidFill>
                  <a:srgbClr val="FFFFFF"/>
                </a:solidFill>
                <a:latin typeface="Questrial"/>
                <a:ea typeface="Questrial"/>
                <a:cs typeface="Questrial"/>
                <a:sym typeface="Questrial"/>
              </a:rPr>
              <a:t>ime</a:t>
            </a:r>
            <a:r>
              <a:rPr lang="en-US">
                <a:solidFill>
                  <a:srgbClr val="FFFFFF"/>
                </a:solidFill>
                <a:latin typeface="Questrial"/>
                <a:ea typeface="Questrial"/>
                <a:cs typeface="Questrial"/>
                <a:sym typeface="Questrial"/>
              </a:rPr>
              <a:t>,</a:t>
            </a:r>
            <a:r>
              <a:rPr lang="en-US" sz="1400" b="0" i="0" u="none" strike="noStrike" cap="none">
                <a:solidFill>
                  <a:srgbClr val="FFFFFF"/>
                </a:solidFill>
                <a:latin typeface="Questrial"/>
                <a:ea typeface="Questrial"/>
                <a:cs typeface="Questrial"/>
                <a:sym typeface="Questrial"/>
              </a:rPr>
              <a:t> and higher costs.</a:t>
            </a:r>
            <a:endParaRPr sz="1350" b="0" i="0" u="none" strike="noStrike" cap="none">
              <a:solidFill>
                <a:schemeClr val="dk1"/>
              </a:solidFill>
              <a:latin typeface="Calibri"/>
              <a:ea typeface="Calibri"/>
              <a:cs typeface="Calibri"/>
              <a:sym typeface="Calibri"/>
            </a:endParaRPr>
          </a:p>
        </p:txBody>
      </p:sp>
      <p:sp>
        <p:nvSpPr>
          <p:cNvPr id="126" name="Google Shape;126;p7"/>
          <p:cNvSpPr/>
          <p:nvPr/>
        </p:nvSpPr>
        <p:spPr>
          <a:xfrm>
            <a:off x="3891603" y="961028"/>
            <a:ext cx="5100166" cy="1300198"/>
          </a:xfrm>
          <a:prstGeom prst="rect">
            <a:avLst/>
          </a:prstGeom>
          <a:noFill/>
          <a:ln>
            <a:noFill/>
          </a:ln>
        </p:spPr>
        <p:txBody>
          <a:bodyPr spcFirstLastPara="1" wrap="square" lIns="0" tIns="0" rIns="0" bIns="0" anchor="t" anchorCtr="0">
            <a:spAutoFit/>
          </a:bodyPr>
          <a:lstStyle/>
          <a:p>
            <a:pPr marL="0" marR="0" lvl="0" indent="0" algn="l" rtl="0">
              <a:lnSpc>
                <a:spcPct val="175000"/>
              </a:lnSpc>
              <a:spcBef>
                <a:spcPts val="0"/>
              </a:spcBef>
              <a:spcAft>
                <a:spcPts val="0"/>
              </a:spcAft>
              <a:buNone/>
            </a:pPr>
            <a:r>
              <a:rPr lang="en-US" sz="1800" b="1" i="0" u="none" strike="noStrike" cap="none">
                <a:solidFill>
                  <a:srgbClr val="FFFFFF"/>
                </a:solidFill>
                <a:latin typeface="Questrial"/>
                <a:ea typeface="Questrial"/>
                <a:cs typeface="Questrial"/>
                <a:sym typeface="Questrial"/>
              </a:rPr>
              <a:t>Customer Expectations</a:t>
            </a:r>
            <a:endParaRPr sz="1350" b="0" i="0" u="none" strike="noStrike" cap="none">
              <a:solidFill>
                <a:schemeClr val="dk1"/>
              </a:solidFill>
              <a:latin typeface="Calibri"/>
              <a:ea typeface="Calibri"/>
              <a:cs typeface="Calibri"/>
              <a:sym typeface="Calibri"/>
            </a:endParaRPr>
          </a:p>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Meeting customer expectations for seamless, </a:t>
            </a:r>
            <a:endParaRPr sz="1350" b="0" i="0" u="none" strike="noStrike" cap="none">
              <a:solidFill>
                <a:schemeClr val="dk1"/>
              </a:solidFill>
              <a:latin typeface="Calibri"/>
              <a:ea typeface="Calibri"/>
              <a:cs typeface="Calibri"/>
              <a:sym typeface="Calibri"/>
            </a:endParaRPr>
          </a:p>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instant, and affordable payment experiences is crucial to avoid </a:t>
            </a:r>
            <a:endParaRPr sz="1350" b="0" i="0" u="none" strike="noStrike" cap="none">
              <a:solidFill>
                <a:schemeClr val="dk1"/>
              </a:solidFill>
              <a:latin typeface="Calibri"/>
              <a:ea typeface="Calibri"/>
              <a:cs typeface="Calibri"/>
              <a:sym typeface="Calibri"/>
            </a:endParaRPr>
          </a:p>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dissatisfaction, reduced loyalty, and missed business opportunities.</a:t>
            </a:r>
            <a:endParaRPr sz="1350" b="0" i="0" u="none" strike="noStrike" cap="none">
              <a:solidFill>
                <a:schemeClr val="dk1"/>
              </a:solidFill>
              <a:latin typeface="Calibri"/>
              <a:ea typeface="Calibri"/>
              <a:cs typeface="Calibri"/>
              <a:sym typeface="Calibri"/>
            </a:endParaRPr>
          </a:p>
        </p:txBody>
      </p:sp>
      <p:sp>
        <p:nvSpPr>
          <p:cNvPr id="127" name="Google Shape;127;p7"/>
          <p:cNvSpPr/>
          <p:nvPr/>
        </p:nvSpPr>
        <p:spPr>
          <a:xfrm>
            <a:off x="421000" y="2928925"/>
            <a:ext cx="3219900" cy="2145900"/>
          </a:xfrm>
          <a:prstGeom prst="rect">
            <a:avLst/>
          </a:prstGeom>
          <a:noFill/>
          <a:ln>
            <a:noFill/>
          </a:ln>
        </p:spPr>
        <p:txBody>
          <a:bodyPr spcFirstLastPara="1" wrap="square" lIns="0" tIns="0" rIns="0" bIns="0" anchor="t" anchorCtr="0">
            <a:spAutoFit/>
          </a:bodyPr>
          <a:lstStyle/>
          <a:p>
            <a:pPr marL="0" marR="0" lvl="0" indent="0" algn="l" rtl="0">
              <a:lnSpc>
                <a:spcPct val="175000"/>
              </a:lnSpc>
              <a:spcBef>
                <a:spcPts val="0"/>
              </a:spcBef>
              <a:spcAft>
                <a:spcPts val="0"/>
              </a:spcAft>
              <a:buNone/>
            </a:pPr>
            <a:r>
              <a:rPr lang="en-US" sz="1800" b="1" i="0" u="none" strike="noStrike" cap="none">
                <a:solidFill>
                  <a:srgbClr val="FFFFFF"/>
                </a:solidFill>
                <a:latin typeface="Questrial"/>
                <a:ea typeface="Questrial"/>
                <a:cs typeface="Questrial"/>
                <a:sym typeface="Questrial"/>
              </a:rPr>
              <a:t>Competitive Advantage</a:t>
            </a:r>
            <a:endParaRPr sz="1350" b="0" i="0" u="none" strike="noStrike" cap="none">
              <a:solidFill>
                <a:schemeClr val="dk1"/>
              </a:solidFill>
              <a:latin typeface="Calibri"/>
              <a:ea typeface="Calibri"/>
              <a:cs typeface="Calibri"/>
              <a:sym typeface="Calibri"/>
            </a:endParaRPr>
          </a:p>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 Embracing innovative payment solutions </a:t>
            </a:r>
            <a:r>
              <a:rPr lang="en-US">
                <a:solidFill>
                  <a:schemeClr val="lt1"/>
                </a:solidFill>
                <a:latin typeface="Questrial"/>
                <a:ea typeface="Questrial"/>
                <a:cs typeface="Questrial"/>
                <a:sym typeface="Questrial"/>
              </a:rPr>
              <a:t>l</a:t>
            </a:r>
            <a:r>
              <a:rPr lang="en-US" sz="1400" b="0" i="0" u="none" strike="noStrike" cap="none">
                <a:solidFill>
                  <a:srgbClr val="FFFFFF"/>
                </a:solidFill>
                <a:latin typeface="Questrial"/>
                <a:ea typeface="Questrial"/>
                <a:cs typeface="Questrial"/>
                <a:sym typeface="Questrial"/>
              </a:rPr>
              <a:t>ike rollups provides a significant competitive advantage by attracting and</a:t>
            </a:r>
            <a:endParaRPr>
              <a:solidFill>
                <a:srgbClr val="FFFFFF"/>
              </a:solidFill>
              <a:latin typeface="Questrial"/>
              <a:ea typeface="Questrial"/>
              <a:cs typeface="Questrial"/>
              <a:sym typeface="Questrial"/>
            </a:endParaRPr>
          </a:p>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retaining customers, positioning .</a:t>
            </a:r>
            <a:endParaRPr sz="1350" b="0" i="0" u="none" strike="noStrike" cap="none">
              <a:solidFill>
                <a:schemeClr val="dk1"/>
              </a:solidFill>
              <a:latin typeface="Calibri"/>
              <a:ea typeface="Calibri"/>
              <a:cs typeface="Calibri"/>
              <a:sym typeface="Calibri"/>
            </a:endParaRPr>
          </a:p>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businesses as industry leaders.</a:t>
            </a:r>
            <a:endParaRPr sz="1350" b="0" i="0" u="none" strike="noStrike" cap="none">
              <a:solidFill>
                <a:schemeClr val="dk1"/>
              </a:solidFill>
              <a:latin typeface="Calibri"/>
              <a:ea typeface="Calibri"/>
              <a:cs typeface="Calibri"/>
              <a:sym typeface="Calibri"/>
            </a:endParaRPr>
          </a:p>
        </p:txBody>
      </p:sp>
      <p:sp>
        <p:nvSpPr>
          <p:cNvPr id="128" name="Google Shape;128;p7"/>
          <p:cNvSpPr/>
          <p:nvPr/>
        </p:nvSpPr>
        <p:spPr>
          <a:xfrm>
            <a:off x="3946025" y="2928925"/>
            <a:ext cx="5100300" cy="2691000"/>
          </a:xfrm>
          <a:prstGeom prst="rect">
            <a:avLst/>
          </a:prstGeom>
          <a:noFill/>
          <a:ln>
            <a:noFill/>
          </a:ln>
        </p:spPr>
        <p:txBody>
          <a:bodyPr spcFirstLastPara="1" wrap="square" lIns="0" tIns="0" rIns="0" bIns="0" anchor="t" anchorCtr="0">
            <a:spAutoFit/>
          </a:bodyPr>
          <a:lstStyle/>
          <a:p>
            <a:pPr marL="0" marR="0" lvl="0" indent="0" algn="l" rtl="0">
              <a:lnSpc>
                <a:spcPct val="175000"/>
              </a:lnSpc>
              <a:spcBef>
                <a:spcPts val="0"/>
              </a:spcBef>
              <a:spcAft>
                <a:spcPts val="0"/>
              </a:spcAft>
              <a:buNone/>
            </a:pPr>
            <a:r>
              <a:rPr lang="en-US" sz="1800" b="1" i="0" u="none" strike="noStrike" cap="none">
                <a:solidFill>
                  <a:srgbClr val="FFFFFF"/>
                </a:solidFill>
                <a:latin typeface="Questrial"/>
                <a:ea typeface="Questrial"/>
                <a:cs typeface="Questrial"/>
                <a:sym typeface="Questrial"/>
              </a:rPr>
              <a:t>Cost Optimization</a:t>
            </a:r>
            <a:endParaRPr sz="1350" b="0" i="0" u="none" strike="noStrike" cap="none">
              <a:solidFill>
                <a:schemeClr val="dk1"/>
              </a:solidFill>
              <a:latin typeface="Calibri"/>
              <a:ea typeface="Calibri"/>
              <a:cs typeface="Calibri"/>
              <a:sym typeface="Calibri"/>
            </a:endParaRPr>
          </a:p>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Adopting a rollup solution helps reduce transaction costs and </a:t>
            </a:r>
            <a:endParaRPr sz="1350" b="0" i="0" u="none" strike="noStrike" cap="none">
              <a:solidFill>
                <a:schemeClr val="dk1"/>
              </a:solidFill>
              <a:latin typeface="Calibri"/>
              <a:ea typeface="Calibri"/>
              <a:cs typeface="Calibri"/>
              <a:sym typeface="Calibri"/>
            </a:endParaRPr>
          </a:p>
          <a:p>
            <a:pPr marL="0" marR="0" lvl="0" indent="0" algn="l" rtl="0">
              <a:lnSpc>
                <a:spcPct val="168785"/>
              </a:lnSpc>
              <a:spcBef>
                <a:spcPts val="0"/>
              </a:spcBef>
              <a:spcAft>
                <a:spcPts val="0"/>
              </a:spcAft>
              <a:buNone/>
            </a:pPr>
            <a:r>
              <a:rPr lang="en-US" sz="1400" b="0" i="0" u="none" strike="noStrike" cap="none">
                <a:solidFill>
                  <a:srgbClr val="FFFFFF"/>
                </a:solidFill>
                <a:latin typeface="Questrial"/>
                <a:ea typeface="Questrial"/>
                <a:cs typeface="Questrial"/>
                <a:sym typeface="Questrial"/>
              </a:rPr>
              <a:t>operational expenses, enabling resource allocation for innovation and growth, while delaying implementation prolongs financial strain.</a:t>
            </a:r>
            <a:endParaRPr sz="1350" b="0" i="0" u="none" strike="noStrike" cap="none">
              <a:solidFill>
                <a:schemeClr val="dk1"/>
              </a:solidFill>
              <a:latin typeface="Calibri"/>
              <a:ea typeface="Calibri"/>
              <a:cs typeface="Calibri"/>
              <a:sym typeface="Calibri"/>
            </a:endParaRPr>
          </a:p>
        </p:txBody>
      </p:sp>
      <p:pic>
        <p:nvPicPr>
          <p:cNvPr id="129" name="Google Shape;129;p7" descr="https://pitch-assets-ccb95893-de3f-4266-973c-20049231b248.s3.eu-west-1.amazonaws.com/try-pitch-pdf-export-logo.svg">
            <a:hlinkClick r:id="rId3"/>
          </p:cNvPr>
          <p:cNvPicPr preferRelativeResize="0"/>
          <p:nvPr/>
        </p:nvPicPr>
        <p:blipFill rotWithShape="1">
          <a:blip r:embed="rId4">
            <a:alphaModFix/>
          </a:blip>
          <a:srcRect/>
          <a:stretch/>
        </p:blipFill>
        <p:spPr>
          <a:xfrm>
            <a:off x="136595" y="4803153"/>
            <a:ext cx="515221" cy="2273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820F8"/>
        </a:solidFill>
        <a:effectLst/>
      </p:bgPr>
    </p:bg>
    <p:spTree>
      <p:nvGrpSpPr>
        <p:cNvPr id="1" name="Shape 134"/>
        <p:cNvGrpSpPr/>
        <p:nvPr/>
      </p:nvGrpSpPr>
      <p:grpSpPr>
        <a:xfrm>
          <a:off x="0" y="0"/>
          <a:ext cx="0" cy="0"/>
          <a:chOff x="0" y="0"/>
          <a:chExt cx="0" cy="0"/>
        </a:xfrm>
      </p:grpSpPr>
      <p:sp>
        <p:nvSpPr>
          <p:cNvPr id="135" name="Google Shape;135;p8"/>
          <p:cNvSpPr/>
          <p:nvPr/>
        </p:nvSpPr>
        <p:spPr>
          <a:xfrm>
            <a:off x="476567" y="474596"/>
            <a:ext cx="4095353" cy="150019"/>
          </a:xfrm>
          <a:prstGeom prst="rect">
            <a:avLst/>
          </a:prstGeom>
          <a:noFill/>
          <a:ln>
            <a:noFill/>
          </a:ln>
        </p:spPr>
        <p:txBody>
          <a:bodyPr spcFirstLastPara="1" wrap="square" lIns="0" tIns="0" rIns="0" bIns="0" anchor="t" anchorCtr="0">
            <a:noAutofit/>
          </a:bodyPr>
          <a:lstStyle/>
          <a:p>
            <a:pPr marL="0" marR="0" lvl="0" indent="0" algn="l"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BUSINESS MODEL</a:t>
            </a:r>
            <a:endParaRPr sz="675" b="0" i="0" u="none" strike="noStrike" cap="none">
              <a:solidFill>
                <a:schemeClr val="dk1"/>
              </a:solidFill>
              <a:latin typeface="Calibri"/>
              <a:ea typeface="Calibri"/>
              <a:cs typeface="Calibri"/>
              <a:sym typeface="Calibri"/>
            </a:endParaRPr>
          </a:p>
        </p:txBody>
      </p:sp>
      <p:sp>
        <p:nvSpPr>
          <p:cNvPr id="136" name="Google Shape;136;p8"/>
          <p:cNvSpPr/>
          <p:nvPr/>
        </p:nvSpPr>
        <p:spPr>
          <a:xfrm>
            <a:off x="475737" y="4924846"/>
            <a:ext cx="1546463" cy="150019"/>
          </a:xfrm>
          <a:prstGeom prst="rect">
            <a:avLst/>
          </a:prstGeom>
          <a:noFill/>
          <a:ln>
            <a:noFill/>
          </a:ln>
        </p:spPr>
        <p:txBody>
          <a:bodyPr spcFirstLastPara="1" wrap="square" lIns="0" tIns="0" rIns="0" bIns="0" anchor="ctr" anchorCtr="0">
            <a:noAutofit/>
          </a:bodyPr>
          <a:lstStyle/>
          <a:p>
            <a:pPr marL="0" marR="0" lvl="0" indent="0" algn="l"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AUGUST 2032</a:t>
            </a:r>
            <a:endParaRPr sz="675" b="0" i="0" u="none" strike="noStrike" cap="none">
              <a:solidFill>
                <a:schemeClr val="dk1"/>
              </a:solidFill>
              <a:latin typeface="Calibri"/>
              <a:ea typeface="Calibri"/>
              <a:cs typeface="Calibri"/>
              <a:sym typeface="Calibri"/>
            </a:endParaRPr>
          </a:p>
        </p:txBody>
      </p:sp>
      <p:sp>
        <p:nvSpPr>
          <p:cNvPr id="137" name="Google Shape;137;p8"/>
          <p:cNvSpPr/>
          <p:nvPr/>
        </p:nvSpPr>
        <p:spPr>
          <a:xfrm>
            <a:off x="7121996" y="4924846"/>
            <a:ext cx="1546463" cy="150019"/>
          </a:xfrm>
          <a:prstGeom prst="rect">
            <a:avLst/>
          </a:prstGeom>
          <a:noFill/>
          <a:ln>
            <a:noFill/>
          </a:ln>
        </p:spPr>
        <p:txBody>
          <a:bodyPr spcFirstLastPara="1" wrap="square" lIns="0" tIns="0" rIns="0" bIns="0" anchor="ctr" anchorCtr="0">
            <a:noAutofit/>
          </a:bodyPr>
          <a:lstStyle/>
          <a:p>
            <a:pPr marL="0" marR="0" lvl="0" indent="0" algn="r"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INFO@COMPANY.COM</a:t>
            </a:r>
            <a:endParaRPr sz="675" b="0" i="0" u="none" strike="noStrike" cap="none">
              <a:solidFill>
                <a:schemeClr val="dk1"/>
              </a:solidFill>
              <a:latin typeface="Calibri"/>
              <a:ea typeface="Calibri"/>
              <a:cs typeface="Calibri"/>
              <a:sym typeface="Calibri"/>
            </a:endParaRPr>
          </a:p>
        </p:txBody>
      </p:sp>
      <p:cxnSp>
        <p:nvCxnSpPr>
          <p:cNvPr id="138" name="Google Shape;138;p8"/>
          <p:cNvCxnSpPr/>
          <p:nvPr/>
        </p:nvCxnSpPr>
        <p:spPr>
          <a:xfrm>
            <a:off x="475816" y="4855706"/>
            <a:ext cx="8192260" cy="0"/>
          </a:xfrm>
          <a:prstGeom prst="straightConnector1">
            <a:avLst/>
          </a:prstGeom>
          <a:solidFill>
            <a:srgbClr val="9820F8">
              <a:alpha val="22745"/>
            </a:srgbClr>
          </a:solidFill>
          <a:ln w="9525" cap="flat" cmpd="sng">
            <a:solidFill>
              <a:srgbClr val="9820F8">
                <a:alpha val="22745"/>
              </a:srgbClr>
            </a:solidFill>
            <a:prstDash val="solid"/>
            <a:round/>
            <a:headEnd type="none" w="sm" len="sm"/>
            <a:tailEnd type="none" w="sm" len="sm"/>
          </a:ln>
        </p:spPr>
      </p:cxnSp>
      <p:cxnSp>
        <p:nvCxnSpPr>
          <p:cNvPr id="139" name="Google Shape;139;p8"/>
          <p:cNvCxnSpPr/>
          <p:nvPr/>
        </p:nvCxnSpPr>
        <p:spPr>
          <a:xfrm>
            <a:off x="475756" y="692944"/>
            <a:ext cx="3905250" cy="0"/>
          </a:xfrm>
          <a:prstGeom prst="straightConnector1">
            <a:avLst/>
          </a:prstGeom>
          <a:solidFill>
            <a:srgbClr val="9820F8"/>
          </a:solidFill>
          <a:ln w="9525" cap="flat" cmpd="sng">
            <a:solidFill>
              <a:srgbClr val="9820F8"/>
            </a:solidFill>
            <a:prstDash val="solid"/>
            <a:round/>
            <a:headEnd type="none" w="sm" len="sm"/>
            <a:tailEnd type="none" w="sm" len="sm"/>
          </a:ln>
        </p:spPr>
      </p:cxnSp>
      <p:pic>
        <p:nvPicPr>
          <p:cNvPr id="140" name="Google Shape;140;p8" descr="https://pitch-assets-ccb95893-de3f-4266-973c-20049231b248.s3.eu-west-1.amazonaws.com/93a73d54-de70-44c1-9d40-69670d1165bc?pitch-bytes=519161&amp;pitch-content-type=image%2Fpng"/>
          <p:cNvPicPr preferRelativeResize="0"/>
          <p:nvPr/>
        </p:nvPicPr>
        <p:blipFill rotWithShape="1">
          <a:blip r:embed="rId3">
            <a:alphaModFix/>
          </a:blip>
          <a:srcRect t="2135" b="2135"/>
          <a:stretch/>
        </p:blipFill>
        <p:spPr>
          <a:xfrm>
            <a:off x="5586508" y="0"/>
            <a:ext cx="5372963" cy="5143500"/>
          </a:xfrm>
          <a:prstGeom prst="rect">
            <a:avLst/>
          </a:prstGeom>
          <a:noFill/>
          <a:ln>
            <a:noFill/>
          </a:ln>
        </p:spPr>
      </p:pic>
      <p:sp>
        <p:nvSpPr>
          <p:cNvPr id="141" name="Google Shape;141;p8"/>
          <p:cNvSpPr/>
          <p:nvPr/>
        </p:nvSpPr>
        <p:spPr>
          <a:xfrm>
            <a:off x="857250" y="474600"/>
            <a:ext cx="4729500" cy="4065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4500" b="1" i="0" u="none" strike="noStrike" cap="none">
                <a:solidFill>
                  <a:srgbClr val="FFFFFF"/>
                </a:solidFill>
                <a:latin typeface="Questrial"/>
                <a:ea typeface="Questrial"/>
                <a:cs typeface="Questrial"/>
                <a:sym typeface="Questrial"/>
              </a:rPr>
              <a:t>Potential Impact</a:t>
            </a:r>
            <a:endParaRPr sz="4500" b="0" i="0" u="none" strike="noStrike" cap="none">
              <a:solidFill>
                <a:schemeClr val="dk1"/>
              </a:solidFill>
              <a:latin typeface="Calibri"/>
              <a:ea typeface="Calibri"/>
              <a:cs typeface="Calibri"/>
              <a:sym typeface="Calibri"/>
            </a:endParaRPr>
          </a:p>
        </p:txBody>
      </p:sp>
      <p:sp>
        <p:nvSpPr>
          <p:cNvPr id="142" name="Google Shape;142;p8"/>
          <p:cNvSpPr/>
          <p:nvPr/>
        </p:nvSpPr>
        <p:spPr>
          <a:xfrm>
            <a:off x="476250" y="1525965"/>
            <a:ext cx="2596974" cy="2100224"/>
          </a:xfrm>
          <a:prstGeom prst="rect">
            <a:avLst/>
          </a:prstGeom>
          <a:noFill/>
          <a:ln>
            <a:noFill/>
          </a:ln>
        </p:spPr>
        <p:txBody>
          <a:bodyPr spcFirstLastPara="1" wrap="square" lIns="0" tIns="0" rIns="0" bIns="0" anchor="t" anchorCtr="0">
            <a:spAutoFit/>
          </a:bodyPr>
          <a:lstStyle/>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Faster Transactions</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Scalability</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Cost-Effectivene</a:t>
            </a:r>
            <a:r>
              <a:rPr lang="en-US">
                <a:solidFill>
                  <a:srgbClr val="FFFFFF"/>
                </a:solidFill>
                <a:latin typeface="Questrial"/>
                <a:ea typeface="Questrial"/>
                <a:cs typeface="Questrial"/>
                <a:sym typeface="Questrial"/>
              </a:rPr>
              <a:t>ss</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Customization</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Innovation and Growth</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Improved Customer Experience</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Security and Transparency</a:t>
            </a:r>
            <a:endParaRPr sz="1350" b="0" i="0" u="none" strike="noStrike" cap="none">
              <a:solidFill>
                <a:schemeClr val="dk1"/>
              </a:solidFill>
              <a:latin typeface="Calibri"/>
              <a:ea typeface="Calibri"/>
              <a:cs typeface="Calibri"/>
              <a:sym typeface="Calibri"/>
            </a:endParaRPr>
          </a:p>
        </p:txBody>
      </p:sp>
      <p:pic>
        <p:nvPicPr>
          <p:cNvPr id="143" name="Google Shape;143;p8" descr="https://pitch-assets-ccb95893-de3f-4266-973c-20049231b248.s3.eu-west-1.amazonaws.com/try-pitch-pdf-export-logo.svg">
            <a:hlinkClick r:id="rId4"/>
          </p:cNvPr>
          <p:cNvPicPr preferRelativeResize="0"/>
          <p:nvPr/>
        </p:nvPicPr>
        <p:blipFill rotWithShape="1">
          <a:blip r:embed="rId5">
            <a:alphaModFix/>
          </a:blip>
          <a:srcRect/>
          <a:stretch/>
        </p:blipFill>
        <p:spPr>
          <a:xfrm>
            <a:off x="136595" y="4803153"/>
            <a:ext cx="515221" cy="2273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820F8"/>
        </a:solidFill>
        <a:effectLst/>
      </p:bgPr>
    </p:bg>
    <p:spTree>
      <p:nvGrpSpPr>
        <p:cNvPr id="1" name="Shape 148"/>
        <p:cNvGrpSpPr/>
        <p:nvPr/>
      </p:nvGrpSpPr>
      <p:grpSpPr>
        <a:xfrm>
          <a:off x="0" y="0"/>
          <a:ext cx="0" cy="0"/>
          <a:chOff x="0" y="0"/>
          <a:chExt cx="0" cy="0"/>
        </a:xfrm>
      </p:grpSpPr>
      <p:sp>
        <p:nvSpPr>
          <p:cNvPr id="149" name="Google Shape;149;p9"/>
          <p:cNvSpPr/>
          <p:nvPr/>
        </p:nvSpPr>
        <p:spPr>
          <a:xfrm>
            <a:off x="476567" y="474596"/>
            <a:ext cx="3905250" cy="62865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4500" b="1" i="0" u="none" strike="noStrike" cap="none">
                <a:solidFill>
                  <a:srgbClr val="FFFFFF"/>
                </a:solidFill>
                <a:latin typeface="Questrial"/>
                <a:ea typeface="Questrial"/>
                <a:cs typeface="Questrial"/>
                <a:sym typeface="Questrial"/>
              </a:rPr>
              <a:t>Use-cases</a:t>
            </a:r>
            <a:endParaRPr sz="4500" b="0" i="0" u="none" strike="noStrike" cap="none">
              <a:solidFill>
                <a:schemeClr val="dk1"/>
              </a:solidFill>
              <a:latin typeface="Calibri"/>
              <a:ea typeface="Calibri"/>
              <a:cs typeface="Calibri"/>
              <a:sym typeface="Calibri"/>
            </a:endParaRPr>
          </a:p>
        </p:txBody>
      </p:sp>
      <p:cxnSp>
        <p:nvCxnSpPr>
          <p:cNvPr id="150" name="Google Shape;150;p9"/>
          <p:cNvCxnSpPr/>
          <p:nvPr/>
        </p:nvCxnSpPr>
        <p:spPr>
          <a:xfrm rot="-44668">
            <a:off x="651475" y="680843"/>
            <a:ext cx="8173590" cy="0"/>
          </a:xfrm>
          <a:prstGeom prst="straightConnector1">
            <a:avLst/>
          </a:prstGeom>
          <a:solidFill>
            <a:srgbClr val="9820F8"/>
          </a:solidFill>
          <a:ln w="9525" cap="flat" cmpd="sng">
            <a:solidFill>
              <a:srgbClr val="9820F8"/>
            </a:solidFill>
            <a:prstDash val="solid"/>
            <a:round/>
            <a:headEnd type="none" w="sm" len="sm"/>
            <a:tailEnd type="none" w="sm" len="sm"/>
          </a:ln>
        </p:spPr>
      </p:cxnSp>
      <p:sp>
        <p:nvSpPr>
          <p:cNvPr id="151" name="Google Shape;151;p9"/>
          <p:cNvSpPr/>
          <p:nvPr/>
        </p:nvSpPr>
        <p:spPr>
          <a:xfrm>
            <a:off x="475737" y="1152946"/>
            <a:ext cx="1546463" cy="150019"/>
          </a:xfrm>
          <a:prstGeom prst="rect">
            <a:avLst/>
          </a:prstGeom>
          <a:noFill/>
          <a:ln>
            <a:noFill/>
          </a:ln>
        </p:spPr>
        <p:txBody>
          <a:bodyPr spcFirstLastPara="1" wrap="square" lIns="0" tIns="0" rIns="0" bIns="0" anchor="ctr" anchorCtr="0">
            <a:noAutofit/>
          </a:bodyPr>
          <a:lstStyle/>
          <a:p>
            <a:pPr marL="0" marR="0" lvl="0" indent="0" algn="l"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AUGUST 2032</a:t>
            </a:r>
            <a:endParaRPr sz="675" b="0" i="0" u="none" strike="noStrike" cap="none">
              <a:solidFill>
                <a:schemeClr val="dk1"/>
              </a:solidFill>
              <a:latin typeface="Calibri"/>
              <a:ea typeface="Calibri"/>
              <a:cs typeface="Calibri"/>
              <a:sym typeface="Calibri"/>
            </a:endParaRPr>
          </a:p>
        </p:txBody>
      </p:sp>
      <p:sp>
        <p:nvSpPr>
          <p:cNvPr id="152" name="Google Shape;152;p9"/>
          <p:cNvSpPr/>
          <p:nvPr/>
        </p:nvSpPr>
        <p:spPr>
          <a:xfrm>
            <a:off x="7121996" y="4924846"/>
            <a:ext cx="1546463" cy="150019"/>
          </a:xfrm>
          <a:prstGeom prst="rect">
            <a:avLst/>
          </a:prstGeom>
          <a:noFill/>
          <a:ln>
            <a:noFill/>
          </a:ln>
        </p:spPr>
        <p:txBody>
          <a:bodyPr spcFirstLastPara="1" wrap="square" lIns="0" tIns="0" rIns="0" bIns="0" anchor="ctr" anchorCtr="0">
            <a:noAutofit/>
          </a:bodyPr>
          <a:lstStyle/>
          <a:p>
            <a:pPr marL="0" marR="0" lvl="0" indent="0" algn="r" rtl="0">
              <a:lnSpc>
                <a:spcPct val="168714"/>
              </a:lnSpc>
              <a:spcBef>
                <a:spcPts val="0"/>
              </a:spcBef>
              <a:spcAft>
                <a:spcPts val="0"/>
              </a:spcAft>
              <a:buNone/>
            </a:pPr>
            <a:r>
              <a:rPr lang="en-US" sz="700" b="1" i="0" u="none" strike="noStrike" cap="none">
                <a:solidFill>
                  <a:srgbClr val="9820F8"/>
                </a:solidFill>
                <a:latin typeface="Questrial"/>
                <a:ea typeface="Questrial"/>
                <a:cs typeface="Questrial"/>
                <a:sym typeface="Questrial"/>
              </a:rPr>
              <a:t>INFO@COMPANY.COM</a:t>
            </a:r>
            <a:endParaRPr sz="675" b="0" i="0" u="none" strike="noStrike" cap="none">
              <a:solidFill>
                <a:schemeClr val="dk1"/>
              </a:solidFill>
              <a:latin typeface="Calibri"/>
              <a:ea typeface="Calibri"/>
              <a:cs typeface="Calibri"/>
              <a:sym typeface="Calibri"/>
            </a:endParaRPr>
          </a:p>
        </p:txBody>
      </p:sp>
      <p:cxnSp>
        <p:nvCxnSpPr>
          <p:cNvPr id="153" name="Google Shape;153;p9"/>
          <p:cNvCxnSpPr/>
          <p:nvPr/>
        </p:nvCxnSpPr>
        <p:spPr>
          <a:xfrm>
            <a:off x="475816" y="4855706"/>
            <a:ext cx="8192260" cy="0"/>
          </a:xfrm>
          <a:prstGeom prst="straightConnector1">
            <a:avLst/>
          </a:prstGeom>
          <a:solidFill>
            <a:srgbClr val="9820F8">
              <a:alpha val="22745"/>
            </a:srgbClr>
          </a:solidFill>
          <a:ln w="9525" cap="flat" cmpd="sng">
            <a:solidFill>
              <a:srgbClr val="9820F8">
                <a:alpha val="22745"/>
              </a:srgbClr>
            </a:solidFill>
            <a:prstDash val="solid"/>
            <a:round/>
            <a:headEnd type="none" w="sm" len="sm"/>
            <a:tailEnd type="none" w="sm" len="sm"/>
          </a:ln>
        </p:spPr>
      </p:cxnSp>
      <p:sp>
        <p:nvSpPr>
          <p:cNvPr id="154" name="Google Shape;154;p9"/>
          <p:cNvSpPr/>
          <p:nvPr/>
        </p:nvSpPr>
        <p:spPr>
          <a:xfrm>
            <a:off x="476250" y="1212533"/>
            <a:ext cx="36513" cy="300038"/>
          </a:xfrm>
          <a:prstGeom prst="rect">
            <a:avLst/>
          </a:prstGeom>
          <a:noFill/>
          <a:ln>
            <a:noFill/>
          </a:ln>
        </p:spPr>
        <p:txBody>
          <a:bodyPr spcFirstLastPara="1" wrap="square" lIns="0" tIns="0" rIns="0" bIns="0" anchor="t" anchorCtr="0">
            <a:spAutoFit/>
          </a:bodyPr>
          <a:lstStyle/>
          <a:p>
            <a:pPr marL="0" marR="0" lvl="0" indent="0" algn="l" rtl="0">
              <a:lnSpc>
                <a:spcPct val="168785"/>
              </a:lnSpc>
              <a:spcBef>
                <a:spcPts val="0"/>
              </a:spcBef>
              <a:spcAft>
                <a:spcPts val="0"/>
              </a:spcAft>
              <a:buNone/>
            </a:pPr>
            <a:r>
              <a:rPr lang="en-US" sz="1400" b="0" i="0" u="none" strike="noStrike" cap="none">
                <a:solidFill>
                  <a:srgbClr val="000000"/>
                </a:solidFill>
                <a:latin typeface="Questrial"/>
                <a:ea typeface="Questrial"/>
                <a:cs typeface="Questrial"/>
                <a:sym typeface="Questrial"/>
              </a:rPr>
              <a:t> </a:t>
            </a:r>
            <a:endParaRPr sz="1350" b="0" i="0" u="none" strike="noStrike" cap="none">
              <a:solidFill>
                <a:schemeClr val="dk1"/>
              </a:solidFill>
              <a:latin typeface="Calibri"/>
              <a:ea typeface="Calibri"/>
              <a:cs typeface="Calibri"/>
              <a:sym typeface="Calibri"/>
            </a:endParaRPr>
          </a:p>
        </p:txBody>
      </p:sp>
      <p:pic>
        <p:nvPicPr>
          <p:cNvPr id="155" name="Google Shape;155;p9" descr="https://pitch-assets-ccb95893-de3f-4266-973c-20049231b248.s3.eu-west-1.amazonaws.com/93a73d54-de70-44c1-9d40-69670d1165bc?pitch-bytes=519161&amp;pitch-content-type=image%2Fpng"/>
          <p:cNvPicPr preferRelativeResize="0"/>
          <p:nvPr/>
        </p:nvPicPr>
        <p:blipFill rotWithShape="1">
          <a:blip r:embed="rId3">
            <a:alphaModFix/>
          </a:blip>
          <a:srcRect t="2135" b="2135"/>
          <a:stretch/>
        </p:blipFill>
        <p:spPr>
          <a:xfrm>
            <a:off x="4671283" y="-68625"/>
            <a:ext cx="5372963" cy="5143500"/>
          </a:xfrm>
          <a:prstGeom prst="rect">
            <a:avLst/>
          </a:prstGeom>
          <a:noFill/>
          <a:ln>
            <a:noFill/>
          </a:ln>
        </p:spPr>
      </p:pic>
      <p:sp>
        <p:nvSpPr>
          <p:cNvPr id="156" name="Google Shape;156;p9"/>
          <p:cNvSpPr/>
          <p:nvPr/>
        </p:nvSpPr>
        <p:spPr>
          <a:xfrm>
            <a:off x="4048125" y="2047875"/>
            <a:ext cx="1047750" cy="1047750"/>
          </a:xfrm>
          <a:prstGeom prst="star5">
            <a:avLst>
              <a:gd name="adj" fmla="val 19098"/>
              <a:gd name="hf" fmla="val 105146"/>
              <a:gd name="vf" fmla="val 110557"/>
            </a:avLst>
          </a:prstGeom>
          <a:solidFill>
            <a:srgbClr val="982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476575" y="1212525"/>
            <a:ext cx="2891400" cy="3862200"/>
          </a:xfrm>
          <a:prstGeom prst="rect">
            <a:avLst/>
          </a:prstGeom>
          <a:noFill/>
          <a:ln>
            <a:noFill/>
          </a:ln>
        </p:spPr>
        <p:txBody>
          <a:bodyPr spcFirstLastPara="1" wrap="square" lIns="0" tIns="0" rIns="0" bIns="0" anchor="t" anchorCtr="0">
            <a:spAutoFit/>
          </a:bodyPr>
          <a:lstStyle/>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Retail Payments</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Fund Transfers</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Remittances</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Peer-to-Peer Payments</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Micropayments</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E-commerce</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Cross-Border Payments</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Bill Payments</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Subscription Services</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Financial Inclusion</a:t>
            </a:r>
            <a:endParaRPr sz="1350" b="0" i="0" u="none" strike="noStrike" cap="none">
              <a:solidFill>
                <a:schemeClr val="dk1"/>
              </a:solidFill>
              <a:latin typeface="Calibri"/>
              <a:ea typeface="Calibri"/>
              <a:cs typeface="Calibri"/>
              <a:sym typeface="Calibri"/>
            </a:endParaRPr>
          </a:p>
          <a:p>
            <a:pPr marL="190500" marR="0" lvl="0" indent="-190500" algn="l" rtl="0">
              <a:lnSpc>
                <a:spcPct val="168785"/>
              </a:lnSpc>
              <a:spcBef>
                <a:spcPts val="0"/>
              </a:spcBef>
              <a:spcAft>
                <a:spcPts val="0"/>
              </a:spcAft>
              <a:buClr>
                <a:srgbClr val="FFFFFF"/>
              </a:buClr>
              <a:buSzPts val="1400"/>
              <a:buFont typeface="Questrial"/>
              <a:buChar char="•"/>
            </a:pPr>
            <a:r>
              <a:rPr lang="en-US" sz="1400" b="0" i="0" u="none" strike="noStrike" cap="none">
                <a:solidFill>
                  <a:srgbClr val="FFFFFF"/>
                </a:solidFill>
                <a:latin typeface="Questrial"/>
                <a:ea typeface="Questrial"/>
                <a:cs typeface="Questrial"/>
                <a:sym typeface="Questrial"/>
              </a:rPr>
              <a:t>Business-to-Business Payments</a:t>
            </a:r>
            <a:endParaRPr sz="1350" b="0" i="0" u="none" strike="noStrike" cap="none">
              <a:solidFill>
                <a:schemeClr val="dk1"/>
              </a:solidFill>
              <a:latin typeface="Calibri"/>
              <a:ea typeface="Calibri"/>
              <a:cs typeface="Calibri"/>
              <a:sym typeface="Calibri"/>
            </a:endParaRPr>
          </a:p>
        </p:txBody>
      </p:sp>
      <p:pic>
        <p:nvPicPr>
          <p:cNvPr id="158" name="Google Shape;158;p9" descr="https://pitch-assets-ccb95893-de3f-4266-973c-20049231b248.s3.eu-west-1.amazonaws.com/try-pitch-pdf-export-logo.svg">
            <a:hlinkClick r:id="rId4"/>
          </p:cNvPr>
          <p:cNvPicPr preferRelativeResize="0"/>
          <p:nvPr/>
        </p:nvPicPr>
        <p:blipFill rotWithShape="1">
          <a:blip r:embed="rId5">
            <a:alphaModFix/>
          </a:blip>
          <a:srcRect/>
          <a:stretch/>
        </p:blipFill>
        <p:spPr>
          <a:xfrm>
            <a:off x="136595" y="4803153"/>
            <a:ext cx="515221" cy="22730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Pitch Software GmbH</dc:creator>
  <cp:lastModifiedBy>Kunle Fasakin</cp:lastModifiedBy>
  <cp:revision>1</cp:revision>
  <dcterms:created xsi:type="dcterms:W3CDTF">2023-05-14T14:29:56Z</dcterms:created>
  <dcterms:modified xsi:type="dcterms:W3CDTF">2023-06-15T18:44:10Z</dcterms:modified>
</cp:coreProperties>
</file>