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Quicksand" charset="1" panose="00000600000000000000"/>
      <p:regular r:id="rId14"/>
    </p:embeddedFont>
    <p:embeddedFont>
      <p:font typeface="Quicksand Bold" charset="1" panose="00000800000000000000"/>
      <p:regular r:id="rId15"/>
    </p:embeddedFont>
    <p:embeddedFont>
      <p:font typeface="Open Sauce" charset="1" panose="00000500000000000000"/>
      <p:regular r:id="rId16"/>
    </p:embeddedFont>
    <p:embeddedFont>
      <p:font typeface="Open Sauce Bold" charset="1" panose="00000800000000000000"/>
      <p:regular r:id="rId17"/>
    </p:embeddedFont>
    <p:embeddedFont>
      <p:font typeface="Open Sauce Italics" charset="1" panose="00000500000000000000"/>
      <p:regular r:id="rId18"/>
    </p:embeddedFont>
    <p:embeddedFont>
      <p:font typeface="Open Sauce Bold Italics" charset="1" panose="00000800000000000000"/>
      <p:regular r:id="rId19"/>
    </p:embeddedFont>
    <p:embeddedFont>
      <p:font typeface="Canva Sans" charset="1" panose="020B0503030501040103"/>
      <p:regular r:id="rId20"/>
    </p:embeddedFont>
    <p:embeddedFont>
      <p:font typeface="Canva Sans Bold" charset="1" panose="020B0803030501040103"/>
      <p:regular r:id="rId21"/>
    </p:embeddedFont>
    <p:embeddedFont>
      <p:font typeface="Canva Sans Italics" charset="1" panose="020B0503030501040103"/>
      <p:regular r:id="rId22"/>
    </p:embeddedFont>
    <p:embeddedFont>
      <p:font typeface="Canva Sans Bold Italics" charset="1" panose="020B08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s://www.grandviewresearch.com/industry-analysis/non-fungible-token-market-report" TargetMode="External" Type="http://schemas.openxmlformats.org/officeDocument/2006/relationships/hyperlink"/><Relationship Id="rId3" Target="../media/image3.png" Type="http://schemas.openxmlformats.org/officeDocument/2006/relationships/image"/><Relationship Id="rId4"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3929272" y="1687938"/>
            <a:ext cx="10429457" cy="4208864"/>
            <a:chOff x="0" y="0"/>
            <a:chExt cx="2014098" cy="812800"/>
          </a:xfrm>
        </p:grpSpPr>
        <p:sp>
          <p:nvSpPr>
            <p:cNvPr name="Freeform 3" id="3"/>
            <p:cNvSpPr/>
            <p:nvPr/>
          </p:nvSpPr>
          <p:spPr>
            <a:xfrm flipH="false" flipV="false" rot="0">
              <a:off x="0" y="0"/>
              <a:ext cx="2014098" cy="812800"/>
            </a:xfrm>
            <a:custGeom>
              <a:avLst/>
              <a:gdLst/>
              <a:ahLst/>
              <a:cxnLst/>
              <a:rect r="r" b="b" t="t" l="l"/>
              <a:pathLst>
                <a:path h="812800" w="2014098">
                  <a:moveTo>
                    <a:pt x="0" y="0"/>
                  </a:moveTo>
                  <a:lnTo>
                    <a:pt x="2014098" y="0"/>
                  </a:lnTo>
                  <a:lnTo>
                    <a:pt x="2014098" y="812800"/>
                  </a:lnTo>
                  <a:lnTo>
                    <a:pt x="0" y="812800"/>
                  </a:lnTo>
                  <a:close/>
                </a:path>
              </a:pathLst>
            </a:custGeom>
            <a:solidFill>
              <a:srgbClr val="000000">
                <a:alpha val="0"/>
              </a:srgbClr>
            </a:solidFill>
            <a:ln w="38100">
              <a:solidFill>
                <a:srgbClr val="000000"/>
              </a:solidFill>
            </a:ln>
          </p:spPr>
        </p:sp>
        <p:sp>
          <p:nvSpPr>
            <p:cNvPr name="TextBox 4" id="4"/>
            <p:cNvSpPr txBox="true"/>
            <p:nvPr/>
          </p:nvSpPr>
          <p:spPr>
            <a:xfrm>
              <a:off x="0" y="-133350"/>
              <a:ext cx="812800" cy="946150"/>
            </a:xfrm>
            <a:prstGeom prst="rect">
              <a:avLst/>
            </a:prstGeom>
          </p:spPr>
          <p:txBody>
            <a:bodyPr anchor="ctr" rtlCol="false" tIns="50800" lIns="50800" bIns="50800" rIns="50800"/>
            <a:lstStyle/>
            <a:p>
              <a:pPr algn="ctr">
                <a:lnSpc>
                  <a:spcPts val="16638"/>
                </a:lnSpc>
              </a:pPr>
              <a:r>
                <a:rPr lang="en-US" sz="12798">
                  <a:solidFill>
                    <a:srgbClr val="FFFFFF"/>
                  </a:solidFill>
                  <a:latin typeface="Quicksand"/>
                </a:rPr>
                <a:t>COLLABFT</a:t>
              </a:r>
            </a:p>
            <a:p>
              <a:pPr algn="ctr">
                <a:lnSpc>
                  <a:spcPts val="3900"/>
                </a:lnSpc>
              </a:pPr>
              <a:r>
                <a:rPr lang="en-US" sz="3000">
                  <a:solidFill>
                    <a:srgbClr val="FFFFFF"/>
                  </a:solidFill>
                  <a:latin typeface="Quicksand"/>
                </a:rPr>
                <a:t>A multi-owner dynamic NFT Platform</a:t>
              </a:r>
            </a:p>
          </p:txBody>
        </p:sp>
      </p:grpSp>
      <p:sp>
        <p:nvSpPr>
          <p:cNvPr name="Freeform 5" id="5"/>
          <p:cNvSpPr/>
          <p:nvPr/>
        </p:nvSpPr>
        <p:spPr>
          <a:xfrm flipH="false" flipV="false" rot="0">
            <a:off x="-3823047" y="-3245528"/>
            <a:ext cx="7646095" cy="7626979"/>
          </a:xfrm>
          <a:custGeom>
            <a:avLst/>
            <a:gdLst/>
            <a:ahLst/>
            <a:cxnLst/>
            <a:rect r="r" b="b" t="t" l="l"/>
            <a:pathLst>
              <a:path h="7626979" w="7646095">
                <a:moveTo>
                  <a:pt x="0" y="0"/>
                </a:moveTo>
                <a:lnTo>
                  <a:pt x="7646094" y="0"/>
                </a:lnTo>
                <a:lnTo>
                  <a:pt x="7646094" y="7626980"/>
                </a:lnTo>
                <a:lnTo>
                  <a:pt x="0" y="76269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211193" y="9191625"/>
            <a:ext cx="5865614"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Team - 2020UCS0090_9B17</a:t>
            </a:r>
          </a:p>
        </p:txBody>
      </p:sp>
      <p:sp>
        <p:nvSpPr>
          <p:cNvPr name="Freeform 7" id="7"/>
          <p:cNvSpPr/>
          <p:nvPr/>
        </p:nvSpPr>
        <p:spPr>
          <a:xfrm flipH="false" flipV="false" rot="0">
            <a:off x="13863339" y="5701668"/>
            <a:ext cx="7646095" cy="7626979"/>
          </a:xfrm>
          <a:custGeom>
            <a:avLst/>
            <a:gdLst/>
            <a:ahLst/>
            <a:cxnLst/>
            <a:rect r="r" b="b" t="t" l="l"/>
            <a:pathLst>
              <a:path h="7626979" w="7646095">
                <a:moveTo>
                  <a:pt x="0" y="0"/>
                </a:moveTo>
                <a:lnTo>
                  <a:pt x="7646095" y="0"/>
                </a:lnTo>
                <a:lnTo>
                  <a:pt x="7646095" y="7626979"/>
                </a:lnTo>
                <a:lnTo>
                  <a:pt x="0" y="76269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779206" y="1920649"/>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589541" y="5472067"/>
            <a:ext cx="15108918" cy="0"/>
          </a:xfrm>
          <a:prstGeom prst="line">
            <a:avLst/>
          </a:prstGeom>
          <a:ln cap="flat" w="38100">
            <a:solidFill>
              <a:srgbClr val="FFFFFF"/>
            </a:solidFill>
            <a:prstDash val="solid"/>
            <a:headEnd type="none" len="sm" w="sm"/>
            <a:tailEnd type="none" len="sm" w="sm"/>
          </a:ln>
        </p:spPr>
      </p:sp>
      <p:grpSp>
        <p:nvGrpSpPr>
          <p:cNvPr name="Group 4" id="4"/>
          <p:cNvGrpSpPr/>
          <p:nvPr/>
        </p:nvGrpSpPr>
        <p:grpSpPr>
          <a:xfrm rot="0">
            <a:off x="3542437" y="5240576"/>
            <a:ext cx="501082" cy="501082"/>
            <a:chOff x="0" y="0"/>
            <a:chExt cx="812800" cy="812800"/>
          </a:xfrm>
        </p:grpSpPr>
        <p:sp>
          <p:nvSpPr>
            <p:cNvPr name="Freeform 5" id="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name="TextBox 6" id="6"/>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2190716" y="6537441"/>
            <a:ext cx="3204526" cy="1872362"/>
          </a:xfrm>
          <a:prstGeom prst="rect">
            <a:avLst/>
          </a:prstGeom>
        </p:spPr>
        <p:txBody>
          <a:bodyPr anchor="t" rtlCol="false" tIns="0" lIns="0" bIns="0" rIns="0">
            <a:spAutoFit/>
          </a:bodyPr>
          <a:lstStyle/>
          <a:p>
            <a:pPr algn="ctr">
              <a:lnSpc>
                <a:spcPts val="2545"/>
              </a:lnSpc>
            </a:pPr>
            <a:r>
              <a:rPr lang="en-US" sz="1844" spc="180">
                <a:solidFill>
                  <a:srgbClr val="FFFFFF"/>
                </a:solidFill>
                <a:latin typeface="Quicksand"/>
              </a:rPr>
              <a:t>The existing structure of dynamic NFTs on ChainLink would be studies in detail and the UI design would be planned</a:t>
            </a:r>
          </a:p>
        </p:txBody>
      </p:sp>
      <p:sp>
        <p:nvSpPr>
          <p:cNvPr name="TextBox 8" id="8"/>
          <p:cNvSpPr txBox="true"/>
          <p:nvPr/>
        </p:nvSpPr>
        <p:spPr>
          <a:xfrm rot="0">
            <a:off x="2779206" y="2339199"/>
            <a:ext cx="2027545" cy="1115388"/>
          </a:xfrm>
          <a:prstGeom prst="rect">
            <a:avLst/>
          </a:prstGeom>
        </p:spPr>
        <p:txBody>
          <a:bodyPr anchor="t" rtlCol="false" tIns="0" lIns="0" bIns="0" rIns="0">
            <a:spAutoFit/>
          </a:bodyPr>
          <a:lstStyle/>
          <a:p>
            <a:pPr algn="ctr">
              <a:lnSpc>
                <a:spcPts val="9141"/>
              </a:lnSpc>
            </a:pPr>
            <a:r>
              <a:rPr lang="en-US" sz="6624" spc="649">
                <a:solidFill>
                  <a:srgbClr val="000000"/>
                </a:solidFill>
                <a:latin typeface="Quicksand Bold"/>
              </a:rPr>
              <a:t>01</a:t>
            </a:r>
          </a:p>
        </p:txBody>
      </p:sp>
      <p:sp>
        <p:nvSpPr>
          <p:cNvPr name="Freeform 9" id="9"/>
          <p:cNvSpPr/>
          <p:nvPr/>
        </p:nvSpPr>
        <p:spPr>
          <a:xfrm flipH="false" flipV="false" rot="0">
            <a:off x="6267505"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7030737" y="5240576"/>
            <a:ext cx="501082" cy="501082"/>
            <a:chOff x="0" y="0"/>
            <a:chExt cx="812800" cy="812800"/>
          </a:xfrm>
        </p:grpSpPr>
        <p:sp>
          <p:nvSpPr>
            <p:cNvPr name="Freeform 11" id="1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name="TextBox 12" id="12"/>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3" id="13"/>
          <p:cNvSpPr txBox="true"/>
          <p:nvPr/>
        </p:nvSpPr>
        <p:spPr>
          <a:xfrm rot="0">
            <a:off x="6267505" y="2339199"/>
            <a:ext cx="2027545" cy="1115388"/>
          </a:xfrm>
          <a:prstGeom prst="rect">
            <a:avLst/>
          </a:prstGeom>
        </p:spPr>
        <p:txBody>
          <a:bodyPr anchor="t" rtlCol="false" tIns="0" lIns="0" bIns="0" rIns="0">
            <a:spAutoFit/>
          </a:bodyPr>
          <a:lstStyle/>
          <a:p>
            <a:pPr algn="ctr">
              <a:lnSpc>
                <a:spcPts val="9141"/>
              </a:lnSpc>
            </a:pPr>
            <a:r>
              <a:rPr lang="en-US" sz="6624" spc="649">
                <a:solidFill>
                  <a:srgbClr val="000000"/>
                </a:solidFill>
                <a:latin typeface="Quicksand Bold"/>
              </a:rPr>
              <a:t>02</a:t>
            </a:r>
          </a:p>
        </p:txBody>
      </p:sp>
      <p:sp>
        <p:nvSpPr>
          <p:cNvPr name="Freeform 14" id="14"/>
          <p:cNvSpPr/>
          <p:nvPr/>
        </p:nvSpPr>
        <p:spPr>
          <a:xfrm flipH="false" flipV="false" rot="0">
            <a:off x="9758062"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0521294" y="5240576"/>
            <a:ext cx="501082" cy="501082"/>
            <a:chOff x="0" y="0"/>
            <a:chExt cx="812800" cy="812800"/>
          </a:xfrm>
        </p:grpSpPr>
        <p:sp>
          <p:nvSpPr>
            <p:cNvPr name="Freeform 16" id="1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name="TextBox 17" id="1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8" id="18"/>
          <p:cNvSpPr txBox="true"/>
          <p:nvPr/>
        </p:nvSpPr>
        <p:spPr>
          <a:xfrm rot="0">
            <a:off x="9758062" y="2339199"/>
            <a:ext cx="2027545" cy="1115388"/>
          </a:xfrm>
          <a:prstGeom prst="rect">
            <a:avLst/>
          </a:prstGeom>
        </p:spPr>
        <p:txBody>
          <a:bodyPr anchor="t" rtlCol="false" tIns="0" lIns="0" bIns="0" rIns="0">
            <a:spAutoFit/>
          </a:bodyPr>
          <a:lstStyle/>
          <a:p>
            <a:pPr algn="ctr">
              <a:lnSpc>
                <a:spcPts val="9141"/>
              </a:lnSpc>
            </a:pPr>
            <a:r>
              <a:rPr lang="en-US" sz="6624" spc="649">
                <a:solidFill>
                  <a:srgbClr val="000000"/>
                </a:solidFill>
                <a:latin typeface="Quicksand Bold"/>
              </a:rPr>
              <a:t>03</a:t>
            </a:r>
          </a:p>
        </p:txBody>
      </p:sp>
      <p:sp>
        <p:nvSpPr>
          <p:cNvPr name="Freeform 19" id="19"/>
          <p:cNvSpPr/>
          <p:nvPr/>
        </p:nvSpPr>
        <p:spPr>
          <a:xfrm flipH="false" flipV="false" rot="0">
            <a:off x="13248619"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4011851" y="5240576"/>
            <a:ext cx="501082" cy="501082"/>
            <a:chOff x="0" y="0"/>
            <a:chExt cx="812800" cy="812800"/>
          </a:xfrm>
        </p:grpSpPr>
        <p:sp>
          <p:nvSpPr>
            <p:cNvPr name="Freeform 21" id="21"/>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name="TextBox 22" id="22"/>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3" id="23"/>
          <p:cNvSpPr txBox="true"/>
          <p:nvPr/>
        </p:nvSpPr>
        <p:spPr>
          <a:xfrm rot="0">
            <a:off x="13248619" y="2339199"/>
            <a:ext cx="2027545" cy="1115388"/>
          </a:xfrm>
          <a:prstGeom prst="rect">
            <a:avLst/>
          </a:prstGeom>
        </p:spPr>
        <p:txBody>
          <a:bodyPr anchor="t" rtlCol="false" tIns="0" lIns="0" bIns="0" rIns="0">
            <a:spAutoFit/>
          </a:bodyPr>
          <a:lstStyle/>
          <a:p>
            <a:pPr algn="ctr">
              <a:lnSpc>
                <a:spcPts val="9141"/>
              </a:lnSpc>
            </a:pPr>
            <a:r>
              <a:rPr lang="en-US" sz="6624" spc="649">
                <a:solidFill>
                  <a:srgbClr val="000000"/>
                </a:solidFill>
                <a:latin typeface="Quicksand Bold"/>
              </a:rPr>
              <a:t>04</a:t>
            </a:r>
          </a:p>
        </p:txBody>
      </p:sp>
      <p:sp>
        <p:nvSpPr>
          <p:cNvPr name="TextBox 24" id="24"/>
          <p:cNvSpPr txBox="true"/>
          <p:nvPr/>
        </p:nvSpPr>
        <p:spPr>
          <a:xfrm rot="0">
            <a:off x="5679015" y="6537441"/>
            <a:ext cx="3204526" cy="929387"/>
          </a:xfrm>
          <a:prstGeom prst="rect">
            <a:avLst/>
          </a:prstGeom>
        </p:spPr>
        <p:txBody>
          <a:bodyPr anchor="t" rtlCol="false" tIns="0" lIns="0" bIns="0" rIns="0">
            <a:spAutoFit/>
          </a:bodyPr>
          <a:lstStyle/>
          <a:p>
            <a:pPr algn="ctr">
              <a:lnSpc>
                <a:spcPts val="2545"/>
              </a:lnSpc>
            </a:pPr>
            <a:r>
              <a:rPr lang="en-US" sz="1844" spc="180">
                <a:solidFill>
                  <a:srgbClr val="FFFFFF"/>
                </a:solidFill>
                <a:latin typeface="Quicksand"/>
              </a:rPr>
              <a:t>Smart contract and associated user interface development  </a:t>
            </a:r>
          </a:p>
        </p:txBody>
      </p:sp>
      <p:sp>
        <p:nvSpPr>
          <p:cNvPr name="TextBox 25" id="25"/>
          <p:cNvSpPr txBox="true"/>
          <p:nvPr/>
        </p:nvSpPr>
        <p:spPr>
          <a:xfrm rot="0">
            <a:off x="9169572" y="6537441"/>
            <a:ext cx="3204526" cy="929387"/>
          </a:xfrm>
          <a:prstGeom prst="rect">
            <a:avLst/>
          </a:prstGeom>
        </p:spPr>
        <p:txBody>
          <a:bodyPr anchor="t" rtlCol="false" tIns="0" lIns="0" bIns="0" rIns="0">
            <a:spAutoFit/>
          </a:bodyPr>
          <a:lstStyle/>
          <a:p>
            <a:pPr algn="ctr">
              <a:lnSpc>
                <a:spcPts val="2545"/>
              </a:lnSpc>
            </a:pPr>
            <a:r>
              <a:rPr lang="en-US" sz="1844" spc="180">
                <a:solidFill>
                  <a:srgbClr val="FFFFFF"/>
                </a:solidFill>
                <a:latin typeface="Quicksand"/>
              </a:rPr>
              <a:t>Deployment of contract and user interface in test environment</a:t>
            </a:r>
          </a:p>
        </p:txBody>
      </p:sp>
      <p:sp>
        <p:nvSpPr>
          <p:cNvPr name="TextBox 26" id="26"/>
          <p:cNvSpPr txBox="true"/>
          <p:nvPr/>
        </p:nvSpPr>
        <p:spPr>
          <a:xfrm rot="0">
            <a:off x="12660129" y="6538853"/>
            <a:ext cx="3204526" cy="300737"/>
          </a:xfrm>
          <a:prstGeom prst="rect">
            <a:avLst/>
          </a:prstGeom>
        </p:spPr>
        <p:txBody>
          <a:bodyPr anchor="t" rtlCol="false" tIns="0" lIns="0" bIns="0" rIns="0">
            <a:spAutoFit/>
          </a:bodyPr>
          <a:lstStyle/>
          <a:p>
            <a:pPr algn="ctr">
              <a:lnSpc>
                <a:spcPts val="2545"/>
              </a:lnSpc>
            </a:pPr>
            <a:r>
              <a:rPr lang="en-US" sz="1844" spc="180">
                <a:solidFill>
                  <a:srgbClr val="FFFFFF"/>
                </a:solidFill>
                <a:latin typeface="Quicksand"/>
              </a:rPr>
              <a:t>Deployment for public</a:t>
            </a:r>
          </a:p>
        </p:txBody>
      </p:sp>
      <p:sp>
        <p:nvSpPr>
          <p:cNvPr name="TextBox 27" id="27"/>
          <p:cNvSpPr txBox="true"/>
          <p:nvPr/>
        </p:nvSpPr>
        <p:spPr>
          <a:xfrm rot="0">
            <a:off x="6267505" y="97979"/>
            <a:ext cx="4504330" cy="1006950"/>
          </a:xfrm>
          <a:prstGeom prst="rect">
            <a:avLst/>
          </a:prstGeom>
        </p:spPr>
        <p:txBody>
          <a:bodyPr anchor="t" rtlCol="false" tIns="0" lIns="0" bIns="0" rIns="0">
            <a:spAutoFit/>
          </a:bodyPr>
          <a:lstStyle/>
          <a:p>
            <a:pPr algn="ctr">
              <a:lnSpc>
                <a:spcPts val="8212"/>
              </a:lnSpc>
            </a:pPr>
            <a:r>
              <a:rPr lang="en-US" sz="5951" spc="583">
                <a:solidFill>
                  <a:srgbClr val="FFFFFF"/>
                </a:solidFill>
                <a:latin typeface="Quicksand Bold"/>
              </a:rPr>
              <a:t>THE PLAN</a:t>
            </a:r>
          </a:p>
        </p:txBody>
      </p:sp>
      <p:sp>
        <p:nvSpPr>
          <p:cNvPr name="TextBox 28" id="28"/>
          <p:cNvSpPr txBox="true"/>
          <p:nvPr/>
        </p:nvSpPr>
        <p:spPr>
          <a:xfrm rot="0">
            <a:off x="3159119" y="5932694"/>
            <a:ext cx="1267718" cy="396137"/>
          </a:xfrm>
          <a:prstGeom prst="rect">
            <a:avLst/>
          </a:prstGeom>
        </p:spPr>
        <p:txBody>
          <a:bodyPr anchor="t" rtlCol="false" tIns="0" lIns="0" bIns="0" rIns="0">
            <a:spAutoFit/>
          </a:bodyPr>
          <a:lstStyle/>
          <a:p>
            <a:pPr algn="ctr">
              <a:lnSpc>
                <a:spcPts val="3365"/>
              </a:lnSpc>
            </a:pPr>
            <a:r>
              <a:rPr lang="en-US" sz="2404">
                <a:solidFill>
                  <a:srgbClr val="FFFFFF"/>
                </a:solidFill>
                <a:latin typeface="Quicksand Bold"/>
              </a:rPr>
              <a:t>Planning</a:t>
            </a:r>
          </a:p>
        </p:txBody>
      </p:sp>
      <p:sp>
        <p:nvSpPr>
          <p:cNvPr name="TextBox 29" id="29"/>
          <p:cNvSpPr txBox="true"/>
          <p:nvPr/>
        </p:nvSpPr>
        <p:spPr>
          <a:xfrm rot="0">
            <a:off x="6296706" y="5941683"/>
            <a:ext cx="1969145" cy="396137"/>
          </a:xfrm>
          <a:prstGeom prst="rect">
            <a:avLst/>
          </a:prstGeom>
        </p:spPr>
        <p:txBody>
          <a:bodyPr anchor="t" rtlCol="false" tIns="0" lIns="0" bIns="0" rIns="0">
            <a:spAutoFit/>
          </a:bodyPr>
          <a:lstStyle/>
          <a:p>
            <a:pPr algn="ctr">
              <a:lnSpc>
                <a:spcPts val="3365"/>
              </a:lnSpc>
            </a:pPr>
            <a:r>
              <a:rPr lang="en-US" sz="2404">
                <a:solidFill>
                  <a:srgbClr val="FFFFFF"/>
                </a:solidFill>
                <a:latin typeface="Quicksand Bold"/>
              </a:rPr>
              <a:t>Development</a:t>
            </a:r>
          </a:p>
        </p:txBody>
      </p:sp>
      <p:sp>
        <p:nvSpPr>
          <p:cNvPr name="TextBox 30" id="30"/>
          <p:cNvSpPr txBox="true"/>
          <p:nvPr/>
        </p:nvSpPr>
        <p:spPr>
          <a:xfrm rot="0">
            <a:off x="10053847" y="5941683"/>
            <a:ext cx="1172914" cy="396137"/>
          </a:xfrm>
          <a:prstGeom prst="rect">
            <a:avLst/>
          </a:prstGeom>
        </p:spPr>
        <p:txBody>
          <a:bodyPr anchor="t" rtlCol="false" tIns="0" lIns="0" bIns="0" rIns="0">
            <a:spAutoFit/>
          </a:bodyPr>
          <a:lstStyle/>
          <a:p>
            <a:pPr algn="ctr">
              <a:lnSpc>
                <a:spcPts val="3365"/>
              </a:lnSpc>
            </a:pPr>
            <a:r>
              <a:rPr lang="en-US" sz="2404">
                <a:solidFill>
                  <a:srgbClr val="FFFFFF"/>
                </a:solidFill>
                <a:latin typeface="Quicksand Bold"/>
              </a:rPr>
              <a:t>Testing </a:t>
            </a:r>
          </a:p>
        </p:txBody>
      </p:sp>
      <p:sp>
        <p:nvSpPr>
          <p:cNvPr name="TextBox 31" id="31"/>
          <p:cNvSpPr txBox="true"/>
          <p:nvPr/>
        </p:nvSpPr>
        <p:spPr>
          <a:xfrm rot="0">
            <a:off x="13225985" y="5941683"/>
            <a:ext cx="1799779" cy="396137"/>
          </a:xfrm>
          <a:prstGeom prst="rect">
            <a:avLst/>
          </a:prstGeom>
        </p:spPr>
        <p:txBody>
          <a:bodyPr anchor="t" rtlCol="false" tIns="0" lIns="0" bIns="0" rIns="0">
            <a:spAutoFit/>
          </a:bodyPr>
          <a:lstStyle/>
          <a:p>
            <a:pPr algn="ctr">
              <a:lnSpc>
                <a:spcPts val="3365"/>
              </a:lnSpc>
            </a:pPr>
            <a:r>
              <a:rPr lang="en-US" sz="2404">
                <a:solidFill>
                  <a:srgbClr val="FFFFFF"/>
                </a:solidFill>
                <a:latin typeface="Quicksand Bold"/>
              </a:rPr>
              <a:t>Deployment</a:t>
            </a:r>
          </a:p>
        </p:txBody>
      </p:sp>
      <p:sp>
        <p:nvSpPr>
          <p:cNvPr name="Freeform 32" id="32"/>
          <p:cNvSpPr/>
          <p:nvPr/>
        </p:nvSpPr>
        <p:spPr>
          <a:xfrm flipH="false" flipV="false" rot="0">
            <a:off x="15025764" y="-3746721"/>
            <a:ext cx="7228414" cy="7201308"/>
          </a:xfrm>
          <a:custGeom>
            <a:avLst/>
            <a:gdLst/>
            <a:ahLst/>
            <a:cxnLst/>
            <a:rect r="r" b="b" t="t" l="l"/>
            <a:pathLst>
              <a:path h="7201308" w="7228414">
                <a:moveTo>
                  <a:pt x="0" y="0"/>
                </a:moveTo>
                <a:lnTo>
                  <a:pt x="7228414" y="0"/>
                </a:lnTo>
                <a:lnTo>
                  <a:pt x="7228414" y="7201308"/>
                </a:lnTo>
                <a:lnTo>
                  <a:pt x="0" y="72013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3819715" y="7300381"/>
            <a:ext cx="7228414" cy="7201308"/>
          </a:xfrm>
          <a:custGeom>
            <a:avLst/>
            <a:gdLst/>
            <a:ahLst/>
            <a:cxnLst/>
            <a:rect r="r" b="b" t="t" l="l"/>
            <a:pathLst>
              <a:path h="7201308" w="7228414">
                <a:moveTo>
                  <a:pt x="0" y="0"/>
                </a:moveTo>
                <a:lnTo>
                  <a:pt x="7228415" y="0"/>
                </a:lnTo>
                <a:lnTo>
                  <a:pt x="7228415" y="7201308"/>
                </a:lnTo>
                <a:lnTo>
                  <a:pt x="0" y="72013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3416119" y="4821179"/>
            <a:ext cx="3145217" cy="3434885"/>
            <a:chOff x="0" y="0"/>
            <a:chExt cx="862412" cy="941838"/>
          </a:xfrm>
        </p:grpSpPr>
        <p:sp>
          <p:nvSpPr>
            <p:cNvPr name="Freeform 3" id="3"/>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000000"/>
            </a:solidFill>
            <a:ln>
              <a:no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7571796" y="4821179"/>
            <a:ext cx="3145217" cy="3434885"/>
            <a:chOff x="0" y="0"/>
            <a:chExt cx="862412" cy="941838"/>
          </a:xfrm>
        </p:grpSpPr>
        <p:sp>
          <p:nvSpPr>
            <p:cNvPr name="Freeform 6" id="6"/>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000000"/>
            </a:solidFill>
            <a:ln>
              <a:noFill/>
            </a:ln>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11726664" y="4821179"/>
            <a:ext cx="3145217" cy="3434885"/>
            <a:chOff x="0" y="0"/>
            <a:chExt cx="862412" cy="941838"/>
          </a:xfrm>
        </p:grpSpPr>
        <p:sp>
          <p:nvSpPr>
            <p:cNvPr name="Freeform 9" id="9"/>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000000"/>
            </a:solidFill>
            <a:ln>
              <a:noFill/>
            </a:ln>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3360"/>
                </a:lnSpc>
              </a:pPr>
            </a:p>
          </p:txBody>
        </p:sp>
      </p:grpSp>
      <p:sp>
        <p:nvSpPr>
          <p:cNvPr name="Freeform 11" id="11"/>
          <p:cNvSpPr/>
          <p:nvPr/>
        </p:nvSpPr>
        <p:spPr>
          <a:xfrm flipH="false" flipV="false" rot="0">
            <a:off x="3416119"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2"/>
            <a:stretch>
              <a:fillRect l="0" t="-86495" r="0" b="0"/>
            </a:stretch>
          </a:blipFill>
        </p:spPr>
      </p:sp>
      <p:sp>
        <p:nvSpPr>
          <p:cNvPr name="Freeform 12" id="12"/>
          <p:cNvSpPr/>
          <p:nvPr/>
        </p:nvSpPr>
        <p:spPr>
          <a:xfrm flipH="false" flipV="false" rot="0">
            <a:off x="7571796" y="8256064"/>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2"/>
            <a:stretch>
              <a:fillRect l="0" t="-86495" r="0" b="0"/>
            </a:stretch>
          </a:blipFill>
        </p:spPr>
      </p:sp>
      <p:sp>
        <p:nvSpPr>
          <p:cNvPr name="Freeform 13" id="13"/>
          <p:cNvSpPr/>
          <p:nvPr/>
        </p:nvSpPr>
        <p:spPr>
          <a:xfrm flipH="false" flipV="false" rot="0">
            <a:off x="11726664"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2"/>
            <a:stretch>
              <a:fillRect l="0" t="-86495" r="0" b="0"/>
            </a:stretch>
          </a:blipFill>
        </p:spPr>
      </p:sp>
      <p:sp>
        <p:nvSpPr>
          <p:cNvPr name="Freeform 14" id="14"/>
          <p:cNvSpPr/>
          <p:nvPr/>
        </p:nvSpPr>
        <p:spPr>
          <a:xfrm flipH="false" flipV="false" rot="0">
            <a:off x="13804097" y="8030085"/>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2"/>
            <a:stretch>
              <a:fillRect l="0" t="-86495" r="0" b="0"/>
            </a:stretch>
          </a:blipFill>
        </p:spPr>
      </p:sp>
      <p:sp>
        <p:nvSpPr>
          <p:cNvPr name="Freeform 15" id="15"/>
          <p:cNvSpPr/>
          <p:nvPr/>
        </p:nvSpPr>
        <p:spPr>
          <a:xfrm flipH="false" flipV="false" rot="0">
            <a:off x="3760009" y="3778895"/>
            <a:ext cx="2449712" cy="2449712"/>
          </a:xfrm>
          <a:custGeom>
            <a:avLst/>
            <a:gdLst/>
            <a:ahLst/>
            <a:cxnLst/>
            <a:rect r="r" b="b" t="t" l="l"/>
            <a:pathLst>
              <a:path h="2449712" w="2449712">
                <a:moveTo>
                  <a:pt x="0" y="0"/>
                </a:moveTo>
                <a:lnTo>
                  <a:pt x="2449712" y="0"/>
                </a:lnTo>
                <a:lnTo>
                  <a:pt x="2449712" y="2449712"/>
                </a:lnTo>
                <a:lnTo>
                  <a:pt x="0" y="24497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FFFFFF"/>
                </a:solidFill>
                <a:latin typeface="Quicksand Bold"/>
              </a:rPr>
              <a:t>OUR TEAM</a:t>
            </a:r>
          </a:p>
        </p:txBody>
      </p:sp>
      <p:sp>
        <p:nvSpPr>
          <p:cNvPr name="Freeform 17" id="17"/>
          <p:cNvSpPr/>
          <p:nvPr/>
        </p:nvSpPr>
        <p:spPr>
          <a:xfrm flipH="false" flipV="false" rot="0">
            <a:off x="7769709" y="3778895"/>
            <a:ext cx="2449712" cy="2449712"/>
          </a:xfrm>
          <a:custGeom>
            <a:avLst/>
            <a:gdLst/>
            <a:ahLst/>
            <a:cxnLst/>
            <a:rect r="r" b="b" t="t" l="l"/>
            <a:pathLst>
              <a:path h="2449712" w="2449712">
                <a:moveTo>
                  <a:pt x="0" y="0"/>
                </a:moveTo>
                <a:lnTo>
                  <a:pt x="2449712" y="0"/>
                </a:lnTo>
                <a:lnTo>
                  <a:pt x="2449712" y="2449712"/>
                </a:lnTo>
                <a:lnTo>
                  <a:pt x="0" y="24497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12079089" y="3778895"/>
            <a:ext cx="2449712" cy="2449712"/>
          </a:xfrm>
          <a:custGeom>
            <a:avLst/>
            <a:gdLst/>
            <a:ahLst/>
            <a:cxnLst/>
            <a:rect r="r" b="b" t="t" l="l"/>
            <a:pathLst>
              <a:path h="2449712" w="2449712">
                <a:moveTo>
                  <a:pt x="0" y="0"/>
                </a:moveTo>
                <a:lnTo>
                  <a:pt x="2449712" y="0"/>
                </a:lnTo>
                <a:lnTo>
                  <a:pt x="2449712" y="2449712"/>
                </a:lnTo>
                <a:lnTo>
                  <a:pt x="0" y="24497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14673793" y="-3600654"/>
            <a:ext cx="7228414" cy="7201308"/>
          </a:xfrm>
          <a:custGeom>
            <a:avLst/>
            <a:gdLst/>
            <a:ahLst/>
            <a:cxnLst/>
            <a:rect r="r" b="b" t="t" l="l"/>
            <a:pathLst>
              <a:path h="7201308" w="7228414">
                <a:moveTo>
                  <a:pt x="0" y="0"/>
                </a:moveTo>
                <a:lnTo>
                  <a:pt x="7228414" y="0"/>
                </a:lnTo>
                <a:lnTo>
                  <a:pt x="7228414" y="7201308"/>
                </a:lnTo>
                <a:lnTo>
                  <a:pt x="0" y="72013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0" id="20"/>
          <p:cNvSpPr/>
          <p:nvPr/>
        </p:nvSpPr>
        <p:spPr>
          <a:xfrm flipH="false" flipV="false" rot="0">
            <a:off x="-3614207" y="6948196"/>
            <a:ext cx="7228414" cy="7201308"/>
          </a:xfrm>
          <a:custGeom>
            <a:avLst/>
            <a:gdLst/>
            <a:ahLst/>
            <a:cxnLst/>
            <a:rect r="r" b="b" t="t" l="l"/>
            <a:pathLst>
              <a:path h="7201308" w="7228414">
                <a:moveTo>
                  <a:pt x="0" y="0"/>
                </a:moveTo>
                <a:lnTo>
                  <a:pt x="7228414" y="0"/>
                </a:lnTo>
                <a:lnTo>
                  <a:pt x="7228414" y="7201308"/>
                </a:lnTo>
                <a:lnTo>
                  <a:pt x="0" y="72013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1" id="21"/>
          <p:cNvSpPr txBox="true"/>
          <p:nvPr/>
        </p:nvSpPr>
        <p:spPr>
          <a:xfrm rot="0">
            <a:off x="3860187" y="6558496"/>
            <a:ext cx="2257081" cy="400050"/>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Aditya Singh</a:t>
            </a:r>
          </a:p>
        </p:txBody>
      </p:sp>
      <p:sp>
        <p:nvSpPr>
          <p:cNvPr name="TextBox 22" id="22"/>
          <p:cNvSpPr txBox="true"/>
          <p:nvPr/>
        </p:nvSpPr>
        <p:spPr>
          <a:xfrm rot="0">
            <a:off x="8005441" y="6548146"/>
            <a:ext cx="2213980" cy="400050"/>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Tejaswi </a:t>
            </a:r>
          </a:p>
        </p:txBody>
      </p:sp>
      <p:sp>
        <p:nvSpPr>
          <p:cNvPr name="TextBox 23" id="23"/>
          <p:cNvSpPr txBox="true"/>
          <p:nvPr/>
        </p:nvSpPr>
        <p:spPr>
          <a:xfrm rot="0">
            <a:off x="12294659" y="6558496"/>
            <a:ext cx="2009227" cy="400050"/>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rPr>
              <a:t>Mudit Jain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6402122" y="460728"/>
            <a:ext cx="4566642" cy="1193800"/>
          </a:xfrm>
          <a:prstGeom prst="rect">
            <a:avLst/>
          </a:prstGeom>
        </p:spPr>
        <p:txBody>
          <a:bodyPr anchor="t" rtlCol="false" tIns="0" lIns="0" bIns="0" rIns="0">
            <a:spAutoFit/>
          </a:bodyPr>
          <a:lstStyle/>
          <a:p>
            <a:pPr algn="ctr">
              <a:lnSpc>
                <a:spcPts val="9799"/>
              </a:lnSpc>
            </a:pPr>
            <a:r>
              <a:rPr lang="en-US" sz="6999">
                <a:solidFill>
                  <a:srgbClr val="FFFFFF"/>
                </a:solidFill>
                <a:latin typeface="Quicksand Bold"/>
              </a:rPr>
              <a:t>Conclusion</a:t>
            </a:r>
          </a:p>
        </p:txBody>
      </p:sp>
      <p:sp>
        <p:nvSpPr>
          <p:cNvPr name="TextBox 3" id="3"/>
          <p:cNvSpPr txBox="true"/>
          <p:nvPr/>
        </p:nvSpPr>
        <p:spPr>
          <a:xfrm rot="0">
            <a:off x="927349" y="2634181"/>
            <a:ext cx="16054063" cy="6581140"/>
          </a:xfrm>
          <a:prstGeom prst="rect">
            <a:avLst/>
          </a:prstGeom>
        </p:spPr>
        <p:txBody>
          <a:bodyPr anchor="t" rtlCol="false" tIns="0" lIns="0" bIns="0" rIns="0">
            <a:spAutoFit/>
          </a:bodyPr>
          <a:lstStyle/>
          <a:p>
            <a:pPr>
              <a:lnSpc>
                <a:spcPts val="4759"/>
              </a:lnSpc>
            </a:pPr>
            <a:r>
              <a:rPr lang="en-US" sz="3399">
                <a:solidFill>
                  <a:srgbClr val="FFFFFF"/>
                </a:solidFill>
                <a:latin typeface="Quicksand"/>
              </a:rPr>
              <a:t>The world of blockchain is moving and developing at an unprecedented speed. Plans and projects once thought of as unfeasible and unacceptable have reached and touched the core of audiences and has now attracted interest of governments looking to employ blockchain as integral part of their infrastructure.</a:t>
            </a:r>
          </a:p>
          <a:p>
            <a:pPr>
              <a:lnSpc>
                <a:spcPts val="4759"/>
              </a:lnSpc>
            </a:pPr>
            <a:r>
              <a:rPr lang="en-US" sz="3399">
                <a:solidFill>
                  <a:srgbClr val="FFFFFF"/>
                </a:solidFill>
                <a:latin typeface="Quicksand"/>
              </a:rPr>
              <a:t>The problems with current bonds and NFTs still exist with numerous solution being developed to counter them. The solution and scope provided by multiple ownerships and editable content can make a radical impact on the blockchain infrastructure. </a:t>
            </a:r>
          </a:p>
          <a:p>
            <a:pPr>
              <a:lnSpc>
                <a:spcPts val="4759"/>
              </a:lnSpc>
            </a:pPr>
            <a:r>
              <a:rPr lang="en-US" sz="3399">
                <a:solidFill>
                  <a:srgbClr val="FFFFFF"/>
                </a:solidFill>
                <a:latin typeface="Quicksand"/>
              </a:rPr>
              <a:t>Our team with its planning, determination and intent has all the potential and fuel to ignite the fire of change, all needed, is a small spark.</a:t>
            </a:r>
          </a:p>
        </p:txBody>
      </p:sp>
      <p:sp>
        <p:nvSpPr>
          <p:cNvPr name="Freeform 4" id="4"/>
          <p:cNvSpPr/>
          <p:nvPr/>
        </p:nvSpPr>
        <p:spPr>
          <a:xfrm flipH="false" flipV="false" rot="0">
            <a:off x="14673793" y="-3600654"/>
            <a:ext cx="7228414" cy="7201308"/>
          </a:xfrm>
          <a:custGeom>
            <a:avLst/>
            <a:gdLst/>
            <a:ahLst/>
            <a:cxnLst/>
            <a:rect r="r" b="b" t="t" l="l"/>
            <a:pathLst>
              <a:path h="7201308" w="7228414">
                <a:moveTo>
                  <a:pt x="0" y="0"/>
                </a:moveTo>
                <a:lnTo>
                  <a:pt x="7228414" y="0"/>
                </a:lnTo>
                <a:lnTo>
                  <a:pt x="7228414" y="7201308"/>
                </a:lnTo>
                <a:lnTo>
                  <a:pt x="0" y="7201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31211"/>
        </a:solidFill>
      </p:bgPr>
    </p:bg>
    <p:spTree>
      <p:nvGrpSpPr>
        <p:cNvPr id="1" name=""/>
        <p:cNvGrpSpPr/>
        <p:nvPr/>
      </p:nvGrpSpPr>
      <p:grpSpPr>
        <a:xfrm>
          <a:off x="0" y="0"/>
          <a:ext cx="0" cy="0"/>
          <a:chOff x="0" y="0"/>
          <a:chExt cx="0" cy="0"/>
        </a:xfrm>
      </p:grpSpPr>
      <p:grpSp>
        <p:nvGrpSpPr>
          <p:cNvPr name="Group 2" id="2"/>
          <p:cNvGrpSpPr/>
          <p:nvPr/>
        </p:nvGrpSpPr>
        <p:grpSpPr>
          <a:xfrm rot="0">
            <a:off x="5019320" y="2901697"/>
            <a:ext cx="1400485" cy="6814168"/>
            <a:chOff x="0" y="0"/>
            <a:chExt cx="368852" cy="1794678"/>
          </a:xfrm>
        </p:grpSpPr>
        <p:sp>
          <p:nvSpPr>
            <p:cNvPr name="Freeform 3" id="3"/>
            <p:cNvSpPr/>
            <p:nvPr/>
          </p:nvSpPr>
          <p:spPr>
            <a:xfrm flipH="false" flipV="false" rot="0">
              <a:off x="0" y="0"/>
              <a:ext cx="368852" cy="1794678"/>
            </a:xfrm>
            <a:custGeom>
              <a:avLst/>
              <a:gdLst/>
              <a:ahLst/>
              <a:cxnLst/>
              <a:rect r="r" b="b" t="t" l="l"/>
              <a:pathLst>
                <a:path h="1794678" w="368852">
                  <a:moveTo>
                    <a:pt x="0" y="0"/>
                  </a:moveTo>
                  <a:lnTo>
                    <a:pt x="368852" y="0"/>
                  </a:lnTo>
                  <a:lnTo>
                    <a:pt x="368852" y="1794678"/>
                  </a:lnTo>
                  <a:lnTo>
                    <a:pt x="0" y="1794678"/>
                  </a:lnTo>
                  <a:close/>
                </a:path>
              </a:pathLst>
            </a:custGeom>
            <a:solidFill>
              <a:srgbClr val="100F0D"/>
            </a:solidFill>
          </p:spPr>
        </p:sp>
        <p:sp>
          <p:nvSpPr>
            <p:cNvPr name="TextBox 4" id="4"/>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3725317" y="6870831"/>
            <a:ext cx="7228414" cy="7201308"/>
          </a:xfrm>
          <a:custGeom>
            <a:avLst/>
            <a:gdLst/>
            <a:ahLst/>
            <a:cxnLst/>
            <a:rect r="r" b="b" t="t" l="l"/>
            <a:pathLst>
              <a:path h="7201308" w="7228414">
                <a:moveTo>
                  <a:pt x="0" y="0"/>
                </a:moveTo>
                <a:lnTo>
                  <a:pt x="7228414" y="0"/>
                </a:lnTo>
                <a:lnTo>
                  <a:pt x="7228414" y="7201308"/>
                </a:lnTo>
                <a:lnTo>
                  <a:pt x="0" y="7201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980992" y="1036994"/>
            <a:ext cx="7416941" cy="1686342"/>
          </a:xfrm>
          <a:prstGeom prst="rect">
            <a:avLst/>
          </a:prstGeom>
        </p:spPr>
        <p:txBody>
          <a:bodyPr anchor="t" rtlCol="false" tIns="0" lIns="0" bIns="0" rIns="0">
            <a:spAutoFit/>
          </a:bodyPr>
          <a:lstStyle/>
          <a:p>
            <a:pPr algn="ctr">
              <a:lnSpc>
                <a:spcPts val="13774"/>
              </a:lnSpc>
            </a:pPr>
            <a:r>
              <a:rPr lang="en-US" sz="9981" spc="978">
                <a:solidFill>
                  <a:srgbClr val="FFFFFF"/>
                </a:solidFill>
                <a:latin typeface="Quicksand Bold"/>
              </a:rPr>
              <a:t>CONTENT</a:t>
            </a:r>
          </a:p>
        </p:txBody>
      </p:sp>
      <p:sp>
        <p:nvSpPr>
          <p:cNvPr name="TextBox 7" id="7"/>
          <p:cNvSpPr txBox="true"/>
          <p:nvPr/>
        </p:nvSpPr>
        <p:spPr>
          <a:xfrm rot="0">
            <a:off x="5231353" y="2892172"/>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Quicksand Bold"/>
              </a:rPr>
              <a:t>01</a:t>
            </a:r>
          </a:p>
        </p:txBody>
      </p:sp>
      <p:sp>
        <p:nvSpPr>
          <p:cNvPr name="TextBox 8" id="8"/>
          <p:cNvSpPr txBox="true"/>
          <p:nvPr/>
        </p:nvSpPr>
        <p:spPr>
          <a:xfrm rot="0">
            <a:off x="5250954" y="3630359"/>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Quicksand Bold"/>
              </a:rPr>
              <a:t>02</a:t>
            </a:r>
          </a:p>
        </p:txBody>
      </p:sp>
      <p:sp>
        <p:nvSpPr>
          <p:cNvPr name="TextBox 9" id="9"/>
          <p:cNvSpPr txBox="true"/>
          <p:nvPr/>
        </p:nvSpPr>
        <p:spPr>
          <a:xfrm rot="0">
            <a:off x="5250954" y="4285997"/>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Quicksand Bold"/>
              </a:rPr>
              <a:t>03</a:t>
            </a:r>
          </a:p>
        </p:txBody>
      </p:sp>
      <p:sp>
        <p:nvSpPr>
          <p:cNvPr name="TextBox 10" id="10"/>
          <p:cNvSpPr txBox="true"/>
          <p:nvPr/>
        </p:nvSpPr>
        <p:spPr>
          <a:xfrm rot="0">
            <a:off x="5250954" y="5028947"/>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Quicksand Bold"/>
              </a:rPr>
              <a:t>04</a:t>
            </a:r>
          </a:p>
        </p:txBody>
      </p:sp>
      <p:sp>
        <p:nvSpPr>
          <p:cNvPr name="TextBox 11" id="11"/>
          <p:cNvSpPr txBox="true"/>
          <p:nvPr/>
        </p:nvSpPr>
        <p:spPr>
          <a:xfrm rot="0">
            <a:off x="5250954" y="5771897"/>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Quicksand Bold"/>
              </a:rPr>
              <a:t>05</a:t>
            </a:r>
          </a:p>
        </p:txBody>
      </p:sp>
      <p:sp>
        <p:nvSpPr>
          <p:cNvPr name="TextBox 12" id="12"/>
          <p:cNvSpPr txBox="true"/>
          <p:nvPr/>
        </p:nvSpPr>
        <p:spPr>
          <a:xfrm rot="0">
            <a:off x="5250954" y="6597397"/>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Quicksand Bold"/>
              </a:rPr>
              <a:t>06</a:t>
            </a:r>
          </a:p>
        </p:txBody>
      </p:sp>
      <p:sp>
        <p:nvSpPr>
          <p:cNvPr name="TextBox 13" id="13"/>
          <p:cNvSpPr txBox="true"/>
          <p:nvPr/>
        </p:nvSpPr>
        <p:spPr>
          <a:xfrm rot="0">
            <a:off x="5250954" y="7340347"/>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Quicksand Bold"/>
              </a:rPr>
              <a:t>07</a:t>
            </a:r>
          </a:p>
        </p:txBody>
      </p:sp>
      <p:sp>
        <p:nvSpPr>
          <p:cNvPr name="TextBox 14" id="14"/>
          <p:cNvSpPr txBox="true"/>
          <p:nvPr/>
        </p:nvSpPr>
        <p:spPr>
          <a:xfrm rot="0">
            <a:off x="6607430" y="4419443"/>
            <a:ext cx="6076629" cy="418548"/>
          </a:xfrm>
          <a:prstGeom prst="rect">
            <a:avLst/>
          </a:prstGeom>
        </p:spPr>
        <p:txBody>
          <a:bodyPr anchor="t" rtlCol="false" tIns="0" lIns="0" bIns="0" rIns="0">
            <a:spAutoFit/>
          </a:bodyPr>
          <a:lstStyle/>
          <a:p>
            <a:pPr>
              <a:lnSpc>
                <a:spcPts val="3483"/>
              </a:lnSpc>
            </a:pPr>
            <a:r>
              <a:rPr lang="en-US" sz="2524" spc="247">
                <a:solidFill>
                  <a:srgbClr val="FFFFFF"/>
                </a:solidFill>
                <a:latin typeface="Quicksand"/>
              </a:rPr>
              <a:t>BACKGROUND &amp; CONTEXT</a:t>
            </a:r>
          </a:p>
        </p:txBody>
      </p:sp>
      <p:sp>
        <p:nvSpPr>
          <p:cNvPr name="TextBox 15" id="15"/>
          <p:cNvSpPr txBox="true"/>
          <p:nvPr/>
        </p:nvSpPr>
        <p:spPr>
          <a:xfrm rot="0">
            <a:off x="6607430" y="5842959"/>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FFFFFF"/>
                </a:solidFill>
                <a:latin typeface="Quicksand"/>
              </a:rPr>
              <a:t>TECHNICAL DESCRIPTION</a:t>
            </a:r>
          </a:p>
        </p:txBody>
      </p:sp>
      <p:sp>
        <p:nvSpPr>
          <p:cNvPr name="TextBox 16" id="16"/>
          <p:cNvSpPr txBox="true"/>
          <p:nvPr/>
        </p:nvSpPr>
        <p:spPr>
          <a:xfrm rot="0">
            <a:off x="6607430" y="5133998"/>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FFFFFF"/>
                </a:solidFill>
                <a:latin typeface="Quicksand"/>
              </a:rPr>
              <a:t>VALUE PROPOSITION</a:t>
            </a:r>
          </a:p>
        </p:txBody>
      </p:sp>
      <p:sp>
        <p:nvSpPr>
          <p:cNvPr name="TextBox 17" id="17"/>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FFFFFF"/>
                </a:solidFill>
                <a:latin typeface="Quicksand"/>
              </a:rPr>
              <a:t>MARKET ANALYSIS</a:t>
            </a:r>
          </a:p>
        </p:txBody>
      </p:sp>
      <p:sp>
        <p:nvSpPr>
          <p:cNvPr name="TextBox 18" id="18"/>
          <p:cNvSpPr txBox="true"/>
          <p:nvPr/>
        </p:nvSpPr>
        <p:spPr>
          <a:xfrm rot="0">
            <a:off x="6607430" y="7445398"/>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FFFFFF"/>
                </a:solidFill>
                <a:latin typeface="Quicksand"/>
              </a:rPr>
              <a:t>PROJECT PLAN</a:t>
            </a:r>
          </a:p>
        </p:txBody>
      </p:sp>
      <p:sp>
        <p:nvSpPr>
          <p:cNvPr name="TextBox 19" id="19"/>
          <p:cNvSpPr txBox="true"/>
          <p:nvPr/>
        </p:nvSpPr>
        <p:spPr>
          <a:xfrm rot="0">
            <a:off x="6607430" y="8188348"/>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FFFFFF"/>
                </a:solidFill>
                <a:latin typeface="Quicksand"/>
              </a:rPr>
              <a:t>TEAM &amp; RESOURCES</a:t>
            </a:r>
          </a:p>
        </p:txBody>
      </p:sp>
      <p:sp>
        <p:nvSpPr>
          <p:cNvPr name="TextBox 20" id="20"/>
          <p:cNvSpPr txBox="true"/>
          <p:nvPr/>
        </p:nvSpPr>
        <p:spPr>
          <a:xfrm rot="0">
            <a:off x="5250954" y="8083297"/>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Quicksand Bold"/>
              </a:rPr>
              <a:t>08</a:t>
            </a:r>
          </a:p>
        </p:txBody>
      </p:sp>
      <p:sp>
        <p:nvSpPr>
          <p:cNvPr name="TextBox 21" id="21"/>
          <p:cNvSpPr txBox="true"/>
          <p:nvPr/>
        </p:nvSpPr>
        <p:spPr>
          <a:xfrm rot="0">
            <a:off x="5250954" y="8826247"/>
            <a:ext cx="937219" cy="657225"/>
          </a:xfrm>
          <a:prstGeom prst="rect">
            <a:avLst/>
          </a:prstGeom>
        </p:spPr>
        <p:txBody>
          <a:bodyPr anchor="t" rtlCol="false" tIns="0" lIns="0" bIns="0" rIns="0">
            <a:spAutoFit/>
          </a:bodyPr>
          <a:lstStyle/>
          <a:p>
            <a:pPr algn="ctr">
              <a:lnSpc>
                <a:spcPts val="5126"/>
              </a:lnSpc>
            </a:pPr>
            <a:r>
              <a:rPr lang="en-US" sz="4271">
                <a:solidFill>
                  <a:srgbClr val="FFFFFF"/>
                </a:solidFill>
                <a:latin typeface="Quicksand Bold"/>
              </a:rPr>
              <a:t>09</a:t>
            </a:r>
          </a:p>
        </p:txBody>
      </p:sp>
      <p:sp>
        <p:nvSpPr>
          <p:cNvPr name="TextBox 22" id="22"/>
          <p:cNvSpPr txBox="true"/>
          <p:nvPr/>
        </p:nvSpPr>
        <p:spPr>
          <a:xfrm rot="0">
            <a:off x="6607430" y="2997223"/>
            <a:ext cx="6076629" cy="418548"/>
          </a:xfrm>
          <a:prstGeom prst="rect">
            <a:avLst/>
          </a:prstGeom>
        </p:spPr>
        <p:txBody>
          <a:bodyPr anchor="t" rtlCol="false" tIns="0" lIns="0" bIns="0" rIns="0">
            <a:spAutoFit/>
          </a:bodyPr>
          <a:lstStyle/>
          <a:p>
            <a:pPr>
              <a:lnSpc>
                <a:spcPts val="3483"/>
              </a:lnSpc>
            </a:pPr>
            <a:r>
              <a:rPr lang="en-US" sz="2524" spc="247">
                <a:solidFill>
                  <a:srgbClr val="FFFFFF"/>
                </a:solidFill>
                <a:latin typeface="Quicksand"/>
              </a:rPr>
              <a:t>EXECUTIVE SUMMARY</a:t>
            </a:r>
          </a:p>
        </p:txBody>
      </p:sp>
      <p:sp>
        <p:nvSpPr>
          <p:cNvPr name="TextBox 23" id="23"/>
          <p:cNvSpPr txBox="true"/>
          <p:nvPr/>
        </p:nvSpPr>
        <p:spPr>
          <a:xfrm rot="0">
            <a:off x="6607430" y="3735410"/>
            <a:ext cx="6076629" cy="418548"/>
          </a:xfrm>
          <a:prstGeom prst="rect">
            <a:avLst/>
          </a:prstGeom>
        </p:spPr>
        <p:txBody>
          <a:bodyPr anchor="t" rtlCol="false" tIns="0" lIns="0" bIns="0" rIns="0">
            <a:spAutoFit/>
          </a:bodyPr>
          <a:lstStyle/>
          <a:p>
            <a:pPr>
              <a:lnSpc>
                <a:spcPts val="3483"/>
              </a:lnSpc>
            </a:pPr>
            <a:r>
              <a:rPr lang="en-US" sz="2524" spc="247">
                <a:solidFill>
                  <a:srgbClr val="FFFFFF"/>
                </a:solidFill>
                <a:latin typeface="Quicksand"/>
              </a:rPr>
              <a:t>PROJECT OVERVIEW</a:t>
            </a:r>
          </a:p>
        </p:txBody>
      </p:sp>
      <p:sp>
        <p:nvSpPr>
          <p:cNvPr name="TextBox 24" id="24"/>
          <p:cNvSpPr txBox="true"/>
          <p:nvPr/>
        </p:nvSpPr>
        <p:spPr>
          <a:xfrm rot="0">
            <a:off x="6607430" y="8931298"/>
            <a:ext cx="6076629" cy="418548"/>
          </a:xfrm>
          <a:prstGeom prst="rect">
            <a:avLst/>
          </a:prstGeom>
        </p:spPr>
        <p:txBody>
          <a:bodyPr anchor="t" rtlCol="false" tIns="0" lIns="0" bIns="0" rIns="0">
            <a:spAutoFit/>
          </a:bodyPr>
          <a:lstStyle/>
          <a:p>
            <a:pPr>
              <a:lnSpc>
                <a:spcPts val="3483"/>
              </a:lnSpc>
            </a:pPr>
            <a:r>
              <a:rPr lang="en-US" sz="2524" spc="247">
                <a:solidFill>
                  <a:srgbClr val="FFFFFF"/>
                </a:solidFill>
                <a:latin typeface="Quicksand"/>
              </a:rPr>
              <a:t>CONCLUSION</a:t>
            </a:r>
          </a:p>
        </p:txBody>
      </p:sp>
      <p:sp>
        <p:nvSpPr>
          <p:cNvPr name="Freeform 25" id="25"/>
          <p:cNvSpPr/>
          <p:nvPr/>
        </p:nvSpPr>
        <p:spPr>
          <a:xfrm flipH="false" flipV="false" rot="0">
            <a:off x="14562813" y="-3785537"/>
            <a:ext cx="7228414" cy="7201308"/>
          </a:xfrm>
          <a:custGeom>
            <a:avLst/>
            <a:gdLst/>
            <a:ahLst/>
            <a:cxnLst/>
            <a:rect r="r" b="b" t="t" l="l"/>
            <a:pathLst>
              <a:path h="7201308" w="7228414">
                <a:moveTo>
                  <a:pt x="0" y="0"/>
                </a:moveTo>
                <a:lnTo>
                  <a:pt x="7228414" y="0"/>
                </a:lnTo>
                <a:lnTo>
                  <a:pt x="7228414" y="7201308"/>
                </a:lnTo>
                <a:lnTo>
                  <a:pt x="0" y="7201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814474" y="468630"/>
            <a:ext cx="14659053" cy="1015365"/>
          </a:xfrm>
          <a:prstGeom prst="rect">
            <a:avLst/>
          </a:prstGeom>
        </p:spPr>
        <p:txBody>
          <a:bodyPr anchor="t" rtlCol="false" tIns="0" lIns="0" bIns="0" rIns="0">
            <a:spAutoFit/>
          </a:bodyPr>
          <a:lstStyle/>
          <a:p>
            <a:pPr>
              <a:lnSpc>
                <a:spcPts val="8280"/>
              </a:lnSpc>
            </a:pPr>
            <a:r>
              <a:rPr lang="en-US" sz="6000" spc="588">
                <a:solidFill>
                  <a:srgbClr val="FFFFFF"/>
                </a:solidFill>
                <a:latin typeface="Quicksand Bold"/>
              </a:rPr>
              <a:t>EXECUTIVE SUMMARY</a:t>
            </a:r>
          </a:p>
        </p:txBody>
      </p:sp>
      <p:sp>
        <p:nvSpPr>
          <p:cNvPr name="TextBox 3" id="3"/>
          <p:cNvSpPr txBox="true"/>
          <p:nvPr/>
        </p:nvSpPr>
        <p:spPr>
          <a:xfrm rot="0">
            <a:off x="1688911" y="2494767"/>
            <a:ext cx="13221340" cy="5778230"/>
          </a:xfrm>
          <a:prstGeom prst="rect">
            <a:avLst/>
          </a:prstGeom>
        </p:spPr>
        <p:txBody>
          <a:bodyPr anchor="t" rtlCol="false" tIns="0" lIns="0" bIns="0" rIns="0">
            <a:spAutoFit/>
          </a:bodyPr>
          <a:lstStyle/>
          <a:p>
            <a:pPr>
              <a:lnSpc>
                <a:spcPts val="4909"/>
              </a:lnSpc>
            </a:pPr>
            <a:r>
              <a:rPr lang="en-US" sz="3506">
                <a:solidFill>
                  <a:srgbClr val="FFFFFF"/>
                </a:solidFill>
                <a:latin typeface="Quicksand"/>
              </a:rPr>
              <a:t>The main problem is the misinterpretation and  unauthorized utilization of assets. These can be countered using tokenization of real-world assets:</a:t>
            </a:r>
          </a:p>
          <a:p>
            <a:pPr>
              <a:lnSpc>
                <a:spcPts val="1732"/>
              </a:lnSpc>
            </a:pPr>
            <a:r>
              <a:rPr lang="en-US" sz="1237">
                <a:solidFill>
                  <a:srgbClr val="000000"/>
                </a:solidFill>
                <a:latin typeface="Arimo"/>
              </a:rPr>
              <a:t>Th\</a:t>
            </a:r>
          </a:p>
          <a:p>
            <a:pPr marL="757043" indent="-378522" lvl="1">
              <a:lnSpc>
                <a:spcPts val="4909"/>
              </a:lnSpc>
              <a:buFont typeface="Arial"/>
              <a:buChar char="•"/>
            </a:pPr>
            <a:r>
              <a:rPr lang="en-US" sz="3506">
                <a:solidFill>
                  <a:srgbClr val="FFFFFF"/>
                </a:solidFill>
                <a:latin typeface="Quicksand"/>
              </a:rPr>
              <a:t>The token can have multiple owners with each owner having full access and rights to their share</a:t>
            </a:r>
          </a:p>
          <a:p>
            <a:pPr marL="757043" indent="-378522" lvl="1">
              <a:lnSpc>
                <a:spcPts val="4909"/>
              </a:lnSpc>
              <a:buFont typeface="Arial"/>
              <a:buChar char="•"/>
            </a:pPr>
            <a:r>
              <a:rPr lang="en-US" sz="3506">
                <a:solidFill>
                  <a:srgbClr val="FFFFFF"/>
                </a:solidFill>
                <a:latin typeface="Quicksand"/>
              </a:rPr>
              <a:t>Two separate tokens can be merged</a:t>
            </a:r>
          </a:p>
          <a:p>
            <a:pPr marL="757043" indent="-378522" lvl="1">
              <a:lnSpc>
                <a:spcPts val="4909"/>
              </a:lnSpc>
              <a:buFont typeface="Arial"/>
              <a:buChar char="•"/>
            </a:pPr>
            <a:r>
              <a:rPr lang="en-US" sz="3506">
                <a:solidFill>
                  <a:srgbClr val="FFFFFF"/>
                </a:solidFill>
                <a:latin typeface="Quicksand"/>
              </a:rPr>
              <a:t>A user interface will be made to enable seeing the ownership, history and edits made in the shared token</a:t>
            </a:r>
          </a:p>
          <a:p>
            <a:pPr>
              <a:lnSpc>
                <a:spcPts val="4909"/>
              </a:lnSpc>
            </a:pPr>
          </a:p>
        </p:txBody>
      </p:sp>
      <p:sp>
        <p:nvSpPr>
          <p:cNvPr name="Freeform 4" id="4"/>
          <p:cNvSpPr/>
          <p:nvPr/>
        </p:nvSpPr>
        <p:spPr>
          <a:xfrm flipH="false" flipV="false" rot="0">
            <a:off x="-3725317" y="6870831"/>
            <a:ext cx="7228414" cy="7201308"/>
          </a:xfrm>
          <a:custGeom>
            <a:avLst/>
            <a:gdLst/>
            <a:ahLst/>
            <a:cxnLst/>
            <a:rect r="r" b="b" t="t" l="l"/>
            <a:pathLst>
              <a:path h="7201308" w="7228414">
                <a:moveTo>
                  <a:pt x="0" y="0"/>
                </a:moveTo>
                <a:lnTo>
                  <a:pt x="7228414" y="0"/>
                </a:lnTo>
                <a:lnTo>
                  <a:pt x="7228414" y="7201308"/>
                </a:lnTo>
                <a:lnTo>
                  <a:pt x="0" y="7201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673793" y="-3463382"/>
            <a:ext cx="7228414" cy="7201308"/>
          </a:xfrm>
          <a:custGeom>
            <a:avLst/>
            <a:gdLst/>
            <a:ahLst/>
            <a:cxnLst/>
            <a:rect r="r" b="b" t="t" l="l"/>
            <a:pathLst>
              <a:path h="7201308" w="7228414">
                <a:moveTo>
                  <a:pt x="0" y="0"/>
                </a:moveTo>
                <a:lnTo>
                  <a:pt x="7228414" y="0"/>
                </a:lnTo>
                <a:lnTo>
                  <a:pt x="7228414" y="7201307"/>
                </a:lnTo>
                <a:lnTo>
                  <a:pt x="0" y="7201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1213922"/>
            <a:ext cx="12486656" cy="1166452"/>
            <a:chOff x="0" y="0"/>
            <a:chExt cx="3288667" cy="307214"/>
          </a:xfrm>
        </p:grpSpPr>
        <p:sp>
          <p:nvSpPr>
            <p:cNvPr name="Freeform 3" id="3"/>
            <p:cNvSpPr/>
            <p:nvPr/>
          </p:nvSpPr>
          <p:spPr>
            <a:xfrm flipH="false" flipV="false" rot="0">
              <a:off x="0" y="0"/>
              <a:ext cx="3288667" cy="307214"/>
            </a:xfrm>
            <a:custGeom>
              <a:avLst/>
              <a:gdLst/>
              <a:ahLst/>
              <a:cxnLst/>
              <a:rect r="r" b="b" t="t" l="l"/>
              <a:pathLst>
                <a:path h="307214" w="3288667">
                  <a:moveTo>
                    <a:pt x="0" y="0"/>
                  </a:moveTo>
                  <a:lnTo>
                    <a:pt x="3288667" y="0"/>
                  </a:lnTo>
                  <a:lnTo>
                    <a:pt x="3288667" y="307214"/>
                  </a:lnTo>
                  <a:lnTo>
                    <a:pt x="0" y="307214"/>
                  </a:lnTo>
                  <a:close/>
                </a:path>
              </a:pathLst>
            </a:custGeom>
            <a:solidFill>
              <a:srgbClr val="000000"/>
            </a:solidFill>
          </p:spPr>
        </p:sp>
        <p:sp>
          <p:nvSpPr>
            <p:cNvPr name="TextBox 4" id="4"/>
            <p:cNvSpPr txBox="true"/>
            <p:nvPr/>
          </p:nvSpPr>
          <p:spPr>
            <a:xfrm>
              <a:off x="0" y="-57150"/>
              <a:ext cx="812800" cy="869950"/>
            </a:xfrm>
            <a:prstGeom prst="rect">
              <a:avLst/>
            </a:prstGeom>
          </p:spPr>
          <p:txBody>
            <a:bodyPr anchor="ctr" rtlCol="false" tIns="50800" lIns="50800" bIns="50800" rIns="50800"/>
            <a:lstStyle/>
            <a:p>
              <a:pPr marL="0" indent="0" lvl="0">
                <a:lnSpc>
                  <a:spcPts val="4140"/>
                </a:lnSpc>
                <a:spcBef>
                  <a:spcPct val="0"/>
                </a:spcBef>
              </a:pPr>
              <a:r>
                <a:rPr lang="en-US" sz="3000" spc="30">
                  <a:solidFill>
                    <a:srgbClr val="FFFFFF"/>
                  </a:solidFill>
                  <a:latin typeface="DM Sans Bold"/>
                </a:rPr>
                <a:t>Unauthorized sales and misrepresentation of assets</a:t>
              </a:r>
            </a:p>
          </p:txBody>
        </p:sp>
      </p:grpSp>
      <p:sp>
        <p:nvSpPr>
          <p:cNvPr name="TextBox 5" id="5"/>
          <p:cNvSpPr txBox="true"/>
          <p:nvPr/>
        </p:nvSpPr>
        <p:spPr>
          <a:xfrm rot="0">
            <a:off x="1864990" y="29711"/>
            <a:ext cx="13825333" cy="1165161"/>
          </a:xfrm>
          <a:prstGeom prst="rect">
            <a:avLst/>
          </a:prstGeom>
        </p:spPr>
        <p:txBody>
          <a:bodyPr anchor="t" rtlCol="false" tIns="0" lIns="0" bIns="0" rIns="0">
            <a:spAutoFit/>
          </a:bodyPr>
          <a:lstStyle/>
          <a:p>
            <a:pPr algn="ctr">
              <a:lnSpc>
                <a:spcPts val="9587"/>
              </a:lnSpc>
            </a:pPr>
            <a:r>
              <a:rPr lang="en-US" sz="6947" spc="368">
                <a:solidFill>
                  <a:srgbClr val="FFFFFF"/>
                </a:solidFill>
                <a:latin typeface="Quicksand Bold"/>
              </a:rPr>
              <a:t>THE PROBLEM</a:t>
            </a:r>
          </a:p>
        </p:txBody>
      </p:sp>
      <p:sp>
        <p:nvSpPr>
          <p:cNvPr name="TextBox 6" id="6"/>
          <p:cNvSpPr txBox="true"/>
          <p:nvPr/>
        </p:nvSpPr>
        <p:spPr>
          <a:xfrm rot="0">
            <a:off x="1028700" y="2085315"/>
            <a:ext cx="13705976" cy="1985772"/>
          </a:xfrm>
          <a:prstGeom prst="rect">
            <a:avLst/>
          </a:prstGeom>
        </p:spPr>
        <p:txBody>
          <a:bodyPr anchor="t" rtlCol="false" tIns="0" lIns="0" bIns="0" rIns="0">
            <a:spAutoFit/>
          </a:bodyPr>
          <a:lstStyle/>
          <a:p>
            <a:pPr>
              <a:lnSpc>
                <a:spcPts val="3174"/>
              </a:lnSpc>
            </a:pPr>
            <a:r>
              <a:rPr lang="en-US" sz="2300" spc="225">
                <a:solidFill>
                  <a:srgbClr val="FFFFFF"/>
                </a:solidFill>
                <a:latin typeface="DM Sans"/>
              </a:rPr>
              <a:t>The assets are often misrepresented in terms of the risks , characteristics and sold without authorization of user .Consumers reported losing more than $5.8 billion to fraud in 2021, a 70% increase over the prior year, the Federal Trade Commission said Tuesday.</a:t>
            </a:r>
          </a:p>
          <a:p>
            <a:pPr marL="0" indent="0" lvl="0">
              <a:lnSpc>
                <a:spcPts val="3174"/>
              </a:lnSpc>
              <a:spcBef>
                <a:spcPct val="0"/>
              </a:spcBef>
            </a:pPr>
          </a:p>
        </p:txBody>
      </p:sp>
      <p:grpSp>
        <p:nvGrpSpPr>
          <p:cNvPr name="Group 7" id="7"/>
          <p:cNvGrpSpPr/>
          <p:nvPr/>
        </p:nvGrpSpPr>
        <p:grpSpPr>
          <a:xfrm rot="0">
            <a:off x="1021368" y="5967490"/>
            <a:ext cx="10839090" cy="647719"/>
            <a:chOff x="0" y="0"/>
            <a:chExt cx="2854740" cy="170593"/>
          </a:xfrm>
        </p:grpSpPr>
        <p:sp>
          <p:nvSpPr>
            <p:cNvPr name="Freeform 8" id="8"/>
            <p:cNvSpPr/>
            <p:nvPr/>
          </p:nvSpPr>
          <p:spPr>
            <a:xfrm flipH="false" flipV="false" rot="0">
              <a:off x="0" y="0"/>
              <a:ext cx="2854740" cy="170593"/>
            </a:xfrm>
            <a:custGeom>
              <a:avLst/>
              <a:gdLst/>
              <a:ahLst/>
              <a:cxnLst/>
              <a:rect r="r" b="b" t="t" l="l"/>
              <a:pathLst>
                <a:path h="170593" w="2854740">
                  <a:moveTo>
                    <a:pt x="0" y="0"/>
                  </a:moveTo>
                  <a:lnTo>
                    <a:pt x="2854740" y="0"/>
                  </a:lnTo>
                  <a:lnTo>
                    <a:pt x="2854740" y="170593"/>
                  </a:lnTo>
                  <a:lnTo>
                    <a:pt x="0" y="170593"/>
                  </a:lnTo>
                  <a:close/>
                </a:path>
              </a:pathLst>
            </a:custGeom>
            <a:solidFill>
              <a:srgbClr val="000000"/>
            </a:solidFill>
          </p:spPr>
        </p:sp>
        <p:sp>
          <p:nvSpPr>
            <p:cNvPr name="TextBox 9" id="9"/>
            <p:cNvSpPr txBox="true"/>
            <p:nvPr/>
          </p:nvSpPr>
          <p:spPr>
            <a:xfrm>
              <a:off x="0" y="-57150"/>
              <a:ext cx="812800" cy="869950"/>
            </a:xfrm>
            <a:prstGeom prst="rect">
              <a:avLst/>
            </a:prstGeom>
          </p:spPr>
          <p:txBody>
            <a:bodyPr anchor="ctr" rtlCol="false" tIns="50800" lIns="50800" bIns="50800" rIns="50800"/>
            <a:lstStyle/>
            <a:p>
              <a:pPr marL="0" indent="0" lvl="0">
                <a:lnSpc>
                  <a:spcPts val="4140"/>
                </a:lnSpc>
                <a:spcBef>
                  <a:spcPct val="0"/>
                </a:spcBef>
              </a:pPr>
              <a:r>
                <a:rPr lang="en-US" sz="3000" spc="30">
                  <a:solidFill>
                    <a:srgbClr val="FFFFFF"/>
                  </a:solidFill>
                  <a:latin typeface="DM Sans Bold"/>
                </a:rPr>
                <a:t>Inaccessibility of community towards premium assets</a:t>
              </a:r>
            </a:p>
          </p:txBody>
        </p:sp>
      </p:grpSp>
      <p:sp>
        <p:nvSpPr>
          <p:cNvPr name="TextBox 10" id="10"/>
          <p:cNvSpPr txBox="true"/>
          <p:nvPr/>
        </p:nvSpPr>
        <p:spPr>
          <a:xfrm rot="0">
            <a:off x="1048318" y="6664631"/>
            <a:ext cx="14965065" cy="785622"/>
          </a:xfrm>
          <a:prstGeom prst="rect">
            <a:avLst/>
          </a:prstGeom>
        </p:spPr>
        <p:txBody>
          <a:bodyPr anchor="t" rtlCol="false" tIns="0" lIns="0" bIns="0" rIns="0">
            <a:spAutoFit/>
          </a:bodyPr>
          <a:lstStyle/>
          <a:p>
            <a:pPr marL="0" indent="0" lvl="0">
              <a:lnSpc>
                <a:spcPts val="3174"/>
              </a:lnSpc>
              <a:spcBef>
                <a:spcPct val="0"/>
              </a:spcBef>
            </a:pPr>
            <a:r>
              <a:rPr lang="en-US" sz="2300" spc="225">
                <a:solidFill>
                  <a:srgbClr val="FFFFFF"/>
                </a:solidFill>
                <a:latin typeface="DM Sans"/>
              </a:rPr>
              <a:t>Many premium assets are only affordable by a restrictive set of rich people. There is need for community owned assets on chain. </a:t>
            </a:r>
          </a:p>
        </p:txBody>
      </p:sp>
      <p:grpSp>
        <p:nvGrpSpPr>
          <p:cNvPr name="Group 11" id="11"/>
          <p:cNvGrpSpPr/>
          <p:nvPr/>
        </p:nvGrpSpPr>
        <p:grpSpPr>
          <a:xfrm rot="0">
            <a:off x="1021368" y="3695991"/>
            <a:ext cx="10819471" cy="1322633"/>
            <a:chOff x="0" y="0"/>
            <a:chExt cx="2849573" cy="348348"/>
          </a:xfrm>
        </p:grpSpPr>
        <p:sp>
          <p:nvSpPr>
            <p:cNvPr name="Freeform 12" id="12"/>
            <p:cNvSpPr/>
            <p:nvPr/>
          </p:nvSpPr>
          <p:spPr>
            <a:xfrm flipH="false" flipV="false" rot="0">
              <a:off x="0" y="0"/>
              <a:ext cx="2849573" cy="348348"/>
            </a:xfrm>
            <a:custGeom>
              <a:avLst/>
              <a:gdLst/>
              <a:ahLst/>
              <a:cxnLst/>
              <a:rect r="r" b="b" t="t" l="l"/>
              <a:pathLst>
                <a:path h="348348" w="2849573">
                  <a:moveTo>
                    <a:pt x="0" y="0"/>
                  </a:moveTo>
                  <a:lnTo>
                    <a:pt x="2849573" y="0"/>
                  </a:lnTo>
                  <a:lnTo>
                    <a:pt x="2849573" y="348348"/>
                  </a:lnTo>
                  <a:lnTo>
                    <a:pt x="0" y="348348"/>
                  </a:lnTo>
                  <a:close/>
                </a:path>
              </a:pathLst>
            </a:custGeom>
            <a:solidFill>
              <a:srgbClr val="000000"/>
            </a:solidFill>
          </p:spPr>
        </p:sp>
        <p:sp>
          <p:nvSpPr>
            <p:cNvPr name="TextBox 13" id="13"/>
            <p:cNvSpPr txBox="true"/>
            <p:nvPr/>
          </p:nvSpPr>
          <p:spPr>
            <a:xfrm>
              <a:off x="0" y="-57150"/>
              <a:ext cx="812800" cy="869950"/>
            </a:xfrm>
            <a:prstGeom prst="rect">
              <a:avLst/>
            </a:prstGeom>
          </p:spPr>
          <p:txBody>
            <a:bodyPr anchor="ctr" rtlCol="false" tIns="50800" lIns="50800" bIns="50800" rIns="50800"/>
            <a:lstStyle/>
            <a:p>
              <a:pPr marL="0" indent="0" lvl="0">
                <a:lnSpc>
                  <a:spcPts val="4140"/>
                </a:lnSpc>
                <a:spcBef>
                  <a:spcPct val="0"/>
                </a:spcBef>
              </a:pPr>
              <a:r>
                <a:rPr lang="en-US" sz="3000" spc="30">
                  <a:solidFill>
                    <a:srgbClr val="FFFFFF"/>
                  </a:solidFill>
                  <a:latin typeface="DM Sans Bold"/>
                </a:rPr>
                <a:t>Insider Trading of Digital assets</a:t>
              </a:r>
            </a:p>
          </p:txBody>
        </p:sp>
      </p:grpSp>
      <p:sp>
        <p:nvSpPr>
          <p:cNvPr name="TextBox 14" id="14"/>
          <p:cNvSpPr txBox="true"/>
          <p:nvPr/>
        </p:nvSpPr>
        <p:spPr>
          <a:xfrm rot="0">
            <a:off x="1105469" y="4755148"/>
            <a:ext cx="14001963" cy="785622"/>
          </a:xfrm>
          <a:prstGeom prst="rect">
            <a:avLst/>
          </a:prstGeom>
        </p:spPr>
        <p:txBody>
          <a:bodyPr anchor="t" rtlCol="false" tIns="0" lIns="0" bIns="0" rIns="0">
            <a:spAutoFit/>
          </a:bodyPr>
          <a:lstStyle/>
          <a:p>
            <a:pPr marL="0" indent="0" lvl="0">
              <a:lnSpc>
                <a:spcPts val="3174"/>
              </a:lnSpc>
              <a:spcBef>
                <a:spcPct val="0"/>
              </a:spcBef>
            </a:pPr>
            <a:r>
              <a:rPr lang="en-US" sz="2300" spc="225">
                <a:solidFill>
                  <a:srgbClr val="FFFFFF"/>
                </a:solidFill>
                <a:latin typeface="DM Sans"/>
              </a:rPr>
              <a:t>Malicious users with the intent of making quick profit often engage in insider training which causes loss other people owning the asset</a:t>
            </a:r>
          </a:p>
        </p:txBody>
      </p:sp>
      <p:grpSp>
        <p:nvGrpSpPr>
          <p:cNvPr name="Group 15" id="15"/>
          <p:cNvGrpSpPr/>
          <p:nvPr/>
        </p:nvGrpSpPr>
        <p:grpSpPr>
          <a:xfrm rot="0">
            <a:off x="1048318" y="7895586"/>
            <a:ext cx="11337264" cy="1166452"/>
            <a:chOff x="0" y="0"/>
            <a:chExt cx="2985946" cy="307214"/>
          </a:xfrm>
        </p:grpSpPr>
        <p:sp>
          <p:nvSpPr>
            <p:cNvPr name="Freeform 16" id="16"/>
            <p:cNvSpPr/>
            <p:nvPr/>
          </p:nvSpPr>
          <p:spPr>
            <a:xfrm flipH="false" flipV="false" rot="0">
              <a:off x="0" y="0"/>
              <a:ext cx="2985946" cy="307214"/>
            </a:xfrm>
            <a:custGeom>
              <a:avLst/>
              <a:gdLst/>
              <a:ahLst/>
              <a:cxnLst/>
              <a:rect r="r" b="b" t="t" l="l"/>
              <a:pathLst>
                <a:path h="307214" w="2985946">
                  <a:moveTo>
                    <a:pt x="0" y="0"/>
                  </a:moveTo>
                  <a:lnTo>
                    <a:pt x="2985946" y="0"/>
                  </a:lnTo>
                  <a:lnTo>
                    <a:pt x="2985946" y="307214"/>
                  </a:lnTo>
                  <a:lnTo>
                    <a:pt x="0" y="307214"/>
                  </a:lnTo>
                  <a:close/>
                </a:path>
              </a:pathLst>
            </a:custGeom>
            <a:solidFill>
              <a:srgbClr val="000000"/>
            </a:solidFill>
          </p:spPr>
        </p:sp>
        <p:sp>
          <p:nvSpPr>
            <p:cNvPr name="TextBox 17" id="17"/>
            <p:cNvSpPr txBox="true"/>
            <p:nvPr/>
          </p:nvSpPr>
          <p:spPr>
            <a:xfrm>
              <a:off x="0" y="-57150"/>
              <a:ext cx="812800" cy="869950"/>
            </a:xfrm>
            <a:prstGeom prst="rect">
              <a:avLst/>
            </a:prstGeom>
          </p:spPr>
          <p:txBody>
            <a:bodyPr anchor="ctr" rtlCol="false" tIns="50800" lIns="50800" bIns="50800" rIns="50800"/>
            <a:lstStyle/>
            <a:p>
              <a:pPr marL="0" indent="0" lvl="0">
                <a:lnSpc>
                  <a:spcPts val="4140"/>
                </a:lnSpc>
                <a:spcBef>
                  <a:spcPct val="0"/>
                </a:spcBef>
              </a:pPr>
              <a:r>
                <a:rPr lang="en-US" sz="3000" spc="30">
                  <a:solidFill>
                    <a:srgbClr val="FFFFFF"/>
                  </a:solidFill>
                  <a:latin typeface="DM Sans Bold"/>
                </a:rPr>
                <a:t>Inability for artists to collaborate on chain</a:t>
              </a:r>
            </a:p>
          </p:txBody>
        </p:sp>
      </p:grpSp>
      <p:sp>
        <p:nvSpPr>
          <p:cNvPr name="TextBox 18" id="18"/>
          <p:cNvSpPr txBox="true"/>
          <p:nvPr/>
        </p:nvSpPr>
        <p:spPr>
          <a:xfrm rot="0">
            <a:off x="1028700" y="8766429"/>
            <a:ext cx="14009295" cy="785622"/>
          </a:xfrm>
          <a:prstGeom prst="rect">
            <a:avLst/>
          </a:prstGeom>
        </p:spPr>
        <p:txBody>
          <a:bodyPr anchor="t" rtlCol="false" tIns="0" lIns="0" bIns="0" rIns="0">
            <a:spAutoFit/>
          </a:bodyPr>
          <a:lstStyle/>
          <a:p>
            <a:pPr marL="0" indent="0" lvl="0">
              <a:lnSpc>
                <a:spcPts val="3174"/>
              </a:lnSpc>
              <a:spcBef>
                <a:spcPct val="0"/>
              </a:spcBef>
            </a:pPr>
            <a:r>
              <a:rPr lang="en-US" sz="2300" spc="225">
                <a:solidFill>
                  <a:srgbClr val="FFFFFF"/>
                </a:solidFill>
                <a:latin typeface="DM Sans"/>
              </a:rPr>
              <a:t>Often financial, intellectual property, or other valuable resources owned by an individual are subjected to sale.</a:t>
            </a:r>
          </a:p>
        </p:txBody>
      </p:sp>
      <p:sp>
        <p:nvSpPr>
          <p:cNvPr name="Freeform 19" id="19"/>
          <p:cNvSpPr/>
          <p:nvPr/>
        </p:nvSpPr>
        <p:spPr>
          <a:xfrm flipH="false" flipV="false" rot="0">
            <a:off x="14851587" y="6593326"/>
            <a:ext cx="7228414" cy="7201308"/>
          </a:xfrm>
          <a:custGeom>
            <a:avLst/>
            <a:gdLst/>
            <a:ahLst/>
            <a:cxnLst/>
            <a:rect r="r" b="b" t="t" l="l"/>
            <a:pathLst>
              <a:path h="7201308" w="7228414">
                <a:moveTo>
                  <a:pt x="0" y="0"/>
                </a:moveTo>
                <a:lnTo>
                  <a:pt x="7228415" y="0"/>
                </a:lnTo>
                <a:lnTo>
                  <a:pt x="7228415" y="7201308"/>
                </a:lnTo>
                <a:lnTo>
                  <a:pt x="0" y="7201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1902367"/>
            <a:ext cx="16866896" cy="5480355"/>
          </a:xfrm>
          <a:prstGeom prst="rect">
            <a:avLst/>
          </a:prstGeom>
        </p:spPr>
        <p:txBody>
          <a:bodyPr anchor="t" rtlCol="false" tIns="0" lIns="0" bIns="0" rIns="0">
            <a:spAutoFit/>
          </a:bodyPr>
          <a:lstStyle/>
          <a:p>
            <a:pPr marL="842970" indent="-421485" lvl="1">
              <a:lnSpc>
                <a:spcPts val="5466"/>
              </a:lnSpc>
              <a:buFont typeface="Arial"/>
              <a:buChar char="•"/>
            </a:pPr>
            <a:r>
              <a:rPr lang="en-US" sz="3904">
                <a:solidFill>
                  <a:srgbClr val="FFFFFF"/>
                </a:solidFill>
                <a:latin typeface="Quicksand"/>
              </a:rPr>
              <a:t>Our product can have multiple owners</a:t>
            </a:r>
          </a:p>
          <a:p>
            <a:pPr marL="842970" indent="-421485" lvl="1">
              <a:lnSpc>
                <a:spcPts val="5466"/>
              </a:lnSpc>
              <a:buFont typeface="Arial"/>
              <a:buChar char="•"/>
            </a:pPr>
            <a:r>
              <a:rPr lang="en-US" sz="3904">
                <a:solidFill>
                  <a:srgbClr val="FFFFFF"/>
                </a:solidFill>
                <a:latin typeface="Quicksand"/>
              </a:rPr>
              <a:t>Each owner has full access and rights to their share</a:t>
            </a:r>
          </a:p>
          <a:p>
            <a:pPr marL="842970" indent="-421485" lvl="1">
              <a:lnSpc>
                <a:spcPts val="5466"/>
              </a:lnSpc>
              <a:buFont typeface="Arial"/>
              <a:buChar char="•"/>
            </a:pPr>
            <a:r>
              <a:rPr lang="en-US" sz="3904">
                <a:solidFill>
                  <a:srgbClr val="FFFFFF"/>
                </a:solidFill>
                <a:latin typeface="Quicksand"/>
              </a:rPr>
              <a:t>Two separate tokens can be merged</a:t>
            </a:r>
          </a:p>
          <a:p>
            <a:pPr marL="842970" indent="-421485" lvl="1">
              <a:lnSpc>
                <a:spcPts val="5466"/>
              </a:lnSpc>
              <a:buFont typeface="Arial"/>
              <a:buChar char="•"/>
            </a:pPr>
            <a:r>
              <a:rPr lang="en-US" sz="3904">
                <a:solidFill>
                  <a:srgbClr val="FFFFFF"/>
                </a:solidFill>
                <a:latin typeface="Quicksand"/>
              </a:rPr>
              <a:t>Each token will have different properties on the basis of the nature of the asset it represents. </a:t>
            </a:r>
          </a:p>
          <a:p>
            <a:pPr marL="842970" indent="-421485" lvl="1">
              <a:lnSpc>
                <a:spcPts val="5466"/>
              </a:lnSpc>
              <a:buFont typeface="Arial"/>
              <a:buChar char="•"/>
            </a:pPr>
            <a:r>
              <a:rPr lang="en-US" sz="3904">
                <a:solidFill>
                  <a:srgbClr val="FFFFFF"/>
                </a:solidFill>
                <a:latin typeface="Quicksand"/>
              </a:rPr>
              <a:t>Token properties can be changed based on consensus of all owners</a:t>
            </a:r>
          </a:p>
          <a:p>
            <a:pPr marL="842970" indent="-421485" lvl="1">
              <a:lnSpc>
                <a:spcPts val="5466"/>
              </a:lnSpc>
              <a:buFont typeface="Arial"/>
              <a:buChar char="•"/>
            </a:pPr>
            <a:r>
              <a:rPr lang="en-US" sz="3904">
                <a:solidFill>
                  <a:srgbClr val="FFFFFF"/>
                </a:solidFill>
                <a:latin typeface="Quicksand"/>
              </a:rPr>
              <a:t>A user-friendly interface allows owner to track all the assets he possesses a share in. </a:t>
            </a:r>
          </a:p>
        </p:txBody>
      </p:sp>
      <p:sp>
        <p:nvSpPr>
          <p:cNvPr name="TextBox 3" id="3"/>
          <p:cNvSpPr txBox="true"/>
          <p:nvPr/>
        </p:nvSpPr>
        <p:spPr>
          <a:xfrm rot="0">
            <a:off x="314261" y="58286"/>
            <a:ext cx="17491043" cy="939826"/>
          </a:xfrm>
          <a:prstGeom prst="rect">
            <a:avLst/>
          </a:prstGeom>
        </p:spPr>
        <p:txBody>
          <a:bodyPr anchor="t" rtlCol="false" tIns="0" lIns="0" bIns="0" rIns="0">
            <a:spAutoFit/>
          </a:bodyPr>
          <a:lstStyle/>
          <a:p>
            <a:pPr algn="ctr">
              <a:lnSpc>
                <a:spcPts val="7751"/>
              </a:lnSpc>
            </a:pPr>
            <a:r>
              <a:rPr lang="en-US" sz="5617" spc="297">
                <a:solidFill>
                  <a:srgbClr val="FFFFFF"/>
                </a:solidFill>
                <a:latin typeface="Quicksand"/>
              </a:rPr>
              <a:t>Solution: Tokenization of real-world Assets</a:t>
            </a:r>
          </a:p>
        </p:txBody>
      </p:sp>
      <p:sp>
        <p:nvSpPr>
          <p:cNvPr name="Freeform 4" id="4"/>
          <p:cNvSpPr/>
          <p:nvPr/>
        </p:nvSpPr>
        <p:spPr>
          <a:xfrm flipH="false" flipV="false" rot="0">
            <a:off x="-3725317" y="6870831"/>
            <a:ext cx="7228414" cy="7201308"/>
          </a:xfrm>
          <a:custGeom>
            <a:avLst/>
            <a:gdLst/>
            <a:ahLst/>
            <a:cxnLst/>
            <a:rect r="r" b="b" t="t" l="l"/>
            <a:pathLst>
              <a:path h="7201308" w="7228414">
                <a:moveTo>
                  <a:pt x="0" y="0"/>
                </a:moveTo>
                <a:lnTo>
                  <a:pt x="7228414" y="0"/>
                </a:lnTo>
                <a:lnTo>
                  <a:pt x="7228414" y="7201308"/>
                </a:lnTo>
                <a:lnTo>
                  <a:pt x="0" y="7201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897649" y="6686346"/>
            <a:ext cx="7228414" cy="7201308"/>
          </a:xfrm>
          <a:custGeom>
            <a:avLst/>
            <a:gdLst/>
            <a:ahLst/>
            <a:cxnLst/>
            <a:rect r="r" b="b" t="t" l="l"/>
            <a:pathLst>
              <a:path h="7201308" w="7228414">
                <a:moveTo>
                  <a:pt x="0" y="0"/>
                </a:moveTo>
                <a:lnTo>
                  <a:pt x="7228414" y="0"/>
                </a:lnTo>
                <a:lnTo>
                  <a:pt x="7228414" y="7201308"/>
                </a:lnTo>
                <a:lnTo>
                  <a:pt x="0" y="7201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046705"/>
            <a:chOff x="0" y="0"/>
            <a:chExt cx="4816593" cy="539050"/>
          </a:xfrm>
        </p:grpSpPr>
        <p:sp>
          <p:nvSpPr>
            <p:cNvPr name="Freeform 3" id="3"/>
            <p:cNvSpPr/>
            <p:nvPr/>
          </p:nvSpPr>
          <p:spPr>
            <a:xfrm flipH="false" flipV="false" rot="0">
              <a:off x="0" y="0"/>
              <a:ext cx="4816592" cy="539050"/>
            </a:xfrm>
            <a:custGeom>
              <a:avLst/>
              <a:gdLst/>
              <a:ahLst/>
              <a:cxnLst/>
              <a:rect r="r" b="b" t="t" l="l"/>
              <a:pathLst>
                <a:path h="539050" w="4816592">
                  <a:moveTo>
                    <a:pt x="0" y="0"/>
                  </a:moveTo>
                  <a:lnTo>
                    <a:pt x="4816592" y="0"/>
                  </a:lnTo>
                  <a:lnTo>
                    <a:pt x="4816592" y="539050"/>
                  </a:lnTo>
                  <a:lnTo>
                    <a:pt x="0" y="539050"/>
                  </a:lnTo>
                  <a:close/>
                </a:path>
              </a:pathLst>
            </a:custGeom>
            <a:solidFill>
              <a:srgbClr val="000000"/>
            </a:solidFill>
          </p:spPr>
        </p:sp>
        <p:sp>
          <p:nvSpPr>
            <p:cNvPr name="TextBox 4" id="4"/>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1741700" y="315627"/>
            <a:ext cx="13344447" cy="1015365"/>
          </a:xfrm>
          <a:prstGeom prst="rect">
            <a:avLst/>
          </a:prstGeom>
        </p:spPr>
        <p:txBody>
          <a:bodyPr anchor="t" rtlCol="false" tIns="0" lIns="0" bIns="0" rIns="0">
            <a:spAutoFit/>
          </a:bodyPr>
          <a:lstStyle/>
          <a:p>
            <a:pPr algn="ctr">
              <a:lnSpc>
                <a:spcPts val="8280"/>
              </a:lnSpc>
            </a:pPr>
            <a:r>
              <a:rPr lang="en-US" sz="6000" spc="588">
                <a:solidFill>
                  <a:srgbClr val="FFFFFF"/>
                </a:solidFill>
                <a:latin typeface="Quicksand Bold"/>
              </a:rPr>
              <a:t>BACKGROUND &amp; CONTEXT</a:t>
            </a:r>
          </a:p>
        </p:txBody>
      </p:sp>
      <p:grpSp>
        <p:nvGrpSpPr>
          <p:cNvPr name="Group 6" id="6"/>
          <p:cNvGrpSpPr/>
          <p:nvPr/>
        </p:nvGrpSpPr>
        <p:grpSpPr>
          <a:xfrm rot="0">
            <a:off x="901669" y="2401354"/>
            <a:ext cx="9034431" cy="3358371"/>
            <a:chOff x="0" y="0"/>
            <a:chExt cx="1744696" cy="648556"/>
          </a:xfrm>
        </p:grpSpPr>
        <p:sp>
          <p:nvSpPr>
            <p:cNvPr name="Freeform 7" id="7"/>
            <p:cNvSpPr/>
            <p:nvPr/>
          </p:nvSpPr>
          <p:spPr>
            <a:xfrm flipH="false" flipV="false" rot="0">
              <a:off x="0" y="0"/>
              <a:ext cx="1744696" cy="648556"/>
            </a:xfrm>
            <a:custGeom>
              <a:avLst/>
              <a:gdLst/>
              <a:ahLst/>
              <a:cxnLst/>
              <a:rect r="r" b="b" t="t" l="l"/>
              <a:pathLst>
                <a:path h="648556" w="1744696">
                  <a:moveTo>
                    <a:pt x="0" y="0"/>
                  </a:moveTo>
                  <a:lnTo>
                    <a:pt x="1744696" y="0"/>
                  </a:lnTo>
                  <a:lnTo>
                    <a:pt x="1744696" y="648556"/>
                  </a:lnTo>
                  <a:lnTo>
                    <a:pt x="0" y="648556"/>
                  </a:lnTo>
                  <a:close/>
                </a:path>
              </a:pathLst>
            </a:custGeom>
            <a:solidFill>
              <a:srgbClr val="000000">
                <a:alpha val="0"/>
              </a:srgbClr>
            </a:solidFill>
            <a:ln w="38100">
              <a:solidFill>
                <a:srgbClr val="000000"/>
              </a:solidFill>
            </a:ln>
          </p:spPr>
        </p:sp>
        <p:sp>
          <p:nvSpPr>
            <p:cNvPr name="TextBox 8" id="8"/>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930618" y="2194811"/>
            <a:ext cx="8900334" cy="2664333"/>
          </a:xfrm>
          <a:prstGeom prst="rect">
            <a:avLst/>
          </a:prstGeom>
        </p:spPr>
        <p:txBody>
          <a:bodyPr anchor="t" rtlCol="false" tIns="0" lIns="0" bIns="0" rIns="0">
            <a:spAutoFit/>
          </a:bodyPr>
          <a:lstStyle/>
          <a:p>
            <a:pPr marL="474979" indent="-237490" lvl="1">
              <a:lnSpc>
                <a:spcPts val="3035"/>
              </a:lnSpc>
              <a:buFont typeface="Arial"/>
              <a:buChar char="•"/>
            </a:pPr>
            <a:r>
              <a:rPr lang="en-US" sz="2199" spc="215">
                <a:solidFill>
                  <a:srgbClr val="FFFFFF"/>
                </a:solidFill>
                <a:latin typeface="Quicksand"/>
              </a:rPr>
              <a:t>Many developed countries allow Bitcoin to be used, such as the U.S., Canada, and the U.K.</a:t>
            </a:r>
          </a:p>
          <a:p>
            <a:pPr marL="474979" indent="-237490" lvl="1">
              <a:lnSpc>
                <a:spcPts val="3035"/>
              </a:lnSpc>
              <a:buFont typeface="Arial"/>
              <a:buChar char="•"/>
            </a:pPr>
            <a:r>
              <a:rPr lang="en-US" sz="2199" spc="215">
                <a:solidFill>
                  <a:srgbClr val="FFFFFF"/>
                </a:solidFill>
                <a:latin typeface="Quicksand"/>
              </a:rPr>
              <a:t>The global </a:t>
            </a:r>
            <a:r>
              <a:rPr lang="en-US" sz="2199" spc="215">
                <a:solidFill>
                  <a:srgbClr val="FFFFFF"/>
                </a:solidFill>
                <a:latin typeface="Quicksand"/>
                <a:hlinkClick r:id="rId2" tooltip="https://www.grandviewresearch.com/industry-analysis/non-fungible-token-market-report"/>
              </a:rPr>
              <a:t>non-fungible token market</a:t>
            </a:r>
            <a:r>
              <a:rPr lang="en-US" sz="2199" spc="215">
                <a:solidFill>
                  <a:srgbClr val="FFFFFF"/>
                </a:solidFill>
                <a:latin typeface="Quicksand"/>
              </a:rPr>
              <a:t> size is expected to reach USD 211.72 billion by 2030, growing at a CAGR of 34.2% from 2023 to 2030, according to a new report by Grand View Research, Inc.</a:t>
            </a:r>
          </a:p>
        </p:txBody>
      </p:sp>
      <p:grpSp>
        <p:nvGrpSpPr>
          <p:cNvPr name="Group 10" id="10"/>
          <p:cNvGrpSpPr/>
          <p:nvPr/>
        </p:nvGrpSpPr>
        <p:grpSpPr>
          <a:xfrm rot="0">
            <a:off x="8933806" y="6597925"/>
            <a:ext cx="9034431" cy="2808103"/>
            <a:chOff x="0" y="0"/>
            <a:chExt cx="1744696" cy="542290"/>
          </a:xfrm>
        </p:grpSpPr>
        <p:sp>
          <p:nvSpPr>
            <p:cNvPr name="Freeform 11" id="11"/>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name="TextBox 12" id="12"/>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13" id="13"/>
          <p:cNvSpPr txBox="true"/>
          <p:nvPr/>
        </p:nvSpPr>
        <p:spPr>
          <a:xfrm rot="0">
            <a:off x="9309692" y="6781703"/>
            <a:ext cx="8512431" cy="2664333"/>
          </a:xfrm>
          <a:prstGeom prst="rect">
            <a:avLst/>
          </a:prstGeom>
        </p:spPr>
        <p:txBody>
          <a:bodyPr anchor="t" rtlCol="false" tIns="0" lIns="0" bIns="0" rIns="0">
            <a:spAutoFit/>
          </a:bodyPr>
          <a:lstStyle/>
          <a:p>
            <a:pPr marL="474979" indent="-237490" lvl="1">
              <a:lnSpc>
                <a:spcPts val="3035"/>
              </a:lnSpc>
              <a:buFont typeface="Arial"/>
              <a:buChar char="•"/>
            </a:pPr>
            <a:r>
              <a:rPr lang="en-US" sz="2199" spc="215">
                <a:solidFill>
                  <a:srgbClr val="FFFFFF"/>
                </a:solidFill>
                <a:latin typeface="Quicksand"/>
              </a:rPr>
              <a:t>The crypto art industry is booming, artists need to be provided with collaboration and sharing options over blockchain itself</a:t>
            </a:r>
          </a:p>
          <a:p>
            <a:pPr marL="474979" indent="-237490" lvl="1">
              <a:lnSpc>
                <a:spcPts val="3035"/>
              </a:lnSpc>
              <a:buFont typeface="Arial"/>
              <a:buChar char="•"/>
            </a:pPr>
            <a:r>
              <a:rPr lang="en-US" sz="2199" spc="215">
                <a:solidFill>
                  <a:srgbClr val="FFFFFF"/>
                </a:solidFill>
                <a:latin typeface="Quicksand"/>
              </a:rPr>
              <a:t>Current bonds are not transparent and are at greater risk of being forged</a:t>
            </a:r>
          </a:p>
          <a:p>
            <a:pPr marL="474979" indent="-237490" lvl="1">
              <a:lnSpc>
                <a:spcPts val="3035"/>
              </a:lnSpc>
              <a:buFont typeface="Arial"/>
              <a:buChar char="•"/>
            </a:pPr>
            <a:r>
              <a:rPr lang="en-US" sz="2199" spc="215">
                <a:solidFill>
                  <a:srgbClr val="FFFFFF"/>
                </a:solidFill>
                <a:latin typeface="Quicksand"/>
              </a:rPr>
              <a:t>There is no sharing of an NFT option available which allows multiples owners </a:t>
            </a:r>
          </a:p>
        </p:txBody>
      </p:sp>
      <p:sp>
        <p:nvSpPr>
          <p:cNvPr name="TextBox 14" id="14"/>
          <p:cNvSpPr txBox="true"/>
          <p:nvPr/>
        </p:nvSpPr>
        <p:spPr>
          <a:xfrm rot="0">
            <a:off x="9962507" y="2518050"/>
            <a:ext cx="6977028" cy="1908175"/>
          </a:xfrm>
          <a:prstGeom prst="rect">
            <a:avLst/>
          </a:prstGeom>
        </p:spPr>
        <p:txBody>
          <a:bodyPr anchor="t" rtlCol="false" tIns="0" lIns="0" bIns="0" rIns="0">
            <a:spAutoFit/>
          </a:bodyPr>
          <a:lstStyle/>
          <a:p>
            <a:pPr algn="ctr">
              <a:lnSpc>
                <a:spcPts val="7699"/>
              </a:lnSpc>
            </a:pPr>
            <a:r>
              <a:rPr lang="en-US" sz="5499">
                <a:solidFill>
                  <a:srgbClr val="FFFFFF"/>
                </a:solidFill>
                <a:latin typeface="Quicksand Bold"/>
              </a:rPr>
              <a:t>Bitcoin, NFTs and acceptance</a:t>
            </a:r>
          </a:p>
        </p:txBody>
      </p:sp>
      <p:sp>
        <p:nvSpPr>
          <p:cNvPr name="TextBox 15" id="15"/>
          <p:cNvSpPr txBox="true"/>
          <p:nvPr/>
        </p:nvSpPr>
        <p:spPr>
          <a:xfrm rot="0">
            <a:off x="275260" y="7185128"/>
            <a:ext cx="9034431" cy="936625"/>
          </a:xfrm>
          <a:prstGeom prst="rect">
            <a:avLst/>
          </a:prstGeom>
        </p:spPr>
        <p:txBody>
          <a:bodyPr anchor="t" rtlCol="false" tIns="0" lIns="0" bIns="0" rIns="0">
            <a:spAutoFit/>
          </a:bodyPr>
          <a:lstStyle/>
          <a:p>
            <a:pPr algn="ctr">
              <a:lnSpc>
                <a:spcPts val="7699"/>
              </a:lnSpc>
            </a:pPr>
            <a:r>
              <a:rPr lang="en-US" sz="5499">
                <a:solidFill>
                  <a:srgbClr val="FFFFFF"/>
                </a:solidFill>
                <a:latin typeface="Quicksand Bold"/>
              </a:rPr>
              <a:t>Need of the hour</a:t>
            </a:r>
          </a:p>
        </p:txBody>
      </p:sp>
      <p:sp>
        <p:nvSpPr>
          <p:cNvPr name="Freeform 16" id="16"/>
          <p:cNvSpPr/>
          <p:nvPr/>
        </p:nvSpPr>
        <p:spPr>
          <a:xfrm flipH="false" flipV="false" rot="0">
            <a:off x="-3986331" y="7289903"/>
            <a:ext cx="7228414" cy="7201308"/>
          </a:xfrm>
          <a:custGeom>
            <a:avLst/>
            <a:gdLst/>
            <a:ahLst/>
            <a:cxnLst/>
            <a:rect r="r" b="b" t="t" l="l"/>
            <a:pathLst>
              <a:path h="7201308" w="7228414">
                <a:moveTo>
                  <a:pt x="0" y="0"/>
                </a:moveTo>
                <a:lnTo>
                  <a:pt x="7228414" y="0"/>
                </a:lnTo>
                <a:lnTo>
                  <a:pt x="7228414" y="7201308"/>
                </a:lnTo>
                <a:lnTo>
                  <a:pt x="0" y="72013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5250681" y="-3494090"/>
            <a:ext cx="6651526" cy="6626583"/>
          </a:xfrm>
          <a:custGeom>
            <a:avLst/>
            <a:gdLst/>
            <a:ahLst/>
            <a:cxnLst/>
            <a:rect r="r" b="b" t="t" l="l"/>
            <a:pathLst>
              <a:path h="6626583" w="6651526">
                <a:moveTo>
                  <a:pt x="0" y="0"/>
                </a:moveTo>
                <a:lnTo>
                  <a:pt x="6651526" y="0"/>
                </a:lnTo>
                <a:lnTo>
                  <a:pt x="6651526" y="6626583"/>
                </a:lnTo>
                <a:lnTo>
                  <a:pt x="0" y="66265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846944" y="395395"/>
            <a:ext cx="16863078" cy="1015365"/>
          </a:xfrm>
          <a:prstGeom prst="rect">
            <a:avLst/>
          </a:prstGeom>
        </p:spPr>
        <p:txBody>
          <a:bodyPr anchor="t" rtlCol="false" tIns="0" lIns="0" bIns="0" rIns="0">
            <a:spAutoFit/>
          </a:bodyPr>
          <a:lstStyle/>
          <a:p>
            <a:pPr algn="ctr">
              <a:lnSpc>
                <a:spcPts val="8280"/>
              </a:lnSpc>
            </a:pPr>
            <a:r>
              <a:rPr lang="en-US" sz="6000" spc="588">
                <a:solidFill>
                  <a:srgbClr val="FFFFFF"/>
                </a:solidFill>
                <a:latin typeface="Quicksand Bold"/>
              </a:rPr>
              <a:t>WHY OUR PRODUCT ?</a:t>
            </a:r>
          </a:p>
        </p:txBody>
      </p:sp>
      <p:sp>
        <p:nvSpPr>
          <p:cNvPr name="TextBox 3" id="3"/>
          <p:cNvSpPr txBox="true"/>
          <p:nvPr/>
        </p:nvSpPr>
        <p:spPr>
          <a:xfrm rot="0">
            <a:off x="1921707" y="2265001"/>
            <a:ext cx="13914480" cy="6558042"/>
          </a:xfrm>
          <a:prstGeom prst="rect">
            <a:avLst/>
          </a:prstGeom>
        </p:spPr>
        <p:txBody>
          <a:bodyPr anchor="t" rtlCol="false" tIns="0" lIns="0" bIns="0" rIns="0">
            <a:spAutoFit/>
          </a:bodyPr>
          <a:lstStyle/>
          <a:p>
            <a:pPr marL="625699" indent="-312849" lvl="1">
              <a:lnSpc>
                <a:spcPts val="3999"/>
              </a:lnSpc>
              <a:buFont typeface="Arial"/>
              <a:buChar char="•"/>
            </a:pPr>
            <a:r>
              <a:rPr lang="en-US" sz="2898" spc="284">
                <a:solidFill>
                  <a:srgbClr val="F5FFF5"/>
                </a:solidFill>
                <a:latin typeface="DM Sans"/>
              </a:rPr>
              <a:t>The presence of all transactions on a public ledger means that the malicious parties trying to engage in insider trading can be caught easily. </a:t>
            </a:r>
          </a:p>
          <a:p>
            <a:pPr marL="625699" indent="-312849" lvl="1">
              <a:lnSpc>
                <a:spcPts val="3999"/>
              </a:lnSpc>
              <a:buFont typeface="Arial"/>
              <a:buChar char="•"/>
            </a:pPr>
            <a:r>
              <a:rPr lang="en-US" sz="2898" spc="284">
                <a:solidFill>
                  <a:srgbClr val="F5FFF5"/>
                </a:solidFill>
                <a:latin typeface="DM Sans"/>
              </a:rPr>
              <a:t>Availability of assets on the chain allows for proof of ownership preventing unauthorized sale of assets.</a:t>
            </a:r>
          </a:p>
          <a:p>
            <a:pPr marL="625699" indent="-312849" lvl="1">
              <a:lnSpc>
                <a:spcPts val="3999"/>
              </a:lnSpc>
              <a:buFont typeface="Arial"/>
              <a:buChar char="•"/>
            </a:pPr>
            <a:r>
              <a:rPr lang="en-US" sz="2898" spc="284">
                <a:solidFill>
                  <a:srgbClr val="F5FFF5"/>
                </a:solidFill>
                <a:latin typeface="DM Sans"/>
              </a:rPr>
              <a:t>The availability of the information on the chain allows the information related to the asset be validated thus preventing misrepresentation of asset characteristics. </a:t>
            </a:r>
          </a:p>
          <a:p>
            <a:pPr marL="625699" indent="-312849" lvl="1">
              <a:lnSpc>
                <a:spcPts val="3999"/>
              </a:lnSpc>
              <a:buFont typeface="Arial"/>
              <a:buChar char="•"/>
            </a:pPr>
            <a:r>
              <a:rPr lang="en-US" sz="2898" spc="284">
                <a:solidFill>
                  <a:srgbClr val="F5FFF5"/>
                </a:solidFill>
                <a:latin typeface="DM Sans"/>
              </a:rPr>
              <a:t>Dynamic Nfts open an entirely new class of assets that can be made available on chain that can revolutionize web3 space. </a:t>
            </a:r>
          </a:p>
          <a:p>
            <a:pPr marL="625699" indent="-312849" lvl="1">
              <a:lnSpc>
                <a:spcPts val="3999"/>
              </a:lnSpc>
              <a:buFont typeface="Arial"/>
              <a:buChar char="•"/>
            </a:pPr>
            <a:r>
              <a:rPr lang="en-US" sz="2898" spc="284">
                <a:solidFill>
                  <a:srgbClr val="F5FFF5"/>
                </a:solidFill>
                <a:latin typeface="DM Sans"/>
              </a:rPr>
              <a:t>A user-friendly interface allows for low barrier of entry for all types of people allowing more people onboard web3 space  </a:t>
            </a:r>
          </a:p>
          <a:p>
            <a:pPr algn="l">
              <a:lnSpc>
                <a:spcPts val="3999"/>
              </a:lnSpc>
            </a:pPr>
          </a:p>
        </p:txBody>
      </p:sp>
      <p:sp>
        <p:nvSpPr>
          <p:cNvPr name="Freeform 4" id="4"/>
          <p:cNvSpPr/>
          <p:nvPr/>
        </p:nvSpPr>
        <p:spPr>
          <a:xfrm flipH="false" flipV="false" rot="0">
            <a:off x="-4017039" y="7131845"/>
            <a:ext cx="7228414" cy="7201308"/>
          </a:xfrm>
          <a:custGeom>
            <a:avLst/>
            <a:gdLst/>
            <a:ahLst/>
            <a:cxnLst/>
            <a:rect r="r" b="b" t="t" l="l"/>
            <a:pathLst>
              <a:path h="7201308" w="7228414">
                <a:moveTo>
                  <a:pt x="0" y="0"/>
                </a:moveTo>
                <a:lnTo>
                  <a:pt x="7228415" y="0"/>
                </a:lnTo>
                <a:lnTo>
                  <a:pt x="7228415" y="7201308"/>
                </a:lnTo>
                <a:lnTo>
                  <a:pt x="0" y="7201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673793" y="-3600654"/>
            <a:ext cx="7228414" cy="7201308"/>
          </a:xfrm>
          <a:custGeom>
            <a:avLst/>
            <a:gdLst/>
            <a:ahLst/>
            <a:cxnLst/>
            <a:rect r="r" b="b" t="t" l="l"/>
            <a:pathLst>
              <a:path h="7201308" w="7228414">
                <a:moveTo>
                  <a:pt x="0" y="0"/>
                </a:moveTo>
                <a:lnTo>
                  <a:pt x="7228414" y="0"/>
                </a:lnTo>
                <a:lnTo>
                  <a:pt x="7228414" y="7201308"/>
                </a:lnTo>
                <a:lnTo>
                  <a:pt x="0" y="7201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846944" y="395395"/>
            <a:ext cx="12057353" cy="1015365"/>
          </a:xfrm>
          <a:prstGeom prst="rect">
            <a:avLst/>
          </a:prstGeom>
        </p:spPr>
        <p:txBody>
          <a:bodyPr anchor="t" rtlCol="false" tIns="0" lIns="0" bIns="0" rIns="0">
            <a:spAutoFit/>
          </a:bodyPr>
          <a:lstStyle/>
          <a:p>
            <a:pPr>
              <a:lnSpc>
                <a:spcPts val="8280"/>
              </a:lnSpc>
            </a:pPr>
            <a:r>
              <a:rPr lang="en-US" sz="6000" spc="588">
                <a:solidFill>
                  <a:srgbClr val="FFFFFF"/>
                </a:solidFill>
                <a:latin typeface="Quicksand"/>
              </a:rPr>
              <a:t>TECHNICAL DESCRIPTION</a:t>
            </a:r>
          </a:p>
        </p:txBody>
      </p:sp>
      <p:sp>
        <p:nvSpPr>
          <p:cNvPr name="TextBox 3" id="3"/>
          <p:cNvSpPr txBox="true"/>
          <p:nvPr/>
        </p:nvSpPr>
        <p:spPr>
          <a:xfrm rot="0">
            <a:off x="846944" y="1722004"/>
            <a:ext cx="16011779" cy="8058574"/>
          </a:xfrm>
          <a:prstGeom prst="rect">
            <a:avLst/>
          </a:prstGeom>
        </p:spPr>
        <p:txBody>
          <a:bodyPr anchor="t" rtlCol="false" tIns="0" lIns="0" bIns="0" rIns="0">
            <a:spAutoFit/>
          </a:bodyPr>
          <a:lstStyle/>
          <a:p>
            <a:pPr marL="625699" indent="-312850" lvl="1">
              <a:lnSpc>
                <a:spcPts val="3999"/>
              </a:lnSpc>
              <a:buFont typeface="Arial"/>
              <a:buChar char="•"/>
            </a:pPr>
            <a:r>
              <a:rPr lang="en-US" sz="2898" spc="284">
                <a:solidFill>
                  <a:srgbClr val="F5FFF5"/>
                </a:solidFill>
                <a:latin typeface="Quicksand"/>
              </a:rPr>
              <a:t>The </a:t>
            </a:r>
            <a:r>
              <a:rPr lang="en-US" sz="2898" spc="284">
                <a:solidFill>
                  <a:srgbClr val="F5FFF5"/>
                </a:solidFill>
                <a:latin typeface="Quicksand Bold"/>
              </a:rPr>
              <a:t>smart contract</a:t>
            </a:r>
            <a:r>
              <a:rPr lang="en-US" sz="2898" spc="284">
                <a:solidFill>
                  <a:srgbClr val="F5FFF5"/>
                </a:solidFill>
                <a:latin typeface="Quicksand"/>
              </a:rPr>
              <a:t> will be developed which would classify an asset into two categories:</a:t>
            </a:r>
          </a:p>
          <a:p>
            <a:pPr marL="1251399" indent="-417133" lvl="2">
              <a:lnSpc>
                <a:spcPts val="3999"/>
              </a:lnSpc>
              <a:buFont typeface="Arial"/>
              <a:buChar char="⚬"/>
            </a:pPr>
            <a:r>
              <a:rPr lang="en-US" sz="2898" spc="284">
                <a:solidFill>
                  <a:srgbClr val="F5FFF5"/>
                </a:solidFill>
                <a:latin typeface="Quicksand"/>
              </a:rPr>
              <a:t>Category I - Multiple owners, noneditable and rigid</a:t>
            </a:r>
          </a:p>
          <a:p>
            <a:pPr marL="1251399" indent="-417133" lvl="2">
              <a:lnSpc>
                <a:spcPts val="3999"/>
              </a:lnSpc>
              <a:buFont typeface="Arial"/>
              <a:buChar char="⚬"/>
            </a:pPr>
            <a:r>
              <a:rPr lang="en-US" sz="2898" spc="284">
                <a:solidFill>
                  <a:srgbClr val="F5FFF5"/>
                </a:solidFill>
                <a:latin typeface="Quicksand"/>
              </a:rPr>
              <a:t>Category II - Multiple owners, editable and flexible </a:t>
            </a:r>
          </a:p>
          <a:p>
            <a:pPr marL="625699" indent="-312850" lvl="1">
              <a:lnSpc>
                <a:spcPts val="3999"/>
              </a:lnSpc>
              <a:buFont typeface="Arial"/>
              <a:buChar char="•"/>
            </a:pPr>
            <a:r>
              <a:rPr lang="en-US" sz="2898" spc="284">
                <a:solidFill>
                  <a:srgbClr val="F5FFF5"/>
                </a:solidFill>
                <a:latin typeface="Quicksand"/>
              </a:rPr>
              <a:t>The idea would be a </a:t>
            </a:r>
            <a:r>
              <a:rPr lang="en-US" sz="2898" spc="284">
                <a:solidFill>
                  <a:srgbClr val="F5FFF5"/>
                </a:solidFill>
                <a:latin typeface="Quicksand Bold"/>
              </a:rPr>
              <a:t>modified version of Dynamic NFT</a:t>
            </a:r>
            <a:r>
              <a:rPr lang="en-US" sz="2898" spc="284">
                <a:solidFill>
                  <a:srgbClr val="F5FFF5"/>
                </a:solidFill>
                <a:latin typeface="Quicksand"/>
              </a:rPr>
              <a:t> supported by ChainLink</a:t>
            </a:r>
          </a:p>
          <a:p>
            <a:pPr marL="625699" indent="-312850" lvl="1">
              <a:lnSpc>
                <a:spcPts val="3999"/>
              </a:lnSpc>
              <a:buFont typeface="Arial"/>
              <a:buChar char="•"/>
            </a:pPr>
            <a:r>
              <a:rPr lang="en-US" sz="2898" spc="284">
                <a:solidFill>
                  <a:srgbClr val="F5FFF5"/>
                </a:solidFill>
                <a:latin typeface="Quicksand"/>
              </a:rPr>
              <a:t>The NFT ownership, status, previous ownerships, and history along with the edit (Category II) or date of signing and changes (Category I) would be visible on a </a:t>
            </a:r>
            <a:r>
              <a:rPr lang="en-US" sz="2898" spc="284">
                <a:solidFill>
                  <a:srgbClr val="F5FFF5"/>
                </a:solidFill>
                <a:latin typeface="Quicksand Bold"/>
              </a:rPr>
              <a:t>user-friendly interface</a:t>
            </a:r>
          </a:p>
          <a:p>
            <a:pPr marL="625699" indent="-312850" lvl="1">
              <a:lnSpc>
                <a:spcPts val="3999"/>
              </a:lnSpc>
              <a:buFont typeface="Arial"/>
              <a:buChar char="•"/>
            </a:pPr>
            <a:r>
              <a:rPr lang="en-US" sz="2898" spc="284">
                <a:solidFill>
                  <a:srgbClr val="F5FFF5"/>
                </a:solidFill>
                <a:latin typeface="Quicksand"/>
              </a:rPr>
              <a:t>The </a:t>
            </a:r>
            <a:r>
              <a:rPr lang="en-US" sz="2898" spc="284">
                <a:solidFill>
                  <a:srgbClr val="F5FFF5"/>
                </a:solidFill>
                <a:latin typeface="Quicksand Bold"/>
              </a:rPr>
              <a:t>merger of the tokens</a:t>
            </a:r>
            <a:r>
              <a:rPr lang="en-US" sz="2898" spc="284">
                <a:solidFill>
                  <a:srgbClr val="F5FFF5"/>
                </a:solidFill>
                <a:latin typeface="Quicksand"/>
              </a:rPr>
              <a:t> would be under pre-define and mutually agreed conditions, the owners would define the new ownership regulations, share, etc.</a:t>
            </a:r>
          </a:p>
          <a:p>
            <a:pPr marL="625699" indent="-312850" lvl="1">
              <a:lnSpc>
                <a:spcPts val="3999"/>
              </a:lnSpc>
              <a:buFont typeface="Arial"/>
              <a:buChar char="•"/>
            </a:pPr>
            <a:r>
              <a:rPr lang="en-US" sz="2898" spc="284">
                <a:solidFill>
                  <a:srgbClr val="F5FFF5"/>
                </a:solidFill>
                <a:latin typeface="Quicksand"/>
              </a:rPr>
              <a:t>Any edit, in the case of the flexible token, </a:t>
            </a:r>
            <a:r>
              <a:rPr lang="en-US" sz="2898" spc="284">
                <a:solidFill>
                  <a:srgbClr val="F5FFF5"/>
                </a:solidFill>
                <a:latin typeface="Quicksand Bold"/>
              </a:rPr>
              <a:t>can be rejected by poll</a:t>
            </a:r>
            <a:r>
              <a:rPr lang="en-US" sz="2898" spc="284">
                <a:solidFill>
                  <a:srgbClr val="F5FFF5"/>
                </a:solidFill>
                <a:latin typeface="Quicksand"/>
              </a:rPr>
              <a:t>. This would prevent the degradation of art by sabotagers </a:t>
            </a:r>
          </a:p>
          <a:p>
            <a:pPr>
              <a:lnSpc>
                <a:spcPts val="3999"/>
              </a:lnSpc>
            </a:pPr>
          </a:p>
          <a:p>
            <a:pPr algn="l">
              <a:lnSpc>
                <a:spcPts val="3999"/>
              </a:lnSpc>
            </a:pPr>
          </a:p>
        </p:txBody>
      </p:sp>
      <p:sp>
        <p:nvSpPr>
          <p:cNvPr name="Freeform 4" id="4"/>
          <p:cNvSpPr/>
          <p:nvPr/>
        </p:nvSpPr>
        <p:spPr>
          <a:xfrm flipH="false" flipV="false" rot="0">
            <a:off x="15296846" y="7130708"/>
            <a:ext cx="7228414" cy="7201308"/>
          </a:xfrm>
          <a:custGeom>
            <a:avLst/>
            <a:gdLst/>
            <a:ahLst/>
            <a:cxnLst/>
            <a:rect r="r" b="b" t="t" l="l"/>
            <a:pathLst>
              <a:path h="7201308" w="7228414">
                <a:moveTo>
                  <a:pt x="0" y="0"/>
                </a:moveTo>
                <a:lnTo>
                  <a:pt x="7228415" y="0"/>
                </a:lnTo>
                <a:lnTo>
                  <a:pt x="7228415" y="7201308"/>
                </a:lnTo>
                <a:lnTo>
                  <a:pt x="0" y="7201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846944" y="395395"/>
            <a:ext cx="14068694" cy="1015365"/>
          </a:xfrm>
          <a:prstGeom prst="rect">
            <a:avLst/>
          </a:prstGeom>
        </p:spPr>
        <p:txBody>
          <a:bodyPr anchor="t" rtlCol="false" tIns="0" lIns="0" bIns="0" rIns="0">
            <a:spAutoFit/>
          </a:bodyPr>
          <a:lstStyle/>
          <a:p>
            <a:pPr>
              <a:lnSpc>
                <a:spcPts val="8280"/>
              </a:lnSpc>
            </a:pPr>
            <a:r>
              <a:rPr lang="en-US" sz="6000" spc="588">
                <a:solidFill>
                  <a:srgbClr val="FFFFFF"/>
                </a:solidFill>
                <a:latin typeface="Quicksand Bold"/>
              </a:rPr>
              <a:t>CURRENT STATE OF MARKET</a:t>
            </a:r>
          </a:p>
        </p:txBody>
      </p:sp>
      <p:sp>
        <p:nvSpPr>
          <p:cNvPr name="TextBox 3" id="3"/>
          <p:cNvSpPr txBox="true"/>
          <p:nvPr/>
        </p:nvSpPr>
        <p:spPr>
          <a:xfrm rot="0">
            <a:off x="1047750" y="1835096"/>
            <a:ext cx="16211550" cy="6452714"/>
          </a:xfrm>
          <a:prstGeom prst="rect">
            <a:avLst/>
          </a:prstGeom>
        </p:spPr>
        <p:txBody>
          <a:bodyPr anchor="t" rtlCol="false" tIns="0" lIns="0" bIns="0" rIns="0">
            <a:spAutoFit/>
          </a:bodyPr>
          <a:lstStyle/>
          <a:p>
            <a:pPr marL="667879" indent="-333940" lvl="1">
              <a:lnSpc>
                <a:spcPts val="4268"/>
              </a:lnSpc>
              <a:buFont typeface="Arial"/>
              <a:buChar char="•"/>
            </a:pPr>
            <a:r>
              <a:rPr lang="en-US" sz="3093" spc="303">
                <a:solidFill>
                  <a:srgbClr val="F5FFF5"/>
                </a:solidFill>
                <a:latin typeface="Quicksand"/>
              </a:rPr>
              <a:t>Emergence of NFTs and assets on chain paves way for opportunistic developments in regard to styling, customization and user control over NFTs of specific assets like drawing, art etc.</a:t>
            </a:r>
          </a:p>
          <a:p>
            <a:pPr marL="667879" indent="-333940" lvl="1">
              <a:lnSpc>
                <a:spcPts val="4268"/>
              </a:lnSpc>
              <a:buFont typeface="Arial"/>
              <a:buChar char="•"/>
            </a:pPr>
            <a:r>
              <a:rPr lang="en-US" sz="3093" spc="303">
                <a:solidFill>
                  <a:srgbClr val="F5FFF5"/>
                </a:solidFill>
                <a:latin typeface="Quicksand"/>
              </a:rPr>
              <a:t>Dynamic NFTs are introduced to Chainlink and other blockchains by NBA.</a:t>
            </a:r>
          </a:p>
          <a:p>
            <a:pPr marL="667879" indent="-333940" lvl="1">
              <a:lnSpc>
                <a:spcPts val="4268"/>
              </a:lnSpc>
              <a:buFont typeface="Arial"/>
              <a:buChar char="•"/>
            </a:pPr>
            <a:r>
              <a:rPr lang="en-US" sz="3093" spc="303">
                <a:solidFill>
                  <a:srgbClr val="F5FFF5"/>
                </a:solidFill>
                <a:latin typeface="Quicksand"/>
              </a:rPr>
              <a:t>Hamilton Lane is one of the largest private-equity managers, having invested over $37 billion in private markets in 2021. It manages $824 billion of assets.</a:t>
            </a:r>
          </a:p>
          <a:p>
            <a:pPr marL="667879" indent="-333940" lvl="1">
              <a:lnSpc>
                <a:spcPts val="4268"/>
              </a:lnSpc>
              <a:buFont typeface="Arial"/>
              <a:buChar char="•"/>
            </a:pPr>
            <a:r>
              <a:rPr lang="en-US" sz="3093" spc="303">
                <a:solidFill>
                  <a:srgbClr val="F5FFF5"/>
                </a:solidFill>
                <a:latin typeface="Quicksand"/>
              </a:rPr>
              <a:t>Similarly, the Monetary Authority of Singapore (MAS) announced Project Guardian, a pilot program to tokenize bonds and deposits that can be used in various DeFi strategies.</a:t>
            </a:r>
          </a:p>
          <a:p>
            <a:pPr algn="l">
              <a:lnSpc>
                <a:spcPts val="4268"/>
              </a:lnSpc>
            </a:pPr>
          </a:p>
        </p:txBody>
      </p:sp>
      <p:sp>
        <p:nvSpPr>
          <p:cNvPr name="Freeform 4" id="4"/>
          <p:cNvSpPr/>
          <p:nvPr/>
        </p:nvSpPr>
        <p:spPr>
          <a:xfrm flipH="false" flipV="false" rot="0">
            <a:off x="15358261" y="6931109"/>
            <a:ext cx="7228414" cy="7201308"/>
          </a:xfrm>
          <a:custGeom>
            <a:avLst/>
            <a:gdLst/>
            <a:ahLst/>
            <a:cxnLst/>
            <a:rect r="r" b="b" t="t" l="l"/>
            <a:pathLst>
              <a:path h="7201308" w="7228414">
                <a:moveTo>
                  <a:pt x="0" y="0"/>
                </a:moveTo>
                <a:lnTo>
                  <a:pt x="7228415" y="0"/>
                </a:lnTo>
                <a:lnTo>
                  <a:pt x="7228415" y="7201308"/>
                </a:lnTo>
                <a:lnTo>
                  <a:pt x="0" y="7201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942545" y="7098863"/>
            <a:ext cx="7228414" cy="7201308"/>
          </a:xfrm>
          <a:custGeom>
            <a:avLst/>
            <a:gdLst/>
            <a:ahLst/>
            <a:cxnLst/>
            <a:rect r="r" b="b" t="t" l="l"/>
            <a:pathLst>
              <a:path h="7201308" w="7228414">
                <a:moveTo>
                  <a:pt x="0" y="0"/>
                </a:moveTo>
                <a:lnTo>
                  <a:pt x="7228415" y="0"/>
                </a:lnTo>
                <a:lnTo>
                  <a:pt x="7228415" y="7201308"/>
                </a:lnTo>
                <a:lnTo>
                  <a:pt x="0" y="7201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DAFmAC8NJn8</dc:identifier>
  <dcterms:modified xsi:type="dcterms:W3CDTF">2011-08-01T06:04:30Z</dcterms:modified>
  <cp:revision>1</cp:revision>
  <dc:title>Business</dc:title>
</cp:coreProperties>
</file>