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60" r:id="rId4"/>
    <p:sldId id="266" r:id="rId5"/>
    <p:sldId id="261" r:id="rId6"/>
    <p:sldId id="262" r:id="rId7"/>
    <p:sldId id="263" r:id="rId8"/>
    <p:sldId id="264" r:id="rId9"/>
    <p:sldId id="265"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4796BD-E08A-4A09-9DA4-FDC79402D5B0}"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3390462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796BD-E08A-4A09-9DA4-FDC79402D5B0}"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3689019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796BD-E08A-4A09-9DA4-FDC79402D5B0}"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E0CC4A-92AE-4363-AECC-4BC732C2C44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6394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4796BD-E08A-4A09-9DA4-FDC79402D5B0}"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635691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4796BD-E08A-4A09-9DA4-FDC79402D5B0}"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E0CC4A-92AE-4363-AECC-4BC732C2C44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4109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4796BD-E08A-4A09-9DA4-FDC79402D5B0}"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4267399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796BD-E08A-4A09-9DA4-FDC79402D5B0}"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3566951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796BD-E08A-4A09-9DA4-FDC79402D5B0}"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2078409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796BD-E08A-4A09-9DA4-FDC79402D5B0}"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667640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4796BD-E08A-4A09-9DA4-FDC79402D5B0}"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341833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796BD-E08A-4A09-9DA4-FDC79402D5B0}"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399002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796BD-E08A-4A09-9DA4-FDC79402D5B0}" type="datetimeFigureOut">
              <a:rPr lang="en-IN" smtClean="0"/>
              <a:t>19-07-2023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28567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796BD-E08A-4A09-9DA4-FDC79402D5B0}" type="datetimeFigureOut">
              <a:rPr lang="en-IN" smtClean="0"/>
              <a:t>19-07-2023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167113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796BD-E08A-4A09-9DA4-FDC79402D5B0}" type="datetimeFigureOut">
              <a:rPr lang="en-IN" smtClean="0"/>
              <a:t>19-07-2023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2680094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4796BD-E08A-4A09-9DA4-FDC79402D5B0}"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1753038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4796BD-E08A-4A09-9DA4-FDC79402D5B0}"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E0CC4A-92AE-4363-AECC-4BC732C2C44B}" type="slidenum">
              <a:rPr lang="en-IN" smtClean="0"/>
              <a:t>‹#›</a:t>
            </a:fld>
            <a:endParaRPr lang="en-IN"/>
          </a:p>
        </p:txBody>
      </p:sp>
    </p:spTree>
    <p:extLst>
      <p:ext uri="{BB962C8B-B14F-4D97-AF65-F5344CB8AC3E}">
        <p14:creationId xmlns:p14="http://schemas.microsoft.com/office/powerpoint/2010/main" val="160802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4796BD-E08A-4A09-9DA4-FDC79402D5B0}" type="datetimeFigureOut">
              <a:rPr lang="en-IN" smtClean="0"/>
              <a:t>19-07-2023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AE0CC4A-92AE-4363-AECC-4BC732C2C44B}" type="slidenum">
              <a:rPr lang="en-IN" smtClean="0"/>
              <a:t>‹#›</a:t>
            </a:fld>
            <a:endParaRPr lang="en-IN"/>
          </a:p>
        </p:txBody>
      </p:sp>
    </p:spTree>
    <p:extLst>
      <p:ext uri="{BB962C8B-B14F-4D97-AF65-F5344CB8AC3E}">
        <p14:creationId xmlns:p14="http://schemas.microsoft.com/office/powerpoint/2010/main" val="1419818846"/>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huttlecock.kalpasrusti.com/" TargetMode="External"/><Relationship Id="rId2" Type="http://schemas.openxmlformats.org/officeDocument/2006/relationships/hyperlink" Target="https://creditguard.kalpasrusti.com/" TargetMode="External"/><Relationship Id="rId1" Type="http://schemas.openxmlformats.org/officeDocument/2006/relationships/slideLayout" Target="../slideLayouts/slideLayout2.xml"/><Relationship Id="rId5" Type="http://schemas.openxmlformats.org/officeDocument/2006/relationships/hyperlink" Target="https://www.youtube.com/watch?v=S2DaIBGiGXc" TargetMode="External"/><Relationship Id="rId4" Type="http://schemas.openxmlformats.org/officeDocument/2006/relationships/hyperlink" Target="https://github.com/GauravBiraris/LC-Sample/commit/c631d43407a501c027738570a48cb71554955c6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A2BD-022A-E630-7ECA-C4AB9F11E839}"/>
              </a:ext>
            </a:extLst>
          </p:cNvPr>
          <p:cNvSpPr>
            <a:spLocks noGrp="1"/>
          </p:cNvSpPr>
          <p:nvPr>
            <p:ph type="ctrTitle"/>
          </p:nvPr>
        </p:nvSpPr>
        <p:spPr>
          <a:xfrm>
            <a:off x="1428750" y="1543050"/>
            <a:ext cx="10075863" cy="3028591"/>
          </a:xfrm>
        </p:spPr>
        <p:txBody>
          <a:bodyPr>
            <a:normAutofit/>
          </a:bodyPr>
          <a:lstStyle/>
          <a:p>
            <a:pPr algn="ctr"/>
            <a:r>
              <a:rPr lang="en-US" sz="4400" b="1" dirty="0"/>
              <a:t>Trade financing on RSK blockchain to boost international &amp; domestic trades </a:t>
            </a:r>
            <a:endParaRPr lang="en-IN" sz="4400" b="1" dirty="0"/>
          </a:p>
        </p:txBody>
      </p:sp>
      <p:sp>
        <p:nvSpPr>
          <p:cNvPr id="3" name="Subtitle 2">
            <a:extLst>
              <a:ext uri="{FF2B5EF4-FFF2-40B4-BE49-F238E27FC236}">
                <a16:creationId xmlns:a16="http://schemas.microsoft.com/office/drawing/2014/main" id="{9B331A92-221D-FBC6-6D67-0C67481E9E9B}"/>
              </a:ext>
            </a:extLst>
          </p:cNvPr>
          <p:cNvSpPr>
            <a:spLocks noGrp="1"/>
          </p:cNvSpPr>
          <p:nvPr>
            <p:ph type="subTitle" idx="1"/>
          </p:nvPr>
        </p:nvSpPr>
        <p:spPr>
          <a:xfrm>
            <a:off x="2589214" y="5017409"/>
            <a:ext cx="8915399" cy="1126283"/>
          </a:xfrm>
        </p:spPr>
        <p:txBody>
          <a:bodyPr/>
          <a:lstStyle/>
          <a:p>
            <a:endParaRPr lang="en-IN" dirty="0"/>
          </a:p>
        </p:txBody>
      </p:sp>
    </p:spTree>
    <p:extLst>
      <p:ext uri="{BB962C8B-B14F-4D97-AF65-F5344CB8AC3E}">
        <p14:creationId xmlns:p14="http://schemas.microsoft.com/office/powerpoint/2010/main" val="3011412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D058-A819-BE2F-4704-AAE9252A0D0F}"/>
              </a:ext>
            </a:extLst>
          </p:cNvPr>
          <p:cNvSpPr>
            <a:spLocks noGrp="1"/>
          </p:cNvSpPr>
          <p:nvPr>
            <p:ph type="title"/>
          </p:nvPr>
        </p:nvSpPr>
        <p:spPr/>
        <p:txBody>
          <a:bodyPr/>
          <a:lstStyle/>
          <a:p>
            <a:r>
              <a:rPr lang="en-IN" b="1" dirty="0"/>
              <a:t>Future Plans</a:t>
            </a:r>
          </a:p>
        </p:txBody>
      </p:sp>
      <p:sp>
        <p:nvSpPr>
          <p:cNvPr id="3" name="Content Placeholder 2">
            <a:extLst>
              <a:ext uri="{FF2B5EF4-FFF2-40B4-BE49-F238E27FC236}">
                <a16:creationId xmlns:a16="http://schemas.microsoft.com/office/drawing/2014/main" id="{B4F27D6D-88E6-E68C-1FA3-3A9EE4A35F33}"/>
              </a:ext>
            </a:extLst>
          </p:cNvPr>
          <p:cNvSpPr>
            <a:spLocks noGrp="1"/>
          </p:cNvSpPr>
          <p:nvPr>
            <p:ph idx="1"/>
          </p:nvPr>
        </p:nvSpPr>
        <p:spPr/>
        <p:txBody>
          <a:bodyPr/>
          <a:lstStyle/>
          <a:p>
            <a:r>
              <a:rPr lang="en-IN" dirty="0"/>
              <a:t>MVP exposure and market outreach</a:t>
            </a:r>
          </a:p>
          <a:p>
            <a:r>
              <a:rPr lang="en-IN" dirty="0"/>
              <a:t>Commercialization</a:t>
            </a:r>
          </a:p>
        </p:txBody>
      </p:sp>
    </p:spTree>
    <p:extLst>
      <p:ext uri="{BB962C8B-B14F-4D97-AF65-F5344CB8AC3E}">
        <p14:creationId xmlns:p14="http://schemas.microsoft.com/office/powerpoint/2010/main" val="3973007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C58C-7247-5AC0-3113-9BF91FDA023A}"/>
              </a:ext>
            </a:extLst>
          </p:cNvPr>
          <p:cNvSpPr>
            <a:spLocks noGrp="1"/>
          </p:cNvSpPr>
          <p:nvPr>
            <p:ph type="title"/>
          </p:nvPr>
        </p:nvSpPr>
        <p:spPr>
          <a:xfrm>
            <a:off x="2846069" y="2308860"/>
            <a:ext cx="9132571" cy="3028950"/>
          </a:xfrm>
        </p:spPr>
        <p:txBody>
          <a:bodyPr>
            <a:noAutofit/>
          </a:bodyPr>
          <a:lstStyle/>
          <a:p>
            <a:r>
              <a:rPr lang="en-IN" sz="9600" b="1" dirty="0"/>
              <a:t>Thank You!</a:t>
            </a:r>
          </a:p>
        </p:txBody>
      </p:sp>
    </p:spTree>
    <p:extLst>
      <p:ext uri="{BB962C8B-B14F-4D97-AF65-F5344CB8AC3E}">
        <p14:creationId xmlns:p14="http://schemas.microsoft.com/office/powerpoint/2010/main" val="2820823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C9A9-EF22-17DE-6593-A5CEA1BFF87A}"/>
              </a:ext>
            </a:extLst>
          </p:cNvPr>
          <p:cNvSpPr>
            <a:spLocks noGrp="1"/>
          </p:cNvSpPr>
          <p:nvPr>
            <p:ph type="title"/>
          </p:nvPr>
        </p:nvSpPr>
        <p:spPr/>
        <p:txBody>
          <a:bodyPr/>
          <a:lstStyle/>
          <a:p>
            <a:r>
              <a:rPr lang="en-IN" b="1" dirty="0"/>
              <a:t>Problem</a:t>
            </a:r>
          </a:p>
        </p:txBody>
      </p:sp>
      <p:sp>
        <p:nvSpPr>
          <p:cNvPr id="3" name="Content Placeholder 2">
            <a:extLst>
              <a:ext uri="{FF2B5EF4-FFF2-40B4-BE49-F238E27FC236}">
                <a16:creationId xmlns:a16="http://schemas.microsoft.com/office/drawing/2014/main" id="{79E3474A-761C-0234-F8C4-77BEC317F3F4}"/>
              </a:ext>
            </a:extLst>
          </p:cNvPr>
          <p:cNvSpPr>
            <a:spLocks noGrp="1"/>
          </p:cNvSpPr>
          <p:nvPr>
            <p:ph idx="1"/>
          </p:nvPr>
        </p:nvSpPr>
        <p:spPr/>
        <p:txBody>
          <a:bodyPr/>
          <a:lstStyle/>
          <a:p>
            <a:r>
              <a:rPr lang="en-IN" dirty="0"/>
              <a:t>Generation of Letter of Credit takes much time and needs good traction with banks</a:t>
            </a:r>
          </a:p>
          <a:p>
            <a:r>
              <a:rPr lang="en-IN" dirty="0"/>
              <a:t>Several Banks are involved in execution of a LC e.g. </a:t>
            </a:r>
            <a:r>
              <a:rPr lang="en-US" dirty="0"/>
              <a:t>issuing bank, advisory bank, intermediate banks (include confirming bank, reimbursing bank &amp; negotiating bank).</a:t>
            </a:r>
            <a:endParaRPr lang="en-IN" dirty="0"/>
          </a:p>
          <a:p>
            <a:r>
              <a:rPr lang="en-IN" dirty="0"/>
              <a:t>Costs of LC are significantly high. Additionally, currency exchange fees increase the expenses.</a:t>
            </a:r>
          </a:p>
          <a:p>
            <a:r>
              <a:rPr lang="en-IN" dirty="0"/>
              <a:t>Conventional LCs aren’t feasible for smaller trades</a:t>
            </a:r>
          </a:p>
          <a:p>
            <a:r>
              <a:rPr lang="en-IN" dirty="0"/>
              <a:t>Conventional LC execution is cumbersome</a:t>
            </a:r>
          </a:p>
          <a:p>
            <a:r>
              <a:rPr lang="en-IN" dirty="0"/>
              <a:t>Centralized operations of banks can adversely affect the trade financing ecosystem.</a:t>
            </a:r>
          </a:p>
        </p:txBody>
      </p:sp>
    </p:spTree>
    <p:extLst>
      <p:ext uri="{BB962C8B-B14F-4D97-AF65-F5344CB8AC3E}">
        <p14:creationId xmlns:p14="http://schemas.microsoft.com/office/powerpoint/2010/main" val="1842930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BDB2-CACD-0BA5-217D-A0F6ECB088B8}"/>
              </a:ext>
            </a:extLst>
          </p:cNvPr>
          <p:cNvSpPr>
            <a:spLocks noGrp="1"/>
          </p:cNvSpPr>
          <p:nvPr>
            <p:ph type="title"/>
          </p:nvPr>
        </p:nvSpPr>
        <p:spPr/>
        <p:txBody>
          <a:bodyPr/>
          <a:lstStyle/>
          <a:p>
            <a:r>
              <a:rPr lang="en-IN" b="1" dirty="0"/>
              <a:t>Solution</a:t>
            </a:r>
          </a:p>
        </p:txBody>
      </p:sp>
      <p:sp>
        <p:nvSpPr>
          <p:cNvPr id="3" name="Content Placeholder 2">
            <a:extLst>
              <a:ext uri="{FF2B5EF4-FFF2-40B4-BE49-F238E27FC236}">
                <a16:creationId xmlns:a16="http://schemas.microsoft.com/office/drawing/2014/main" id="{E376B58A-9DBB-C60A-F7C2-1EB1DDB6C3A8}"/>
              </a:ext>
            </a:extLst>
          </p:cNvPr>
          <p:cNvSpPr>
            <a:spLocks noGrp="1"/>
          </p:cNvSpPr>
          <p:nvPr>
            <p:ph idx="1"/>
          </p:nvPr>
        </p:nvSpPr>
        <p:spPr>
          <a:xfrm>
            <a:off x="2286000" y="2080260"/>
            <a:ext cx="9218612" cy="3830962"/>
          </a:xfrm>
        </p:spPr>
        <p:txBody>
          <a:bodyPr/>
          <a:lstStyle/>
          <a:p>
            <a:r>
              <a:rPr lang="en-IN" dirty="0"/>
              <a:t>LC as a smart contract on RSK blockchain.</a:t>
            </a:r>
          </a:p>
          <a:p>
            <a:endParaRPr lang="en-IN" dirty="0"/>
          </a:p>
          <a:p>
            <a:r>
              <a:rPr lang="en-IN" dirty="0"/>
              <a:t>A platform which generates LC smart contract and guards its execution on blockchain: </a:t>
            </a:r>
            <a:r>
              <a:rPr lang="en-IN" dirty="0" err="1"/>
              <a:t>CreditGuard</a:t>
            </a:r>
            <a:endParaRPr lang="en-IN" dirty="0"/>
          </a:p>
          <a:p>
            <a:endParaRPr lang="en-IN" dirty="0"/>
          </a:p>
          <a:p>
            <a:r>
              <a:rPr lang="en-IN" dirty="0"/>
              <a:t>A consensus human oracles to evaluate any documents/proofs against the smart contract (or LC) terms: shuttlecock </a:t>
            </a:r>
          </a:p>
          <a:p>
            <a:endParaRPr lang="en-IN" dirty="0"/>
          </a:p>
          <a:p>
            <a:r>
              <a:rPr lang="en-IN" dirty="0"/>
              <a:t>Pegging can be done by user, else can be done by </a:t>
            </a:r>
            <a:r>
              <a:rPr lang="en-IN" dirty="0" err="1"/>
              <a:t>CreditGuard</a:t>
            </a:r>
            <a:endParaRPr lang="en-IN" dirty="0"/>
          </a:p>
        </p:txBody>
      </p:sp>
    </p:spTree>
    <p:extLst>
      <p:ext uri="{BB962C8B-B14F-4D97-AF65-F5344CB8AC3E}">
        <p14:creationId xmlns:p14="http://schemas.microsoft.com/office/powerpoint/2010/main" val="278018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C0B4-A171-FE8D-1F94-60A3B9A4D988}"/>
              </a:ext>
            </a:extLst>
          </p:cNvPr>
          <p:cNvSpPr>
            <a:spLocks noGrp="1"/>
          </p:cNvSpPr>
          <p:nvPr>
            <p:ph type="title"/>
          </p:nvPr>
        </p:nvSpPr>
        <p:spPr>
          <a:xfrm>
            <a:off x="2444335" y="402526"/>
            <a:ext cx="8911687" cy="1280890"/>
          </a:xfrm>
        </p:spPr>
        <p:txBody>
          <a:bodyPr/>
          <a:lstStyle/>
          <a:p>
            <a:r>
              <a:rPr lang="en-IN" b="1" dirty="0"/>
              <a:t>Architecture &amp; Process Flow </a:t>
            </a:r>
          </a:p>
        </p:txBody>
      </p:sp>
      <p:pic>
        <p:nvPicPr>
          <p:cNvPr id="7" name="Picture 6">
            <a:extLst>
              <a:ext uri="{FF2B5EF4-FFF2-40B4-BE49-F238E27FC236}">
                <a16:creationId xmlns:a16="http://schemas.microsoft.com/office/drawing/2014/main" id="{65A8552B-1A6B-0568-E875-54759F932E22}"/>
              </a:ext>
            </a:extLst>
          </p:cNvPr>
          <p:cNvPicPr>
            <a:picLocks noChangeAspect="1"/>
          </p:cNvPicPr>
          <p:nvPr/>
        </p:nvPicPr>
        <p:blipFill>
          <a:blip r:embed="rId2"/>
          <a:stretch>
            <a:fillRect/>
          </a:stretch>
        </p:blipFill>
        <p:spPr>
          <a:xfrm>
            <a:off x="2592925" y="1408337"/>
            <a:ext cx="8051406" cy="5232493"/>
          </a:xfrm>
          <a:prstGeom prst="rect">
            <a:avLst/>
          </a:prstGeom>
        </p:spPr>
      </p:pic>
    </p:spTree>
    <p:extLst>
      <p:ext uri="{BB962C8B-B14F-4D97-AF65-F5344CB8AC3E}">
        <p14:creationId xmlns:p14="http://schemas.microsoft.com/office/powerpoint/2010/main" val="376440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96D6-4D0F-47A3-D79D-233F5DA2C79B}"/>
              </a:ext>
            </a:extLst>
          </p:cNvPr>
          <p:cNvSpPr>
            <a:spLocks noGrp="1"/>
          </p:cNvSpPr>
          <p:nvPr>
            <p:ph type="title"/>
          </p:nvPr>
        </p:nvSpPr>
        <p:spPr/>
        <p:txBody>
          <a:bodyPr/>
          <a:lstStyle/>
          <a:p>
            <a:r>
              <a:rPr lang="en-IN" b="1" dirty="0"/>
              <a:t>Advantages</a:t>
            </a:r>
          </a:p>
        </p:txBody>
      </p:sp>
      <p:sp>
        <p:nvSpPr>
          <p:cNvPr id="3" name="Content Placeholder 2">
            <a:extLst>
              <a:ext uri="{FF2B5EF4-FFF2-40B4-BE49-F238E27FC236}">
                <a16:creationId xmlns:a16="http://schemas.microsoft.com/office/drawing/2014/main" id="{9CCAB1D8-4049-88F9-4C1A-001619920981}"/>
              </a:ext>
            </a:extLst>
          </p:cNvPr>
          <p:cNvSpPr>
            <a:spLocks noGrp="1"/>
          </p:cNvSpPr>
          <p:nvPr>
            <p:ph idx="1"/>
          </p:nvPr>
        </p:nvSpPr>
        <p:spPr/>
        <p:txBody>
          <a:bodyPr/>
          <a:lstStyle/>
          <a:p>
            <a:r>
              <a:rPr lang="en-IN" dirty="0"/>
              <a:t>The LC on RSK blockchain will be cheaper</a:t>
            </a:r>
          </a:p>
          <a:p>
            <a:r>
              <a:rPr lang="en-IN" dirty="0"/>
              <a:t>It can be generated within few minutes</a:t>
            </a:r>
          </a:p>
          <a:p>
            <a:r>
              <a:rPr lang="en-IN" dirty="0"/>
              <a:t>Auto execution and much faster settlement</a:t>
            </a:r>
          </a:p>
          <a:p>
            <a:r>
              <a:rPr lang="en-IN" dirty="0"/>
              <a:t>Bitcoin is widely accepted liquid asset. Hence any trade partner would agree to accept the payment in terms of BTC or RBTC.</a:t>
            </a:r>
          </a:p>
          <a:p>
            <a:r>
              <a:rPr lang="en-IN" dirty="0"/>
              <a:t>Decentralized LC is better than conventional LCs. No loss of credit is ensured. </a:t>
            </a:r>
          </a:p>
        </p:txBody>
      </p:sp>
    </p:spTree>
    <p:extLst>
      <p:ext uri="{BB962C8B-B14F-4D97-AF65-F5344CB8AC3E}">
        <p14:creationId xmlns:p14="http://schemas.microsoft.com/office/powerpoint/2010/main" val="192330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9F393-94E8-FCA4-93CB-E8ECDF3314F6}"/>
              </a:ext>
            </a:extLst>
          </p:cNvPr>
          <p:cNvSpPr>
            <a:spLocks noGrp="1"/>
          </p:cNvSpPr>
          <p:nvPr>
            <p:ph type="title"/>
          </p:nvPr>
        </p:nvSpPr>
        <p:spPr/>
        <p:txBody>
          <a:bodyPr/>
          <a:lstStyle/>
          <a:p>
            <a:r>
              <a:rPr lang="en-IN" b="1" dirty="0"/>
              <a:t>Potential Customers</a:t>
            </a:r>
          </a:p>
        </p:txBody>
      </p:sp>
      <p:sp>
        <p:nvSpPr>
          <p:cNvPr id="3" name="Content Placeholder 2">
            <a:extLst>
              <a:ext uri="{FF2B5EF4-FFF2-40B4-BE49-F238E27FC236}">
                <a16:creationId xmlns:a16="http://schemas.microsoft.com/office/drawing/2014/main" id="{EF4266B0-B511-C752-0855-EFDA6BB78EDA}"/>
              </a:ext>
            </a:extLst>
          </p:cNvPr>
          <p:cNvSpPr>
            <a:spLocks noGrp="1"/>
          </p:cNvSpPr>
          <p:nvPr>
            <p:ph idx="1"/>
          </p:nvPr>
        </p:nvSpPr>
        <p:spPr/>
        <p:txBody>
          <a:bodyPr/>
          <a:lstStyle/>
          <a:p>
            <a:r>
              <a:rPr lang="en-IN" dirty="0"/>
              <a:t>International Traders</a:t>
            </a:r>
          </a:p>
          <a:p>
            <a:r>
              <a:rPr lang="en-IN" dirty="0"/>
              <a:t>Domestic Traders</a:t>
            </a:r>
          </a:p>
          <a:p>
            <a:r>
              <a:rPr lang="en-IN" dirty="0"/>
              <a:t>Commission agents</a:t>
            </a:r>
          </a:p>
          <a:p>
            <a:r>
              <a:rPr lang="en-IN" dirty="0"/>
              <a:t>Consumers expecting ensured quality before payment. </a:t>
            </a:r>
          </a:p>
          <a:p>
            <a:r>
              <a:rPr lang="en-IN" dirty="0"/>
              <a:t>E-commerce sites can integrate this feature. </a:t>
            </a:r>
          </a:p>
          <a:p>
            <a:r>
              <a:rPr lang="en-IN" dirty="0"/>
              <a:t>Can be integrated with insurance companies</a:t>
            </a:r>
          </a:p>
        </p:txBody>
      </p:sp>
    </p:spTree>
    <p:extLst>
      <p:ext uri="{BB962C8B-B14F-4D97-AF65-F5344CB8AC3E}">
        <p14:creationId xmlns:p14="http://schemas.microsoft.com/office/powerpoint/2010/main" val="91786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712B-B552-B73A-1C57-5CB3B4A6C154}"/>
              </a:ext>
            </a:extLst>
          </p:cNvPr>
          <p:cNvSpPr>
            <a:spLocks noGrp="1"/>
          </p:cNvSpPr>
          <p:nvPr>
            <p:ph type="title"/>
          </p:nvPr>
        </p:nvSpPr>
        <p:spPr/>
        <p:txBody>
          <a:bodyPr/>
          <a:lstStyle/>
          <a:p>
            <a:r>
              <a:rPr lang="en-IN" b="1" dirty="0"/>
              <a:t>Market</a:t>
            </a:r>
          </a:p>
        </p:txBody>
      </p:sp>
      <p:sp>
        <p:nvSpPr>
          <p:cNvPr id="3" name="Content Placeholder 2">
            <a:extLst>
              <a:ext uri="{FF2B5EF4-FFF2-40B4-BE49-F238E27FC236}">
                <a16:creationId xmlns:a16="http://schemas.microsoft.com/office/drawing/2014/main" id="{1A1BB194-CD51-0BF0-B87A-84B1CED03C8F}"/>
              </a:ext>
            </a:extLst>
          </p:cNvPr>
          <p:cNvSpPr>
            <a:spLocks noGrp="1"/>
          </p:cNvSpPr>
          <p:nvPr>
            <p:ph idx="1"/>
          </p:nvPr>
        </p:nvSpPr>
        <p:spPr/>
        <p:txBody>
          <a:bodyPr>
            <a:normAutofit/>
          </a:bodyPr>
          <a:lstStyle/>
          <a:p>
            <a:r>
              <a:rPr lang="en-US" dirty="0"/>
              <a:t>Global letter of credit confirmation market size was valued at USD 4.30 Billion in 2019 and is projected to reach USD 4.99 Billion by 2027, growing at a CAGR of 3.18% from 2020 to 2027.</a:t>
            </a:r>
          </a:p>
          <a:p>
            <a:endParaRPr lang="en-US" dirty="0"/>
          </a:p>
          <a:p>
            <a:r>
              <a:rPr lang="en-US" dirty="0"/>
              <a:t>Above market consists of LC confirmation (incurred by confirming &amp; issuing banks only). Additionally there advising, reimbursing &amp; negotiating sections. </a:t>
            </a:r>
          </a:p>
          <a:p>
            <a:endParaRPr lang="en-US" dirty="0"/>
          </a:p>
          <a:p>
            <a:r>
              <a:rPr lang="en-US" dirty="0"/>
              <a:t>The global trade finance market size reached US$ 48.2 Billion in 2022. And the market is expected to reach US$ 70.0 Billion by 2028, exhibiting a growth rate (CAGR) of 6.2% during 2023-2028. This market also includes that of letter of credit.</a:t>
            </a:r>
            <a:endParaRPr lang="en-IN" dirty="0"/>
          </a:p>
        </p:txBody>
      </p:sp>
    </p:spTree>
    <p:extLst>
      <p:ext uri="{BB962C8B-B14F-4D97-AF65-F5344CB8AC3E}">
        <p14:creationId xmlns:p14="http://schemas.microsoft.com/office/powerpoint/2010/main" val="238482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B0DF-F168-9AC4-6A73-54573FCE47D3}"/>
              </a:ext>
            </a:extLst>
          </p:cNvPr>
          <p:cNvSpPr>
            <a:spLocks noGrp="1"/>
          </p:cNvSpPr>
          <p:nvPr>
            <p:ph type="title"/>
          </p:nvPr>
        </p:nvSpPr>
        <p:spPr/>
        <p:txBody>
          <a:bodyPr/>
          <a:lstStyle/>
          <a:p>
            <a:r>
              <a:rPr lang="en-IN" b="1" dirty="0"/>
              <a:t>Competition Perspective</a:t>
            </a:r>
          </a:p>
        </p:txBody>
      </p:sp>
      <p:sp>
        <p:nvSpPr>
          <p:cNvPr id="3" name="Content Placeholder 2">
            <a:extLst>
              <a:ext uri="{FF2B5EF4-FFF2-40B4-BE49-F238E27FC236}">
                <a16:creationId xmlns:a16="http://schemas.microsoft.com/office/drawing/2014/main" id="{FD87BCAE-F753-8568-8EA1-319668FC44E1}"/>
              </a:ext>
            </a:extLst>
          </p:cNvPr>
          <p:cNvSpPr>
            <a:spLocks noGrp="1"/>
          </p:cNvSpPr>
          <p:nvPr>
            <p:ph idx="1"/>
          </p:nvPr>
        </p:nvSpPr>
        <p:spPr/>
        <p:txBody>
          <a:bodyPr/>
          <a:lstStyle/>
          <a:p>
            <a:r>
              <a:rPr lang="en-US" dirty="0"/>
              <a:t>All the incumbent competitors in this market are banks or traditional financial institutions. Our solution is going to be only of its kind service based on blockchain offering faster, more secure and easy execution of LCs. Thus we expect to grab a significant portion of above market. </a:t>
            </a:r>
            <a:endParaRPr lang="en-IN" dirty="0"/>
          </a:p>
        </p:txBody>
      </p:sp>
    </p:spTree>
    <p:extLst>
      <p:ext uri="{BB962C8B-B14F-4D97-AF65-F5344CB8AC3E}">
        <p14:creationId xmlns:p14="http://schemas.microsoft.com/office/powerpoint/2010/main" val="254706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1247-651A-79A8-BE0A-DBE21D854DEB}"/>
              </a:ext>
            </a:extLst>
          </p:cNvPr>
          <p:cNvSpPr>
            <a:spLocks noGrp="1"/>
          </p:cNvSpPr>
          <p:nvPr>
            <p:ph type="title"/>
          </p:nvPr>
        </p:nvSpPr>
        <p:spPr/>
        <p:txBody>
          <a:bodyPr/>
          <a:lstStyle/>
          <a:p>
            <a:r>
              <a:rPr lang="en-IN" b="1" dirty="0"/>
              <a:t>Technical Status</a:t>
            </a:r>
          </a:p>
        </p:txBody>
      </p:sp>
      <p:sp>
        <p:nvSpPr>
          <p:cNvPr id="3" name="Content Placeholder 2">
            <a:extLst>
              <a:ext uri="{FF2B5EF4-FFF2-40B4-BE49-F238E27FC236}">
                <a16:creationId xmlns:a16="http://schemas.microsoft.com/office/drawing/2014/main" id="{B084A997-00E3-0C42-4EBB-D25025A42678}"/>
              </a:ext>
            </a:extLst>
          </p:cNvPr>
          <p:cNvSpPr>
            <a:spLocks noGrp="1"/>
          </p:cNvSpPr>
          <p:nvPr>
            <p:ph idx="1"/>
          </p:nvPr>
        </p:nvSpPr>
        <p:spPr/>
        <p:txBody>
          <a:bodyPr>
            <a:normAutofit/>
          </a:bodyPr>
          <a:lstStyle/>
          <a:p>
            <a:r>
              <a:rPr lang="en-IN" dirty="0"/>
              <a:t>MVP is available.</a:t>
            </a:r>
          </a:p>
          <a:p>
            <a:endParaRPr lang="en-IN" dirty="0"/>
          </a:p>
          <a:p>
            <a:r>
              <a:rPr lang="en-IN" dirty="0" err="1"/>
              <a:t>CreditGuard</a:t>
            </a:r>
            <a:r>
              <a:rPr lang="en-IN" dirty="0"/>
              <a:t> at: </a:t>
            </a:r>
            <a:r>
              <a:rPr lang="en-IN" dirty="0">
                <a:hlinkClick r:id="rId2"/>
              </a:rPr>
              <a:t>https://creditguard.kalpasrusti.com</a:t>
            </a:r>
            <a:r>
              <a:rPr lang="en-IN" dirty="0"/>
              <a:t> </a:t>
            </a:r>
          </a:p>
          <a:p>
            <a:r>
              <a:rPr lang="en-IN" dirty="0"/>
              <a:t>Shuttlecock at: </a:t>
            </a:r>
            <a:r>
              <a:rPr lang="en-IN" dirty="0">
                <a:hlinkClick r:id="rId3"/>
              </a:rPr>
              <a:t>https://shuttlecock.kalpasrusti.com</a:t>
            </a:r>
            <a:r>
              <a:rPr lang="en-IN" dirty="0"/>
              <a:t> </a:t>
            </a:r>
          </a:p>
          <a:p>
            <a:endParaRPr lang="en-IN" dirty="0"/>
          </a:p>
          <a:p>
            <a:r>
              <a:rPr lang="en-IN" dirty="0"/>
              <a:t>Standard solidity code of LC smart contract (sample) at: </a:t>
            </a:r>
            <a:r>
              <a:rPr lang="en-IN" dirty="0">
                <a:hlinkClick r:id="rId4"/>
              </a:rPr>
              <a:t>https://github.com/GauravBiraris/LC-Sample/commit/c631d43407a501c027738570a48cb71554955c67</a:t>
            </a:r>
            <a:endParaRPr lang="en-IN" dirty="0"/>
          </a:p>
          <a:p>
            <a:endParaRPr lang="en-IN" dirty="0"/>
          </a:p>
          <a:p>
            <a:r>
              <a:rPr lang="en-IN" dirty="0"/>
              <a:t>Demonstration video at: </a:t>
            </a:r>
            <a:r>
              <a:rPr lang="en-IN" dirty="0">
                <a:hlinkClick r:id="rId5"/>
              </a:rPr>
              <a:t>https://www.youtube.com/watch?v=S2DaIBGiGXc</a:t>
            </a:r>
            <a:r>
              <a:rPr lang="en-IN" dirty="0"/>
              <a:t>   </a:t>
            </a:r>
          </a:p>
        </p:txBody>
      </p:sp>
    </p:spTree>
    <p:extLst>
      <p:ext uri="{BB962C8B-B14F-4D97-AF65-F5344CB8AC3E}">
        <p14:creationId xmlns:p14="http://schemas.microsoft.com/office/powerpoint/2010/main" val="1482172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336</TotalTime>
  <Words>496</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Trade financing on RSK blockchain to boost international &amp; domestic trades </vt:lpstr>
      <vt:lpstr>Problem</vt:lpstr>
      <vt:lpstr>Solution</vt:lpstr>
      <vt:lpstr>Architecture &amp; Process Flow </vt:lpstr>
      <vt:lpstr>Advantages</vt:lpstr>
      <vt:lpstr>Potential Customers</vt:lpstr>
      <vt:lpstr>Market</vt:lpstr>
      <vt:lpstr>Competition Perspective</vt:lpstr>
      <vt:lpstr>Technical Status</vt:lpstr>
      <vt:lpstr>Future Plans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Kumar Biraris</dc:creator>
  <cp:lastModifiedBy>Gaurav Kumar Biraris</cp:lastModifiedBy>
  <cp:revision>51</cp:revision>
  <dcterms:created xsi:type="dcterms:W3CDTF">2023-07-18T13:58:45Z</dcterms:created>
  <dcterms:modified xsi:type="dcterms:W3CDTF">2023-07-19T12:55:31Z</dcterms:modified>
</cp:coreProperties>
</file>