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D53B-D6D1-5E55-2363-91F7C40F1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D71C5-800A-34F4-1D76-5B81E1AEB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09806B-4425-EC64-CE02-2B7ABA04914C}"/>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BE713B3D-CD83-31F5-F56D-DEB875031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ACFEC-F2EB-9CDF-4A63-85765B65C5C4}"/>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341416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C3A8-D296-8DB0-BCEF-3AB5628E4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47B49-F223-D834-2B1C-D235F5FAD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B7D19-0592-88E7-9A25-F02C87F23B80}"/>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0D9999E5-663D-5877-AEEC-4C159536C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ECA1F-D8C3-BA36-58A9-297BAA62A6FE}"/>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237879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EC530-ABCF-1D0A-325D-9126A9FE9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2158DF-1333-CBA3-760A-5861D4604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7367-5550-9FC6-9A1C-E80E7DB48C5E}"/>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41A47712-EA24-FC8E-4874-97A008BE5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DE5FF-E05F-9277-5D92-D0ED22EC9212}"/>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184713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A363-CD86-ED5A-F47A-57BAE8B6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0B8E2-3C70-B243-7C6F-13EEC9B24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30D49-3E8D-87CF-09D1-90309E7080D7}"/>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3A01939E-6BED-F934-C55D-91E993ADD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9139C-BE25-9023-76BB-25AF6AF42B8E}"/>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352361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0FF6-C3B5-9C44-22A6-4D0D45C4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A3CA8-66BF-B454-FF64-CD9E77DF1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D564A-CE38-A650-993F-E2868A64C902}"/>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50A29B34-AA5B-C232-618F-8F89807E3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BEF6B-004D-B58E-1A13-37C68E060B7F}"/>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46601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CA81-C53B-5AD6-09C3-97CCEF76A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1207D-DF42-39E9-3EFE-0C3E1B2786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04ACB-D314-4444-8C06-A29912E79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3A1413-8A5B-2E4B-68C2-43EFB3AE504C}"/>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6" name="Footer Placeholder 5">
            <a:extLst>
              <a:ext uri="{FF2B5EF4-FFF2-40B4-BE49-F238E27FC236}">
                <a16:creationId xmlns:a16="http://schemas.microsoft.com/office/drawing/2014/main" id="{AC4E2BB9-FDB8-9F20-4936-729D0204D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3F714-AF5C-F4DF-2F03-D9F49D39B318}"/>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330547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7177-7D1C-236B-807A-CFDDDD7BA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F2E1F-F5F2-AFDD-228A-45FA42920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3B283-765F-EBE7-209C-8EF826BE2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FCE21F-7A23-60FC-891C-9929EA783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284B1-8465-DEB0-8E44-CC2A56BD6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DE746-425F-2580-5ECB-1386256359C6}"/>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8" name="Footer Placeholder 7">
            <a:extLst>
              <a:ext uri="{FF2B5EF4-FFF2-40B4-BE49-F238E27FC236}">
                <a16:creationId xmlns:a16="http://schemas.microsoft.com/office/drawing/2014/main" id="{09484F13-7AEB-F4A0-AC42-2A44D4227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45B37D-AE8A-5DFF-1007-8D2E824F938B}"/>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170509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F0E4-819B-DF0B-70DC-2BAE92B28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6FCFB-FFD8-0C43-7D66-F097E7FE1A41}"/>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4" name="Footer Placeholder 3">
            <a:extLst>
              <a:ext uri="{FF2B5EF4-FFF2-40B4-BE49-F238E27FC236}">
                <a16:creationId xmlns:a16="http://schemas.microsoft.com/office/drawing/2014/main" id="{6BA8A46E-C4BB-BCDA-39F3-729799619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E92D2-BEF4-874B-5C05-4CA30BEC11E3}"/>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228779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214756-6F9C-D050-B06E-64EE04AE278F}"/>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3" name="Footer Placeholder 2">
            <a:extLst>
              <a:ext uri="{FF2B5EF4-FFF2-40B4-BE49-F238E27FC236}">
                <a16:creationId xmlns:a16="http://schemas.microsoft.com/office/drawing/2014/main" id="{5690508C-E4CC-A6B0-580B-1245A7AC8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0242A4-A64F-9233-E1D9-FF0B09F7ED14}"/>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282474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950D-8057-9C41-4AD2-6CD3862E2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96659-89F7-1253-56B8-AE56FDDCD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D5F38-081F-FC67-B312-5DE3DA91F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0FD40-9F96-D8E2-D077-70D42B9A8193}"/>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6" name="Footer Placeholder 5">
            <a:extLst>
              <a:ext uri="{FF2B5EF4-FFF2-40B4-BE49-F238E27FC236}">
                <a16:creationId xmlns:a16="http://schemas.microsoft.com/office/drawing/2014/main" id="{5498235B-26EB-C197-C263-ACAF4886A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FEF36-3268-9209-2336-3B8A9D87CCA0}"/>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274241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3012-96FF-5C7F-ABFC-9D55755EC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6AD718-905B-AA72-B1C7-A4D028A40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6A329-9787-C2C2-E2F9-68A29406A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236A8-5163-35AE-B027-2BC1343A68CF}"/>
              </a:ext>
            </a:extLst>
          </p:cNvPr>
          <p:cNvSpPr>
            <a:spLocks noGrp="1"/>
          </p:cNvSpPr>
          <p:nvPr>
            <p:ph type="dt" sz="half" idx="10"/>
          </p:nvPr>
        </p:nvSpPr>
        <p:spPr/>
        <p:txBody>
          <a:bodyPr/>
          <a:lstStyle/>
          <a:p>
            <a:fld id="{1A7071DC-04C0-41E9-A002-5F2ED64D57BE}" type="datetimeFigureOut">
              <a:rPr lang="en-US" smtClean="0"/>
              <a:t>2/5/2023</a:t>
            </a:fld>
            <a:endParaRPr lang="en-US"/>
          </a:p>
        </p:txBody>
      </p:sp>
      <p:sp>
        <p:nvSpPr>
          <p:cNvPr id="6" name="Footer Placeholder 5">
            <a:extLst>
              <a:ext uri="{FF2B5EF4-FFF2-40B4-BE49-F238E27FC236}">
                <a16:creationId xmlns:a16="http://schemas.microsoft.com/office/drawing/2014/main" id="{CBBF7332-4725-A9E7-CFAF-1F7EE543D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B4336-A34C-C8CC-C836-AB362B244D7B}"/>
              </a:ext>
            </a:extLst>
          </p:cNvPr>
          <p:cNvSpPr>
            <a:spLocks noGrp="1"/>
          </p:cNvSpPr>
          <p:nvPr>
            <p:ph type="sldNum" sz="quarter" idx="12"/>
          </p:nvPr>
        </p:nvSpPr>
        <p:spPr/>
        <p:txBody>
          <a:bodyPr/>
          <a:lstStyle/>
          <a:p>
            <a:fld id="{98C49A42-0E40-4544-908C-9C21CA898D06}" type="slidenum">
              <a:rPr lang="en-US" smtClean="0"/>
              <a:t>‹#›</a:t>
            </a:fld>
            <a:endParaRPr lang="en-US"/>
          </a:p>
        </p:txBody>
      </p:sp>
    </p:spTree>
    <p:extLst>
      <p:ext uri="{BB962C8B-B14F-4D97-AF65-F5344CB8AC3E}">
        <p14:creationId xmlns:p14="http://schemas.microsoft.com/office/powerpoint/2010/main" val="283910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31375-5D66-3A9C-2DAC-BBF2E7F94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B5AD57-718D-0821-5EA8-785CDCF78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9DFDA-4845-B10F-8263-940DB17E3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071DC-04C0-41E9-A002-5F2ED64D57BE}" type="datetimeFigureOut">
              <a:rPr lang="en-US" smtClean="0"/>
              <a:t>2/5/2023</a:t>
            </a:fld>
            <a:endParaRPr lang="en-US"/>
          </a:p>
        </p:txBody>
      </p:sp>
      <p:sp>
        <p:nvSpPr>
          <p:cNvPr id="5" name="Footer Placeholder 4">
            <a:extLst>
              <a:ext uri="{FF2B5EF4-FFF2-40B4-BE49-F238E27FC236}">
                <a16:creationId xmlns:a16="http://schemas.microsoft.com/office/drawing/2014/main" id="{ACCE6C0A-98F0-3358-4055-99FC1A8BF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1D18CB-ED9E-DA9A-AC0A-DA2EA5522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9A42-0E40-4544-908C-9C21CA898D06}" type="slidenum">
              <a:rPr lang="en-US" smtClean="0"/>
              <a:t>‹#›</a:t>
            </a:fld>
            <a:endParaRPr lang="en-US"/>
          </a:p>
        </p:txBody>
      </p:sp>
    </p:spTree>
    <p:extLst>
      <p:ext uri="{BB962C8B-B14F-4D97-AF65-F5344CB8AC3E}">
        <p14:creationId xmlns:p14="http://schemas.microsoft.com/office/powerpoint/2010/main" val="239817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0582-0841-D8E2-848C-F72B0326AC2C}"/>
              </a:ext>
            </a:extLst>
          </p:cNvPr>
          <p:cNvSpPr>
            <a:spLocks noGrp="1"/>
          </p:cNvSpPr>
          <p:nvPr>
            <p:ph type="ctrTitle"/>
          </p:nvPr>
        </p:nvSpPr>
        <p:spPr/>
        <p:txBody>
          <a:bodyPr/>
          <a:lstStyle/>
          <a:p>
            <a:r>
              <a:rPr lang="en-US" dirty="0"/>
              <a:t>Data 101 – HW2</a:t>
            </a:r>
          </a:p>
        </p:txBody>
      </p:sp>
      <p:sp>
        <p:nvSpPr>
          <p:cNvPr id="3" name="Subtitle 2">
            <a:extLst>
              <a:ext uri="{FF2B5EF4-FFF2-40B4-BE49-F238E27FC236}">
                <a16:creationId xmlns:a16="http://schemas.microsoft.com/office/drawing/2014/main" id="{0FB7EC01-8821-7F3E-8B15-52660D61FEA6}"/>
              </a:ext>
            </a:extLst>
          </p:cNvPr>
          <p:cNvSpPr>
            <a:spLocks noGrp="1"/>
          </p:cNvSpPr>
          <p:nvPr>
            <p:ph type="subTitle" idx="1"/>
          </p:nvPr>
        </p:nvSpPr>
        <p:spPr/>
        <p:txBody>
          <a:bodyPr/>
          <a:lstStyle/>
          <a:p>
            <a:r>
              <a:rPr lang="en-US" dirty="0"/>
              <a:t>Ryan Lee</a:t>
            </a:r>
          </a:p>
        </p:txBody>
      </p:sp>
    </p:spTree>
    <p:extLst>
      <p:ext uri="{BB962C8B-B14F-4D97-AF65-F5344CB8AC3E}">
        <p14:creationId xmlns:p14="http://schemas.microsoft.com/office/powerpoint/2010/main" val="353793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FEFE2-843F-DD84-1B56-4E1ED9B0B99E}"/>
              </a:ext>
            </a:extLst>
          </p:cNvPr>
          <p:cNvSpPr>
            <a:spLocks noGrp="1"/>
          </p:cNvSpPr>
          <p:nvPr>
            <p:ph type="title"/>
          </p:nvPr>
        </p:nvSpPr>
        <p:spPr>
          <a:xfrm>
            <a:off x="630936" y="640080"/>
            <a:ext cx="4818888" cy="1481328"/>
          </a:xfrm>
        </p:spPr>
        <p:txBody>
          <a:bodyPr anchor="b">
            <a:normAutofit/>
          </a:bodyPr>
          <a:lstStyle/>
          <a:p>
            <a:r>
              <a:rPr lang="en-US" sz="5000"/>
              <a:t>Splitting up by Dozing Attribute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611B2EA-4C67-F055-6E7D-0784F23F086D}"/>
              </a:ext>
            </a:extLst>
          </p:cNvPr>
          <p:cNvSpPr>
            <a:spLocks noGrp="1"/>
          </p:cNvSpPr>
          <p:nvPr>
            <p:ph idx="1"/>
          </p:nvPr>
        </p:nvSpPr>
        <p:spPr>
          <a:xfrm>
            <a:off x="630936" y="2660904"/>
            <a:ext cx="4818888" cy="3547872"/>
          </a:xfrm>
        </p:spPr>
        <p:txBody>
          <a:bodyPr anchor="t">
            <a:normAutofit/>
          </a:bodyPr>
          <a:lstStyle/>
          <a:p>
            <a:r>
              <a:rPr lang="en-US" sz="2200" dirty="0"/>
              <a:t>Students who never doze have highest score.</a:t>
            </a:r>
          </a:p>
          <a:p>
            <a:r>
              <a:rPr lang="en-US" sz="2200" dirty="0"/>
              <a:t>Students often doze have lowest score.</a:t>
            </a:r>
          </a:p>
        </p:txBody>
      </p:sp>
      <p:pic>
        <p:nvPicPr>
          <p:cNvPr id="5" name="Content Placeholder 4" descr="Chart, bar chart&#10;&#10;Description automatically generated">
            <a:extLst>
              <a:ext uri="{FF2B5EF4-FFF2-40B4-BE49-F238E27FC236}">
                <a16:creationId xmlns:a16="http://schemas.microsoft.com/office/drawing/2014/main" id="{40C87DFA-498A-7A16-8745-1DCA35ED9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979177"/>
            <a:ext cx="5458968" cy="4899646"/>
          </a:xfrm>
          <a:prstGeom prst="rect">
            <a:avLst/>
          </a:prstGeom>
        </p:spPr>
      </p:pic>
    </p:spTree>
    <p:extLst>
      <p:ext uri="{BB962C8B-B14F-4D97-AF65-F5344CB8AC3E}">
        <p14:creationId xmlns:p14="http://schemas.microsoft.com/office/powerpoint/2010/main" val="199738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4D36-64E1-A966-6D50-78B4C9E95B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A434D4-2717-1FAA-7B56-D68CB4C0D3B9}"/>
              </a:ext>
            </a:extLst>
          </p:cNvPr>
          <p:cNvSpPr>
            <a:spLocks noGrp="1"/>
          </p:cNvSpPr>
          <p:nvPr>
            <p:ph idx="1"/>
          </p:nvPr>
        </p:nvSpPr>
        <p:spPr/>
        <p:txBody>
          <a:bodyPr/>
          <a:lstStyle/>
          <a:p>
            <a:r>
              <a:rPr lang="en-US" dirty="0"/>
              <a:t>Certain patterns can be recognized through this analyze.</a:t>
            </a:r>
          </a:p>
          <a:p>
            <a:r>
              <a:rPr lang="en-US" dirty="0"/>
              <a:t>Over 60% of students get F, so Moody’s class is tough to pass.</a:t>
            </a:r>
          </a:p>
          <a:p>
            <a:r>
              <a:rPr lang="en-US" dirty="0"/>
              <a:t>Not texting or texting as little as possible is advantageous for getting a higher grade (page 5).</a:t>
            </a:r>
          </a:p>
          <a:p>
            <a:r>
              <a:rPr lang="en-US" dirty="0"/>
              <a:t>Question often is advantageous for getting a higher grade (page 7).</a:t>
            </a:r>
          </a:p>
          <a:p>
            <a:r>
              <a:rPr lang="en-US" dirty="0"/>
              <a:t>Dozing does not affect a lot for the grade since all students who never doze got F. However, try not to doze as much as possible since students who sometimes doze have more likely to have higher grade than students who often doze (page 9).</a:t>
            </a:r>
          </a:p>
        </p:txBody>
      </p:sp>
    </p:spTree>
    <p:extLst>
      <p:ext uri="{BB962C8B-B14F-4D97-AF65-F5344CB8AC3E}">
        <p14:creationId xmlns:p14="http://schemas.microsoft.com/office/powerpoint/2010/main" val="392814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4053FB-EDBE-F3F5-D1B0-DD4CF683C72A}"/>
              </a:ext>
            </a:extLst>
          </p:cNvPr>
          <p:cNvSpPr>
            <a:spLocks noGrp="1"/>
          </p:cNvSpPr>
          <p:nvPr>
            <p:ph type="title"/>
          </p:nvPr>
        </p:nvSpPr>
        <p:spPr>
          <a:xfrm>
            <a:off x="643467" y="321734"/>
            <a:ext cx="10905066" cy="1135737"/>
          </a:xfrm>
        </p:spPr>
        <p:txBody>
          <a:bodyPr>
            <a:normAutofit/>
          </a:bodyPr>
          <a:lstStyle/>
          <a:p>
            <a:r>
              <a:rPr lang="en-US" sz="3600"/>
              <a:t>Overview</a:t>
            </a:r>
          </a:p>
        </p:txBody>
      </p:sp>
      <p:sp>
        <p:nvSpPr>
          <p:cNvPr id="11" name="Content Placeholder 10">
            <a:extLst>
              <a:ext uri="{FF2B5EF4-FFF2-40B4-BE49-F238E27FC236}">
                <a16:creationId xmlns:a16="http://schemas.microsoft.com/office/drawing/2014/main" id="{DB1DCFBD-30CA-5BD6-CB52-43D44DAF4B9B}"/>
              </a:ext>
            </a:extLst>
          </p:cNvPr>
          <p:cNvSpPr>
            <a:spLocks noGrp="1"/>
          </p:cNvSpPr>
          <p:nvPr>
            <p:ph idx="1"/>
          </p:nvPr>
        </p:nvSpPr>
        <p:spPr>
          <a:xfrm>
            <a:off x="643469" y="1782981"/>
            <a:ext cx="4008384" cy="4393982"/>
          </a:xfrm>
        </p:spPr>
        <p:txBody>
          <a:bodyPr>
            <a:normAutofit/>
          </a:bodyPr>
          <a:lstStyle/>
          <a:p>
            <a:r>
              <a:rPr lang="en-US" sz="2000" dirty="0"/>
              <a:t>Number of Students : 2000</a:t>
            </a:r>
          </a:p>
          <a:p>
            <a:r>
              <a:rPr lang="en-US" sz="2000" dirty="0"/>
              <a:t>Number of Attributes: 6</a:t>
            </a:r>
          </a:p>
          <a:p>
            <a:pPr lvl="1"/>
            <a:r>
              <a:rPr lang="en-US" sz="1600" dirty="0"/>
              <a:t>Categorical : Grade, Texting, Asking, Dozing</a:t>
            </a:r>
          </a:p>
          <a:p>
            <a:pPr lvl="1"/>
            <a:r>
              <a:rPr lang="en-US" sz="1600" dirty="0"/>
              <a:t>Numerical : Score, GPA</a:t>
            </a:r>
          </a:p>
          <a:p>
            <a:r>
              <a:rPr lang="en-US" sz="2000" dirty="0"/>
              <a:t>Number of values per categorical Attributes</a:t>
            </a:r>
          </a:p>
          <a:p>
            <a:pPr lvl="1"/>
            <a:r>
              <a:rPr lang="en-US" sz="1600" dirty="0"/>
              <a:t>Grade:  4 (A,B,C,F)</a:t>
            </a:r>
          </a:p>
          <a:p>
            <a:pPr lvl="1"/>
            <a:r>
              <a:rPr lang="en-US" sz="1600" dirty="0"/>
              <a:t>Texting: 4 (Always, Never, Often, Sometimes)</a:t>
            </a:r>
          </a:p>
          <a:p>
            <a:pPr lvl="1"/>
            <a:r>
              <a:rPr lang="en-US" sz="1600" dirty="0"/>
              <a:t>Asking: 3(Never, Often, Sometimes)</a:t>
            </a:r>
          </a:p>
          <a:p>
            <a:pPr lvl="1"/>
            <a:r>
              <a:rPr lang="en-US" sz="1600" dirty="0"/>
              <a:t>Dozing: 3(Always, Never, Sometimes)</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Table&#10;&#10;Description automatically generated">
            <a:extLst>
              <a:ext uri="{FF2B5EF4-FFF2-40B4-BE49-F238E27FC236}">
                <a16:creationId xmlns:a16="http://schemas.microsoft.com/office/drawing/2014/main" id="{1839677F-3CA8-80AD-7793-99955BB9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965859"/>
            <a:ext cx="6253212" cy="3996135"/>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6351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DA191-510F-E3D8-2F6F-492F1B680DB9}"/>
              </a:ext>
            </a:extLst>
          </p:cNvPr>
          <p:cNvSpPr>
            <a:spLocks noGrp="1"/>
          </p:cNvSpPr>
          <p:nvPr>
            <p:ph type="title"/>
          </p:nvPr>
        </p:nvSpPr>
        <p:spPr>
          <a:xfrm>
            <a:off x="643467" y="321734"/>
            <a:ext cx="10905066" cy="1135737"/>
          </a:xfrm>
        </p:spPr>
        <p:txBody>
          <a:bodyPr>
            <a:normAutofit/>
          </a:bodyPr>
          <a:lstStyle/>
          <a:p>
            <a:r>
              <a:rPr lang="en-US" sz="3600"/>
              <a:t>Distribution of Grades</a:t>
            </a:r>
          </a:p>
        </p:txBody>
      </p:sp>
      <p:sp>
        <p:nvSpPr>
          <p:cNvPr id="9" name="Content Placeholder 8">
            <a:extLst>
              <a:ext uri="{FF2B5EF4-FFF2-40B4-BE49-F238E27FC236}">
                <a16:creationId xmlns:a16="http://schemas.microsoft.com/office/drawing/2014/main" id="{6E938376-3D40-F5F1-6766-FFB3B5736BAB}"/>
              </a:ext>
            </a:extLst>
          </p:cNvPr>
          <p:cNvSpPr>
            <a:spLocks noGrp="1"/>
          </p:cNvSpPr>
          <p:nvPr>
            <p:ph idx="1"/>
          </p:nvPr>
        </p:nvSpPr>
        <p:spPr>
          <a:xfrm>
            <a:off x="643469" y="1782981"/>
            <a:ext cx="4008384" cy="4393982"/>
          </a:xfrm>
        </p:spPr>
        <p:txBody>
          <a:bodyPr>
            <a:normAutofit/>
          </a:bodyPr>
          <a:lstStyle/>
          <a:p>
            <a:r>
              <a:rPr lang="en-US" sz="2000" dirty="0"/>
              <a:t>F has the biggest portion in the class. (We can assume class is tough)</a:t>
            </a:r>
          </a:p>
          <a:p>
            <a:r>
              <a:rPr lang="en-US" sz="2000" dirty="0"/>
              <a:t>Then A is second, B is third, and C has the least number of students</a:t>
            </a:r>
          </a:p>
          <a:p>
            <a:r>
              <a:rPr lang="en-US" sz="2000" dirty="0"/>
              <a:t>It is not useful</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bar chart&#10;&#10;Description automatically generated">
            <a:extLst>
              <a:ext uri="{FF2B5EF4-FFF2-40B4-BE49-F238E27FC236}">
                <a16:creationId xmlns:a16="http://schemas.microsoft.com/office/drawing/2014/main" id="{CA6C219B-E30F-BCC0-039B-61CBD9315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013" y="1782981"/>
            <a:ext cx="4859825"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888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A45D35EE-B83D-3D21-8C26-65B7779D1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056" y="176505"/>
            <a:ext cx="3791089" cy="3402658"/>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E1D76E70-3668-3A66-47F9-E69F0F2D4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011" y="3427216"/>
            <a:ext cx="3653134" cy="3278837"/>
          </a:xfrm>
          <a:prstGeom prst="rect">
            <a:avLst/>
          </a:prstGeom>
        </p:spPr>
      </p:pic>
      <p:sp>
        <p:nvSpPr>
          <p:cNvPr id="25" name="Right Triangle 2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2D583-542C-78AD-7664-78B1045BE7C3}"/>
              </a:ext>
            </a:extLst>
          </p:cNvPr>
          <p:cNvSpPr>
            <a:spLocks noGrp="1"/>
          </p:cNvSpPr>
          <p:nvPr>
            <p:ph type="title"/>
          </p:nvPr>
        </p:nvSpPr>
        <p:spPr>
          <a:xfrm>
            <a:off x="6889833" y="1188637"/>
            <a:ext cx="4218138" cy="1597228"/>
          </a:xfrm>
        </p:spPr>
        <p:txBody>
          <a:bodyPr>
            <a:normAutofit/>
          </a:bodyPr>
          <a:lstStyle/>
          <a:p>
            <a:r>
              <a:rPr lang="en-US" sz="3400"/>
              <a:t>Distribution of Scores and GPA by Grade</a:t>
            </a:r>
          </a:p>
        </p:txBody>
      </p:sp>
      <p:sp>
        <p:nvSpPr>
          <p:cNvPr id="11" name="Content Placeholder 10">
            <a:extLst>
              <a:ext uri="{FF2B5EF4-FFF2-40B4-BE49-F238E27FC236}">
                <a16:creationId xmlns:a16="http://schemas.microsoft.com/office/drawing/2014/main" id="{248832B8-1260-D421-E8CC-530436680306}"/>
              </a:ext>
            </a:extLst>
          </p:cNvPr>
          <p:cNvSpPr>
            <a:spLocks noGrp="1"/>
          </p:cNvSpPr>
          <p:nvPr>
            <p:ph idx="1"/>
          </p:nvPr>
        </p:nvSpPr>
        <p:spPr>
          <a:xfrm>
            <a:off x="6889832" y="2998278"/>
            <a:ext cx="3709743" cy="1959387"/>
          </a:xfrm>
        </p:spPr>
        <p:txBody>
          <a:bodyPr anchor="t">
            <a:normAutofit fontScale="92500" lnSpcReduction="20000"/>
          </a:bodyPr>
          <a:lstStyle/>
          <a:p>
            <a:r>
              <a:rPr lang="en-US" sz="2000" dirty="0"/>
              <a:t>Scores are overlapping. If you get 70, you can get any grade between A,B,C,F.</a:t>
            </a:r>
          </a:p>
          <a:p>
            <a:r>
              <a:rPr lang="en-US" sz="2000" dirty="0"/>
              <a:t>Prof is not assigning grades based on scores.</a:t>
            </a:r>
          </a:p>
          <a:p>
            <a:r>
              <a:rPr lang="en-US" sz="2000" dirty="0"/>
              <a:t>GPA does not have much correlation with the Grade.</a:t>
            </a:r>
          </a:p>
        </p:txBody>
      </p:sp>
    </p:spTree>
    <p:extLst>
      <p:ext uri="{BB962C8B-B14F-4D97-AF65-F5344CB8AC3E}">
        <p14:creationId xmlns:p14="http://schemas.microsoft.com/office/powerpoint/2010/main" val="283724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186986-3D2C-46E2-AF3E-16E1628E1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60E8-71E7-754E-E4D1-2DB5960AC92E}"/>
              </a:ext>
            </a:extLst>
          </p:cNvPr>
          <p:cNvSpPr>
            <a:spLocks noGrp="1"/>
          </p:cNvSpPr>
          <p:nvPr>
            <p:ph type="title"/>
          </p:nvPr>
        </p:nvSpPr>
        <p:spPr>
          <a:xfrm>
            <a:off x="7602014" y="856271"/>
            <a:ext cx="4041648" cy="1645139"/>
          </a:xfrm>
        </p:spPr>
        <p:txBody>
          <a:bodyPr anchor="b">
            <a:normAutofit/>
          </a:bodyPr>
          <a:lstStyle/>
          <a:p>
            <a:r>
              <a:rPr lang="en-US" sz="3800" dirty="0"/>
              <a:t>Splitting up by Texting Attribute</a:t>
            </a:r>
          </a:p>
        </p:txBody>
      </p:sp>
      <p:pic>
        <p:nvPicPr>
          <p:cNvPr id="11" name="Picture 10" descr="Chart, bar chart&#10;&#10;Description automatically generated">
            <a:extLst>
              <a:ext uri="{FF2B5EF4-FFF2-40B4-BE49-F238E27FC236}">
                <a16:creationId xmlns:a16="http://schemas.microsoft.com/office/drawing/2014/main" id="{4EAC93D7-E952-0976-A46C-619B5CBCB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23" y="601136"/>
            <a:ext cx="3056351" cy="2743200"/>
          </a:xfrm>
          <a:prstGeom prst="rect">
            <a:avLst/>
          </a:prstGeom>
        </p:spPr>
      </p:pic>
      <p:pic>
        <p:nvPicPr>
          <p:cNvPr id="7" name="Picture 6" descr="Chart, histogram&#10;&#10;Description automatically generated">
            <a:extLst>
              <a:ext uri="{FF2B5EF4-FFF2-40B4-BE49-F238E27FC236}">
                <a16:creationId xmlns:a16="http://schemas.microsoft.com/office/drawing/2014/main" id="{8E8A7598-D762-D4D8-5115-07E713827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515" y="601137"/>
            <a:ext cx="3056351" cy="2743200"/>
          </a:xfrm>
          <a:prstGeom prst="rect">
            <a:avLst/>
          </a:prstGeom>
        </p:spPr>
      </p:pic>
      <p:sp>
        <p:nvSpPr>
          <p:cNvPr id="20" name="Rectangle 19">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36709"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2012"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30C53E15-3453-7B3C-F8A4-C580772F6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23" y="3437997"/>
            <a:ext cx="3056351" cy="2743200"/>
          </a:xfrm>
          <a:prstGeom prst="rect">
            <a:avLst/>
          </a:prstGeom>
        </p:spPr>
      </p:pic>
      <p:pic>
        <p:nvPicPr>
          <p:cNvPr id="9" name="Picture 8" descr="Chart, bar chart&#10;&#10;Description automatically generated">
            <a:extLst>
              <a:ext uri="{FF2B5EF4-FFF2-40B4-BE49-F238E27FC236}">
                <a16:creationId xmlns:a16="http://schemas.microsoft.com/office/drawing/2014/main" id="{264B8517-E847-ADEC-2463-426E58E228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2515" y="3437997"/>
            <a:ext cx="3056351" cy="2743200"/>
          </a:xfrm>
          <a:prstGeom prst="rect">
            <a:avLst/>
          </a:prstGeom>
        </p:spPr>
      </p:pic>
      <p:sp>
        <p:nvSpPr>
          <p:cNvPr id="15" name="Content Placeholder 14">
            <a:extLst>
              <a:ext uri="{FF2B5EF4-FFF2-40B4-BE49-F238E27FC236}">
                <a16:creationId xmlns:a16="http://schemas.microsoft.com/office/drawing/2014/main" id="{3265DA78-239B-5364-402D-52C7DB73B925}"/>
              </a:ext>
            </a:extLst>
          </p:cNvPr>
          <p:cNvSpPr>
            <a:spLocks noGrp="1"/>
          </p:cNvSpPr>
          <p:nvPr>
            <p:ph idx="1"/>
          </p:nvPr>
        </p:nvSpPr>
        <p:spPr>
          <a:xfrm>
            <a:off x="7602014" y="2942520"/>
            <a:ext cx="4041648" cy="3245804"/>
          </a:xfrm>
        </p:spPr>
        <p:txBody>
          <a:bodyPr>
            <a:normAutofit/>
          </a:bodyPr>
          <a:lstStyle/>
          <a:p>
            <a:r>
              <a:rPr lang="en-US" sz="1800" dirty="0"/>
              <a:t>Students who text always or often have more likely to have lower grades than other groups. (C&amp;F)</a:t>
            </a:r>
          </a:p>
          <a:p>
            <a:r>
              <a:rPr lang="en-US" sz="1800" dirty="0"/>
              <a:t>Students who text never or sometimes have more likely to have higher grades than other groups. (A&amp;B)</a:t>
            </a:r>
          </a:p>
        </p:txBody>
      </p:sp>
    </p:spTree>
    <p:extLst>
      <p:ext uri="{BB962C8B-B14F-4D97-AF65-F5344CB8AC3E}">
        <p14:creationId xmlns:p14="http://schemas.microsoft.com/office/powerpoint/2010/main" val="81251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9DE47-4F82-C609-3AE4-01721F177F25}"/>
              </a:ext>
            </a:extLst>
          </p:cNvPr>
          <p:cNvSpPr>
            <a:spLocks noGrp="1"/>
          </p:cNvSpPr>
          <p:nvPr>
            <p:ph type="title"/>
          </p:nvPr>
        </p:nvSpPr>
        <p:spPr>
          <a:xfrm>
            <a:off x="6739128" y="638089"/>
            <a:ext cx="4818888" cy="1476801"/>
          </a:xfrm>
        </p:spPr>
        <p:txBody>
          <a:bodyPr anchor="b">
            <a:normAutofit/>
          </a:bodyPr>
          <a:lstStyle/>
          <a:p>
            <a:r>
              <a:rPr lang="en-US" sz="5000"/>
              <a:t>Splitting up by Texting Attribute</a:t>
            </a:r>
          </a:p>
        </p:txBody>
      </p:sp>
      <p:pic>
        <p:nvPicPr>
          <p:cNvPr id="5" name="Content Placeholder 4" descr="Chart, bar chart&#10;&#10;Description automatically generated">
            <a:extLst>
              <a:ext uri="{FF2B5EF4-FFF2-40B4-BE49-F238E27FC236}">
                <a16:creationId xmlns:a16="http://schemas.microsoft.com/office/drawing/2014/main" id="{D1521A0D-9FA9-4F3A-6651-CBFE184CE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979177"/>
            <a:ext cx="5458968" cy="4899646"/>
          </a:xfrm>
          <a:prstGeom prst="rect">
            <a:avLst/>
          </a:prstGeom>
        </p:spPr>
      </p:pic>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2BB7DB1-F72A-672D-997A-9168AB619E03}"/>
              </a:ext>
            </a:extLst>
          </p:cNvPr>
          <p:cNvSpPr>
            <a:spLocks noGrp="1"/>
          </p:cNvSpPr>
          <p:nvPr>
            <p:ph idx="1"/>
          </p:nvPr>
        </p:nvSpPr>
        <p:spPr>
          <a:xfrm>
            <a:off x="6739128" y="2664886"/>
            <a:ext cx="4818888" cy="3550789"/>
          </a:xfrm>
        </p:spPr>
        <p:txBody>
          <a:bodyPr anchor="t">
            <a:normAutofit/>
          </a:bodyPr>
          <a:lstStyle/>
          <a:p>
            <a:r>
              <a:rPr lang="en-US" sz="2200" dirty="0"/>
              <a:t>Students who never text have higher average score.</a:t>
            </a:r>
          </a:p>
        </p:txBody>
      </p:sp>
    </p:spTree>
    <p:extLst>
      <p:ext uri="{BB962C8B-B14F-4D97-AF65-F5344CB8AC3E}">
        <p14:creationId xmlns:p14="http://schemas.microsoft.com/office/powerpoint/2010/main" val="427640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22B08-678D-E2F8-D4E2-E28DC50586F6}"/>
              </a:ext>
            </a:extLst>
          </p:cNvPr>
          <p:cNvSpPr>
            <a:spLocks noGrp="1"/>
          </p:cNvSpPr>
          <p:nvPr>
            <p:ph type="title"/>
          </p:nvPr>
        </p:nvSpPr>
        <p:spPr>
          <a:xfrm>
            <a:off x="7989259" y="891540"/>
            <a:ext cx="3507415" cy="1346693"/>
          </a:xfrm>
        </p:spPr>
        <p:txBody>
          <a:bodyPr>
            <a:normAutofit/>
          </a:bodyPr>
          <a:lstStyle/>
          <a:p>
            <a:r>
              <a:rPr lang="en-US" sz="3600" dirty="0"/>
              <a:t>Splitting up by Asking Attribute</a:t>
            </a:r>
          </a:p>
        </p:txBody>
      </p:sp>
      <p:sp>
        <p:nvSpPr>
          <p:cNvPr id="36" name="Rectangle 30">
            <a:extLst>
              <a:ext uri="{FF2B5EF4-FFF2-40B4-BE49-F238E27FC236}">
                <a16:creationId xmlns:a16="http://schemas.microsoft.com/office/drawing/2014/main" id="{2FBF0AC7-1F73-4A5E-882F-8C2A41F1A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374EF882-E4C8-1B87-5C0E-1F27D127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110" y="2095893"/>
            <a:ext cx="2966332" cy="2662404"/>
          </a:xfrm>
          <a:prstGeom prst="rect">
            <a:avLst/>
          </a:prstGeom>
          <a:effectLst>
            <a:outerShdw blurRad="406400" dist="317500" dir="5400000" sx="89000" sy="89000" rotWithShape="0">
              <a:prstClr val="black">
                <a:alpha val="15000"/>
              </a:prstClr>
            </a:outerShdw>
          </a:effectLst>
        </p:spPr>
      </p:pic>
      <p:pic>
        <p:nvPicPr>
          <p:cNvPr id="5" name="Content Placeholder 4" descr="Chart, bar chart, histogram&#10;&#10;Description automatically generated">
            <a:extLst>
              <a:ext uri="{FF2B5EF4-FFF2-40B4-BE49-F238E27FC236}">
                <a16:creationId xmlns:a16="http://schemas.microsoft.com/office/drawing/2014/main" id="{0A1355BC-494B-6C86-A0F8-BD7BBB574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032" y="891540"/>
            <a:ext cx="2645772" cy="2374689"/>
          </a:xfrm>
          <a:prstGeom prst="rect">
            <a:avLst/>
          </a:prstGeom>
          <a:effectLst>
            <a:outerShdw blurRad="406400" dist="317500" dir="5400000" sx="89000" sy="89000" rotWithShape="0">
              <a:prstClr val="black">
                <a:alpha val="15000"/>
              </a:prstClr>
            </a:outerShdw>
          </a:effectLst>
        </p:spPr>
      </p:pic>
      <p:pic>
        <p:nvPicPr>
          <p:cNvPr id="7" name="Picture 6" descr="Chart, bar chart&#10;&#10;Description automatically generated">
            <a:extLst>
              <a:ext uri="{FF2B5EF4-FFF2-40B4-BE49-F238E27FC236}">
                <a16:creationId xmlns:a16="http://schemas.microsoft.com/office/drawing/2014/main" id="{5BC35591-C106-42A7-28A6-309CA740F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256" y="3587962"/>
            <a:ext cx="2645771" cy="2374688"/>
          </a:xfrm>
          <a:prstGeom prst="rect">
            <a:avLst/>
          </a:prstGeom>
          <a:effectLst>
            <a:outerShdw blurRad="406400" dist="317500" dir="5400000" sx="89000" sy="89000" rotWithShape="0">
              <a:prstClr val="black">
                <a:alpha val="15000"/>
              </a:prstClr>
            </a:outerShdw>
          </a:effectLst>
        </p:spPr>
      </p:pic>
      <p:sp>
        <p:nvSpPr>
          <p:cNvPr id="13" name="Content Placeholder 12">
            <a:extLst>
              <a:ext uri="{FF2B5EF4-FFF2-40B4-BE49-F238E27FC236}">
                <a16:creationId xmlns:a16="http://schemas.microsoft.com/office/drawing/2014/main" id="{8533DE09-E774-95C4-5114-F98857615A13}"/>
              </a:ext>
            </a:extLst>
          </p:cNvPr>
          <p:cNvSpPr>
            <a:spLocks noGrp="1"/>
          </p:cNvSpPr>
          <p:nvPr>
            <p:ph idx="1"/>
          </p:nvPr>
        </p:nvSpPr>
        <p:spPr>
          <a:xfrm>
            <a:off x="7989259" y="2399100"/>
            <a:ext cx="3507415" cy="3645083"/>
          </a:xfrm>
        </p:spPr>
        <p:txBody>
          <a:bodyPr>
            <a:normAutofit/>
          </a:bodyPr>
          <a:lstStyle/>
          <a:p>
            <a:r>
              <a:rPr lang="en-US" sz="2000" dirty="0"/>
              <a:t>Students who often ask have more A’s than other groups.</a:t>
            </a:r>
          </a:p>
          <a:p>
            <a:r>
              <a:rPr lang="en-US" sz="2000" dirty="0"/>
              <a:t>Students who never ask have more F’s than other groups.</a:t>
            </a:r>
          </a:p>
        </p:txBody>
      </p:sp>
    </p:spTree>
    <p:extLst>
      <p:ext uri="{BB962C8B-B14F-4D97-AF65-F5344CB8AC3E}">
        <p14:creationId xmlns:p14="http://schemas.microsoft.com/office/powerpoint/2010/main" val="404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A9072-DA6C-8407-A157-1E6A440E4B9E}"/>
              </a:ext>
            </a:extLst>
          </p:cNvPr>
          <p:cNvSpPr>
            <a:spLocks noGrp="1"/>
          </p:cNvSpPr>
          <p:nvPr>
            <p:ph type="title"/>
          </p:nvPr>
        </p:nvSpPr>
        <p:spPr>
          <a:xfrm>
            <a:off x="6739128" y="638089"/>
            <a:ext cx="4818888" cy="1476801"/>
          </a:xfrm>
        </p:spPr>
        <p:txBody>
          <a:bodyPr anchor="b">
            <a:normAutofit fontScale="90000"/>
          </a:bodyPr>
          <a:lstStyle/>
          <a:p>
            <a:r>
              <a:rPr lang="en-US" sz="5400" dirty="0"/>
              <a:t>Splitting up by Asking Attribute</a:t>
            </a:r>
          </a:p>
        </p:txBody>
      </p:sp>
      <p:pic>
        <p:nvPicPr>
          <p:cNvPr id="5" name="Content Placeholder 4" descr="Chart, bar chart&#10;&#10;Description automatically generated">
            <a:extLst>
              <a:ext uri="{FF2B5EF4-FFF2-40B4-BE49-F238E27FC236}">
                <a16:creationId xmlns:a16="http://schemas.microsoft.com/office/drawing/2014/main" id="{3F39DE53-F62D-3FBC-8340-BEFBB0FF1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979177"/>
            <a:ext cx="5458968" cy="4899646"/>
          </a:xfrm>
          <a:prstGeom prst="rect">
            <a:avLst/>
          </a:prstGeom>
        </p:spPr>
      </p:pic>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90CC9BF-05F7-0E31-B93E-D223728276B3}"/>
              </a:ext>
            </a:extLst>
          </p:cNvPr>
          <p:cNvSpPr>
            <a:spLocks noGrp="1"/>
          </p:cNvSpPr>
          <p:nvPr>
            <p:ph idx="1"/>
          </p:nvPr>
        </p:nvSpPr>
        <p:spPr>
          <a:xfrm>
            <a:off x="6739128" y="2664886"/>
            <a:ext cx="4818888" cy="3550789"/>
          </a:xfrm>
        </p:spPr>
        <p:txBody>
          <a:bodyPr anchor="t">
            <a:normAutofit/>
          </a:bodyPr>
          <a:lstStyle/>
          <a:p>
            <a:r>
              <a:rPr lang="en-US" sz="2200" dirty="0"/>
              <a:t>Students who never ask have highest average score.</a:t>
            </a:r>
          </a:p>
          <a:p>
            <a:r>
              <a:rPr lang="en-US" sz="2200" dirty="0"/>
              <a:t>Students who often ask have lowest average score.</a:t>
            </a:r>
          </a:p>
          <a:p>
            <a:endParaRPr lang="en-US" sz="2200" dirty="0"/>
          </a:p>
        </p:txBody>
      </p:sp>
    </p:spTree>
    <p:extLst>
      <p:ext uri="{BB962C8B-B14F-4D97-AF65-F5344CB8AC3E}">
        <p14:creationId xmlns:p14="http://schemas.microsoft.com/office/powerpoint/2010/main" val="32991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A05691-F36F-44DD-904C-144D68CA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A9A5D0F8-0AAC-D37F-7159-724F12BB0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53" y="585216"/>
            <a:ext cx="2605912" cy="2338913"/>
          </a:xfrm>
          <a:prstGeom prst="rect">
            <a:avLst/>
          </a:prstGeom>
        </p:spPr>
      </p:pic>
      <p:pic>
        <p:nvPicPr>
          <p:cNvPr id="9" name="Picture 8" descr="Chart, bar chart&#10;&#10;Description automatically generated">
            <a:extLst>
              <a:ext uri="{FF2B5EF4-FFF2-40B4-BE49-F238E27FC236}">
                <a16:creationId xmlns:a16="http://schemas.microsoft.com/office/drawing/2014/main" id="{075B5D2E-8A3D-E867-0C97-A84B9C72D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112" y="585216"/>
            <a:ext cx="2605914" cy="2338915"/>
          </a:xfrm>
          <a:prstGeom prst="rect">
            <a:avLst/>
          </a:prstGeom>
        </p:spPr>
      </p:pic>
      <p:pic>
        <p:nvPicPr>
          <p:cNvPr id="5" name="Content Placeholder 4" descr="Chart&#10;&#10;Description automatically generated">
            <a:extLst>
              <a:ext uri="{FF2B5EF4-FFF2-40B4-BE49-F238E27FC236}">
                <a16:creationId xmlns:a16="http://schemas.microsoft.com/office/drawing/2014/main" id="{B59E014E-D2A8-C39A-530B-4419C488E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172" y="3122251"/>
            <a:ext cx="3406133" cy="3057144"/>
          </a:xfrm>
          <a:prstGeom prst="rect">
            <a:avLst/>
          </a:prstGeom>
        </p:spPr>
      </p:pic>
      <p:sp useBgFill="1">
        <p:nvSpPr>
          <p:cNvPr id="18" name="Rectangle 1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4892"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5E1409-CE8D-2AAF-8180-FCF6DF413B1F}"/>
              </a:ext>
            </a:extLst>
          </p:cNvPr>
          <p:cNvSpPr>
            <a:spLocks noGrp="1"/>
          </p:cNvSpPr>
          <p:nvPr>
            <p:ph type="title"/>
          </p:nvPr>
        </p:nvSpPr>
        <p:spPr>
          <a:xfrm>
            <a:off x="7313516" y="978408"/>
            <a:ext cx="4056530" cy="1106424"/>
          </a:xfrm>
        </p:spPr>
        <p:txBody>
          <a:bodyPr>
            <a:normAutofit/>
          </a:bodyPr>
          <a:lstStyle/>
          <a:p>
            <a:r>
              <a:rPr lang="en-US" sz="2800" dirty="0"/>
              <a:t>Splitting up by Dozing Attribute</a:t>
            </a:r>
          </a:p>
        </p:txBody>
      </p:sp>
      <p:sp>
        <p:nvSpPr>
          <p:cNvPr id="20" name="Rectangle 19">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884"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2776"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A9606ED4-2744-C223-4EEB-0B415BDB1596}"/>
              </a:ext>
            </a:extLst>
          </p:cNvPr>
          <p:cNvSpPr>
            <a:spLocks noGrp="1"/>
          </p:cNvSpPr>
          <p:nvPr>
            <p:ph idx="1"/>
          </p:nvPr>
        </p:nvSpPr>
        <p:spPr>
          <a:xfrm>
            <a:off x="7313516" y="2359152"/>
            <a:ext cx="4056530" cy="3429000"/>
          </a:xfrm>
        </p:spPr>
        <p:txBody>
          <a:bodyPr>
            <a:normAutofit/>
          </a:bodyPr>
          <a:lstStyle/>
          <a:p>
            <a:r>
              <a:rPr lang="en-US" sz="1800" dirty="0"/>
              <a:t>Students who doze sometimes have more A’s than students who always or never doze.</a:t>
            </a:r>
          </a:p>
          <a:p>
            <a:r>
              <a:rPr lang="en-US" sz="1800" dirty="0"/>
              <a:t>All students who never doze get F.</a:t>
            </a:r>
          </a:p>
          <a:p>
            <a:endParaRPr lang="en-US" sz="1800" dirty="0"/>
          </a:p>
        </p:txBody>
      </p:sp>
    </p:spTree>
    <p:extLst>
      <p:ext uri="{BB962C8B-B14F-4D97-AF65-F5344CB8AC3E}">
        <p14:creationId xmlns:p14="http://schemas.microsoft.com/office/powerpoint/2010/main" val="2059271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439</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101 – HW2</vt:lpstr>
      <vt:lpstr>Overview</vt:lpstr>
      <vt:lpstr>Distribution of Grades</vt:lpstr>
      <vt:lpstr>Distribution of Scores and GPA by Grade</vt:lpstr>
      <vt:lpstr>Splitting up by Texting Attribute</vt:lpstr>
      <vt:lpstr>Splitting up by Texting Attribute</vt:lpstr>
      <vt:lpstr>Splitting up by Asking Attribute</vt:lpstr>
      <vt:lpstr>Splitting up by Asking Attribute</vt:lpstr>
      <vt:lpstr>Splitting up by Dozing Attribute</vt:lpstr>
      <vt:lpstr>Splitting up by Dozing Attribute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101 – HW2</dc:title>
  <dc:creator>Ryan Lee</dc:creator>
  <cp:lastModifiedBy>Ryan Lee</cp:lastModifiedBy>
  <cp:revision>2</cp:revision>
  <dcterms:created xsi:type="dcterms:W3CDTF">2023-02-05T02:38:00Z</dcterms:created>
  <dcterms:modified xsi:type="dcterms:W3CDTF">2023-02-05T05:20:36Z</dcterms:modified>
</cp:coreProperties>
</file>