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25EE-A024-60CA-F236-47E3CBFCB5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1EE60A-4E14-E412-46EC-48E8702FC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E3AF94-CFA3-D313-42F0-1F656BA706AF}"/>
              </a:ext>
            </a:extLst>
          </p:cNvPr>
          <p:cNvSpPr>
            <a:spLocks noGrp="1"/>
          </p:cNvSpPr>
          <p:nvPr>
            <p:ph type="dt" sz="half" idx="10"/>
          </p:nvPr>
        </p:nvSpPr>
        <p:spPr/>
        <p:txBody>
          <a:bodyPr/>
          <a:lstStyle/>
          <a:p>
            <a:fld id="{3CADBD16-5BFB-4D9F-9646-C75D1B53BBB6}" type="datetimeFigureOut">
              <a:rPr lang="en-US" smtClean="0"/>
              <a:t>2/19/2023</a:t>
            </a:fld>
            <a:endParaRPr lang="en-US"/>
          </a:p>
        </p:txBody>
      </p:sp>
      <p:sp>
        <p:nvSpPr>
          <p:cNvPr id="5" name="Footer Placeholder 4">
            <a:extLst>
              <a:ext uri="{FF2B5EF4-FFF2-40B4-BE49-F238E27FC236}">
                <a16:creationId xmlns:a16="http://schemas.microsoft.com/office/drawing/2014/main" id="{260FB53C-DB5A-4B62-1E08-FAD7F82A5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16EA5-45A7-E24A-FBEF-9D5A7579B88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73017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56F89-3D0C-7B35-8672-DAC91C525E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2D20F4-A82F-F959-D5B8-7CD61D2C5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0F49D1-478D-8961-78CD-861965825059}"/>
              </a:ext>
            </a:extLst>
          </p:cNvPr>
          <p:cNvSpPr>
            <a:spLocks noGrp="1"/>
          </p:cNvSpPr>
          <p:nvPr>
            <p:ph type="dt" sz="half" idx="10"/>
          </p:nvPr>
        </p:nvSpPr>
        <p:spPr/>
        <p:txBody>
          <a:bodyPr/>
          <a:lstStyle/>
          <a:p>
            <a:fld id="{3CADBD16-5BFB-4D9F-9646-C75D1B53BBB6}" type="datetimeFigureOut">
              <a:rPr lang="en-US" smtClean="0"/>
              <a:t>2/19/2023</a:t>
            </a:fld>
            <a:endParaRPr lang="en-US"/>
          </a:p>
        </p:txBody>
      </p:sp>
      <p:sp>
        <p:nvSpPr>
          <p:cNvPr id="5" name="Footer Placeholder 4">
            <a:extLst>
              <a:ext uri="{FF2B5EF4-FFF2-40B4-BE49-F238E27FC236}">
                <a16:creationId xmlns:a16="http://schemas.microsoft.com/office/drawing/2014/main" id="{49617652-999C-9CAB-B611-CE03F1A15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C78C34-2D20-28DC-2676-B1A129D461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9705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E1B0E1-7C82-FB9B-E773-7F0C71CD5D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9254C1-255C-A5BC-371D-7980C155A9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767CE-C51B-699B-195D-8A2CE3A9E03A}"/>
              </a:ext>
            </a:extLst>
          </p:cNvPr>
          <p:cNvSpPr>
            <a:spLocks noGrp="1"/>
          </p:cNvSpPr>
          <p:nvPr>
            <p:ph type="dt" sz="half" idx="10"/>
          </p:nvPr>
        </p:nvSpPr>
        <p:spPr/>
        <p:txBody>
          <a:bodyPr/>
          <a:lstStyle/>
          <a:p>
            <a:fld id="{3CADBD16-5BFB-4D9F-9646-C75D1B53BBB6}" type="datetimeFigureOut">
              <a:rPr lang="en-US" smtClean="0"/>
              <a:t>2/19/2023</a:t>
            </a:fld>
            <a:endParaRPr lang="en-US"/>
          </a:p>
        </p:txBody>
      </p:sp>
      <p:sp>
        <p:nvSpPr>
          <p:cNvPr id="5" name="Footer Placeholder 4">
            <a:extLst>
              <a:ext uri="{FF2B5EF4-FFF2-40B4-BE49-F238E27FC236}">
                <a16:creationId xmlns:a16="http://schemas.microsoft.com/office/drawing/2014/main" id="{C88EC7EB-0DDF-C8D6-D33C-EAE7A084F3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DDBE0-29DC-46F1-9626-9C738CAC505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2702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E57E-4041-6368-E2B0-04FCE0FF3F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010E93-95FA-5086-5188-A9F958070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2A085-BEDC-E03B-AECB-DF43BBB035A7}"/>
              </a:ext>
            </a:extLst>
          </p:cNvPr>
          <p:cNvSpPr>
            <a:spLocks noGrp="1"/>
          </p:cNvSpPr>
          <p:nvPr>
            <p:ph type="dt" sz="half" idx="10"/>
          </p:nvPr>
        </p:nvSpPr>
        <p:spPr/>
        <p:txBody>
          <a:bodyPr/>
          <a:lstStyle/>
          <a:p>
            <a:fld id="{3CADBD16-5BFB-4D9F-9646-C75D1B53BBB6}" type="datetimeFigureOut">
              <a:rPr lang="en-US" smtClean="0"/>
              <a:t>2/19/2023</a:t>
            </a:fld>
            <a:endParaRPr lang="en-US"/>
          </a:p>
        </p:txBody>
      </p:sp>
      <p:sp>
        <p:nvSpPr>
          <p:cNvPr id="5" name="Footer Placeholder 4">
            <a:extLst>
              <a:ext uri="{FF2B5EF4-FFF2-40B4-BE49-F238E27FC236}">
                <a16:creationId xmlns:a16="http://schemas.microsoft.com/office/drawing/2014/main" id="{44F84D9A-053B-7CE1-91FD-4AB49F145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58925-8BAB-3550-7A7F-91715770844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3556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B579-90F6-2F6B-E552-DA5D02CC98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3CD13B-AFC4-D68A-64E7-12C8BC1AB9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DA97ED-F9C1-BB18-8F8A-A759C4026633}"/>
              </a:ext>
            </a:extLst>
          </p:cNvPr>
          <p:cNvSpPr>
            <a:spLocks noGrp="1"/>
          </p:cNvSpPr>
          <p:nvPr>
            <p:ph type="dt" sz="half" idx="10"/>
          </p:nvPr>
        </p:nvSpPr>
        <p:spPr/>
        <p:txBody>
          <a:bodyPr/>
          <a:lstStyle/>
          <a:p>
            <a:fld id="{3CADBD16-5BFB-4D9F-9646-C75D1B53BBB6}" type="datetimeFigureOut">
              <a:rPr lang="en-US" smtClean="0"/>
              <a:t>2/19/2023</a:t>
            </a:fld>
            <a:endParaRPr lang="en-US"/>
          </a:p>
        </p:txBody>
      </p:sp>
      <p:sp>
        <p:nvSpPr>
          <p:cNvPr id="5" name="Footer Placeholder 4">
            <a:extLst>
              <a:ext uri="{FF2B5EF4-FFF2-40B4-BE49-F238E27FC236}">
                <a16:creationId xmlns:a16="http://schemas.microsoft.com/office/drawing/2014/main" id="{B55C4C7E-DE76-5076-9047-7DBE85CDD9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40EAB-72C8-787B-E36C-766A2EBDBF06}"/>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99995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A9CA-087A-886F-7180-7051B6E86B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7EBAE5-86BB-325D-5A3F-BC04703201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64D913-B20B-296D-BA7D-6CF6BCF1A4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F608F3-8543-B3C4-08A9-6E3C8DCA32D8}"/>
              </a:ext>
            </a:extLst>
          </p:cNvPr>
          <p:cNvSpPr>
            <a:spLocks noGrp="1"/>
          </p:cNvSpPr>
          <p:nvPr>
            <p:ph type="dt" sz="half" idx="10"/>
          </p:nvPr>
        </p:nvSpPr>
        <p:spPr/>
        <p:txBody>
          <a:bodyPr/>
          <a:lstStyle/>
          <a:p>
            <a:fld id="{3CADBD16-5BFB-4D9F-9646-C75D1B53BBB6}" type="datetimeFigureOut">
              <a:rPr lang="en-US" smtClean="0"/>
              <a:t>2/19/2023</a:t>
            </a:fld>
            <a:endParaRPr lang="en-US"/>
          </a:p>
        </p:txBody>
      </p:sp>
      <p:sp>
        <p:nvSpPr>
          <p:cNvPr id="6" name="Footer Placeholder 5">
            <a:extLst>
              <a:ext uri="{FF2B5EF4-FFF2-40B4-BE49-F238E27FC236}">
                <a16:creationId xmlns:a16="http://schemas.microsoft.com/office/drawing/2014/main" id="{B1DCE6E1-E5BD-12EB-E65D-787DFEB035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A6A09-B88B-ABD2-826F-4DA5A183D196}"/>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3020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C1BFE-4D93-4448-0024-780805D9D5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9A3CA8-5410-90CA-B54B-336F4E7584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67C797-E0FB-EDD8-6CB6-1D95F0D67C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234759-BE2C-BCB3-33C8-497CDF001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59A842-3914-0E4B-C7EA-8C73033D80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866E71-D3FA-51D0-4115-6A3723F7D744}"/>
              </a:ext>
            </a:extLst>
          </p:cNvPr>
          <p:cNvSpPr>
            <a:spLocks noGrp="1"/>
          </p:cNvSpPr>
          <p:nvPr>
            <p:ph type="dt" sz="half" idx="10"/>
          </p:nvPr>
        </p:nvSpPr>
        <p:spPr/>
        <p:txBody>
          <a:bodyPr/>
          <a:lstStyle/>
          <a:p>
            <a:fld id="{3CADBD16-5BFB-4D9F-9646-C75D1B53BBB6}" type="datetimeFigureOut">
              <a:rPr lang="en-US" smtClean="0"/>
              <a:t>2/19/2023</a:t>
            </a:fld>
            <a:endParaRPr lang="en-US"/>
          </a:p>
        </p:txBody>
      </p:sp>
      <p:sp>
        <p:nvSpPr>
          <p:cNvPr id="8" name="Footer Placeholder 7">
            <a:extLst>
              <a:ext uri="{FF2B5EF4-FFF2-40B4-BE49-F238E27FC236}">
                <a16:creationId xmlns:a16="http://schemas.microsoft.com/office/drawing/2014/main" id="{27AB7D8A-BC2F-E824-8E10-8C0D96C1FC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4E7080-F3BF-39FD-2E7D-C05EC0A59A36}"/>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33439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525C-611C-89A9-C228-822A60AF73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98538B-DF96-C331-B481-DFBE05843942}"/>
              </a:ext>
            </a:extLst>
          </p:cNvPr>
          <p:cNvSpPr>
            <a:spLocks noGrp="1"/>
          </p:cNvSpPr>
          <p:nvPr>
            <p:ph type="dt" sz="half" idx="10"/>
          </p:nvPr>
        </p:nvSpPr>
        <p:spPr/>
        <p:txBody>
          <a:bodyPr/>
          <a:lstStyle/>
          <a:p>
            <a:fld id="{3CADBD16-5BFB-4D9F-9646-C75D1B53BBB6}" type="datetimeFigureOut">
              <a:rPr lang="en-US" smtClean="0"/>
              <a:t>2/19/2023</a:t>
            </a:fld>
            <a:endParaRPr lang="en-US"/>
          </a:p>
        </p:txBody>
      </p:sp>
      <p:sp>
        <p:nvSpPr>
          <p:cNvPr id="4" name="Footer Placeholder 3">
            <a:extLst>
              <a:ext uri="{FF2B5EF4-FFF2-40B4-BE49-F238E27FC236}">
                <a16:creationId xmlns:a16="http://schemas.microsoft.com/office/drawing/2014/main" id="{EF975E29-72AE-0615-C156-E3B44B9E58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D4B44D-3914-69F2-4845-5F7522E891EE}"/>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7456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A73A2-A503-9816-89D4-AA78A2C7514B}"/>
              </a:ext>
            </a:extLst>
          </p:cNvPr>
          <p:cNvSpPr>
            <a:spLocks noGrp="1"/>
          </p:cNvSpPr>
          <p:nvPr>
            <p:ph type="dt" sz="half" idx="10"/>
          </p:nvPr>
        </p:nvSpPr>
        <p:spPr/>
        <p:txBody>
          <a:bodyPr/>
          <a:lstStyle/>
          <a:p>
            <a:fld id="{3CADBD16-5BFB-4D9F-9646-C75D1B53BBB6}" type="datetimeFigureOut">
              <a:rPr lang="en-US" smtClean="0"/>
              <a:t>2/19/2023</a:t>
            </a:fld>
            <a:endParaRPr lang="en-US"/>
          </a:p>
        </p:txBody>
      </p:sp>
      <p:sp>
        <p:nvSpPr>
          <p:cNvPr id="3" name="Footer Placeholder 2">
            <a:extLst>
              <a:ext uri="{FF2B5EF4-FFF2-40B4-BE49-F238E27FC236}">
                <a16:creationId xmlns:a16="http://schemas.microsoft.com/office/drawing/2014/main" id="{9037F1EF-D4CF-B412-6C34-483A887A3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ACA764-6546-17AE-887E-6EFC4567997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27493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7EA8-4045-208D-3AC7-4EAD6E283F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044CD2-A416-9BC7-082D-41C2E0AD85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9001FD-9D49-EEAB-80A5-E12B0C6C38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E84C-DEAE-A166-3089-9529B41692D2}"/>
              </a:ext>
            </a:extLst>
          </p:cNvPr>
          <p:cNvSpPr>
            <a:spLocks noGrp="1"/>
          </p:cNvSpPr>
          <p:nvPr>
            <p:ph type="dt" sz="half" idx="10"/>
          </p:nvPr>
        </p:nvSpPr>
        <p:spPr/>
        <p:txBody>
          <a:bodyPr/>
          <a:lstStyle/>
          <a:p>
            <a:fld id="{3CADBD16-5BFB-4D9F-9646-C75D1B53BBB6}" type="datetimeFigureOut">
              <a:rPr lang="en-US" smtClean="0"/>
              <a:t>2/19/2023</a:t>
            </a:fld>
            <a:endParaRPr lang="en-US"/>
          </a:p>
        </p:txBody>
      </p:sp>
      <p:sp>
        <p:nvSpPr>
          <p:cNvPr id="6" name="Footer Placeholder 5">
            <a:extLst>
              <a:ext uri="{FF2B5EF4-FFF2-40B4-BE49-F238E27FC236}">
                <a16:creationId xmlns:a16="http://schemas.microsoft.com/office/drawing/2014/main" id="{6FADEE7F-BBAE-82D7-CA0F-7BA816737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02B106-142E-3236-E23E-562CA3BDCE0F}"/>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9374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B48E-7721-9D1A-C431-A7009A40DA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3E5E9C-D8DA-6A49-07E5-278EED12E2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C14DBD-379E-B372-BA6C-F134BEB1E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9087CD-2402-6D57-CC77-466C281C3FB2}"/>
              </a:ext>
            </a:extLst>
          </p:cNvPr>
          <p:cNvSpPr>
            <a:spLocks noGrp="1"/>
          </p:cNvSpPr>
          <p:nvPr>
            <p:ph type="dt" sz="half" idx="10"/>
          </p:nvPr>
        </p:nvSpPr>
        <p:spPr/>
        <p:txBody>
          <a:bodyPr/>
          <a:lstStyle/>
          <a:p>
            <a:fld id="{3CADBD16-5BFB-4D9F-9646-C75D1B53BBB6}" type="datetimeFigureOut">
              <a:rPr lang="en-US" smtClean="0"/>
              <a:t>2/19/2023</a:t>
            </a:fld>
            <a:endParaRPr lang="en-US"/>
          </a:p>
        </p:txBody>
      </p:sp>
      <p:sp>
        <p:nvSpPr>
          <p:cNvPr id="6" name="Footer Placeholder 5">
            <a:extLst>
              <a:ext uri="{FF2B5EF4-FFF2-40B4-BE49-F238E27FC236}">
                <a16:creationId xmlns:a16="http://schemas.microsoft.com/office/drawing/2014/main" id="{1624A842-D9AE-24E8-2E7D-FAE996A1A1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996213-E628-0186-3945-5632AB63AAF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35449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2C2BD8-B9E6-BD4E-8626-47743A39C9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F889F9-21DF-648E-E580-E42AF2D33C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2B57C-882C-2B1D-9A2A-8A2A3EA63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DBD16-5BFB-4D9F-9646-C75D1B53BBB6}" type="datetimeFigureOut">
              <a:rPr lang="en-US" smtClean="0"/>
              <a:pPr/>
              <a:t>2/19/2023</a:t>
            </a:fld>
            <a:endParaRPr lang="en-US" dirty="0"/>
          </a:p>
        </p:txBody>
      </p:sp>
      <p:sp>
        <p:nvSpPr>
          <p:cNvPr id="5" name="Footer Placeholder 4">
            <a:extLst>
              <a:ext uri="{FF2B5EF4-FFF2-40B4-BE49-F238E27FC236}">
                <a16:creationId xmlns:a16="http://schemas.microsoft.com/office/drawing/2014/main" id="{046E31EC-A4AD-08AC-4898-4903BBA3B7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E340275-343E-1C6B-B6DE-FE5303A9A6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96402191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A8A923-D601-9A09-8D6C-4ADB3561EC2A}"/>
              </a:ext>
            </a:extLst>
          </p:cNvPr>
          <p:cNvPicPr>
            <a:picLocks noChangeAspect="1"/>
          </p:cNvPicPr>
          <p:nvPr/>
        </p:nvPicPr>
        <p:blipFill rotWithShape="1">
          <a:blip r:embed="rId2">
            <a:alphaModFix amt="60000"/>
          </a:blip>
          <a:srcRect l="21132" r="10711"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Title 1">
            <a:extLst>
              <a:ext uri="{FF2B5EF4-FFF2-40B4-BE49-F238E27FC236}">
                <a16:creationId xmlns:a16="http://schemas.microsoft.com/office/drawing/2014/main" id="{CDB319A5-AFC2-95B1-2837-A898974F5DCD}"/>
              </a:ext>
            </a:extLst>
          </p:cNvPr>
          <p:cNvSpPr>
            <a:spLocks noGrp="1"/>
          </p:cNvSpPr>
          <p:nvPr>
            <p:ph type="ctrTitle"/>
          </p:nvPr>
        </p:nvSpPr>
        <p:spPr>
          <a:xfrm>
            <a:off x="1160891" y="1061686"/>
            <a:ext cx="7323046" cy="3238465"/>
          </a:xfrm>
        </p:spPr>
        <p:txBody>
          <a:bodyPr anchor="t">
            <a:normAutofit/>
          </a:bodyPr>
          <a:lstStyle/>
          <a:p>
            <a:r>
              <a:rPr lang="en-US" sz="6600" dirty="0"/>
              <a:t>Presentation Against Gun Control</a:t>
            </a:r>
          </a:p>
        </p:txBody>
      </p:sp>
      <p:sp>
        <p:nvSpPr>
          <p:cNvPr id="3" name="Subtitle 2">
            <a:extLst>
              <a:ext uri="{FF2B5EF4-FFF2-40B4-BE49-F238E27FC236}">
                <a16:creationId xmlns:a16="http://schemas.microsoft.com/office/drawing/2014/main" id="{88B3850E-1F86-D681-4A91-E7F852FA8AC1}"/>
              </a:ext>
            </a:extLst>
          </p:cNvPr>
          <p:cNvSpPr>
            <a:spLocks noGrp="1"/>
          </p:cNvSpPr>
          <p:nvPr>
            <p:ph type="subTitle" idx="1"/>
          </p:nvPr>
        </p:nvSpPr>
        <p:spPr>
          <a:xfrm>
            <a:off x="1143000" y="5453796"/>
            <a:ext cx="4496783" cy="732996"/>
          </a:xfrm>
        </p:spPr>
        <p:txBody>
          <a:bodyPr anchor="t">
            <a:normAutofit fontScale="92500" lnSpcReduction="20000"/>
          </a:bodyPr>
          <a:lstStyle/>
          <a:p>
            <a:r>
              <a:rPr lang="en-US" dirty="0"/>
              <a:t>Ryan Lee</a:t>
            </a:r>
          </a:p>
          <a:p>
            <a:r>
              <a:rPr lang="en-US" dirty="0"/>
              <a:t>Data 101</a:t>
            </a:r>
          </a:p>
        </p:txBody>
      </p:sp>
    </p:spTree>
    <p:extLst>
      <p:ext uri="{BB962C8B-B14F-4D97-AF65-F5344CB8AC3E}">
        <p14:creationId xmlns:p14="http://schemas.microsoft.com/office/powerpoint/2010/main" val="666963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C613A-6FE8-FA31-5334-85D6613B313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C5FC40C5-F3E8-A892-1AD9-EC02FCBBBF81}"/>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1. Is your data to be trusted?</a:t>
            </a:r>
          </a:p>
          <a:p>
            <a:pPr lvl="1"/>
            <a:r>
              <a:rPr lang="en-US" sz="1400" dirty="0">
                <a:latin typeface="Times New Roman" panose="02020603050405020304" pitchFamily="18" charset="0"/>
                <a:ea typeface="Times New Roman" panose="02020603050405020304" pitchFamily="18" charset="0"/>
              </a:rPr>
              <a:t>Yes. I tried to find my data from trustful sources and avoid biased data.</a:t>
            </a:r>
            <a:endParaRPr lang="en-US" sz="14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2.  Is there cherry-picking present? Is there bias, like partisan bias - whose web site are you quoting, whose publication? </a:t>
            </a:r>
          </a:p>
          <a:p>
            <a:pPr lvl="1"/>
            <a:r>
              <a:rPr lang="en-US" sz="1400" dirty="0">
                <a:effectLst/>
                <a:latin typeface="Times New Roman" panose="02020603050405020304" pitchFamily="18" charset="0"/>
                <a:ea typeface="Times New Roman" panose="02020603050405020304" pitchFamily="18" charset="0"/>
              </a:rPr>
              <a:t>For the “effectiveness of gun control” part, rate of gun ownership and rate of gun homicides are both high for United States. But I intentionally ignored that part and focused on Switzerland and Mexico. There was no bias for the data because I excluded it. </a:t>
            </a:r>
          </a:p>
          <a:p>
            <a:r>
              <a:rPr lang="en-US" sz="1800" dirty="0">
                <a:effectLst/>
                <a:latin typeface="Times New Roman" panose="02020603050405020304" pitchFamily="18" charset="0"/>
                <a:ea typeface="Times New Roman" panose="02020603050405020304" pitchFamily="18" charset="0"/>
              </a:rPr>
              <a:t>3.  Is data statistically  significant (sample size?)</a:t>
            </a:r>
          </a:p>
          <a:p>
            <a:pPr lvl="1"/>
            <a:r>
              <a:rPr lang="en-US" sz="1400" dirty="0">
                <a:effectLst/>
                <a:latin typeface="Times New Roman" panose="02020603050405020304" pitchFamily="18" charset="0"/>
                <a:ea typeface="Times New Roman" panose="02020603050405020304" pitchFamily="18" charset="0"/>
              </a:rPr>
              <a:t>For “</a:t>
            </a:r>
            <a:r>
              <a:rPr lang="en-US" sz="1400" dirty="0"/>
              <a:t>Survey About Second Amendment”, there is Gallup survey screenshot. Gallup usually have 1,000~1,500 participants for each survey, so I thought this data is somewhat reliable. </a:t>
            </a:r>
            <a:endParaRPr lang="en-US" sz="14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4. May we be fooled by data? - for example it is possible that hidden variables are ignored?</a:t>
            </a:r>
          </a:p>
          <a:p>
            <a:pPr lvl="1"/>
            <a:r>
              <a:rPr lang="en-US" sz="1400" dirty="0">
                <a:effectLst/>
                <a:latin typeface="Times New Roman" panose="02020603050405020304" pitchFamily="18" charset="0"/>
                <a:ea typeface="Times New Roman" panose="02020603050405020304" pitchFamily="18" charset="0"/>
              </a:rPr>
              <a:t>Yes, there could be some hidden factors for the data. For example, in the “</a:t>
            </a:r>
            <a:r>
              <a:rPr lang="en-US" sz="1400" dirty="0"/>
              <a:t>Effectiveness of Gun Control” part, there could be other factors that cause large number of gun homicides in Mexico regardless </a:t>
            </a:r>
            <a:r>
              <a:rPr lang="en-US" sz="1400"/>
              <a:t>gun control.</a:t>
            </a:r>
            <a:endParaRPr lang="en-US" sz="1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951245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FEF8E1-B3F9-AD79-6967-79DE48D7958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000" kern="1200">
                <a:solidFill>
                  <a:schemeClr val="tx1"/>
                </a:solidFill>
                <a:latin typeface="+mj-lt"/>
                <a:ea typeface="+mj-ea"/>
                <a:cs typeface="+mj-cs"/>
              </a:rPr>
              <a:t>Second Amendment</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A93ABE7-CB5D-4DCF-E9FD-CC8E1B22E57B}"/>
              </a:ext>
            </a:extLst>
          </p:cNvPr>
          <p:cNvSpPr txBox="1"/>
          <p:nvPr/>
        </p:nvSpPr>
        <p:spPr>
          <a:xfrm>
            <a:off x="630936" y="2807208"/>
            <a:ext cx="3429000" cy="3410712"/>
          </a:xfrm>
          <a:prstGeom prst="rect">
            <a:avLst/>
          </a:prstGeom>
        </p:spPr>
        <p:txBody>
          <a:bodyPr vert="horz" lIns="91440" tIns="45720" rIns="91440" bIns="45720" rtlCol="0" anchor="t">
            <a:noAutofit/>
          </a:bodyPr>
          <a:lstStyle/>
          <a:p>
            <a:pPr>
              <a:lnSpc>
                <a:spcPct val="90000"/>
              </a:lnSpc>
              <a:spcAft>
                <a:spcPts val="600"/>
              </a:spcAft>
            </a:pPr>
            <a:r>
              <a:rPr lang="en-US" sz="1600" b="0" i="0" u="none" strike="noStrike" dirty="0">
                <a:effectLst/>
              </a:rPr>
              <a:t>The statement refers to the Second Amendment</a:t>
            </a:r>
            <a:r>
              <a:rPr lang="en-US" sz="1600" dirty="0"/>
              <a:t> </a:t>
            </a:r>
            <a:r>
              <a:rPr lang="en-US" sz="1600" b="0" i="0" u="none" strike="noStrike" dirty="0">
                <a:effectLst/>
              </a:rPr>
              <a:t>to the United States Constitution, which </a:t>
            </a:r>
            <a:r>
              <a:rPr lang="en-US" sz="1600" dirty="0"/>
              <a:t> </a:t>
            </a:r>
            <a:r>
              <a:rPr lang="en-US" sz="1600" b="0" i="0" u="none" strike="noStrike" dirty="0">
                <a:effectLst/>
              </a:rPr>
              <a:t>guarantees the right of Americans to keep and bear arms. This amendment was added to the Constitution in 1791 and has been the subject of much debate and controversy over the years. While the amendment ensures that individuals have the right to own firearms, there are also laws and regulations in place to regulate this right and ensure public safety.</a:t>
            </a:r>
            <a:endParaRPr lang="en-US" sz="1600" dirty="0">
              <a:effectLst/>
            </a:endParaRPr>
          </a:p>
          <a:p>
            <a:pPr>
              <a:lnSpc>
                <a:spcPct val="90000"/>
              </a:lnSpc>
              <a:spcAft>
                <a:spcPts val="600"/>
              </a:spcAft>
            </a:pPr>
            <a:endParaRPr lang="en-US" sz="1600" dirty="0"/>
          </a:p>
        </p:txBody>
      </p:sp>
      <p:pic>
        <p:nvPicPr>
          <p:cNvPr id="5" name="Content Placeholder 4" descr="Text, letter&#10;&#10;Description automatically generated">
            <a:extLst>
              <a:ext uri="{FF2B5EF4-FFF2-40B4-BE49-F238E27FC236}">
                <a16:creationId xmlns:a16="http://schemas.microsoft.com/office/drawing/2014/main" id="{20FE6803-0C3D-1B51-2504-38563E1766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487329"/>
            <a:ext cx="6903720" cy="3883342"/>
          </a:xfrm>
          <a:prstGeom prst="rect">
            <a:avLst/>
          </a:prstGeom>
        </p:spPr>
      </p:pic>
      <p:sp>
        <p:nvSpPr>
          <p:cNvPr id="7" name="TextBox 6">
            <a:extLst>
              <a:ext uri="{FF2B5EF4-FFF2-40B4-BE49-F238E27FC236}">
                <a16:creationId xmlns:a16="http://schemas.microsoft.com/office/drawing/2014/main" id="{B1EC8AA2-6A01-3BE7-A0AE-9A57AA47F7E3}"/>
              </a:ext>
            </a:extLst>
          </p:cNvPr>
          <p:cNvSpPr txBox="1"/>
          <p:nvPr/>
        </p:nvSpPr>
        <p:spPr>
          <a:xfrm>
            <a:off x="4690872" y="5745004"/>
            <a:ext cx="5646097" cy="246221"/>
          </a:xfrm>
          <a:prstGeom prst="rect">
            <a:avLst/>
          </a:prstGeom>
          <a:noFill/>
        </p:spPr>
        <p:txBody>
          <a:bodyPr wrap="none" rtlCol="0">
            <a:spAutoFit/>
          </a:bodyPr>
          <a:lstStyle/>
          <a:p>
            <a:r>
              <a:rPr lang="fr-FR" sz="1000" b="0" i="0" u="none" strike="noStrike" dirty="0">
                <a:solidFill>
                  <a:srgbClr val="494F56"/>
                </a:solidFill>
                <a:effectLst/>
              </a:rPr>
              <a:t>Image Source : https://www.historyonthenet.com/second-amendment-to-the-united-states-constitution</a:t>
            </a:r>
            <a:endParaRPr lang="en-US" sz="1000" dirty="0"/>
          </a:p>
        </p:txBody>
      </p:sp>
    </p:spTree>
    <p:extLst>
      <p:ext uri="{BB962C8B-B14F-4D97-AF65-F5344CB8AC3E}">
        <p14:creationId xmlns:p14="http://schemas.microsoft.com/office/powerpoint/2010/main" val="84418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204236-454A-91BD-9244-806DAB641A80}"/>
              </a:ext>
            </a:extLst>
          </p:cNvPr>
          <p:cNvSpPr>
            <a:spLocks noGrp="1"/>
          </p:cNvSpPr>
          <p:nvPr>
            <p:ph type="title"/>
          </p:nvPr>
        </p:nvSpPr>
        <p:spPr>
          <a:xfrm>
            <a:off x="630936" y="639520"/>
            <a:ext cx="3429000" cy="1719072"/>
          </a:xfrm>
        </p:spPr>
        <p:txBody>
          <a:bodyPr anchor="b">
            <a:normAutofit/>
          </a:bodyPr>
          <a:lstStyle/>
          <a:p>
            <a:r>
              <a:rPr lang="en-US" sz="3800" dirty="0"/>
              <a:t>Survey About Second Amendment</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0CFCC20-4E84-DA71-332E-36E79DB84711}"/>
              </a:ext>
            </a:extLst>
          </p:cNvPr>
          <p:cNvSpPr>
            <a:spLocks noGrp="1"/>
          </p:cNvSpPr>
          <p:nvPr>
            <p:ph idx="1"/>
          </p:nvPr>
        </p:nvSpPr>
        <p:spPr>
          <a:xfrm>
            <a:off x="630936" y="2807208"/>
            <a:ext cx="3429000" cy="3410712"/>
          </a:xfrm>
        </p:spPr>
        <p:txBody>
          <a:bodyPr anchor="t">
            <a:normAutofit/>
          </a:bodyPr>
          <a:lstStyle/>
          <a:p>
            <a:r>
              <a:rPr lang="en-US" sz="1600" b="0" i="0" u="none" strike="noStrike" dirty="0">
                <a:solidFill>
                  <a:srgbClr val="49544F"/>
                </a:solidFill>
                <a:effectLst/>
                <a:latin typeface="YADK4BU3aUY 0"/>
              </a:rPr>
              <a:t>73% of people says Second Amendment</a:t>
            </a:r>
            <a:r>
              <a:rPr lang="en-US" sz="1600" dirty="0">
                <a:solidFill>
                  <a:srgbClr val="49544F"/>
                </a:solidFill>
                <a:latin typeface="YADK4BU3aUY 0"/>
              </a:rPr>
              <a:t> </a:t>
            </a:r>
            <a:r>
              <a:rPr lang="en-US" sz="1600" b="0" i="0" u="none" strike="noStrike" dirty="0">
                <a:solidFill>
                  <a:srgbClr val="49544F"/>
                </a:solidFill>
                <a:effectLst/>
                <a:latin typeface="YADK4BU3aUY 0"/>
              </a:rPr>
              <a:t>guarantees American rights.</a:t>
            </a:r>
          </a:p>
          <a:p>
            <a:r>
              <a:rPr lang="en-US" sz="1600" dirty="0">
                <a:solidFill>
                  <a:srgbClr val="49544F"/>
                </a:solidFill>
                <a:effectLst/>
                <a:latin typeface="YADK4BU3aUY 0"/>
              </a:rPr>
              <a:t>This suggests that a significant majority of Americans believe in the importance of this constitutional provision and see it as a crucial element of their personal and collective freedom.</a:t>
            </a:r>
          </a:p>
          <a:p>
            <a:endParaRPr lang="en-US" sz="1600" dirty="0">
              <a:solidFill>
                <a:srgbClr val="49544F"/>
              </a:solidFill>
              <a:effectLst/>
              <a:latin typeface="YADK4BU3aUY 0"/>
            </a:endParaRPr>
          </a:p>
        </p:txBody>
      </p:sp>
      <p:pic>
        <p:nvPicPr>
          <p:cNvPr id="5" name="Content Placeholder 4" descr="Chart, waterfall chart&#10;&#10;Description automatically generated">
            <a:extLst>
              <a:ext uri="{FF2B5EF4-FFF2-40B4-BE49-F238E27FC236}">
                <a16:creationId xmlns:a16="http://schemas.microsoft.com/office/drawing/2014/main" id="{C1F9BB53-1B62-A394-CDDC-94B7D9200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333228"/>
            <a:ext cx="6903720" cy="4191544"/>
          </a:xfrm>
          <a:prstGeom prst="rect">
            <a:avLst/>
          </a:prstGeom>
        </p:spPr>
      </p:pic>
    </p:spTree>
    <p:extLst>
      <p:ext uri="{BB962C8B-B14F-4D97-AF65-F5344CB8AC3E}">
        <p14:creationId xmlns:p14="http://schemas.microsoft.com/office/powerpoint/2010/main" val="3863698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7CDD8-4258-F8B5-F306-697ADD97B045}"/>
              </a:ext>
            </a:extLst>
          </p:cNvPr>
          <p:cNvSpPr>
            <a:spLocks noGrp="1"/>
          </p:cNvSpPr>
          <p:nvPr>
            <p:ph type="title"/>
          </p:nvPr>
        </p:nvSpPr>
        <p:spPr>
          <a:xfrm>
            <a:off x="630936" y="639520"/>
            <a:ext cx="3429000" cy="1719072"/>
          </a:xfrm>
        </p:spPr>
        <p:txBody>
          <a:bodyPr anchor="b">
            <a:normAutofit/>
          </a:bodyPr>
          <a:lstStyle/>
          <a:p>
            <a:r>
              <a:rPr lang="en-US" sz="4200" dirty="0"/>
              <a:t>Effectiveness of Gun Control</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7639ED0-5C57-CB9A-B19C-DC03D0553CFF}"/>
              </a:ext>
            </a:extLst>
          </p:cNvPr>
          <p:cNvSpPr>
            <a:spLocks noGrp="1"/>
          </p:cNvSpPr>
          <p:nvPr>
            <p:ph idx="1"/>
          </p:nvPr>
        </p:nvSpPr>
        <p:spPr>
          <a:xfrm>
            <a:off x="630936" y="2807208"/>
            <a:ext cx="3429000" cy="3410712"/>
          </a:xfrm>
        </p:spPr>
        <p:txBody>
          <a:bodyPr anchor="t">
            <a:normAutofit/>
          </a:bodyPr>
          <a:lstStyle/>
          <a:p>
            <a:r>
              <a:rPr lang="en-US" sz="2200" dirty="0"/>
              <a:t>Switzerland is one of the countries where gun ownership is relatively free. On the other hand, Mexico is a country with very strict gun control. Looking at the table below, you can see that Switzerland is high on the list, but Mexico doesn't even exist.</a:t>
            </a:r>
          </a:p>
        </p:txBody>
      </p:sp>
      <p:pic>
        <p:nvPicPr>
          <p:cNvPr id="5" name="Content Placeholder 4" descr="Chart, bar chart&#10;&#10;Description automatically generated">
            <a:extLst>
              <a:ext uri="{FF2B5EF4-FFF2-40B4-BE49-F238E27FC236}">
                <a16:creationId xmlns:a16="http://schemas.microsoft.com/office/drawing/2014/main" id="{B15752C9-B0D9-28EC-C8B8-37332E214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3975875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E0DCA-1C98-567B-4DC1-6B632FE1C1D6}"/>
              </a:ext>
            </a:extLst>
          </p:cNvPr>
          <p:cNvSpPr>
            <a:spLocks noGrp="1"/>
          </p:cNvSpPr>
          <p:nvPr>
            <p:ph type="title"/>
          </p:nvPr>
        </p:nvSpPr>
        <p:spPr>
          <a:xfrm>
            <a:off x="630936" y="639520"/>
            <a:ext cx="3429000" cy="1719072"/>
          </a:xfrm>
        </p:spPr>
        <p:txBody>
          <a:bodyPr anchor="b">
            <a:normAutofit/>
          </a:bodyPr>
          <a:lstStyle/>
          <a:p>
            <a:r>
              <a:rPr lang="en-US" sz="3800"/>
              <a:t>Effectiveness of Gun Control (Continue)</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C344E038-28A1-F31C-C951-2AB65949E417}"/>
              </a:ext>
            </a:extLst>
          </p:cNvPr>
          <p:cNvSpPr>
            <a:spLocks noGrp="1"/>
          </p:cNvSpPr>
          <p:nvPr>
            <p:ph idx="1"/>
          </p:nvPr>
        </p:nvSpPr>
        <p:spPr>
          <a:xfrm>
            <a:off x="630936" y="2807208"/>
            <a:ext cx="3429000" cy="3410712"/>
          </a:xfrm>
        </p:spPr>
        <p:txBody>
          <a:bodyPr anchor="t">
            <a:normAutofit fontScale="92500" lnSpcReduction="10000"/>
          </a:bodyPr>
          <a:lstStyle/>
          <a:p>
            <a:r>
              <a:rPr lang="en-US" sz="2200" dirty="0"/>
              <a:t>Nonetheless, Mexico has one of the highest gun homicide rates in the world. If you look at the table next to this, you can see that Mexico has more than 10 times more gun homicides than Switzerland, despite strong gun laws.</a:t>
            </a:r>
          </a:p>
          <a:p>
            <a:r>
              <a:rPr lang="en-US" sz="2200" dirty="0"/>
              <a:t>If gun control cannot prevent gun homicides, it would be meaningless.</a:t>
            </a:r>
          </a:p>
        </p:txBody>
      </p:sp>
      <p:pic>
        <p:nvPicPr>
          <p:cNvPr id="5" name="Content Placeholder 4" descr="Chart, bar chart&#10;&#10;Description automatically generated">
            <a:extLst>
              <a:ext uri="{FF2B5EF4-FFF2-40B4-BE49-F238E27FC236}">
                <a16:creationId xmlns:a16="http://schemas.microsoft.com/office/drawing/2014/main" id="{0E8CC589-2F92-122C-7FAC-50258B9EC2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53706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9254A2-5134-5D5C-CAA4-FD916F0960C0}"/>
              </a:ext>
            </a:extLst>
          </p:cNvPr>
          <p:cNvSpPr>
            <a:spLocks noGrp="1"/>
          </p:cNvSpPr>
          <p:nvPr>
            <p:ph type="title"/>
          </p:nvPr>
        </p:nvSpPr>
        <p:spPr>
          <a:xfrm>
            <a:off x="630936" y="639520"/>
            <a:ext cx="3429000" cy="1719072"/>
          </a:xfrm>
        </p:spPr>
        <p:txBody>
          <a:bodyPr anchor="b">
            <a:normAutofit/>
          </a:bodyPr>
          <a:lstStyle/>
          <a:p>
            <a:r>
              <a:rPr lang="en-US" sz="4600" dirty="0"/>
              <a:t>Possibility of Black Market</a:t>
            </a:r>
          </a:p>
        </p:txBody>
      </p:sp>
      <p:sp>
        <p:nvSpPr>
          <p:cNvPr id="10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1F5F41-4232-EEE7-BD72-D8C20A5E2FED}"/>
              </a:ext>
            </a:extLst>
          </p:cNvPr>
          <p:cNvSpPr>
            <a:spLocks noGrp="1"/>
          </p:cNvSpPr>
          <p:nvPr>
            <p:ph idx="1"/>
          </p:nvPr>
        </p:nvSpPr>
        <p:spPr>
          <a:xfrm>
            <a:off x="630936" y="2807208"/>
            <a:ext cx="3429000" cy="3410712"/>
          </a:xfrm>
        </p:spPr>
        <p:txBody>
          <a:bodyPr anchor="t">
            <a:normAutofit/>
          </a:bodyPr>
          <a:lstStyle/>
          <a:p>
            <a:r>
              <a:rPr lang="en-US" sz="2200" dirty="0"/>
              <a:t>A black market is an economic activity that takes place outside government-sanctioned channels.</a:t>
            </a:r>
          </a:p>
          <a:p>
            <a:r>
              <a:rPr lang="en-US" sz="2200" dirty="0"/>
              <a:t>ILLEGAL</a:t>
            </a:r>
          </a:p>
        </p:txBody>
      </p:sp>
      <p:pic>
        <p:nvPicPr>
          <p:cNvPr id="1026" name="Picture 2" descr="Black Market Hummus - The World's Best Hummus - The 1st HaaS Company!">
            <a:extLst>
              <a:ext uri="{FF2B5EF4-FFF2-40B4-BE49-F238E27FC236}">
                <a16:creationId xmlns:a16="http://schemas.microsoft.com/office/drawing/2014/main" id="{2604126C-281E-D2A3-16EB-E7396FB4E5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625403"/>
            <a:ext cx="6903720" cy="36071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81634D-AA78-AA49-AE2F-F0D9B7EBF6F1}"/>
              </a:ext>
            </a:extLst>
          </p:cNvPr>
          <p:cNvSpPr txBox="1"/>
          <p:nvPr/>
        </p:nvSpPr>
        <p:spPr>
          <a:xfrm>
            <a:off x="6404946" y="5122607"/>
            <a:ext cx="4618572" cy="369332"/>
          </a:xfrm>
          <a:prstGeom prst="rect">
            <a:avLst/>
          </a:prstGeom>
          <a:noFill/>
        </p:spPr>
        <p:txBody>
          <a:bodyPr wrap="none" rtlCol="0">
            <a:spAutoFit/>
          </a:bodyPr>
          <a:lstStyle/>
          <a:p>
            <a:r>
              <a:rPr lang="en-US" dirty="0"/>
              <a:t>Image Source: https://blackmarkethummus.ca/</a:t>
            </a:r>
          </a:p>
        </p:txBody>
      </p:sp>
    </p:spTree>
    <p:extLst>
      <p:ext uri="{BB962C8B-B14F-4D97-AF65-F5344CB8AC3E}">
        <p14:creationId xmlns:p14="http://schemas.microsoft.com/office/powerpoint/2010/main" val="4147749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6AC868-DBA4-49CC-1E46-D4779CD79A0B}"/>
              </a:ext>
            </a:extLst>
          </p:cNvPr>
          <p:cNvSpPr>
            <a:spLocks noGrp="1"/>
          </p:cNvSpPr>
          <p:nvPr>
            <p:ph type="title"/>
          </p:nvPr>
        </p:nvSpPr>
        <p:spPr>
          <a:xfrm>
            <a:off x="630936" y="639520"/>
            <a:ext cx="3429000" cy="1719072"/>
          </a:xfrm>
        </p:spPr>
        <p:txBody>
          <a:bodyPr anchor="b">
            <a:normAutofit/>
          </a:bodyPr>
          <a:lstStyle/>
          <a:p>
            <a:r>
              <a:rPr lang="en-US" sz="3800" dirty="0"/>
              <a:t>Example of Alcohol Prohibition</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2EB7C58-366F-245F-28C8-A527D6E9C1F4}"/>
              </a:ext>
            </a:extLst>
          </p:cNvPr>
          <p:cNvSpPr>
            <a:spLocks noGrp="1"/>
          </p:cNvSpPr>
          <p:nvPr>
            <p:ph idx="1"/>
          </p:nvPr>
        </p:nvSpPr>
        <p:spPr>
          <a:xfrm>
            <a:off x="630936" y="2807208"/>
            <a:ext cx="3429000" cy="3410712"/>
          </a:xfrm>
        </p:spPr>
        <p:txBody>
          <a:bodyPr anchor="t">
            <a:normAutofit/>
          </a:bodyPr>
          <a:lstStyle/>
          <a:p>
            <a:r>
              <a:rPr lang="en-US" sz="2200" dirty="0"/>
              <a:t>Alcohol prohibition was in effect from 1920 to 1933. In practice, however, alcohol consumption remained high except immediately after the prohibition was enforced.</a:t>
            </a:r>
          </a:p>
          <a:p>
            <a:r>
              <a:rPr lang="en-US" sz="2200" dirty="0"/>
              <a:t>Black Market.</a:t>
            </a:r>
          </a:p>
        </p:txBody>
      </p:sp>
      <p:pic>
        <p:nvPicPr>
          <p:cNvPr id="5" name="Content Placeholder 4" descr="Chart, bar chart&#10;&#10;Description automatically generated">
            <a:extLst>
              <a:ext uri="{FF2B5EF4-FFF2-40B4-BE49-F238E27FC236}">
                <a16:creationId xmlns:a16="http://schemas.microsoft.com/office/drawing/2014/main" id="{624519AA-7D12-CF75-0641-E2E1C6CCC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331995"/>
            <a:ext cx="6903720" cy="4194009"/>
          </a:xfrm>
          <a:prstGeom prst="rect">
            <a:avLst/>
          </a:prstGeom>
        </p:spPr>
      </p:pic>
      <p:sp>
        <p:nvSpPr>
          <p:cNvPr id="6" name="TextBox 5">
            <a:extLst>
              <a:ext uri="{FF2B5EF4-FFF2-40B4-BE49-F238E27FC236}">
                <a16:creationId xmlns:a16="http://schemas.microsoft.com/office/drawing/2014/main" id="{837D4F25-F712-7640-16D8-81A6B1AF3D63}"/>
              </a:ext>
            </a:extLst>
          </p:cNvPr>
          <p:cNvSpPr txBox="1"/>
          <p:nvPr/>
        </p:nvSpPr>
        <p:spPr>
          <a:xfrm>
            <a:off x="6096000" y="962663"/>
            <a:ext cx="4686283" cy="369332"/>
          </a:xfrm>
          <a:prstGeom prst="rect">
            <a:avLst/>
          </a:prstGeom>
          <a:noFill/>
        </p:spPr>
        <p:txBody>
          <a:bodyPr wrap="none" rtlCol="0">
            <a:spAutoFit/>
          </a:bodyPr>
          <a:lstStyle/>
          <a:p>
            <a:r>
              <a:rPr lang="en-US" b="1" i="0" dirty="0">
                <a:solidFill>
                  <a:srgbClr val="1A1714"/>
                </a:solidFill>
                <a:effectLst/>
                <a:latin typeface="Inter Variable"/>
              </a:rPr>
              <a:t>Per Capita Consumption of Alcoholic Beverages</a:t>
            </a:r>
            <a:endParaRPr lang="en-US" dirty="0"/>
          </a:p>
        </p:txBody>
      </p:sp>
      <p:sp>
        <p:nvSpPr>
          <p:cNvPr id="7" name="TextBox 6">
            <a:extLst>
              <a:ext uri="{FF2B5EF4-FFF2-40B4-BE49-F238E27FC236}">
                <a16:creationId xmlns:a16="http://schemas.microsoft.com/office/drawing/2014/main" id="{2373D9A6-55E0-DADD-D508-E4174EE3ABE6}"/>
              </a:ext>
            </a:extLst>
          </p:cNvPr>
          <p:cNvSpPr txBox="1"/>
          <p:nvPr/>
        </p:nvSpPr>
        <p:spPr>
          <a:xfrm>
            <a:off x="4989318" y="5433671"/>
            <a:ext cx="5991833" cy="1200329"/>
          </a:xfrm>
          <a:prstGeom prst="rect">
            <a:avLst/>
          </a:prstGeom>
          <a:noFill/>
        </p:spPr>
        <p:txBody>
          <a:bodyPr wrap="none" rtlCol="0">
            <a:spAutoFit/>
          </a:bodyPr>
          <a:lstStyle/>
          <a:p>
            <a:pPr algn="l"/>
            <a:r>
              <a:rPr lang="en-US" b="1" i="0" dirty="0">
                <a:solidFill>
                  <a:srgbClr val="1A1714"/>
                </a:solidFill>
                <a:effectLst/>
                <a:latin typeface="Inter Variable"/>
              </a:rPr>
              <a:t>Source:</a:t>
            </a:r>
            <a:r>
              <a:rPr lang="en-US" b="0" i="0" dirty="0">
                <a:solidFill>
                  <a:srgbClr val="1A1714"/>
                </a:solidFill>
                <a:effectLst/>
                <a:latin typeface="Inter Variable"/>
              </a:rPr>
              <a:t> Clark Warburton, The </a:t>
            </a:r>
            <a:r>
              <a:rPr lang="en-US" b="0" i="1" dirty="0">
                <a:solidFill>
                  <a:srgbClr val="1A1714"/>
                </a:solidFill>
                <a:effectLst/>
                <a:latin typeface="Inter Variable"/>
              </a:rPr>
              <a:t>Economic Results of Prohibition</a:t>
            </a:r>
            <a:r>
              <a:rPr lang="en-US" b="0" i="0" dirty="0">
                <a:solidFill>
                  <a:srgbClr val="1A1714"/>
                </a:solidFill>
                <a:effectLst/>
                <a:latin typeface="Inter Variable"/>
              </a:rPr>
              <a:t> </a:t>
            </a:r>
          </a:p>
          <a:p>
            <a:pPr algn="l"/>
            <a:r>
              <a:rPr lang="en-US" b="0" i="0" dirty="0">
                <a:solidFill>
                  <a:srgbClr val="1A1714"/>
                </a:solidFill>
                <a:effectLst/>
                <a:latin typeface="Inter Variable"/>
              </a:rPr>
              <a:t>(New York: Columbia University Press, 1932), pp. 23–26, 72.</a:t>
            </a:r>
          </a:p>
          <a:p>
            <a:br>
              <a:rPr lang="en-US" dirty="0"/>
            </a:br>
            <a:endParaRPr lang="en-US" dirty="0"/>
          </a:p>
        </p:txBody>
      </p:sp>
    </p:spTree>
    <p:extLst>
      <p:ext uri="{BB962C8B-B14F-4D97-AF65-F5344CB8AC3E}">
        <p14:creationId xmlns:p14="http://schemas.microsoft.com/office/powerpoint/2010/main" val="4044790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341631-6F9D-7943-8179-646EFFA3EA28}"/>
              </a:ext>
            </a:extLst>
          </p:cNvPr>
          <p:cNvSpPr>
            <a:spLocks noGrp="1"/>
          </p:cNvSpPr>
          <p:nvPr>
            <p:ph type="title"/>
          </p:nvPr>
        </p:nvSpPr>
        <p:spPr>
          <a:xfrm>
            <a:off x="630936" y="639520"/>
            <a:ext cx="3429000" cy="1719072"/>
          </a:xfrm>
        </p:spPr>
        <p:txBody>
          <a:bodyPr anchor="b">
            <a:normAutofit/>
          </a:bodyPr>
          <a:lstStyle/>
          <a:p>
            <a:r>
              <a:rPr lang="en-US" sz="3800"/>
              <a:t>Example of Alcohol Prohibition</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D446AB48-9C52-8D09-4CB9-75FEAB07ABEB}"/>
              </a:ext>
            </a:extLst>
          </p:cNvPr>
          <p:cNvSpPr>
            <a:spLocks noGrp="1"/>
          </p:cNvSpPr>
          <p:nvPr>
            <p:ph idx="1"/>
          </p:nvPr>
        </p:nvSpPr>
        <p:spPr>
          <a:xfrm>
            <a:off x="630936" y="2807208"/>
            <a:ext cx="3429000" cy="3410712"/>
          </a:xfrm>
        </p:spPr>
        <p:txBody>
          <a:bodyPr anchor="t">
            <a:normAutofit/>
          </a:bodyPr>
          <a:lstStyle/>
          <a:p>
            <a:r>
              <a:rPr lang="en-US" sz="2200" dirty="0"/>
              <a:t>You can see that sales of alcohol increased during Prohibition. This sudden gun control could create an illegal market.</a:t>
            </a:r>
          </a:p>
        </p:txBody>
      </p:sp>
      <p:pic>
        <p:nvPicPr>
          <p:cNvPr id="5" name="Content Placeholder 4" descr="Chart&#10;&#10;Description automatically generated">
            <a:extLst>
              <a:ext uri="{FF2B5EF4-FFF2-40B4-BE49-F238E27FC236}">
                <a16:creationId xmlns:a16="http://schemas.microsoft.com/office/drawing/2014/main" id="{37235713-B33B-D4C1-FACD-ACB4F3639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547736"/>
            <a:ext cx="6903720" cy="3762527"/>
          </a:xfrm>
          <a:prstGeom prst="rect">
            <a:avLst/>
          </a:prstGeom>
        </p:spPr>
      </p:pic>
      <p:sp>
        <p:nvSpPr>
          <p:cNvPr id="6" name="TextBox 5">
            <a:extLst>
              <a:ext uri="{FF2B5EF4-FFF2-40B4-BE49-F238E27FC236}">
                <a16:creationId xmlns:a16="http://schemas.microsoft.com/office/drawing/2014/main" id="{C701C14D-01EA-27DA-5F4C-C3DDDCBF7E45}"/>
              </a:ext>
            </a:extLst>
          </p:cNvPr>
          <p:cNvSpPr txBox="1"/>
          <p:nvPr/>
        </p:nvSpPr>
        <p:spPr>
          <a:xfrm>
            <a:off x="4357390" y="1022555"/>
            <a:ext cx="7200626" cy="369332"/>
          </a:xfrm>
          <a:prstGeom prst="rect">
            <a:avLst/>
          </a:prstGeom>
          <a:noFill/>
        </p:spPr>
        <p:txBody>
          <a:bodyPr wrap="none" rtlCol="0">
            <a:spAutoFit/>
          </a:bodyPr>
          <a:lstStyle/>
          <a:p>
            <a:r>
              <a:rPr lang="en-US" b="1" i="0" dirty="0">
                <a:solidFill>
                  <a:srgbClr val="1A1714"/>
                </a:solidFill>
                <a:effectLst/>
                <a:latin typeface="Inter Variable"/>
              </a:rPr>
              <a:t>Total Expenditure on Distilled Spirts as a Percentage of Total Alcohol Sales</a:t>
            </a:r>
            <a:endParaRPr lang="en-US" dirty="0"/>
          </a:p>
        </p:txBody>
      </p:sp>
      <p:sp>
        <p:nvSpPr>
          <p:cNvPr id="7" name="TextBox 6">
            <a:extLst>
              <a:ext uri="{FF2B5EF4-FFF2-40B4-BE49-F238E27FC236}">
                <a16:creationId xmlns:a16="http://schemas.microsoft.com/office/drawing/2014/main" id="{A0786722-7C42-5912-8DA0-153D7EA18A81}"/>
              </a:ext>
            </a:extLst>
          </p:cNvPr>
          <p:cNvSpPr txBox="1"/>
          <p:nvPr/>
        </p:nvSpPr>
        <p:spPr>
          <a:xfrm>
            <a:off x="5270090" y="5498184"/>
            <a:ext cx="6579045" cy="400110"/>
          </a:xfrm>
          <a:prstGeom prst="rect">
            <a:avLst/>
          </a:prstGeom>
          <a:noFill/>
        </p:spPr>
        <p:txBody>
          <a:bodyPr wrap="none" rtlCol="0">
            <a:spAutoFit/>
          </a:bodyPr>
          <a:lstStyle/>
          <a:p>
            <a:r>
              <a:rPr lang="en-US" sz="1000" b="1" i="0" dirty="0">
                <a:solidFill>
                  <a:srgbClr val="1A1714"/>
                </a:solidFill>
                <a:effectLst/>
                <a:latin typeface="Inter Variable"/>
              </a:rPr>
              <a:t>Source:</a:t>
            </a:r>
            <a:r>
              <a:rPr lang="en-US" sz="1000" b="0" i="0" dirty="0">
                <a:solidFill>
                  <a:srgbClr val="1A1714"/>
                </a:solidFill>
                <a:effectLst/>
                <a:latin typeface="Inter Variable"/>
              </a:rPr>
              <a:t> Clark Warburton, </a:t>
            </a:r>
            <a:r>
              <a:rPr lang="en-US" sz="1000" b="0" i="1" dirty="0">
                <a:solidFill>
                  <a:srgbClr val="1A1714"/>
                </a:solidFill>
                <a:effectLst/>
                <a:latin typeface="Inter Variable"/>
              </a:rPr>
              <a:t>The Economic Result of Prohibition</a:t>
            </a:r>
            <a:r>
              <a:rPr lang="en-US" sz="1000" b="0" i="0" dirty="0">
                <a:solidFill>
                  <a:srgbClr val="1A1714"/>
                </a:solidFill>
                <a:effectLst/>
                <a:latin typeface="Inter Variable"/>
              </a:rPr>
              <a:t> (New York: Columbia University Press, 1932),</a:t>
            </a:r>
          </a:p>
          <a:p>
            <a:r>
              <a:rPr lang="en-US" sz="1000" b="0" i="0" dirty="0">
                <a:solidFill>
                  <a:srgbClr val="1A1714"/>
                </a:solidFill>
                <a:effectLst/>
                <a:latin typeface="Inter Variable"/>
              </a:rPr>
              <a:t> pp. 114–15; and Licensed Beverage Industry, </a:t>
            </a:r>
            <a:r>
              <a:rPr lang="en-US" sz="1000" b="0" i="1" dirty="0">
                <a:solidFill>
                  <a:srgbClr val="1A1714"/>
                </a:solidFill>
                <a:effectLst/>
                <a:latin typeface="Inter Variable"/>
              </a:rPr>
              <a:t>Facts about the Licensed Beverage Industry</a:t>
            </a:r>
            <a:r>
              <a:rPr lang="en-US" sz="1000" b="0" i="0" dirty="0">
                <a:solidFill>
                  <a:srgbClr val="1A1714"/>
                </a:solidFill>
                <a:effectLst/>
                <a:latin typeface="Inter Variable"/>
              </a:rPr>
              <a:t> (New York: LBI, 1961), pp. 54–55.</a:t>
            </a:r>
            <a:endParaRPr lang="en-US" sz="1000" dirty="0"/>
          </a:p>
        </p:txBody>
      </p:sp>
    </p:spTree>
    <p:extLst>
      <p:ext uri="{BB962C8B-B14F-4D97-AF65-F5344CB8AC3E}">
        <p14:creationId xmlns:p14="http://schemas.microsoft.com/office/powerpoint/2010/main" val="48031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3F1ED7-35FE-3F4C-9D0D-C52A3B6F2AA0}"/>
              </a:ext>
            </a:extLst>
          </p:cNvPr>
          <p:cNvSpPr>
            <a:spLocks noGrp="1"/>
          </p:cNvSpPr>
          <p:nvPr>
            <p:ph type="title"/>
          </p:nvPr>
        </p:nvSpPr>
        <p:spPr>
          <a:xfrm>
            <a:off x="630936" y="639520"/>
            <a:ext cx="3429000" cy="1719072"/>
          </a:xfrm>
        </p:spPr>
        <p:txBody>
          <a:bodyPr anchor="b">
            <a:normAutofit/>
          </a:bodyPr>
          <a:lstStyle/>
          <a:p>
            <a:r>
              <a:rPr lang="en-US" sz="5400"/>
              <a:t>Economic View</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8">
            <a:extLst>
              <a:ext uri="{FF2B5EF4-FFF2-40B4-BE49-F238E27FC236}">
                <a16:creationId xmlns:a16="http://schemas.microsoft.com/office/drawing/2014/main" id="{DEECBAB1-F958-1EF0-1685-36D4DCBAAEF9}"/>
              </a:ext>
            </a:extLst>
          </p:cNvPr>
          <p:cNvSpPr>
            <a:spLocks noGrp="1"/>
          </p:cNvSpPr>
          <p:nvPr>
            <p:ph idx="1"/>
          </p:nvPr>
        </p:nvSpPr>
        <p:spPr>
          <a:xfrm>
            <a:off x="630936" y="2807208"/>
            <a:ext cx="3429000" cy="3410712"/>
          </a:xfrm>
        </p:spPr>
        <p:txBody>
          <a:bodyPr anchor="t">
            <a:normAutofit/>
          </a:bodyPr>
          <a:lstStyle/>
          <a:p>
            <a:r>
              <a:rPr lang="en-US" sz="2200" dirty="0"/>
              <a:t>The gun industry now makes up a $20 trillion market. In addition, continuous growth is expected in the future. But sudden gun control threatens to dampen a thriving industry.</a:t>
            </a:r>
          </a:p>
        </p:txBody>
      </p:sp>
      <p:pic>
        <p:nvPicPr>
          <p:cNvPr id="5" name="Content Placeholder 4">
            <a:extLst>
              <a:ext uri="{FF2B5EF4-FFF2-40B4-BE49-F238E27FC236}">
                <a16:creationId xmlns:a16="http://schemas.microsoft.com/office/drawing/2014/main" id="{7A3BC792-4751-54B4-B99B-548B69195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461440"/>
            <a:ext cx="6903720" cy="3935120"/>
          </a:xfrm>
          <a:prstGeom prst="rect">
            <a:avLst/>
          </a:prstGeom>
        </p:spPr>
      </p:pic>
      <p:sp>
        <p:nvSpPr>
          <p:cNvPr id="6" name="TextBox 5">
            <a:extLst>
              <a:ext uri="{FF2B5EF4-FFF2-40B4-BE49-F238E27FC236}">
                <a16:creationId xmlns:a16="http://schemas.microsoft.com/office/drawing/2014/main" id="{A5C2EC06-6D8E-D6A8-E937-76C06FE7488F}"/>
              </a:ext>
            </a:extLst>
          </p:cNvPr>
          <p:cNvSpPr txBox="1"/>
          <p:nvPr/>
        </p:nvSpPr>
        <p:spPr>
          <a:xfrm>
            <a:off x="5098299" y="5643716"/>
            <a:ext cx="6459717" cy="369332"/>
          </a:xfrm>
          <a:prstGeom prst="rect">
            <a:avLst/>
          </a:prstGeom>
          <a:noFill/>
        </p:spPr>
        <p:txBody>
          <a:bodyPr wrap="none" rtlCol="0">
            <a:spAutoFit/>
          </a:bodyPr>
          <a:lstStyle/>
          <a:p>
            <a:r>
              <a:rPr lang="en-US" dirty="0"/>
              <a:t>Source: https://www.factmr.com/report/4535/ammunition-market</a:t>
            </a:r>
          </a:p>
        </p:txBody>
      </p:sp>
    </p:spTree>
    <p:extLst>
      <p:ext uri="{BB962C8B-B14F-4D97-AF65-F5344CB8AC3E}">
        <p14:creationId xmlns:p14="http://schemas.microsoft.com/office/powerpoint/2010/main" val="1349124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TotalTime>
  <Words>704</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Inter Variable</vt:lpstr>
      <vt:lpstr>YADK4BU3aUY 0</vt:lpstr>
      <vt:lpstr>Arial</vt:lpstr>
      <vt:lpstr>Calibri</vt:lpstr>
      <vt:lpstr>Calibri Light</vt:lpstr>
      <vt:lpstr>Times New Roman</vt:lpstr>
      <vt:lpstr>Office Theme</vt:lpstr>
      <vt:lpstr>Presentation Against Gun Control</vt:lpstr>
      <vt:lpstr>Second Amendment</vt:lpstr>
      <vt:lpstr>Survey About Second Amendment</vt:lpstr>
      <vt:lpstr>Effectiveness of Gun Control</vt:lpstr>
      <vt:lpstr>Effectiveness of Gun Control (Continue)</vt:lpstr>
      <vt:lpstr>Possibility of Black Market</vt:lpstr>
      <vt:lpstr>Example of Alcohol Prohibition</vt:lpstr>
      <vt:lpstr>Example of Alcohol Prohibition</vt:lpstr>
      <vt:lpstr>Economic View</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Against Gun Control</dc:title>
  <dc:creator>Ryan Lee</dc:creator>
  <cp:lastModifiedBy>Ryan Lee</cp:lastModifiedBy>
  <cp:revision>1</cp:revision>
  <dcterms:created xsi:type="dcterms:W3CDTF">2023-02-19T11:46:21Z</dcterms:created>
  <dcterms:modified xsi:type="dcterms:W3CDTF">2023-02-19T14:25:28Z</dcterms:modified>
</cp:coreProperties>
</file>