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0" r:id="rId5"/>
    <p:sldId id="259" r:id="rId6"/>
    <p:sldId id="261" r:id="rId7"/>
    <p:sldId id="263" r:id="rId8"/>
    <p:sldId id="280" r:id="rId9"/>
    <p:sldId id="264" r:id="rId10"/>
    <p:sldId id="265" r:id="rId11"/>
    <p:sldId id="267" r:id="rId12"/>
    <p:sldId id="281" r:id="rId13"/>
    <p:sldId id="268" r:id="rId14"/>
    <p:sldId id="270" r:id="rId15"/>
    <p:sldId id="271" r:id="rId16"/>
    <p:sldId id="272" r:id="rId17"/>
    <p:sldId id="273" r:id="rId18"/>
    <p:sldId id="274" r:id="rId19"/>
    <p:sldId id="275" r:id="rId20"/>
    <p:sldId id="276" r:id="rId21"/>
    <p:sldId id="277"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3" autoAdjust="0"/>
    <p:restoredTop sz="94660"/>
  </p:normalViewPr>
  <p:slideViewPr>
    <p:cSldViewPr snapToGrid="0">
      <p:cViewPr varScale="1">
        <p:scale>
          <a:sx n="116" d="100"/>
          <a:sy n="116" d="100"/>
        </p:scale>
        <p:origin x="108"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457C446-6247-4BA3-8042-461CCAC3F306}" type="datetimeFigureOut">
              <a:rPr lang="tr-TR" smtClean="0"/>
              <a:t>2.06.2023</a:t>
            </a:fld>
            <a:endParaRPr lang="tr-TR"/>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tr-T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2A568463-B3E2-4516-A995-A41830F2352A}" type="slidenum">
              <a:rPr lang="tr-TR" smtClean="0"/>
              <a:t>‹#›</a:t>
            </a:fld>
            <a:endParaRPr lang="tr-T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1956140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57C446-6247-4BA3-8042-461CCAC3F306}" type="datetimeFigureOut">
              <a:rPr lang="tr-TR" smtClean="0"/>
              <a:t>2.06.2023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A568463-B3E2-4516-A995-A41830F2352A}" type="slidenum">
              <a:rPr lang="tr-TR" smtClean="0"/>
              <a:t>‹#›</a:t>
            </a:fld>
            <a:endParaRPr lang="tr-TR"/>
          </a:p>
        </p:txBody>
      </p:sp>
    </p:spTree>
    <p:extLst>
      <p:ext uri="{BB962C8B-B14F-4D97-AF65-F5344CB8AC3E}">
        <p14:creationId xmlns:p14="http://schemas.microsoft.com/office/powerpoint/2010/main" val="1387123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57C446-6247-4BA3-8042-461CCAC3F306}" type="datetimeFigureOut">
              <a:rPr lang="tr-TR" smtClean="0"/>
              <a:t>2.06.2023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A568463-B3E2-4516-A995-A41830F2352A}" type="slidenum">
              <a:rPr lang="tr-TR" smtClean="0"/>
              <a:t>‹#›</a:t>
            </a:fld>
            <a:endParaRPr lang="tr-TR"/>
          </a:p>
        </p:txBody>
      </p:sp>
    </p:spTree>
    <p:extLst>
      <p:ext uri="{BB962C8B-B14F-4D97-AF65-F5344CB8AC3E}">
        <p14:creationId xmlns:p14="http://schemas.microsoft.com/office/powerpoint/2010/main" val="3505802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57C446-6247-4BA3-8042-461CCAC3F306}" type="datetimeFigureOut">
              <a:rPr lang="tr-TR" smtClean="0"/>
              <a:t>2.06.2023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A568463-B3E2-4516-A995-A41830F2352A}" type="slidenum">
              <a:rPr lang="tr-TR" smtClean="0"/>
              <a:t>‹#›</a:t>
            </a:fld>
            <a:endParaRPr lang="tr-TR"/>
          </a:p>
        </p:txBody>
      </p:sp>
    </p:spTree>
    <p:extLst>
      <p:ext uri="{BB962C8B-B14F-4D97-AF65-F5344CB8AC3E}">
        <p14:creationId xmlns:p14="http://schemas.microsoft.com/office/powerpoint/2010/main" val="3597942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57C446-6247-4BA3-8042-461CCAC3F306}" type="datetimeFigureOut">
              <a:rPr lang="tr-TR" smtClean="0"/>
              <a:t>2.06.2023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A568463-B3E2-4516-A995-A41830F2352A}" type="slidenum">
              <a:rPr lang="tr-TR" smtClean="0"/>
              <a:t>‹#›</a:t>
            </a:fld>
            <a:endParaRPr lang="tr-T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30498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57C446-6247-4BA3-8042-461CCAC3F306}" type="datetimeFigureOut">
              <a:rPr lang="tr-TR" smtClean="0"/>
              <a:t>2.06.2023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A568463-B3E2-4516-A995-A41830F2352A}" type="slidenum">
              <a:rPr lang="tr-TR" smtClean="0"/>
              <a:t>‹#›</a:t>
            </a:fld>
            <a:endParaRPr lang="tr-TR"/>
          </a:p>
        </p:txBody>
      </p:sp>
    </p:spTree>
    <p:extLst>
      <p:ext uri="{BB962C8B-B14F-4D97-AF65-F5344CB8AC3E}">
        <p14:creationId xmlns:p14="http://schemas.microsoft.com/office/powerpoint/2010/main" val="1869934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57C446-6247-4BA3-8042-461CCAC3F306}" type="datetimeFigureOut">
              <a:rPr lang="tr-TR" smtClean="0"/>
              <a:t>2.06.2023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2A568463-B3E2-4516-A995-A41830F2352A}" type="slidenum">
              <a:rPr lang="tr-TR" smtClean="0"/>
              <a:t>‹#›</a:t>
            </a:fld>
            <a:endParaRPr lang="tr-TR"/>
          </a:p>
        </p:txBody>
      </p:sp>
    </p:spTree>
    <p:extLst>
      <p:ext uri="{BB962C8B-B14F-4D97-AF65-F5344CB8AC3E}">
        <p14:creationId xmlns:p14="http://schemas.microsoft.com/office/powerpoint/2010/main" val="2165624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57C446-6247-4BA3-8042-461CCAC3F306}" type="datetimeFigureOut">
              <a:rPr lang="tr-TR" smtClean="0"/>
              <a:t>2.06.2023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2A568463-B3E2-4516-A995-A41830F2352A}" type="slidenum">
              <a:rPr lang="tr-TR" smtClean="0"/>
              <a:t>‹#›</a:t>
            </a:fld>
            <a:endParaRPr lang="tr-TR"/>
          </a:p>
        </p:txBody>
      </p:sp>
    </p:spTree>
    <p:extLst>
      <p:ext uri="{BB962C8B-B14F-4D97-AF65-F5344CB8AC3E}">
        <p14:creationId xmlns:p14="http://schemas.microsoft.com/office/powerpoint/2010/main" val="2431074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57C446-6247-4BA3-8042-461CCAC3F306}" type="datetimeFigureOut">
              <a:rPr lang="tr-TR" smtClean="0"/>
              <a:t>2.06.2023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2A568463-B3E2-4516-A995-A41830F2352A}" type="slidenum">
              <a:rPr lang="tr-TR" smtClean="0"/>
              <a:t>‹#›</a:t>
            </a:fld>
            <a:endParaRPr lang="tr-TR"/>
          </a:p>
        </p:txBody>
      </p:sp>
    </p:spTree>
    <p:extLst>
      <p:ext uri="{BB962C8B-B14F-4D97-AF65-F5344CB8AC3E}">
        <p14:creationId xmlns:p14="http://schemas.microsoft.com/office/powerpoint/2010/main" val="348978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57C446-6247-4BA3-8042-461CCAC3F306}" type="datetimeFigureOut">
              <a:rPr lang="tr-TR" smtClean="0"/>
              <a:t>2.06.2023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A568463-B3E2-4516-A995-A41830F2352A}" type="slidenum">
              <a:rPr lang="tr-TR" smtClean="0"/>
              <a:t>‹#›</a:t>
            </a:fld>
            <a:endParaRPr lang="tr-TR"/>
          </a:p>
        </p:txBody>
      </p:sp>
    </p:spTree>
    <p:extLst>
      <p:ext uri="{BB962C8B-B14F-4D97-AF65-F5344CB8AC3E}">
        <p14:creationId xmlns:p14="http://schemas.microsoft.com/office/powerpoint/2010/main" val="3011624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57C446-6247-4BA3-8042-461CCAC3F306}" type="datetimeFigureOut">
              <a:rPr lang="tr-TR" smtClean="0"/>
              <a:t>2.06.2023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A568463-B3E2-4516-A995-A41830F2352A}" type="slidenum">
              <a:rPr lang="tr-TR" smtClean="0"/>
              <a:t>‹#›</a:t>
            </a:fld>
            <a:endParaRPr lang="tr-TR"/>
          </a:p>
        </p:txBody>
      </p:sp>
    </p:spTree>
    <p:extLst>
      <p:ext uri="{BB962C8B-B14F-4D97-AF65-F5344CB8AC3E}">
        <p14:creationId xmlns:p14="http://schemas.microsoft.com/office/powerpoint/2010/main" val="1549909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457C446-6247-4BA3-8042-461CCAC3F306}" type="datetimeFigureOut">
              <a:rPr lang="tr-TR" smtClean="0"/>
              <a:t>2.06.2023</a:t>
            </a:fld>
            <a:endParaRPr lang="tr-TR"/>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tr-T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2A568463-B3E2-4516-A995-A41830F2352A}" type="slidenum">
              <a:rPr lang="tr-TR" smtClean="0"/>
              <a:t>‹#›</a:t>
            </a:fld>
            <a:endParaRPr lang="tr-TR"/>
          </a:p>
        </p:txBody>
      </p:sp>
    </p:spTree>
    <p:extLst>
      <p:ext uri="{BB962C8B-B14F-4D97-AF65-F5344CB8AC3E}">
        <p14:creationId xmlns:p14="http://schemas.microsoft.com/office/powerpoint/2010/main" val="411897206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0E66-3B39-4D01-8945-CFF7B48FA3D2}"/>
              </a:ext>
            </a:extLst>
          </p:cNvPr>
          <p:cNvSpPr>
            <a:spLocks noGrp="1"/>
          </p:cNvSpPr>
          <p:nvPr>
            <p:ph type="ctrTitle"/>
          </p:nvPr>
        </p:nvSpPr>
        <p:spPr>
          <a:xfrm>
            <a:off x="1346044" y="2870689"/>
            <a:ext cx="6376886" cy="1116622"/>
          </a:xfrm>
        </p:spPr>
        <p:txBody>
          <a:bodyPr/>
          <a:lstStyle/>
          <a:p>
            <a:r>
              <a:rPr lang="tr-TR" dirty="0"/>
              <a:t>Hanoi Towers</a:t>
            </a:r>
          </a:p>
        </p:txBody>
      </p:sp>
    </p:spTree>
    <p:extLst>
      <p:ext uri="{BB962C8B-B14F-4D97-AF65-F5344CB8AC3E}">
        <p14:creationId xmlns:p14="http://schemas.microsoft.com/office/powerpoint/2010/main" val="406319333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DC588-22D9-2538-9AE9-11106FBDC348}"/>
              </a:ext>
            </a:extLst>
          </p:cNvPr>
          <p:cNvSpPr>
            <a:spLocks noGrp="1"/>
          </p:cNvSpPr>
          <p:nvPr>
            <p:ph type="title"/>
          </p:nvPr>
        </p:nvSpPr>
        <p:spPr>
          <a:xfrm>
            <a:off x="1946748" y="0"/>
            <a:ext cx="7469944" cy="843048"/>
          </a:xfrm>
        </p:spPr>
        <p:txBody>
          <a:bodyPr>
            <a:normAutofit fontScale="90000"/>
          </a:bodyPr>
          <a:lstStyle/>
          <a:p>
            <a:r>
              <a:rPr lang="tr-TR" dirty="0"/>
              <a:t>Example of  Heuristic Function</a:t>
            </a:r>
          </a:p>
        </p:txBody>
      </p:sp>
      <p:pic>
        <p:nvPicPr>
          <p:cNvPr id="5" name="Content Placeholder 4">
            <a:extLst>
              <a:ext uri="{FF2B5EF4-FFF2-40B4-BE49-F238E27FC236}">
                <a16:creationId xmlns:a16="http://schemas.microsoft.com/office/drawing/2014/main" id="{FF1F13E1-F217-6877-06CB-2F630A541ACA}"/>
              </a:ext>
            </a:extLst>
          </p:cNvPr>
          <p:cNvPicPr>
            <a:picLocks noGrp="1" noChangeAspect="1"/>
          </p:cNvPicPr>
          <p:nvPr>
            <p:ph idx="1"/>
          </p:nvPr>
        </p:nvPicPr>
        <p:blipFill>
          <a:blip r:embed="rId2"/>
          <a:stretch>
            <a:fillRect/>
          </a:stretch>
        </p:blipFill>
        <p:spPr>
          <a:xfrm>
            <a:off x="527644" y="1073261"/>
            <a:ext cx="7177775" cy="5622946"/>
          </a:xfrm>
        </p:spPr>
      </p:pic>
      <p:sp>
        <p:nvSpPr>
          <p:cNvPr id="3" name="TextBox 2">
            <a:extLst>
              <a:ext uri="{FF2B5EF4-FFF2-40B4-BE49-F238E27FC236}">
                <a16:creationId xmlns:a16="http://schemas.microsoft.com/office/drawing/2014/main" id="{02789308-D133-5F2E-B42F-398BFB9036BC}"/>
              </a:ext>
            </a:extLst>
          </p:cNvPr>
          <p:cNvSpPr txBox="1"/>
          <p:nvPr/>
        </p:nvSpPr>
        <p:spPr>
          <a:xfrm>
            <a:off x="8123351" y="1548713"/>
            <a:ext cx="2907114" cy="4524315"/>
          </a:xfrm>
          <a:prstGeom prst="rect">
            <a:avLst/>
          </a:prstGeom>
          <a:noFill/>
        </p:spPr>
        <p:txBody>
          <a:bodyPr wrap="square" rtlCol="0">
            <a:spAutoFit/>
          </a:bodyPr>
          <a:lstStyle/>
          <a:p>
            <a:r>
              <a:rPr lang="tr-TR" dirty="0" err="1"/>
              <a:t>There</a:t>
            </a:r>
            <a:r>
              <a:rPr lang="tr-TR" dirty="0"/>
              <a:t> is an </a:t>
            </a:r>
            <a:r>
              <a:rPr lang="tr-TR" dirty="0" err="1"/>
              <a:t>example</a:t>
            </a:r>
            <a:r>
              <a:rPr lang="tr-TR" dirty="0"/>
              <a:t>. As </a:t>
            </a:r>
            <a:r>
              <a:rPr lang="tr-TR" dirty="0" err="1"/>
              <a:t>seen</a:t>
            </a:r>
            <a:r>
              <a:rPr lang="tr-TR" dirty="0"/>
              <a:t> here, </a:t>
            </a:r>
            <a:r>
              <a:rPr lang="tr-TR" dirty="0" err="1"/>
              <a:t>there</a:t>
            </a:r>
            <a:r>
              <a:rPr lang="tr-TR" dirty="0"/>
              <a:t> is a </a:t>
            </a:r>
            <a:r>
              <a:rPr lang="tr-TR" dirty="0" err="1"/>
              <a:t>code</a:t>
            </a:r>
            <a:r>
              <a:rPr lang="tr-TR" dirty="0"/>
              <a:t> of </a:t>
            </a:r>
            <a:r>
              <a:rPr lang="tr-TR" dirty="0" err="1"/>
              <a:t>current</a:t>
            </a:r>
            <a:r>
              <a:rPr lang="tr-TR" dirty="0"/>
              <a:t> </a:t>
            </a:r>
            <a:r>
              <a:rPr lang="tr-TR" dirty="0" err="1"/>
              <a:t>and</a:t>
            </a:r>
            <a:r>
              <a:rPr lang="tr-TR" dirty="0"/>
              <a:t> goal state of </a:t>
            </a:r>
            <a:r>
              <a:rPr lang="tr-TR" dirty="0" err="1"/>
              <a:t>hanoi</a:t>
            </a:r>
            <a:r>
              <a:rPr lang="tr-TR" dirty="0"/>
              <a:t> </a:t>
            </a:r>
            <a:r>
              <a:rPr lang="tr-TR" dirty="0" err="1"/>
              <a:t>towers</a:t>
            </a:r>
            <a:r>
              <a:rPr lang="tr-TR" dirty="0"/>
              <a:t>. </a:t>
            </a:r>
            <a:r>
              <a:rPr lang="tr-TR" dirty="0" err="1"/>
              <a:t>In</a:t>
            </a:r>
            <a:r>
              <a:rPr lang="tr-TR" dirty="0"/>
              <a:t> the </a:t>
            </a:r>
            <a:r>
              <a:rPr lang="tr-TR" dirty="0" err="1"/>
              <a:t>right</a:t>
            </a:r>
            <a:r>
              <a:rPr lang="tr-TR" dirty="0"/>
              <a:t> </a:t>
            </a:r>
            <a:r>
              <a:rPr lang="tr-TR" dirty="0" err="1"/>
              <a:t>side</a:t>
            </a:r>
            <a:r>
              <a:rPr lang="tr-TR" dirty="0"/>
              <a:t>, </a:t>
            </a:r>
            <a:r>
              <a:rPr lang="en-US" dirty="0"/>
              <a:t>we see the real-life equivalent of the code</a:t>
            </a:r>
            <a:r>
              <a:rPr lang="tr-TR" dirty="0"/>
              <a:t>. As I </a:t>
            </a:r>
            <a:r>
              <a:rPr lang="tr-TR" dirty="0" err="1"/>
              <a:t>said</a:t>
            </a:r>
            <a:r>
              <a:rPr lang="tr-TR" dirty="0"/>
              <a:t>, </a:t>
            </a:r>
            <a:r>
              <a:rPr lang="tr-TR" dirty="0" err="1"/>
              <a:t>heuristic</a:t>
            </a:r>
            <a:r>
              <a:rPr lang="tr-TR" dirty="0"/>
              <a:t> </a:t>
            </a:r>
            <a:r>
              <a:rPr lang="tr-TR" dirty="0" err="1"/>
              <a:t>function</a:t>
            </a:r>
            <a:r>
              <a:rPr lang="tr-TR" dirty="0"/>
              <a:t> </a:t>
            </a:r>
            <a:r>
              <a:rPr lang="tr-TR" dirty="0" err="1"/>
              <a:t>returns</a:t>
            </a:r>
            <a:r>
              <a:rPr lang="tr-TR" dirty="0"/>
              <a:t> the </a:t>
            </a:r>
            <a:r>
              <a:rPr lang="en-US" sz="1800" b="0" i="0" u="none" strike="noStrike" baseline="0" dirty="0"/>
              <a:t>number of disks in the current state that differ in loc</a:t>
            </a:r>
            <a:r>
              <a:rPr lang="tr-TR" sz="1800" b="0" i="0" u="none" strike="noStrike" baseline="0" dirty="0"/>
              <a:t>ati</a:t>
            </a:r>
            <a:r>
              <a:rPr lang="en-US" sz="1800" b="0" i="0" u="none" strike="noStrike" baseline="0" dirty="0"/>
              <a:t>on from the disks in the</a:t>
            </a:r>
            <a:r>
              <a:rPr lang="tr-TR" sz="1800" b="0" i="0" u="none" strike="noStrike" baseline="0" dirty="0"/>
              <a:t> goal state</a:t>
            </a:r>
            <a:r>
              <a:rPr lang="tr-TR" dirty="0"/>
              <a:t>. </a:t>
            </a:r>
            <a:r>
              <a:rPr lang="tr-TR" dirty="0" err="1"/>
              <a:t>In</a:t>
            </a:r>
            <a:r>
              <a:rPr lang="tr-TR" dirty="0"/>
              <a:t> </a:t>
            </a:r>
            <a:r>
              <a:rPr lang="tr-TR" dirty="0" err="1"/>
              <a:t>current</a:t>
            </a:r>
            <a:r>
              <a:rPr lang="tr-TR" dirty="0"/>
              <a:t> state, </a:t>
            </a:r>
            <a:r>
              <a:rPr lang="tr-TR" dirty="0" err="1"/>
              <a:t>we</a:t>
            </a:r>
            <a:r>
              <a:rPr lang="tr-TR" dirty="0"/>
              <a:t> can say </a:t>
            </a:r>
            <a:r>
              <a:rPr lang="tr-TR" dirty="0" err="1"/>
              <a:t>that</a:t>
            </a:r>
            <a:r>
              <a:rPr lang="tr-TR" dirty="0"/>
              <a:t> 1 </a:t>
            </a:r>
            <a:r>
              <a:rPr lang="tr-TR" dirty="0" err="1"/>
              <a:t>and</a:t>
            </a:r>
            <a:r>
              <a:rPr lang="tr-TR" dirty="0"/>
              <a:t> 2 is not in C </a:t>
            </a:r>
            <a:r>
              <a:rPr lang="tr-TR" dirty="0" err="1"/>
              <a:t>tower</a:t>
            </a:r>
            <a:r>
              <a:rPr lang="tr-TR" dirty="0"/>
              <a:t>. </a:t>
            </a:r>
            <a:r>
              <a:rPr lang="tr-TR" dirty="0" err="1"/>
              <a:t>So</a:t>
            </a:r>
            <a:r>
              <a:rPr lang="tr-TR" dirty="0"/>
              <a:t> </a:t>
            </a:r>
            <a:r>
              <a:rPr lang="tr-TR" dirty="0" err="1"/>
              <a:t>heuristic</a:t>
            </a:r>
            <a:r>
              <a:rPr lang="tr-TR" dirty="0"/>
              <a:t> </a:t>
            </a:r>
            <a:r>
              <a:rPr lang="tr-TR" dirty="0" err="1"/>
              <a:t>function</a:t>
            </a:r>
            <a:r>
              <a:rPr lang="tr-TR" dirty="0"/>
              <a:t> </a:t>
            </a:r>
            <a:r>
              <a:rPr lang="tr-TR" dirty="0" err="1"/>
              <a:t>will</a:t>
            </a:r>
            <a:r>
              <a:rPr lang="tr-TR" dirty="0"/>
              <a:t> </a:t>
            </a:r>
            <a:r>
              <a:rPr lang="tr-TR" dirty="0" err="1"/>
              <a:t>return</a:t>
            </a:r>
            <a:r>
              <a:rPr lang="tr-TR" dirty="0"/>
              <a:t> 2.</a:t>
            </a:r>
          </a:p>
        </p:txBody>
      </p:sp>
    </p:spTree>
    <p:extLst>
      <p:ext uri="{BB962C8B-B14F-4D97-AF65-F5344CB8AC3E}">
        <p14:creationId xmlns:p14="http://schemas.microsoft.com/office/powerpoint/2010/main" val="229962840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BE2665-967D-2817-54F9-04A4EBB36F16}"/>
              </a:ext>
            </a:extLst>
          </p:cNvPr>
          <p:cNvSpPr>
            <a:spLocks noGrp="1"/>
          </p:cNvSpPr>
          <p:nvPr>
            <p:ph type="ctrTitle"/>
          </p:nvPr>
        </p:nvSpPr>
        <p:spPr>
          <a:xfrm>
            <a:off x="801858" y="1140362"/>
            <a:ext cx="4881489" cy="1144758"/>
          </a:xfrm>
        </p:spPr>
        <p:txBody>
          <a:bodyPr>
            <a:normAutofit fontScale="90000"/>
          </a:bodyPr>
          <a:lstStyle/>
          <a:p>
            <a:r>
              <a:rPr lang="tr-TR" dirty="0"/>
              <a:t>A* Algorithm</a:t>
            </a:r>
          </a:p>
        </p:txBody>
      </p:sp>
    </p:spTree>
    <p:extLst>
      <p:ext uri="{BB962C8B-B14F-4D97-AF65-F5344CB8AC3E}">
        <p14:creationId xmlns:p14="http://schemas.microsoft.com/office/powerpoint/2010/main" val="424492195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5331E-03C1-2D99-26A6-275E25228A0C}"/>
              </a:ext>
            </a:extLst>
          </p:cNvPr>
          <p:cNvSpPr>
            <a:spLocks noGrp="1"/>
          </p:cNvSpPr>
          <p:nvPr>
            <p:ph type="title"/>
          </p:nvPr>
        </p:nvSpPr>
        <p:spPr/>
        <p:txBody>
          <a:bodyPr/>
          <a:lstStyle/>
          <a:p>
            <a:r>
              <a:rPr lang="tr-TR" dirty="0" err="1"/>
              <a:t>What</a:t>
            </a:r>
            <a:r>
              <a:rPr lang="tr-TR" dirty="0"/>
              <a:t> is A* </a:t>
            </a:r>
            <a:r>
              <a:rPr lang="tr-TR" dirty="0" err="1"/>
              <a:t>Algorithm</a:t>
            </a:r>
            <a:r>
              <a:rPr lang="tr-TR" dirty="0"/>
              <a:t>?</a:t>
            </a:r>
          </a:p>
        </p:txBody>
      </p:sp>
      <p:sp>
        <p:nvSpPr>
          <p:cNvPr id="3" name="Content Placeholder 2">
            <a:extLst>
              <a:ext uri="{FF2B5EF4-FFF2-40B4-BE49-F238E27FC236}">
                <a16:creationId xmlns:a16="http://schemas.microsoft.com/office/drawing/2014/main" id="{AFF44DE1-F37B-4ED8-FE9D-D2B93F60CC9A}"/>
              </a:ext>
            </a:extLst>
          </p:cNvPr>
          <p:cNvSpPr>
            <a:spLocks noGrp="1"/>
          </p:cNvSpPr>
          <p:nvPr>
            <p:ph idx="1"/>
          </p:nvPr>
        </p:nvSpPr>
        <p:spPr/>
        <p:txBody>
          <a:bodyPr>
            <a:normAutofit lnSpcReduction="10000"/>
          </a:bodyPr>
          <a:lstStyle/>
          <a:p>
            <a:r>
              <a:rPr lang="en-US" b="0" i="0" dirty="0">
                <a:effectLst/>
              </a:rPr>
              <a:t>The A* algorithm is a popular pathfinding algorithm used in computer science and artificial intelligence.</a:t>
            </a:r>
            <a:endParaRPr lang="tr-TR" b="0" i="0" dirty="0">
              <a:effectLst/>
            </a:endParaRPr>
          </a:p>
          <a:p>
            <a:r>
              <a:rPr lang="en-US" b="0" i="0" dirty="0">
                <a:effectLst/>
              </a:rPr>
              <a:t>The A* algorithm finds the shortest path between a starting node and a goal node in a graph or a grid. It evaluates the nodes in the graph based on two values: the cost of reaching that node from the start node, denoted as g(n), and an estimate of the cost to reach the goal from that node, denoted as h(n). The sum of these two values, f(n) = g(n) + h(n), is used to prioritize the order in which nodes are explored.</a:t>
            </a:r>
            <a:endParaRPr lang="tr-TR" b="0" i="0" dirty="0">
              <a:effectLst/>
            </a:endParaRPr>
          </a:p>
          <a:p>
            <a:r>
              <a:rPr lang="en-US" dirty="0"/>
              <a:t>At each step, the algorithm examines the node with the lowest f(n) value and expands it by considering its neighboring nodes.</a:t>
            </a:r>
            <a:endParaRPr lang="tr-TR" dirty="0">
              <a:latin typeface="Söhne"/>
            </a:endParaRPr>
          </a:p>
          <a:p>
            <a:r>
              <a:rPr lang="en-US" dirty="0"/>
              <a:t>It also keeps track of the closed set, which contains the nodes that have already been visited.</a:t>
            </a:r>
            <a:endParaRPr lang="tr-TR" dirty="0"/>
          </a:p>
          <a:p>
            <a:r>
              <a:rPr lang="en-US" dirty="0"/>
              <a:t>The A* algorithm continues to expand nodes and update their g(n) and f(n) values until the goal node is reached</a:t>
            </a:r>
            <a:endParaRPr lang="tr-TR" dirty="0"/>
          </a:p>
        </p:txBody>
      </p:sp>
    </p:spTree>
    <p:extLst>
      <p:ext uri="{BB962C8B-B14F-4D97-AF65-F5344CB8AC3E}">
        <p14:creationId xmlns:p14="http://schemas.microsoft.com/office/powerpoint/2010/main" val="340851528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E547077-1575-FE79-FB11-1F0218F54D38}"/>
              </a:ext>
            </a:extLst>
          </p:cNvPr>
          <p:cNvPicPr>
            <a:picLocks noGrp="1" noChangeAspect="1"/>
          </p:cNvPicPr>
          <p:nvPr>
            <p:ph idx="1"/>
          </p:nvPr>
        </p:nvPicPr>
        <p:blipFill>
          <a:blip r:embed="rId2"/>
          <a:stretch>
            <a:fillRect/>
          </a:stretch>
        </p:blipFill>
        <p:spPr>
          <a:xfrm>
            <a:off x="365275" y="1185203"/>
            <a:ext cx="10316842" cy="4487594"/>
          </a:xfrm>
          <a:prstGeom prst="rect">
            <a:avLst/>
          </a:prstGeom>
        </p:spPr>
      </p:pic>
    </p:spTree>
    <p:extLst>
      <p:ext uri="{BB962C8B-B14F-4D97-AF65-F5344CB8AC3E}">
        <p14:creationId xmlns:p14="http://schemas.microsoft.com/office/powerpoint/2010/main" val="267976264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BE2665-967D-2817-54F9-04A4EBB36F16}"/>
              </a:ext>
            </a:extLst>
          </p:cNvPr>
          <p:cNvSpPr>
            <a:spLocks noGrp="1"/>
          </p:cNvSpPr>
          <p:nvPr>
            <p:ph type="ctrTitle"/>
          </p:nvPr>
        </p:nvSpPr>
        <p:spPr>
          <a:xfrm>
            <a:off x="872197" y="2068830"/>
            <a:ext cx="4881489" cy="1144758"/>
          </a:xfrm>
        </p:spPr>
        <p:txBody>
          <a:bodyPr>
            <a:normAutofit fontScale="90000"/>
          </a:bodyPr>
          <a:lstStyle/>
          <a:p>
            <a:r>
              <a:rPr lang="tr-TR" dirty="0"/>
              <a:t>Result of Several</a:t>
            </a:r>
            <a:br>
              <a:rPr lang="tr-TR" dirty="0"/>
            </a:br>
            <a:r>
              <a:rPr lang="tr-TR" dirty="0"/>
              <a:t>Simulations</a:t>
            </a:r>
          </a:p>
        </p:txBody>
      </p:sp>
    </p:spTree>
    <p:extLst>
      <p:ext uri="{BB962C8B-B14F-4D97-AF65-F5344CB8AC3E}">
        <p14:creationId xmlns:p14="http://schemas.microsoft.com/office/powerpoint/2010/main" val="78270590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B7427BC-9CAE-A3CB-65DB-DD29F05CFF22}"/>
              </a:ext>
            </a:extLst>
          </p:cNvPr>
          <p:cNvPicPr>
            <a:picLocks noGrp="1" noChangeAspect="1"/>
          </p:cNvPicPr>
          <p:nvPr>
            <p:ph idx="1"/>
          </p:nvPr>
        </p:nvPicPr>
        <p:blipFill>
          <a:blip r:embed="rId2"/>
          <a:stretch>
            <a:fillRect/>
          </a:stretch>
        </p:blipFill>
        <p:spPr>
          <a:xfrm>
            <a:off x="1330750" y="1471680"/>
            <a:ext cx="9530500" cy="3914639"/>
          </a:xfrm>
        </p:spPr>
      </p:pic>
    </p:spTree>
    <p:extLst>
      <p:ext uri="{BB962C8B-B14F-4D97-AF65-F5344CB8AC3E}">
        <p14:creationId xmlns:p14="http://schemas.microsoft.com/office/powerpoint/2010/main" val="401595190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3F72526-9957-059F-B1AB-DE8FF6B6B969}"/>
              </a:ext>
            </a:extLst>
          </p:cNvPr>
          <p:cNvPicPr>
            <a:picLocks noGrp="1" noChangeAspect="1"/>
          </p:cNvPicPr>
          <p:nvPr>
            <p:ph idx="1"/>
          </p:nvPr>
        </p:nvPicPr>
        <p:blipFill>
          <a:blip r:embed="rId2"/>
          <a:stretch>
            <a:fillRect/>
          </a:stretch>
        </p:blipFill>
        <p:spPr>
          <a:xfrm>
            <a:off x="1336250" y="1523259"/>
            <a:ext cx="9519500" cy="3811482"/>
          </a:xfrm>
        </p:spPr>
      </p:pic>
    </p:spTree>
    <p:extLst>
      <p:ext uri="{BB962C8B-B14F-4D97-AF65-F5344CB8AC3E}">
        <p14:creationId xmlns:p14="http://schemas.microsoft.com/office/powerpoint/2010/main" val="37618817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6152D7A-48F0-DB94-D060-14AF49A50E36}"/>
              </a:ext>
            </a:extLst>
          </p:cNvPr>
          <p:cNvPicPr>
            <a:picLocks noGrp="1" noChangeAspect="1"/>
          </p:cNvPicPr>
          <p:nvPr>
            <p:ph idx="1"/>
          </p:nvPr>
        </p:nvPicPr>
        <p:blipFill>
          <a:blip r:embed="rId2"/>
          <a:stretch>
            <a:fillRect/>
          </a:stretch>
        </p:blipFill>
        <p:spPr>
          <a:xfrm>
            <a:off x="1372346" y="1359590"/>
            <a:ext cx="9447307" cy="4138820"/>
          </a:xfrm>
        </p:spPr>
      </p:pic>
    </p:spTree>
    <p:extLst>
      <p:ext uri="{BB962C8B-B14F-4D97-AF65-F5344CB8AC3E}">
        <p14:creationId xmlns:p14="http://schemas.microsoft.com/office/powerpoint/2010/main" val="299191105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DE5BE64-58EB-8407-DE38-ED2539DF3CA3}"/>
              </a:ext>
            </a:extLst>
          </p:cNvPr>
          <p:cNvPicPr>
            <a:picLocks noGrp="1" noChangeAspect="1"/>
          </p:cNvPicPr>
          <p:nvPr>
            <p:ph idx="1"/>
          </p:nvPr>
        </p:nvPicPr>
        <p:blipFill>
          <a:blip r:embed="rId2"/>
          <a:stretch>
            <a:fillRect/>
          </a:stretch>
        </p:blipFill>
        <p:spPr>
          <a:xfrm>
            <a:off x="1249491" y="1424521"/>
            <a:ext cx="9693018" cy="4008957"/>
          </a:xfrm>
        </p:spPr>
      </p:pic>
    </p:spTree>
    <p:extLst>
      <p:ext uri="{BB962C8B-B14F-4D97-AF65-F5344CB8AC3E}">
        <p14:creationId xmlns:p14="http://schemas.microsoft.com/office/powerpoint/2010/main" val="386025481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BE2665-967D-2817-54F9-04A4EBB36F16}"/>
              </a:ext>
            </a:extLst>
          </p:cNvPr>
          <p:cNvSpPr>
            <a:spLocks noGrp="1"/>
          </p:cNvSpPr>
          <p:nvPr>
            <p:ph type="ctrTitle"/>
          </p:nvPr>
        </p:nvSpPr>
        <p:spPr>
          <a:xfrm>
            <a:off x="886265" y="605790"/>
            <a:ext cx="4881489" cy="1144758"/>
          </a:xfrm>
        </p:spPr>
        <p:txBody>
          <a:bodyPr>
            <a:normAutofit/>
          </a:bodyPr>
          <a:lstStyle/>
          <a:p>
            <a:r>
              <a:rPr lang="tr-TR" dirty="0"/>
              <a:t>Reports</a:t>
            </a:r>
          </a:p>
        </p:txBody>
      </p:sp>
    </p:spTree>
    <p:extLst>
      <p:ext uri="{BB962C8B-B14F-4D97-AF65-F5344CB8AC3E}">
        <p14:creationId xmlns:p14="http://schemas.microsoft.com/office/powerpoint/2010/main" val="192791871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59803-F6E7-DE00-DB99-25195122CF11}"/>
              </a:ext>
            </a:extLst>
          </p:cNvPr>
          <p:cNvSpPr>
            <a:spLocks noGrp="1"/>
          </p:cNvSpPr>
          <p:nvPr>
            <p:ph type="title"/>
          </p:nvPr>
        </p:nvSpPr>
        <p:spPr>
          <a:xfrm>
            <a:off x="1261872" y="326170"/>
            <a:ext cx="9692640" cy="1013459"/>
          </a:xfrm>
        </p:spPr>
        <p:txBody>
          <a:bodyPr/>
          <a:lstStyle/>
          <a:p>
            <a:r>
              <a:rPr lang="tr-TR" dirty="0"/>
              <a:t>Purpose of Hanoi Towers</a:t>
            </a:r>
          </a:p>
        </p:txBody>
      </p:sp>
      <p:sp>
        <p:nvSpPr>
          <p:cNvPr id="4" name="TextBox 3">
            <a:extLst>
              <a:ext uri="{FF2B5EF4-FFF2-40B4-BE49-F238E27FC236}">
                <a16:creationId xmlns:a16="http://schemas.microsoft.com/office/drawing/2014/main" id="{F7C26E0B-6604-D485-AFEB-5CA9AEC76139}"/>
              </a:ext>
            </a:extLst>
          </p:cNvPr>
          <p:cNvSpPr txBox="1"/>
          <p:nvPr/>
        </p:nvSpPr>
        <p:spPr>
          <a:xfrm>
            <a:off x="1096811" y="1512123"/>
            <a:ext cx="9528048" cy="2308324"/>
          </a:xfrm>
          <a:prstGeom prst="rect">
            <a:avLst/>
          </a:prstGeom>
          <a:noFill/>
        </p:spPr>
        <p:txBody>
          <a:bodyPr wrap="square" rtlCol="0">
            <a:spAutoFit/>
          </a:bodyPr>
          <a:lstStyle/>
          <a:p>
            <a:r>
              <a:rPr lang="en-US" sz="2400" dirty="0"/>
              <a:t>The purpose of the Hanoi Towers is a mathematical puzzle that consists of three towers and a number of disks of different sizes, which can slide onto any tower. The puzzle starts with all the disks stacked in increasing order of size on one tower, with the largest disk at the bottom and the smallest at the top</a:t>
            </a:r>
            <a:r>
              <a:rPr lang="tr-TR" sz="2400" dirty="0"/>
              <a:t>. </a:t>
            </a:r>
            <a:r>
              <a:rPr lang="en-US" sz="2400" dirty="0"/>
              <a:t>The goal is to transfer the entire stack of disks from one tower to anothe</a:t>
            </a:r>
            <a:r>
              <a:rPr lang="tr-TR" sz="2400" dirty="0"/>
              <a:t>r.</a:t>
            </a:r>
          </a:p>
        </p:txBody>
      </p:sp>
      <p:pic>
        <p:nvPicPr>
          <p:cNvPr id="8" name="Picture 7">
            <a:extLst>
              <a:ext uri="{FF2B5EF4-FFF2-40B4-BE49-F238E27FC236}">
                <a16:creationId xmlns:a16="http://schemas.microsoft.com/office/drawing/2014/main" id="{DA8D77BE-5D7C-0885-6D8B-8EE472C86D7E}"/>
              </a:ext>
            </a:extLst>
          </p:cNvPr>
          <p:cNvPicPr>
            <a:picLocks noChangeAspect="1"/>
          </p:cNvPicPr>
          <p:nvPr/>
        </p:nvPicPr>
        <p:blipFill>
          <a:blip r:embed="rId2"/>
          <a:stretch>
            <a:fillRect/>
          </a:stretch>
        </p:blipFill>
        <p:spPr>
          <a:xfrm>
            <a:off x="512217" y="4256842"/>
            <a:ext cx="5142995" cy="2023086"/>
          </a:xfrm>
          <a:prstGeom prst="rect">
            <a:avLst/>
          </a:prstGeom>
        </p:spPr>
      </p:pic>
      <p:pic>
        <p:nvPicPr>
          <p:cNvPr id="10" name="Picture 9">
            <a:extLst>
              <a:ext uri="{FF2B5EF4-FFF2-40B4-BE49-F238E27FC236}">
                <a16:creationId xmlns:a16="http://schemas.microsoft.com/office/drawing/2014/main" id="{967A0D3A-2980-D628-668F-78A94FCF2428}"/>
              </a:ext>
            </a:extLst>
          </p:cNvPr>
          <p:cNvPicPr>
            <a:picLocks noChangeAspect="1"/>
          </p:cNvPicPr>
          <p:nvPr/>
        </p:nvPicPr>
        <p:blipFill>
          <a:blip r:embed="rId3"/>
          <a:stretch>
            <a:fillRect/>
          </a:stretch>
        </p:blipFill>
        <p:spPr>
          <a:xfrm>
            <a:off x="6078802" y="3992941"/>
            <a:ext cx="4875710" cy="2200297"/>
          </a:xfrm>
          <a:prstGeom prst="rect">
            <a:avLst/>
          </a:prstGeom>
        </p:spPr>
      </p:pic>
    </p:spTree>
    <p:extLst>
      <p:ext uri="{BB962C8B-B14F-4D97-AF65-F5344CB8AC3E}">
        <p14:creationId xmlns:p14="http://schemas.microsoft.com/office/powerpoint/2010/main" val="250236781"/>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5C63BF5-A7AA-15F5-01C6-D6420DE410E7}"/>
              </a:ext>
            </a:extLst>
          </p:cNvPr>
          <p:cNvPicPr>
            <a:picLocks noGrp="1" noChangeAspect="1"/>
          </p:cNvPicPr>
          <p:nvPr>
            <p:ph idx="1"/>
          </p:nvPr>
        </p:nvPicPr>
        <p:blipFill>
          <a:blip r:embed="rId2"/>
          <a:stretch>
            <a:fillRect/>
          </a:stretch>
        </p:blipFill>
        <p:spPr>
          <a:xfrm>
            <a:off x="206985" y="1181687"/>
            <a:ext cx="10892424" cy="4459458"/>
          </a:xfrm>
        </p:spPr>
      </p:pic>
    </p:spTree>
    <p:extLst>
      <p:ext uri="{BB962C8B-B14F-4D97-AF65-F5344CB8AC3E}">
        <p14:creationId xmlns:p14="http://schemas.microsoft.com/office/powerpoint/2010/main" val="4045148651"/>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C8630BF-251E-8280-590E-0DF30A018089}"/>
              </a:ext>
            </a:extLst>
          </p:cNvPr>
          <p:cNvPicPr>
            <a:picLocks noGrp="1" noChangeAspect="1"/>
          </p:cNvPicPr>
          <p:nvPr>
            <p:ph idx="1"/>
          </p:nvPr>
        </p:nvPicPr>
        <p:blipFill>
          <a:blip r:embed="rId2"/>
          <a:stretch>
            <a:fillRect/>
          </a:stretch>
        </p:blipFill>
        <p:spPr>
          <a:xfrm>
            <a:off x="361731" y="956604"/>
            <a:ext cx="10751745" cy="5008098"/>
          </a:xfrm>
        </p:spPr>
      </p:pic>
    </p:spTree>
    <p:extLst>
      <p:ext uri="{BB962C8B-B14F-4D97-AF65-F5344CB8AC3E}">
        <p14:creationId xmlns:p14="http://schemas.microsoft.com/office/powerpoint/2010/main" val="874158008"/>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0C28011-4429-0AB0-982D-C6913C5F4627}"/>
              </a:ext>
            </a:extLst>
          </p:cNvPr>
          <p:cNvSpPr txBox="1"/>
          <p:nvPr/>
        </p:nvSpPr>
        <p:spPr>
          <a:xfrm>
            <a:off x="914401" y="410122"/>
            <a:ext cx="4628270" cy="2585323"/>
          </a:xfrm>
          <a:prstGeom prst="rect">
            <a:avLst/>
          </a:prstGeom>
          <a:noFill/>
        </p:spPr>
        <p:txBody>
          <a:bodyPr wrap="square" rtlCol="0">
            <a:spAutoFit/>
          </a:bodyPr>
          <a:lstStyle/>
          <a:p>
            <a:r>
              <a:rPr lang="tr-TR" sz="5400" dirty="0"/>
              <a:t>THANKS FOR WATCHING!</a:t>
            </a:r>
          </a:p>
        </p:txBody>
      </p:sp>
    </p:spTree>
    <p:extLst>
      <p:ext uri="{BB962C8B-B14F-4D97-AF65-F5344CB8AC3E}">
        <p14:creationId xmlns:p14="http://schemas.microsoft.com/office/powerpoint/2010/main" val="16164415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194A-FA0D-9106-87A4-38418F6E3B93}"/>
              </a:ext>
            </a:extLst>
          </p:cNvPr>
          <p:cNvSpPr>
            <a:spLocks noGrp="1"/>
          </p:cNvSpPr>
          <p:nvPr>
            <p:ph type="title"/>
          </p:nvPr>
        </p:nvSpPr>
        <p:spPr>
          <a:xfrm>
            <a:off x="718874" y="677863"/>
            <a:ext cx="4534047" cy="1325562"/>
          </a:xfrm>
        </p:spPr>
        <p:txBody>
          <a:bodyPr>
            <a:normAutofit/>
          </a:bodyPr>
          <a:lstStyle/>
          <a:p>
            <a:r>
              <a:rPr lang="tr-TR" dirty="0"/>
              <a:t>Rules</a:t>
            </a:r>
          </a:p>
        </p:txBody>
      </p:sp>
      <p:sp>
        <p:nvSpPr>
          <p:cNvPr id="3" name="Content Placeholder 2">
            <a:extLst>
              <a:ext uri="{FF2B5EF4-FFF2-40B4-BE49-F238E27FC236}">
                <a16:creationId xmlns:a16="http://schemas.microsoft.com/office/drawing/2014/main" id="{8FDD3405-1465-F125-0FF8-28B650FA987A}"/>
              </a:ext>
            </a:extLst>
          </p:cNvPr>
          <p:cNvSpPr>
            <a:spLocks noGrp="1"/>
          </p:cNvSpPr>
          <p:nvPr>
            <p:ph idx="1"/>
          </p:nvPr>
        </p:nvSpPr>
        <p:spPr>
          <a:xfrm>
            <a:off x="718874" y="2325158"/>
            <a:ext cx="4534048" cy="3854979"/>
          </a:xfrm>
        </p:spPr>
        <p:txBody>
          <a:bodyPr>
            <a:normAutofit/>
          </a:bodyPr>
          <a:lstStyle/>
          <a:p>
            <a:r>
              <a:rPr lang="en-US"/>
              <a:t>Only one disk can be moved at a time.</a:t>
            </a:r>
            <a:endParaRPr lang="tr-TR"/>
          </a:p>
          <a:p>
            <a:endParaRPr lang="en-US"/>
          </a:p>
          <a:p>
            <a:r>
              <a:rPr lang="en-US"/>
              <a:t>Each move consists of taking the top disk from one of the stacks and placing it on top of another stack.</a:t>
            </a:r>
            <a:endParaRPr lang="tr-TR"/>
          </a:p>
          <a:p>
            <a:endParaRPr lang="en-US"/>
          </a:p>
          <a:p>
            <a:r>
              <a:rPr lang="en-US"/>
              <a:t>A larger disk cannot be placed on top of a smaller disk.</a:t>
            </a:r>
            <a:endParaRPr lang="tr-TR"/>
          </a:p>
        </p:txBody>
      </p:sp>
      <p:pic>
        <p:nvPicPr>
          <p:cNvPr id="6" name="Picture 5">
            <a:extLst>
              <a:ext uri="{FF2B5EF4-FFF2-40B4-BE49-F238E27FC236}">
                <a16:creationId xmlns:a16="http://schemas.microsoft.com/office/drawing/2014/main" id="{1D19B102-2299-9C10-A32D-78E45ADCF4E9}"/>
              </a:ext>
            </a:extLst>
          </p:cNvPr>
          <p:cNvPicPr>
            <a:picLocks noChangeAspect="1"/>
          </p:cNvPicPr>
          <p:nvPr/>
        </p:nvPicPr>
        <p:blipFill>
          <a:blip r:embed="rId2"/>
          <a:stretch>
            <a:fillRect/>
          </a:stretch>
        </p:blipFill>
        <p:spPr>
          <a:xfrm>
            <a:off x="5633157" y="1475254"/>
            <a:ext cx="5209989" cy="3907491"/>
          </a:xfrm>
          <a:prstGeom prst="rect">
            <a:avLst/>
          </a:prstGeom>
        </p:spPr>
      </p:pic>
    </p:spTree>
    <p:extLst>
      <p:ext uri="{BB962C8B-B14F-4D97-AF65-F5344CB8AC3E}">
        <p14:creationId xmlns:p14="http://schemas.microsoft.com/office/powerpoint/2010/main" val="171727702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BE2665-967D-2817-54F9-04A4EBB36F16}"/>
              </a:ext>
            </a:extLst>
          </p:cNvPr>
          <p:cNvSpPr>
            <a:spLocks noGrp="1"/>
          </p:cNvSpPr>
          <p:nvPr>
            <p:ph type="ctrTitle"/>
          </p:nvPr>
        </p:nvSpPr>
        <p:spPr>
          <a:xfrm>
            <a:off x="980519" y="2006405"/>
            <a:ext cx="4102228" cy="1144758"/>
          </a:xfrm>
        </p:spPr>
        <p:txBody>
          <a:bodyPr>
            <a:normAutofit fontScale="90000"/>
          </a:bodyPr>
          <a:lstStyle/>
          <a:p>
            <a:r>
              <a:rPr lang="tr-TR" dirty="0"/>
              <a:t>Definition of Problem</a:t>
            </a:r>
          </a:p>
        </p:txBody>
      </p:sp>
    </p:spTree>
    <p:extLst>
      <p:ext uri="{BB962C8B-B14F-4D97-AF65-F5344CB8AC3E}">
        <p14:creationId xmlns:p14="http://schemas.microsoft.com/office/powerpoint/2010/main" val="288052104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B2BBC-095B-D9C4-F8E1-F1E08781C92B}"/>
              </a:ext>
            </a:extLst>
          </p:cNvPr>
          <p:cNvSpPr>
            <a:spLocks noGrp="1"/>
          </p:cNvSpPr>
          <p:nvPr>
            <p:ph type="title"/>
          </p:nvPr>
        </p:nvSpPr>
        <p:spPr>
          <a:xfrm>
            <a:off x="661397" y="5208847"/>
            <a:ext cx="10156435" cy="1076324"/>
          </a:xfrm>
        </p:spPr>
        <p:txBody>
          <a:bodyPr vert="horz" lIns="91440" tIns="45720" rIns="91440" bIns="45720" rtlCol="0" anchor="b">
            <a:normAutofit/>
          </a:bodyPr>
          <a:lstStyle/>
          <a:p>
            <a:pPr>
              <a:lnSpc>
                <a:spcPct val="85000"/>
              </a:lnSpc>
            </a:pPr>
            <a:r>
              <a:rPr lang="en-US" sz="5400" b="1" dirty="0"/>
              <a:t>State</a:t>
            </a:r>
          </a:p>
        </p:txBody>
      </p:sp>
      <p:pic>
        <p:nvPicPr>
          <p:cNvPr id="5" name="Content Placeholder 4">
            <a:extLst>
              <a:ext uri="{FF2B5EF4-FFF2-40B4-BE49-F238E27FC236}">
                <a16:creationId xmlns:a16="http://schemas.microsoft.com/office/drawing/2014/main" id="{6682C143-943F-248F-6028-86DA6E0BDB18}"/>
              </a:ext>
            </a:extLst>
          </p:cNvPr>
          <p:cNvPicPr>
            <a:picLocks noGrp="1" noChangeAspect="1"/>
          </p:cNvPicPr>
          <p:nvPr>
            <p:ph idx="1"/>
          </p:nvPr>
        </p:nvPicPr>
        <p:blipFill>
          <a:blip r:embed="rId2"/>
          <a:stretch>
            <a:fillRect/>
          </a:stretch>
        </p:blipFill>
        <p:spPr>
          <a:xfrm>
            <a:off x="789438" y="1649153"/>
            <a:ext cx="4777744" cy="1822050"/>
          </a:xfrm>
          <a:prstGeom prst="rect">
            <a:avLst/>
          </a:prstGeom>
        </p:spPr>
      </p:pic>
      <p:pic>
        <p:nvPicPr>
          <p:cNvPr id="7" name="Picture 6">
            <a:extLst>
              <a:ext uri="{FF2B5EF4-FFF2-40B4-BE49-F238E27FC236}">
                <a16:creationId xmlns:a16="http://schemas.microsoft.com/office/drawing/2014/main" id="{BBA586E2-AD4D-12DA-76AC-17175B7728FA}"/>
              </a:ext>
            </a:extLst>
          </p:cNvPr>
          <p:cNvPicPr>
            <a:picLocks noChangeAspect="1"/>
          </p:cNvPicPr>
          <p:nvPr/>
        </p:nvPicPr>
        <p:blipFill>
          <a:blip r:embed="rId3"/>
          <a:stretch>
            <a:fillRect/>
          </a:stretch>
        </p:blipFill>
        <p:spPr>
          <a:xfrm>
            <a:off x="6449484" y="719789"/>
            <a:ext cx="4368348" cy="3286864"/>
          </a:xfrm>
          <a:prstGeom prst="rect">
            <a:avLst/>
          </a:prstGeom>
        </p:spPr>
      </p:pic>
    </p:spTree>
    <p:extLst>
      <p:ext uri="{BB962C8B-B14F-4D97-AF65-F5344CB8AC3E}">
        <p14:creationId xmlns:p14="http://schemas.microsoft.com/office/powerpoint/2010/main" val="30259782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F52F-8355-96C7-A58F-C0B3056F2640}"/>
              </a:ext>
            </a:extLst>
          </p:cNvPr>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b="1" dirty="0"/>
              <a:t>Initial State</a:t>
            </a:r>
          </a:p>
        </p:txBody>
      </p:sp>
      <p:pic>
        <p:nvPicPr>
          <p:cNvPr id="5" name="Content Placeholder 4">
            <a:extLst>
              <a:ext uri="{FF2B5EF4-FFF2-40B4-BE49-F238E27FC236}">
                <a16:creationId xmlns:a16="http://schemas.microsoft.com/office/drawing/2014/main" id="{C299E512-9E9F-BAE2-A38A-E5B075B40874}"/>
              </a:ext>
            </a:extLst>
          </p:cNvPr>
          <p:cNvPicPr>
            <a:picLocks noGrp="1" noChangeAspect="1"/>
          </p:cNvPicPr>
          <p:nvPr>
            <p:ph idx="1"/>
          </p:nvPr>
        </p:nvPicPr>
        <p:blipFill>
          <a:blip r:embed="rId2"/>
          <a:stretch>
            <a:fillRect/>
          </a:stretch>
        </p:blipFill>
        <p:spPr>
          <a:xfrm>
            <a:off x="1083213" y="1252095"/>
            <a:ext cx="9693466" cy="2883805"/>
          </a:xfrm>
          <a:prstGeom prst="rect">
            <a:avLst/>
          </a:prstGeom>
        </p:spPr>
      </p:pic>
      <p:sp>
        <p:nvSpPr>
          <p:cNvPr id="6" name="TextBox 5">
            <a:extLst>
              <a:ext uri="{FF2B5EF4-FFF2-40B4-BE49-F238E27FC236}">
                <a16:creationId xmlns:a16="http://schemas.microsoft.com/office/drawing/2014/main" id="{9C4B5042-55E3-D756-620F-FA320B85C7FC}"/>
              </a:ext>
            </a:extLst>
          </p:cNvPr>
          <p:cNvSpPr txBox="1"/>
          <p:nvPr/>
        </p:nvSpPr>
        <p:spPr>
          <a:xfrm>
            <a:off x="1280160" y="4212100"/>
            <a:ext cx="1082348" cy="369332"/>
          </a:xfrm>
          <a:prstGeom prst="rect">
            <a:avLst/>
          </a:prstGeom>
          <a:noFill/>
        </p:spPr>
        <p:txBody>
          <a:bodyPr wrap="none" rtlCol="0">
            <a:spAutoFit/>
          </a:bodyPr>
          <a:lstStyle/>
          <a:p>
            <a:r>
              <a:rPr lang="tr-TR" dirty="0"/>
              <a:t>Console </a:t>
            </a:r>
          </a:p>
        </p:txBody>
      </p:sp>
      <p:sp>
        <p:nvSpPr>
          <p:cNvPr id="7" name="TextBox 6">
            <a:extLst>
              <a:ext uri="{FF2B5EF4-FFF2-40B4-BE49-F238E27FC236}">
                <a16:creationId xmlns:a16="http://schemas.microsoft.com/office/drawing/2014/main" id="{FCD8D348-21B0-3D03-4704-944EFF866088}"/>
              </a:ext>
            </a:extLst>
          </p:cNvPr>
          <p:cNvSpPr txBox="1"/>
          <p:nvPr/>
        </p:nvSpPr>
        <p:spPr>
          <a:xfrm>
            <a:off x="6794695" y="4212100"/>
            <a:ext cx="1303562" cy="369332"/>
          </a:xfrm>
          <a:prstGeom prst="rect">
            <a:avLst/>
          </a:prstGeom>
          <a:noFill/>
        </p:spPr>
        <p:txBody>
          <a:bodyPr wrap="none" rtlCol="0">
            <a:spAutoFit/>
          </a:bodyPr>
          <a:lstStyle/>
          <a:p>
            <a:r>
              <a:rPr lang="tr-TR" dirty="0"/>
              <a:t>In real life</a:t>
            </a:r>
          </a:p>
        </p:txBody>
      </p:sp>
    </p:spTree>
    <p:extLst>
      <p:ext uri="{BB962C8B-B14F-4D97-AF65-F5344CB8AC3E}">
        <p14:creationId xmlns:p14="http://schemas.microsoft.com/office/powerpoint/2010/main" val="3824229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F52F-8355-96C7-A58F-C0B3056F2640}"/>
              </a:ext>
            </a:extLst>
          </p:cNvPr>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b="1" dirty="0"/>
              <a:t>Actions</a:t>
            </a:r>
          </a:p>
        </p:txBody>
      </p:sp>
      <p:pic>
        <p:nvPicPr>
          <p:cNvPr id="8" name="Picture 7">
            <a:extLst>
              <a:ext uri="{FF2B5EF4-FFF2-40B4-BE49-F238E27FC236}">
                <a16:creationId xmlns:a16="http://schemas.microsoft.com/office/drawing/2014/main" id="{475CA30C-72B9-29D2-06C6-474026F75CB8}"/>
              </a:ext>
            </a:extLst>
          </p:cNvPr>
          <p:cNvPicPr>
            <a:picLocks noChangeAspect="1"/>
          </p:cNvPicPr>
          <p:nvPr/>
        </p:nvPicPr>
        <p:blipFill>
          <a:blip r:embed="rId2"/>
          <a:stretch>
            <a:fillRect/>
          </a:stretch>
        </p:blipFill>
        <p:spPr>
          <a:xfrm>
            <a:off x="396239" y="2352676"/>
            <a:ext cx="3840785" cy="1382682"/>
          </a:xfrm>
          <a:prstGeom prst="rect">
            <a:avLst/>
          </a:prstGeom>
        </p:spPr>
      </p:pic>
      <p:pic>
        <p:nvPicPr>
          <p:cNvPr id="3" name="Picture 2">
            <a:extLst>
              <a:ext uri="{FF2B5EF4-FFF2-40B4-BE49-F238E27FC236}">
                <a16:creationId xmlns:a16="http://schemas.microsoft.com/office/drawing/2014/main" id="{35BC30C1-C4D6-F112-E031-7BCD04DC68CD}"/>
              </a:ext>
            </a:extLst>
          </p:cNvPr>
          <p:cNvPicPr>
            <a:picLocks noChangeAspect="1"/>
          </p:cNvPicPr>
          <p:nvPr/>
        </p:nvPicPr>
        <p:blipFill>
          <a:blip r:embed="rId3"/>
          <a:stretch>
            <a:fillRect/>
          </a:stretch>
        </p:blipFill>
        <p:spPr>
          <a:xfrm>
            <a:off x="4741391" y="1032947"/>
            <a:ext cx="6515100" cy="3657600"/>
          </a:xfrm>
          <a:prstGeom prst="rect">
            <a:avLst/>
          </a:prstGeom>
        </p:spPr>
      </p:pic>
    </p:spTree>
    <p:extLst>
      <p:ext uri="{BB962C8B-B14F-4D97-AF65-F5344CB8AC3E}">
        <p14:creationId xmlns:p14="http://schemas.microsoft.com/office/powerpoint/2010/main" val="150676781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BE2665-967D-2817-54F9-04A4EBB36F16}"/>
              </a:ext>
            </a:extLst>
          </p:cNvPr>
          <p:cNvSpPr>
            <a:spLocks noGrp="1"/>
          </p:cNvSpPr>
          <p:nvPr>
            <p:ph type="ctrTitle"/>
          </p:nvPr>
        </p:nvSpPr>
        <p:spPr>
          <a:xfrm>
            <a:off x="900332" y="1224768"/>
            <a:ext cx="4881489" cy="1144758"/>
          </a:xfrm>
        </p:spPr>
        <p:txBody>
          <a:bodyPr>
            <a:normAutofit fontScale="90000"/>
          </a:bodyPr>
          <a:lstStyle/>
          <a:p>
            <a:r>
              <a:rPr lang="tr-TR" dirty="0"/>
              <a:t>Heuristic </a:t>
            </a:r>
            <a:br>
              <a:rPr lang="tr-TR" dirty="0"/>
            </a:br>
            <a:r>
              <a:rPr lang="tr-TR" dirty="0"/>
              <a:t>Function</a:t>
            </a:r>
          </a:p>
        </p:txBody>
      </p:sp>
    </p:spTree>
    <p:extLst>
      <p:ext uri="{BB962C8B-B14F-4D97-AF65-F5344CB8AC3E}">
        <p14:creationId xmlns:p14="http://schemas.microsoft.com/office/powerpoint/2010/main" val="334725132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84C2A-71DC-0D96-A4C8-1493E91B0520}"/>
              </a:ext>
            </a:extLst>
          </p:cNvPr>
          <p:cNvSpPr>
            <a:spLocks noGrp="1"/>
          </p:cNvSpPr>
          <p:nvPr>
            <p:ph type="title"/>
          </p:nvPr>
        </p:nvSpPr>
        <p:spPr>
          <a:xfrm>
            <a:off x="1249680" y="0"/>
            <a:ext cx="9692640" cy="1325562"/>
          </a:xfrm>
        </p:spPr>
        <p:txBody>
          <a:bodyPr/>
          <a:lstStyle/>
          <a:p>
            <a:r>
              <a:rPr lang="tr-TR" dirty="0"/>
              <a:t>Definition of Heuristic Function</a:t>
            </a:r>
          </a:p>
        </p:txBody>
      </p:sp>
      <p:pic>
        <p:nvPicPr>
          <p:cNvPr id="5" name="Content Placeholder 4">
            <a:extLst>
              <a:ext uri="{FF2B5EF4-FFF2-40B4-BE49-F238E27FC236}">
                <a16:creationId xmlns:a16="http://schemas.microsoft.com/office/drawing/2014/main" id="{2EE5FCFF-02EB-9D13-B9FE-9033C6B42DFD}"/>
              </a:ext>
            </a:extLst>
          </p:cNvPr>
          <p:cNvPicPr>
            <a:picLocks noGrp="1" noChangeAspect="1"/>
          </p:cNvPicPr>
          <p:nvPr>
            <p:ph idx="1"/>
          </p:nvPr>
        </p:nvPicPr>
        <p:blipFill>
          <a:blip r:embed="rId2"/>
          <a:stretch>
            <a:fillRect/>
          </a:stretch>
        </p:blipFill>
        <p:spPr>
          <a:xfrm>
            <a:off x="825775" y="1829181"/>
            <a:ext cx="9922078" cy="3199637"/>
          </a:xfrm>
        </p:spPr>
      </p:pic>
      <p:sp>
        <p:nvSpPr>
          <p:cNvPr id="6" name="TextBox 5">
            <a:extLst>
              <a:ext uri="{FF2B5EF4-FFF2-40B4-BE49-F238E27FC236}">
                <a16:creationId xmlns:a16="http://schemas.microsoft.com/office/drawing/2014/main" id="{4D971986-51E5-588E-78B2-DEE7DC1133E7}"/>
              </a:ext>
            </a:extLst>
          </p:cNvPr>
          <p:cNvSpPr txBox="1"/>
          <p:nvPr/>
        </p:nvSpPr>
        <p:spPr>
          <a:xfrm>
            <a:off x="1037727" y="5414871"/>
            <a:ext cx="9498173" cy="1200329"/>
          </a:xfrm>
          <a:prstGeom prst="rect">
            <a:avLst/>
          </a:prstGeom>
          <a:noFill/>
        </p:spPr>
        <p:txBody>
          <a:bodyPr wrap="square" rtlCol="0">
            <a:spAutoFit/>
          </a:bodyPr>
          <a:lstStyle/>
          <a:p>
            <a:pPr marL="285750" indent="-285750" algn="l">
              <a:buFont typeface="Arial" panose="020B0604020202020204" pitchFamily="34" charset="0"/>
              <a:buChar char="•"/>
            </a:pPr>
            <a:r>
              <a:rPr lang="en-US" sz="2400" b="0" i="0" u="none" strike="noStrike" baseline="0" dirty="0">
                <a:latin typeface="CIDFont+F3"/>
              </a:rPr>
              <a:t>Returns the number of disks in the current state that differ in loc</a:t>
            </a:r>
            <a:r>
              <a:rPr lang="tr-TR" sz="2400" b="0" i="0" u="none" strike="noStrike" baseline="0" dirty="0">
                <a:latin typeface="CIDFont+F3"/>
              </a:rPr>
              <a:t>ati</a:t>
            </a:r>
            <a:r>
              <a:rPr lang="en-US" sz="2400" b="0" i="0" u="none" strike="noStrike" baseline="0" dirty="0">
                <a:latin typeface="CIDFont+F3"/>
              </a:rPr>
              <a:t>on from the disks in the</a:t>
            </a:r>
            <a:r>
              <a:rPr lang="tr-TR" sz="2400" b="0" i="0" u="none" strike="noStrike" baseline="0" dirty="0">
                <a:latin typeface="CIDFont+F3"/>
              </a:rPr>
              <a:t> goal state. Heuristic function’s value is 0 when it is in the goal state.</a:t>
            </a:r>
            <a:endParaRPr lang="tr-TR" sz="2400" dirty="0"/>
          </a:p>
        </p:txBody>
      </p:sp>
    </p:spTree>
    <p:extLst>
      <p:ext uri="{BB962C8B-B14F-4D97-AF65-F5344CB8AC3E}">
        <p14:creationId xmlns:p14="http://schemas.microsoft.com/office/powerpoint/2010/main" val="2776180764"/>
      </p:ext>
    </p:extLst>
  </p:cSld>
  <p:clrMapOvr>
    <a:masterClrMapping/>
  </p:clrMapOvr>
  <p:transition spd="slow">
    <p:push dir="u"/>
  </p:transition>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257</TotalTime>
  <Words>491</Words>
  <Application>Microsoft Office PowerPoint</Application>
  <PresentationFormat>Widescreen</PresentationFormat>
  <Paragraphs>30</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Century Schoolbook</vt:lpstr>
      <vt:lpstr>CIDFont+F3</vt:lpstr>
      <vt:lpstr>Söhne</vt:lpstr>
      <vt:lpstr>Wingdings 2</vt:lpstr>
      <vt:lpstr>View</vt:lpstr>
      <vt:lpstr>Hanoi Towers</vt:lpstr>
      <vt:lpstr>Purpose of Hanoi Towers</vt:lpstr>
      <vt:lpstr>Rules</vt:lpstr>
      <vt:lpstr>Definition of Problem</vt:lpstr>
      <vt:lpstr>State</vt:lpstr>
      <vt:lpstr>Initial State</vt:lpstr>
      <vt:lpstr>Actions</vt:lpstr>
      <vt:lpstr>Heuristic  Function</vt:lpstr>
      <vt:lpstr>Definition of Heuristic Function</vt:lpstr>
      <vt:lpstr>Example of  Heuristic Function</vt:lpstr>
      <vt:lpstr>A* Algorithm</vt:lpstr>
      <vt:lpstr>What is A* Algorithm?</vt:lpstr>
      <vt:lpstr>PowerPoint Presentation</vt:lpstr>
      <vt:lpstr>Result of Several Simulations</vt:lpstr>
      <vt:lpstr>PowerPoint Presentation</vt:lpstr>
      <vt:lpstr>PowerPoint Presentation</vt:lpstr>
      <vt:lpstr>PowerPoint Presentation</vt:lpstr>
      <vt:lpstr>PowerPoint Presentation</vt:lpstr>
      <vt:lpstr>Reports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Hanoi Towers</dc:title>
  <dc:creator>Burak</dc:creator>
  <cp:lastModifiedBy>Burak</cp:lastModifiedBy>
  <cp:revision>5</cp:revision>
  <dcterms:created xsi:type="dcterms:W3CDTF">2023-06-01T09:44:24Z</dcterms:created>
  <dcterms:modified xsi:type="dcterms:W3CDTF">2023-06-02T10:22:27Z</dcterms:modified>
</cp:coreProperties>
</file>