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24384000" cy="13716000"/>
  <p:notesSz cx="6858000" cy="9144000"/>
  <p:embeddedFontLst>
    <p:embeddedFont>
      <p:font typeface="Helvetica Neue" panose="02000503000000020004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7Qg+OqII4nLcyTUnDOB2G5/Gs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 varScale="1">
        <p:scale>
          <a:sx n="48" d="100"/>
          <a:sy n="48" d="100"/>
        </p:scale>
        <p:origin x="25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be89e3aa5_0_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31be89e3aa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hoto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>
            <a:spLocks noGrp="1"/>
          </p:cNvSpPr>
          <p:nvPr>
            <p:ph type="pic" idx="2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Google Shape;11;p20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body" idx="3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">
  <p:cSld name="Statem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9"/>
          <p:cNvSpPr txBox="1">
            <a:spLocks noGrp="1"/>
          </p:cNvSpPr>
          <p:nvPr>
            <p:ph type="body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Fact">
  <p:cSld name="Big Fa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2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>
            <a:spLocks noGrp="1"/>
          </p:cNvSpPr>
          <p:nvPr>
            <p:ph type="body" idx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body" idx="2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>
            <a:spLocks noGrp="1"/>
          </p:cNvSpPr>
          <p:nvPr>
            <p:ph type="pic" idx="2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>
            <a:spLocks noGrp="1"/>
          </p:cNvSpPr>
          <p:nvPr>
            <p:ph type="pic" idx="3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2"/>
          <p:cNvSpPr>
            <a:spLocks noGrp="1"/>
          </p:cNvSpPr>
          <p:nvPr>
            <p:ph type="pic" idx="4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2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>
            <a:spLocks noGrp="1"/>
          </p:cNvSpPr>
          <p:nvPr>
            <p:ph type="pic" idx="2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>
            <a:spLocks noGrp="1"/>
          </p:cNvSpPr>
          <p:nvPr>
            <p:ph type="pic" idx="3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hoto Alt">
  <p:cSld name="Title &amp; Photo Al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>
            <a:spLocks noGrp="1"/>
          </p:cNvSpPr>
          <p:nvPr>
            <p:ph type="pic" idx="2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aggle.com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" descr="StockCake-AI Brain Concept_1733096841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82" r="182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"/>
          <p:cNvSpPr txBox="1">
            <a:spLocks noGrp="1"/>
          </p:cNvSpPr>
          <p:nvPr>
            <p:ph type="title"/>
          </p:nvPr>
        </p:nvSpPr>
        <p:spPr>
          <a:xfrm>
            <a:off x="549850" y="287797"/>
            <a:ext cx="21980400" cy="28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28"/>
              <a:buFont typeface="Helvetica Neue"/>
              <a:buNone/>
            </a:pPr>
            <a:r>
              <a:rPr lang="en-US" sz="9628">
                <a:solidFill>
                  <a:srgbClr val="FFFFFF"/>
                </a:solidFill>
              </a:rPr>
              <a:t>Predicting Student Performance with Machine Learning</a:t>
            </a:r>
            <a:endParaRPr/>
          </a:p>
        </p:txBody>
      </p:sp>
      <p:sp>
        <p:nvSpPr>
          <p:cNvPr id="78" name="Google Shape;78;p1"/>
          <p:cNvSpPr txBox="1">
            <a:spLocks noGrp="1"/>
          </p:cNvSpPr>
          <p:nvPr>
            <p:ph type="body" idx="3"/>
          </p:nvPr>
        </p:nvSpPr>
        <p:spPr>
          <a:xfrm>
            <a:off x="549839" y="4290106"/>
            <a:ext cx="8801791" cy="221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lang="en-US">
                <a:solidFill>
                  <a:srgbClr val="FFFFFF"/>
                </a:solidFill>
              </a:rPr>
              <a:t>MGTA 452: Collecting and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lang="en-US">
                <a:solidFill>
                  <a:srgbClr val="FFFFFF"/>
                </a:solidFill>
              </a:rPr>
              <a:t>Analyzing Large Data</a:t>
            </a:r>
            <a:endParaRPr/>
          </a:p>
        </p:txBody>
      </p:sp>
      <p:sp>
        <p:nvSpPr>
          <p:cNvPr id="79" name="Google Shape;79;p1"/>
          <p:cNvSpPr txBox="1"/>
          <p:nvPr/>
        </p:nvSpPr>
        <p:spPr>
          <a:xfrm>
            <a:off x="785455" y="11859862"/>
            <a:ext cx="786015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rPr lang="en-US" sz="36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Abhishek Nigam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dirty="0"/>
          </a:p>
        </p:txBody>
      </p:sp>
      <p:sp>
        <p:nvSpPr>
          <p:cNvPr id="80" name="Google Shape;80;p1"/>
          <p:cNvSpPr txBox="1"/>
          <p:nvPr/>
        </p:nvSpPr>
        <p:spPr>
          <a:xfrm>
            <a:off x="18732670" y="11859862"/>
            <a:ext cx="4780857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December 4,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 idx="4294967295"/>
          </p:nvPr>
        </p:nvSpPr>
        <p:spPr>
          <a:xfrm>
            <a:off x="979950" y="413650"/>
            <a:ext cx="22424100" cy="17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"/>
              <a:buNone/>
            </a:pPr>
            <a:r>
              <a:rPr lang="en-US" sz="6000"/>
              <a:t>R</a:t>
            </a:r>
            <a:r>
              <a:rPr lang="en-US" sz="6000" i="0" u="none" strike="noStrike" cap="none">
                <a:solidFill>
                  <a:srgbClr val="000000"/>
                </a:solidFill>
              </a:rPr>
              <a:t>esiduals are distributed randomly around zero, indicating a well-fitted model.</a:t>
            </a:r>
            <a:endParaRPr sz="6000"/>
          </a:p>
        </p:txBody>
      </p:sp>
      <p:pic>
        <p:nvPicPr>
          <p:cNvPr id="142" name="Google Shape;142;p1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47029" y="2854625"/>
            <a:ext cx="13464521" cy="104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>
            <a:spLocks noGrp="1"/>
          </p:cNvSpPr>
          <p:nvPr>
            <p:ph type="subTitle" idx="4294967295"/>
          </p:nvPr>
        </p:nvSpPr>
        <p:spPr>
          <a:xfrm>
            <a:off x="753425" y="3731874"/>
            <a:ext cx="7527900" cy="86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Interpretation:</a:t>
            </a:r>
            <a:endParaRPr sz="360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"/>
              <a:buNone/>
            </a:pPr>
            <a:endParaRPr sz="3600" b="0" i="0" u="none" strike="noStrike" cap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1079500" marR="0" lvl="1" indent="-4095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Char char="•"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Residuals represent the difference between actual and predicted values.</a:t>
            </a:r>
            <a:endParaRPr sz="3600"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"/>
              <a:buNone/>
            </a:pPr>
            <a:endParaRPr sz="3600" b="0" i="0" u="none" strike="noStrike" cap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1079500" marR="0" lvl="1" indent="-4095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Char char="•"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 this model residuals are randomly distributed around zero.</a:t>
            </a:r>
            <a:endParaRPr sz="3600"/>
          </a:p>
          <a:p>
            <a:pPr marL="1079500" marR="0" lvl="1" indent="-1809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51"/>
              <a:buFont typeface="Times"/>
              <a:buNone/>
            </a:pPr>
            <a:endParaRPr sz="3600" b="0" i="0" u="none" strike="noStrike" cap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1079500" marR="0" lvl="1" indent="-4095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Char char="•"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Indicating the linear regression model is appropriate.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>
            <a:spLocks noGrp="1"/>
          </p:cNvSpPr>
          <p:nvPr>
            <p:ph type="ctrTitle" idx="4294967295"/>
          </p:nvPr>
        </p:nvSpPr>
        <p:spPr>
          <a:xfrm>
            <a:off x="1030650" y="520745"/>
            <a:ext cx="22322700" cy="13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"/>
              <a:buNone/>
            </a:pPr>
            <a:r>
              <a:rPr lang="en-US" sz="6000"/>
              <a:t>D</a:t>
            </a:r>
            <a:r>
              <a:rPr lang="en-US" sz="6000" i="0" u="none" strike="noStrike" cap="none">
                <a:solidFill>
                  <a:srgbClr val="000000"/>
                </a:solidFill>
              </a:rPr>
              <a:t>istribution of Actual vs Predicted Exam Scores</a:t>
            </a:r>
            <a:endParaRPr sz="6000" i="0" u="none" strike="noStrike" cap="none">
              <a:solidFill>
                <a:srgbClr val="000000"/>
              </a:solidFill>
            </a:endParaRPr>
          </a:p>
        </p:txBody>
      </p:sp>
      <p:pic>
        <p:nvPicPr>
          <p:cNvPr id="149" name="Google Shape;149;p1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04599" y="2747188"/>
            <a:ext cx="13448699" cy="102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3"/>
          <p:cNvSpPr txBox="1">
            <a:spLocks noGrp="1"/>
          </p:cNvSpPr>
          <p:nvPr>
            <p:ph type="subTitle" idx="4294967295"/>
          </p:nvPr>
        </p:nvSpPr>
        <p:spPr>
          <a:xfrm>
            <a:off x="753421" y="2653370"/>
            <a:ext cx="7372613" cy="1042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"/>
              <a:buNone/>
            </a:pPr>
            <a:r>
              <a:rPr lang="en-US" sz="3600" i="0" u="none" strike="noStrike" cap="none">
                <a:solidFill>
                  <a:srgbClr val="000000"/>
                </a:solidFill>
              </a:rPr>
              <a:t>Interpretation:</a:t>
            </a:r>
            <a:endParaRPr sz="360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"/>
              <a:buNone/>
            </a:pPr>
            <a:endParaRPr sz="3600" i="0" u="none" strike="noStrike" cap="none">
              <a:solidFill>
                <a:srgbClr val="000000"/>
              </a:solidFill>
            </a:endParaRPr>
          </a:p>
          <a:p>
            <a:pPr marL="1079500" marR="0" lvl="1" indent="-4095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</a:pPr>
            <a:r>
              <a:rPr lang="en-US" sz="3600" i="0" u="none" strike="noStrike" cap="none">
                <a:solidFill>
                  <a:srgbClr val="000000"/>
                </a:solidFill>
              </a:rPr>
              <a:t>Compares the actual and predicted exam scores to assess the model’s accuracy.</a:t>
            </a:r>
            <a:endParaRPr sz="3600"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"/>
              <a:buNone/>
            </a:pPr>
            <a:endParaRPr sz="3600" i="0" u="none" strike="noStrike" cap="none">
              <a:solidFill>
                <a:srgbClr val="000000"/>
              </a:solidFill>
            </a:endParaRPr>
          </a:p>
          <a:p>
            <a:pPr marL="1079500" marR="0" lvl="1" indent="-4095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</a:pPr>
            <a:r>
              <a:rPr lang="en-US" sz="3600" i="0" u="none" strike="noStrike" cap="none">
                <a:solidFill>
                  <a:srgbClr val="000000"/>
                </a:solidFill>
              </a:rPr>
              <a:t>Determine whether the model captures the distribution of actual scores accurately.</a:t>
            </a:r>
            <a:endParaRPr sz="3600"/>
          </a:p>
          <a:p>
            <a:pPr marL="1079500" marR="0" lvl="1" indent="-1809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51"/>
              <a:buFont typeface="Times"/>
              <a:buNone/>
            </a:pPr>
            <a:endParaRPr sz="3600" i="0" u="none" strike="noStrike" cap="none">
              <a:solidFill>
                <a:srgbClr val="000000"/>
              </a:solidFill>
            </a:endParaRPr>
          </a:p>
          <a:p>
            <a:pPr marL="1079500" marR="0" lvl="1" indent="-4095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</a:pPr>
            <a:r>
              <a:rPr lang="en-US" sz="3600" i="0" u="none" strike="noStrike" cap="none">
                <a:solidFill>
                  <a:srgbClr val="000000"/>
                </a:solidFill>
              </a:rPr>
              <a:t>Visualize how well the model predicts Exam_Score by comparing actual values against predicted values.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>
            <a:spLocks noGrp="1"/>
          </p:cNvSpPr>
          <p:nvPr>
            <p:ph type="ctrTitle" idx="4294967295"/>
          </p:nvPr>
        </p:nvSpPr>
        <p:spPr>
          <a:xfrm>
            <a:off x="1030650" y="375144"/>
            <a:ext cx="22322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Multicollinearity among features</a:t>
            </a:r>
            <a:endParaRPr sz="6000"/>
          </a:p>
        </p:txBody>
      </p:sp>
      <p:pic>
        <p:nvPicPr>
          <p:cNvPr id="156" name="Google Shape;156;p1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62025" y="2018325"/>
            <a:ext cx="13932326" cy="1155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5"/>
          <p:cNvSpPr txBox="1">
            <a:spLocks noGrp="1"/>
          </p:cNvSpPr>
          <p:nvPr>
            <p:ph type="subTitle" idx="4294967295"/>
          </p:nvPr>
        </p:nvSpPr>
        <p:spPr>
          <a:xfrm>
            <a:off x="753425" y="3144449"/>
            <a:ext cx="7316400" cy="7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Interpretation:</a:t>
            </a:r>
            <a:endParaRPr sz="360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"/>
              <a:buNone/>
            </a:pPr>
            <a:endParaRPr sz="3600" b="0" i="0" u="none" strike="noStrike" cap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1079500" marR="0" lvl="1" indent="-4095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Char char="•"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Visualizes correlations between features and the target variable.</a:t>
            </a:r>
            <a:endParaRPr sz="3600"/>
          </a:p>
          <a:p>
            <a:pPr marL="1079500" marR="0" lvl="1" indent="-1809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51"/>
              <a:buFont typeface="Times"/>
              <a:buNone/>
            </a:pPr>
            <a:endParaRPr sz="3600" b="0" i="0" u="none" strike="noStrike" cap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1079500" marR="0" lvl="1" indent="-4095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Char char="•"/>
            </a:pPr>
            <a:r>
              <a:rPr lang="en-US" sz="3600">
                <a:latin typeface="Times"/>
                <a:ea typeface="Times"/>
                <a:cs typeface="Times"/>
                <a:sym typeface="Times"/>
              </a:rPr>
              <a:t>No strong correlations between the top variables utilized for the regression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be89e3aa5_0_4"/>
          <p:cNvSpPr txBox="1">
            <a:spLocks noGrp="1"/>
          </p:cNvSpPr>
          <p:nvPr>
            <p:ph type="ctrTitle" idx="4294967295"/>
          </p:nvPr>
        </p:nvSpPr>
        <p:spPr>
          <a:xfrm>
            <a:off x="1002000" y="442600"/>
            <a:ext cx="22380000" cy="22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lang="en-US" sz="6000"/>
              <a:t>The model can be used to make a custom prediction tool with recommendations</a:t>
            </a:r>
            <a:endParaRPr sz="6000"/>
          </a:p>
        </p:txBody>
      </p:sp>
      <p:sp>
        <p:nvSpPr>
          <p:cNvPr id="163" name="Google Shape;163;g31be89e3aa5_0_4"/>
          <p:cNvSpPr txBox="1">
            <a:spLocks noGrp="1"/>
          </p:cNvSpPr>
          <p:nvPr>
            <p:ph type="subTitle" idx="4294967295"/>
          </p:nvPr>
        </p:nvSpPr>
        <p:spPr>
          <a:xfrm>
            <a:off x="797203" y="3782700"/>
            <a:ext cx="23365800" cy="87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Times New Roman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Custom Prediction Function:</a:t>
            </a:r>
            <a:endParaRPr sz="3600"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Times New Roman"/>
              <a:buNone/>
            </a:pPr>
            <a:endParaRPr sz="3600" b="1" i="0" u="none" strike="noStrike" cap="none">
              <a:solidFill>
                <a:srgbClr val="000000"/>
              </a:solidFill>
            </a:endParaRPr>
          </a:p>
          <a:p>
            <a:pPr marL="622300" marR="0" lvl="0" indent="-46818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</a:pPr>
            <a:r>
              <a:rPr lang="en-US" sz="3600" i="0" u="none" strike="noStrike" cap="none">
                <a:solidFill>
                  <a:srgbClr val="000000"/>
                </a:solidFill>
              </a:rPr>
              <a:t>A custom prediction function allows the EdTech company to input student-specific data (e.g., hours studied, attendance, etc.) and receive a predicted exam score, aiding personalized interventions.</a:t>
            </a:r>
            <a:endParaRPr sz="3600"/>
          </a:p>
          <a:p>
            <a:pPr marL="6096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600"/>
          </a:p>
          <a:p>
            <a:pPr marL="622300" marR="0" lvl="0" indent="-46818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Based on the output, the company can:</a:t>
            </a:r>
            <a:endParaRPr sz="3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600" b="1">
              <a:solidFill>
                <a:schemeClr val="dk1"/>
              </a:solidFill>
            </a:endParaRPr>
          </a:p>
          <a:p>
            <a:pPr marL="1828800" lvl="2" indent="-46329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Increase the students’ attendance by using various marketing campaigns.</a:t>
            </a:r>
            <a:endParaRPr sz="3600">
              <a:solidFill>
                <a:schemeClr val="dk1"/>
              </a:solidFill>
            </a:endParaRPr>
          </a:p>
          <a:p>
            <a:pPr marL="1828800" lvl="2" indent="-46329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Develop personalized student plans to boost hours of studying for student who require morse tutoring</a:t>
            </a:r>
            <a:endParaRPr sz="3600">
              <a:solidFill>
                <a:schemeClr val="dk1"/>
              </a:solidFill>
            </a:endParaRPr>
          </a:p>
          <a:p>
            <a:pPr marL="1828800" lvl="2" indent="-46329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Integrate the output of the tool into learning management systems, so that students can view predicted scores as work on their performance.</a:t>
            </a:r>
            <a:endParaRPr sz="3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ctrTitle" idx="4294967295"/>
          </p:nvPr>
        </p:nvSpPr>
        <p:spPr>
          <a:xfrm>
            <a:off x="944550" y="477449"/>
            <a:ext cx="22494900" cy="19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endParaRPr sz="6000"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4294967295"/>
          </p:nvPr>
        </p:nvSpPr>
        <p:spPr>
          <a:xfrm>
            <a:off x="1585191" y="4027442"/>
            <a:ext cx="21093059" cy="917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Times"/>
              <a:buNone/>
            </a:pPr>
            <a:r>
              <a:rPr lang="en-US" i="0" u="none" strike="noStrike" cap="none">
                <a:solidFill>
                  <a:srgbClr val="000000"/>
                </a:solidFill>
              </a:rPr>
              <a:t>This project successfully demonstrates how machine learning can be applied to predict and analyze student exam performance. It provides valuable insights into the factors influencing academic success, supporting data-driven decisions in education.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Times"/>
              <a:buNone/>
            </a:pPr>
            <a:endParaRPr i="0" u="none" strike="noStrike" cap="non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Times"/>
              <a:buNone/>
            </a:pPr>
            <a:r>
              <a:rPr lang="en-US" i="0" u="none" strike="noStrike" cap="none">
                <a:solidFill>
                  <a:srgbClr val="000000"/>
                </a:solidFill>
              </a:rPr>
              <a:t>By using this model the EdTech company can provide personalized study plans to their students to help them achieve outstanding scores in exams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body" idx="2"/>
          </p:nvPr>
        </p:nvSpPr>
        <p:spPr>
          <a:xfrm>
            <a:off x="1603375" y="2965526"/>
            <a:ext cx="7286700" cy="99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09600" lvl="0" indent="-5394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/>
          </a:p>
          <a:p>
            <a:pPr marL="609600" lvl="0" indent="-53949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Objectives</a:t>
            </a:r>
            <a:endParaRPr/>
          </a:p>
          <a:p>
            <a:pPr marL="609600" lvl="0" indent="-53949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/>
              <a:t>Understanding the Data</a:t>
            </a:r>
            <a:endParaRPr/>
          </a:p>
          <a:p>
            <a:pPr marL="609600" lvl="0" indent="-53949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/>
              <a:t>Regression Model</a:t>
            </a:r>
            <a:endParaRPr/>
          </a:p>
          <a:p>
            <a:pPr marL="609600" lvl="0" indent="-53949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</a:t>
            </a:r>
            <a:r>
              <a:rPr lang="en-US"/>
              <a:t>ns</a:t>
            </a:r>
            <a:endParaRPr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09600" lvl="0" indent="-539496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Char char="•"/>
            </a:pPr>
            <a:r>
              <a:rPr lang="en-US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endParaRPr/>
          </a:p>
        </p:txBody>
      </p:sp>
      <p:pic>
        <p:nvPicPr>
          <p:cNvPr id="86" name="Google Shape;86;p4" descr="StockCake-AI Brain Circuitry_1733096726.jpg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21281" b="21280"/>
          <a:stretch/>
        </p:blipFill>
        <p:spPr>
          <a:xfrm>
            <a:off x="11095085" y="-17637"/>
            <a:ext cx="13417649" cy="137511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2348450" y="1107050"/>
            <a:ext cx="3816300" cy="11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Contents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1255506" y="4189354"/>
            <a:ext cx="21873000" cy="6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Char char="●"/>
            </a:pPr>
            <a:r>
              <a:rPr lang="en-US" sz="480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EdTech company has been experiencing a decline in student</a:t>
            </a: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’s</a:t>
            </a:r>
            <a:r>
              <a:rPr lang="en-US" sz="480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exam scores.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Char char="●"/>
            </a:pPr>
            <a:r>
              <a:rPr lang="en-US" sz="480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address this issue, the EdTech company aims to analyze the extensive student data it has collected over the years</a:t>
            </a: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480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goal is to provide data-driven recommendations for improving student performance and enabling them to achieve outstanding</a:t>
            </a: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80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scores.</a:t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40"/>
              <a:buFont typeface="Helvetica Neue"/>
              <a:buNone/>
            </a:pP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900056" y="429899"/>
            <a:ext cx="21872933" cy="169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56"/>
              <a:buFont typeface="Helvetica Neue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sz="6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 idx="4294967295"/>
          </p:nvPr>
        </p:nvSpPr>
        <p:spPr>
          <a:xfrm>
            <a:off x="900056" y="429899"/>
            <a:ext cx="21872933" cy="169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56"/>
              <a:buFont typeface="Helvetica Neue"/>
              <a:buNone/>
            </a:pPr>
            <a:r>
              <a:rPr lang="en-US" sz="6000" i="0" u="none" strike="noStrike" cap="none">
                <a:solidFill>
                  <a:srgbClr val="000000"/>
                </a:solidFill>
              </a:rPr>
              <a:t>Objectives</a:t>
            </a:r>
            <a:endParaRPr sz="6000"/>
          </a:p>
        </p:txBody>
      </p:sp>
      <p:sp>
        <p:nvSpPr>
          <p:cNvPr id="99" name="Google Shape;99;p3"/>
          <p:cNvSpPr txBox="1">
            <a:spLocks noGrp="1"/>
          </p:cNvSpPr>
          <p:nvPr>
            <p:ph type="subTitle" idx="4294967295"/>
          </p:nvPr>
        </p:nvSpPr>
        <p:spPr>
          <a:xfrm>
            <a:off x="1645470" y="3560829"/>
            <a:ext cx="21093060" cy="917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09600" lvl="0" indent="-46329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lang="en-US" sz="3600">
                <a:solidFill>
                  <a:schemeClr val="dk1"/>
                </a:solidFill>
              </a:rPr>
              <a:t>  </a:t>
            </a:r>
            <a:r>
              <a:rPr lang="en-US" sz="3600" b="1">
                <a:solidFill>
                  <a:schemeClr val="dk1"/>
                </a:solidFill>
              </a:rPr>
              <a:t>Identify Key Performance Drivers</a:t>
            </a:r>
            <a:r>
              <a:rPr lang="en-US" sz="3600">
                <a:solidFill>
                  <a:schemeClr val="dk1"/>
                </a:solidFill>
              </a:rPr>
              <a:t>: Analyze and pinpoint the critical factors contributing to student success, providing actionable insights to refine instructional methods and optimize resources.</a:t>
            </a:r>
            <a:endParaRPr sz="3600">
              <a:solidFill>
                <a:schemeClr val="dk1"/>
              </a:solidFill>
            </a:endParaRPr>
          </a:p>
          <a:p>
            <a:pPr marL="609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</a:endParaRPr>
          </a:p>
          <a:p>
            <a:pPr marL="609600" lvl="0" indent="-4632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lang="en-US" sz="3600">
                <a:solidFill>
                  <a:schemeClr val="dk1"/>
                </a:solidFill>
              </a:rPr>
              <a:t>  </a:t>
            </a:r>
            <a:r>
              <a:rPr lang="en-US" sz="3600" b="1">
                <a:solidFill>
                  <a:schemeClr val="dk1"/>
                </a:solidFill>
              </a:rPr>
              <a:t>Predict Exam Performance</a:t>
            </a:r>
            <a:r>
              <a:rPr lang="en-US" sz="3600">
                <a:solidFill>
                  <a:schemeClr val="dk1"/>
                </a:solidFill>
              </a:rPr>
              <a:t>: Utilize socio-economic, behavioral, and academic data to accurately forecast student performance, enabling targeted support and strategic improvements in course content.</a:t>
            </a:r>
            <a:endParaRPr sz="3600">
              <a:solidFill>
                <a:schemeClr val="dk1"/>
              </a:solidFill>
            </a:endParaRPr>
          </a:p>
          <a:p>
            <a:pPr marL="609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</a:endParaRPr>
          </a:p>
          <a:p>
            <a:pPr marL="609600" lvl="0" indent="-4632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Develop a Personalized Intervention Tool</a:t>
            </a:r>
            <a:r>
              <a:rPr lang="en-US" sz="3600" i="0" u="none" strike="noStrike" cap="none">
                <a:solidFill>
                  <a:srgbClr val="000000"/>
                </a:solidFill>
              </a:rPr>
              <a:t>: Create a solution for the EdTech company’s </a:t>
            </a:r>
            <a:r>
              <a:rPr lang="en-US" sz="3600"/>
              <a:t>course </a:t>
            </a:r>
            <a:r>
              <a:rPr lang="en-US" sz="3600" i="0" u="none" strike="noStrike" cap="none">
                <a:solidFill>
                  <a:srgbClr val="000000"/>
                </a:solidFill>
              </a:rPr>
              <a:t>that offers tailored recommendations and resource allocation for students. This tool will enable personalized guidance, enhancing student satisfaction and success rates, which can attract new students to the </a:t>
            </a:r>
            <a:r>
              <a:rPr lang="en-US" sz="3600"/>
              <a:t>company’s course.</a:t>
            </a:r>
            <a:endParaRPr sz="36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>
            <a:spLocks noGrp="1"/>
          </p:cNvSpPr>
          <p:nvPr>
            <p:ph type="ctrTitle" idx="4294967295"/>
          </p:nvPr>
        </p:nvSpPr>
        <p:spPr>
          <a:xfrm>
            <a:off x="1874525" y="490550"/>
            <a:ext cx="21378900" cy="14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lang="en-US" sz="6000"/>
              <a:t>Understanding the Data</a:t>
            </a:r>
            <a:endParaRPr sz="6000"/>
          </a:p>
        </p:txBody>
      </p:sp>
      <p:sp>
        <p:nvSpPr>
          <p:cNvPr id="105" name="Google Shape;105;p5"/>
          <p:cNvSpPr txBox="1">
            <a:spLocks noGrp="1"/>
          </p:cNvSpPr>
          <p:nvPr>
            <p:ph type="subTitle" idx="4294967295"/>
          </p:nvPr>
        </p:nvSpPr>
        <p:spPr>
          <a:xfrm>
            <a:off x="900050" y="2560323"/>
            <a:ext cx="9447000" cy="11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1092200" marR="0" lvl="1" indent="-1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74"/>
              <a:buFont typeface="Times"/>
              <a:buNone/>
            </a:pPr>
            <a:endParaRPr sz="3600" i="0" u="none" strike="noStrike" cap="none">
              <a:solidFill>
                <a:srgbClr val="000000"/>
              </a:solidFill>
            </a:endParaRPr>
          </a:p>
          <a:p>
            <a:pPr marL="1092200" marR="0" lvl="1" indent="-4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Char char="•"/>
            </a:pPr>
            <a:r>
              <a:rPr lang="en-US" sz="3600" i="0" u="none" strike="noStrike" cap="none">
                <a:solidFill>
                  <a:srgbClr val="000000"/>
                </a:solidFill>
              </a:rPr>
              <a:t>The dataset “</a:t>
            </a:r>
            <a:r>
              <a:rPr lang="en-US" sz="3600" b="1" i="0" u="none" strike="noStrike" cap="none">
                <a:solidFill>
                  <a:srgbClr val="000000"/>
                </a:solidFill>
              </a:rPr>
              <a:t>StudentPerformanceFactors.csv</a:t>
            </a:r>
            <a:r>
              <a:rPr lang="en-US" sz="3600" i="0" u="none" strike="noStrike" cap="none">
                <a:solidFill>
                  <a:srgbClr val="000000"/>
                </a:solidFill>
              </a:rPr>
              <a:t>” includes features like </a:t>
            </a:r>
            <a:r>
              <a:rPr lang="en-US" sz="3600" b="1" i="0" u="none" strike="noStrike" cap="none">
                <a:solidFill>
                  <a:srgbClr val="000000"/>
                </a:solidFill>
              </a:rPr>
              <a:t>Parental Involvement</a:t>
            </a:r>
            <a:r>
              <a:rPr lang="en-US" sz="3600" i="0" u="none" strike="noStrike" cap="none">
                <a:solidFill>
                  <a:srgbClr val="000000"/>
                </a:solidFill>
              </a:rPr>
              <a:t>, </a:t>
            </a:r>
            <a:r>
              <a:rPr lang="en-US" sz="3600" b="1" i="0" u="none" strike="noStrike" cap="none">
                <a:solidFill>
                  <a:srgbClr val="000000"/>
                </a:solidFill>
              </a:rPr>
              <a:t>Access to Resources</a:t>
            </a:r>
            <a:r>
              <a:rPr lang="en-US" sz="3600" i="0" u="none" strike="noStrike" cap="none">
                <a:solidFill>
                  <a:srgbClr val="000000"/>
                </a:solidFill>
              </a:rPr>
              <a:t>, </a:t>
            </a:r>
            <a:r>
              <a:rPr lang="en-US" sz="3600" b="1" i="0" u="none" strike="noStrike" cap="none">
                <a:solidFill>
                  <a:srgbClr val="000000"/>
                </a:solidFill>
              </a:rPr>
              <a:t>Hours Studied</a:t>
            </a:r>
            <a:r>
              <a:rPr lang="en-US" sz="3600" i="0" u="none" strike="noStrike" cap="none">
                <a:solidFill>
                  <a:srgbClr val="000000"/>
                </a:solidFill>
              </a:rPr>
              <a:t>, </a:t>
            </a:r>
            <a:r>
              <a:rPr lang="en-US" sz="3600" b="1" i="0" u="none" strike="noStrike" cap="none">
                <a:solidFill>
                  <a:srgbClr val="000000"/>
                </a:solidFill>
              </a:rPr>
              <a:t>Attendance</a:t>
            </a:r>
            <a:r>
              <a:rPr lang="en-US" sz="3600" i="0" u="none" strike="noStrike" cap="none">
                <a:solidFill>
                  <a:srgbClr val="000000"/>
                </a:solidFill>
              </a:rPr>
              <a:t>, and </a:t>
            </a:r>
            <a:r>
              <a:rPr lang="en-US" sz="3600" b="1" i="0" u="none" strike="noStrike" cap="none">
                <a:solidFill>
                  <a:srgbClr val="000000"/>
                </a:solidFill>
              </a:rPr>
              <a:t>Previous Scores</a:t>
            </a:r>
            <a:r>
              <a:rPr lang="en-US" sz="3600" i="0" u="none" strike="noStrike" cap="none">
                <a:solidFill>
                  <a:srgbClr val="000000"/>
                </a:solidFill>
              </a:rPr>
              <a:t>.</a:t>
            </a:r>
            <a:endParaRPr sz="3600"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Times"/>
              <a:buNone/>
            </a:pPr>
            <a:endParaRPr sz="3600" i="0" u="none" strike="noStrike" cap="none">
              <a:solidFill>
                <a:srgbClr val="000000"/>
              </a:solidFill>
            </a:endParaRPr>
          </a:p>
          <a:p>
            <a:pPr marL="1092200" marR="0" lvl="1" indent="-414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Char char="•"/>
            </a:pPr>
            <a:r>
              <a:rPr lang="en-US" sz="3600" i="0" u="none" strike="noStrike" cap="none">
                <a:solidFill>
                  <a:srgbClr val="000000"/>
                </a:solidFill>
              </a:rPr>
              <a:t>Target variable: </a:t>
            </a:r>
            <a:r>
              <a:rPr lang="en-US" sz="3600" b="1" i="0" u="none" strike="noStrike" cap="none">
                <a:solidFill>
                  <a:srgbClr val="000000"/>
                </a:solidFill>
              </a:rPr>
              <a:t>Exam_Score</a:t>
            </a:r>
            <a:r>
              <a:rPr lang="en-US" sz="3600" i="0" u="none" strike="noStrike" cap="none">
                <a:solidFill>
                  <a:srgbClr val="000000"/>
                </a:solidFill>
              </a:rPr>
              <a:t> (student performance).</a:t>
            </a:r>
            <a:endParaRPr sz="3600" i="0" u="none" strike="noStrike" cap="none">
              <a:solidFill>
                <a:srgbClr val="000000"/>
              </a:solidFill>
            </a:endParaRPr>
          </a:p>
          <a:p>
            <a:pPr marL="1219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1219200" lvl="1" indent="-4632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Categorical variables such as were encoded to converted them into binary variables (One-Hot Encoding)</a:t>
            </a:r>
            <a:endParaRPr sz="3600">
              <a:solidFill>
                <a:schemeClr val="dk1"/>
              </a:solidFill>
            </a:endParaRPr>
          </a:p>
          <a:p>
            <a:pPr marL="1219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</a:endParaRPr>
          </a:p>
          <a:p>
            <a:pPr marL="1219200" lvl="1" indent="-4632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Numerical variables were scaled using Standard Scaling to adjust mean and variance.</a:t>
            </a:r>
            <a:endParaRPr sz="3600"/>
          </a:p>
        </p:txBody>
      </p:sp>
      <p:sp>
        <p:nvSpPr>
          <p:cNvPr id="106" name="Google Shape;106;p5"/>
          <p:cNvSpPr txBox="1"/>
          <p:nvPr/>
        </p:nvSpPr>
        <p:spPr>
          <a:xfrm>
            <a:off x="900050" y="2400299"/>
            <a:ext cx="21873000" cy="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None/>
            </a:pPr>
            <a:r>
              <a:rPr lang="en-US" sz="3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Dataset and Features:</a:t>
            </a:r>
            <a:endParaRPr sz="35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7" name="Google Shape;107;p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63396" y="2836517"/>
            <a:ext cx="10943597" cy="6478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63396" y="9314931"/>
            <a:ext cx="10943597" cy="289076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434324" y="13150327"/>
            <a:ext cx="40635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Dataset Source: </a:t>
            </a:r>
            <a:r>
              <a:rPr lang="en-US" sz="2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kaggle.com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ctrTitle" idx="4294967295"/>
          </p:nvPr>
        </p:nvSpPr>
        <p:spPr>
          <a:xfrm>
            <a:off x="753425" y="337876"/>
            <a:ext cx="222768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"/>
              <a:buNone/>
            </a:pPr>
            <a:r>
              <a:rPr lang="en-US" sz="3600"/>
              <a:t>R</a:t>
            </a:r>
            <a:r>
              <a:rPr lang="en-US" sz="3600" i="0" u="none" strike="noStrike" cap="none">
                <a:solidFill>
                  <a:srgbClr val="000000"/>
                </a:solidFill>
              </a:rPr>
              <a:t>elationships and distributions of the numerical features to identify patterns, correlations, and trends that may impact the target variable “Exam_Score”.</a:t>
            </a:r>
            <a:endParaRPr sz="3600"/>
          </a:p>
        </p:txBody>
      </p:sp>
      <p:pic>
        <p:nvPicPr>
          <p:cNvPr id="115" name="Google Shape;115;p1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23000" y="2232650"/>
            <a:ext cx="11621501" cy="1133553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>
            <a:spLocks noGrp="1"/>
          </p:cNvSpPr>
          <p:nvPr>
            <p:ph type="subTitle" idx="4294967295"/>
          </p:nvPr>
        </p:nvSpPr>
        <p:spPr>
          <a:xfrm>
            <a:off x="753425" y="3571874"/>
            <a:ext cx="7448700" cy="73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"/>
              <a:buNone/>
            </a:pPr>
            <a:endParaRPr sz="3600"/>
          </a:p>
          <a:p>
            <a:pPr marL="1079500" marR="0" lvl="1" indent="-1809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51"/>
              <a:buFont typeface="Times"/>
              <a:buNone/>
            </a:pPr>
            <a:endParaRPr sz="3600" i="0" u="none" strike="noStrike" cap="non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rgbClr val="000000"/>
                </a:solidFill>
              </a:rPr>
              <a:t>The pairplot reveals positive relationships between features like Hours_Studied, Attendance, and Previous_Scores with Exam_Score, while also highlighting feature distributions and potential outliers.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ctrTitle" idx="4294967295"/>
          </p:nvPr>
        </p:nvSpPr>
        <p:spPr>
          <a:xfrm>
            <a:off x="1585200" y="429900"/>
            <a:ext cx="21777900" cy="13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8"/>
              <a:buFont typeface="Helvetica Neue"/>
              <a:buNone/>
            </a:pPr>
            <a:r>
              <a:rPr lang="en-US" sz="6000"/>
              <a:t>Regression Model</a:t>
            </a:r>
            <a:endParaRPr sz="6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7"/>
          <p:cNvSpPr txBox="1">
            <a:spLocks noGrp="1"/>
          </p:cNvSpPr>
          <p:nvPr>
            <p:ph type="subTitle" idx="4294967295"/>
          </p:nvPr>
        </p:nvSpPr>
        <p:spPr>
          <a:xfrm>
            <a:off x="1620750" y="2463800"/>
            <a:ext cx="21292200" cy="109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</a:endParaRPr>
          </a:p>
          <a:p>
            <a:pPr marL="1219200" lvl="1" indent="-4632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b="1">
                <a:solidFill>
                  <a:schemeClr val="dk1"/>
                </a:solidFill>
              </a:rPr>
              <a:t>Model Development: </a:t>
            </a:r>
            <a:r>
              <a:rPr lang="en-US" sz="3600">
                <a:solidFill>
                  <a:schemeClr val="dk1"/>
                </a:solidFill>
              </a:rPr>
              <a:t> A Linear Regression model was trained on 80% of the data and tested on the remaining 20%.</a:t>
            </a:r>
            <a:endParaRPr sz="3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/>
          </a:p>
          <a:p>
            <a:pPr marL="1143000" marR="0" lvl="1" indent="-4339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Char char="•"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Feature Importance: </a:t>
            </a:r>
            <a:r>
              <a:rPr lang="en-US" sz="3600" i="0" u="none" strike="noStrike" cap="none">
                <a:solidFill>
                  <a:srgbClr val="000000"/>
                </a:solidFill>
              </a:rPr>
              <a:t>Factors such as </a:t>
            </a:r>
            <a:r>
              <a:rPr lang="en-US" sz="3600" b="1" i="0" u="none" strike="noStrike" cap="none">
                <a:solidFill>
                  <a:srgbClr val="000000"/>
                </a:solidFill>
              </a:rPr>
              <a:t>Hours Studied</a:t>
            </a:r>
            <a:r>
              <a:rPr lang="en-US" sz="3600" i="0" u="none" strike="noStrike" cap="none">
                <a:solidFill>
                  <a:srgbClr val="000000"/>
                </a:solidFill>
              </a:rPr>
              <a:t>, </a:t>
            </a:r>
            <a:r>
              <a:rPr lang="en-US" sz="3600" b="1" i="0" u="none" strike="noStrike" cap="none">
                <a:solidFill>
                  <a:srgbClr val="000000"/>
                </a:solidFill>
              </a:rPr>
              <a:t>Previous Scores</a:t>
            </a:r>
            <a:r>
              <a:rPr lang="en-US" sz="3600" i="0" u="none" strike="noStrike" cap="none">
                <a:solidFill>
                  <a:srgbClr val="000000"/>
                </a:solidFill>
              </a:rPr>
              <a:t>, and </a:t>
            </a:r>
            <a:r>
              <a:rPr lang="en-US" sz="3600" b="1" i="0" u="none" strike="noStrike" cap="none">
                <a:solidFill>
                  <a:srgbClr val="000000"/>
                </a:solidFill>
              </a:rPr>
              <a:t>Attendance</a:t>
            </a:r>
            <a:r>
              <a:rPr lang="en-US" sz="3600" i="0" u="none" strike="noStrike" cap="none">
                <a:solidFill>
                  <a:srgbClr val="000000"/>
                </a:solidFill>
              </a:rPr>
              <a:t> have the highest influence on exam scores.</a:t>
            </a:r>
            <a:endParaRPr sz="3600"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"/>
              <a:buNone/>
            </a:pPr>
            <a:endParaRPr sz="3600" i="0" u="none" strike="noStrike" cap="none">
              <a:solidFill>
                <a:srgbClr val="000000"/>
              </a:solidFill>
            </a:endParaRPr>
          </a:p>
          <a:p>
            <a:pPr marL="1143000" marR="0" lvl="1" indent="-4339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Char char="•"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Regression Equation: </a:t>
            </a:r>
            <a:r>
              <a:rPr lang="en-US" sz="3600" i="0" u="none" strike="noStrike" cap="none">
                <a:solidFill>
                  <a:srgbClr val="000000"/>
                </a:solidFill>
              </a:rPr>
              <a:t>The model's equation highlights the contribution of each factor, allowing educators to focus on areas with the greatest impact.</a:t>
            </a:r>
            <a:endParaRPr sz="3600"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Times"/>
              <a:buNone/>
            </a:pPr>
            <a:endParaRPr sz="3600" i="0" u="none" strike="noStrike" cap="none">
              <a:solidFill>
                <a:srgbClr val="000000"/>
              </a:solidFill>
            </a:endParaRPr>
          </a:p>
          <a:p>
            <a:pPr marL="1143000" marR="0" lvl="1" indent="-4339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Char char="•"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Model Accuracy: </a:t>
            </a:r>
            <a:r>
              <a:rPr lang="en-US" sz="3600" i="0" u="none" strike="noStrike" cap="none">
                <a:solidFill>
                  <a:srgbClr val="000000"/>
                </a:solidFill>
              </a:rPr>
              <a:t>The Mean Absolute Error (MAE), Mean Squared Error (MSE), Root Mean Squared Error and</a:t>
            </a:r>
            <a:r>
              <a:rPr lang="en-US" sz="3600"/>
              <a:t> </a:t>
            </a:r>
            <a:r>
              <a:rPr lang="en-US" sz="3600" i="0" u="none" strike="noStrike" cap="none">
                <a:solidFill>
                  <a:srgbClr val="000000"/>
                </a:solidFill>
              </a:rPr>
              <a:t>R squared show that the prediction accuracy is good.</a:t>
            </a:r>
            <a:endParaRPr sz="3600"/>
          </a:p>
          <a:p>
            <a:pPr marL="1752600" marR="0" lvl="2" indent="-4339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</a:pPr>
            <a:r>
              <a:rPr lang="en-US" sz="3600" i="0" u="none" strike="noStrike" cap="none">
                <a:solidFill>
                  <a:srgbClr val="000000"/>
                </a:solidFill>
              </a:rPr>
              <a:t>Mean Absolute Error (MAE): 1.05</a:t>
            </a:r>
            <a:endParaRPr sz="3600"/>
          </a:p>
          <a:p>
            <a:pPr marL="1752600" marR="0" lvl="2" indent="-4339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</a:pPr>
            <a:r>
              <a:rPr lang="en-US" sz="3600" i="0" u="none" strike="noStrike" cap="none">
                <a:solidFill>
                  <a:srgbClr val="000000"/>
                </a:solidFill>
              </a:rPr>
              <a:t>Mean Squared Error (MSE): 5.27</a:t>
            </a:r>
            <a:endParaRPr sz="3600"/>
          </a:p>
          <a:p>
            <a:pPr marL="1752600" marR="0" lvl="2" indent="-4339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</a:pPr>
            <a:r>
              <a:rPr lang="en-US" sz="3600" i="0" u="none" strike="noStrike" cap="none">
                <a:solidFill>
                  <a:srgbClr val="000000"/>
                </a:solidFill>
              </a:rPr>
              <a:t>Root Mean Squared Error (RMSE): 2.30</a:t>
            </a:r>
            <a:endParaRPr sz="3600"/>
          </a:p>
          <a:p>
            <a:pPr marL="1752600" marR="0" lvl="2" indent="-4339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</a:pPr>
            <a:r>
              <a:rPr lang="en-US" sz="3600" i="0" u="none" strike="noStrike" cap="none">
                <a:solidFill>
                  <a:srgbClr val="000000"/>
                </a:solidFill>
              </a:rPr>
              <a:t>R-Squared (R²): 0.66</a:t>
            </a:r>
            <a:endParaRPr sz="3600"/>
          </a:p>
          <a:p>
            <a:pPr marL="1752600" marR="0" lvl="2" indent="-4339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</a:pPr>
            <a:r>
              <a:rPr lang="en-US" sz="3600" i="0" u="none" strike="noStrike" cap="none">
                <a:solidFill>
                  <a:srgbClr val="000000"/>
                </a:solidFill>
              </a:rPr>
              <a:t>Residual Plot: No clear pattern or trend is seen. No Heteroscedasticity observed.</a:t>
            </a:r>
            <a:endParaRPr sz="3600"/>
          </a:p>
          <a:p>
            <a:pPr marL="1752600" marR="0" lvl="2" indent="-43395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</a:pPr>
            <a:r>
              <a:rPr lang="en-US" sz="3600" i="0" u="none" strike="noStrike" cap="none">
                <a:solidFill>
                  <a:srgbClr val="000000"/>
                </a:solidFill>
              </a:rPr>
              <a:t>Multicollinearity: VIF of most of the variables is &lt; 5.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>
            <a:spLocks noGrp="1"/>
          </p:cNvSpPr>
          <p:nvPr>
            <p:ph type="ctrTitle" idx="4294967295"/>
          </p:nvPr>
        </p:nvSpPr>
        <p:spPr>
          <a:xfrm>
            <a:off x="7059150" y="1142300"/>
            <a:ext cx="102657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lang="en-US" sz="6000" i="0" u="none" strike="noStrike" cap="none">
                <a:solidFill>
                  <a:srgbClr val="000000"/>
                </a:solidFill>
              </a:rPr>
              <a:t>Feature Importance Plot</a:t>
            </a:r>
            <a:endParaRPr sz="6000"/>
          </a:p>
        </p:txBody>
      </p:sp>
      <p:pic>
        <p:nvPicPr>
          <p:cNvPr id="128" name="Google Shape;128;p1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3550" y="3593875"/>
            <a:ext cx="15752649" cy="86639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1"/>
          <p:cNvSpPr txBox="1">
            <a:spLocks noGrp="1"/>
          </p:cNvSpPr>
          <p:nvPr>
            <p:ph type="subTitle" idx="4294967295"/>
          </p:nvPr>
        </p:nvSpPr>
        <p:spPr>
          <a:xfrm>
            <a:off x="730575" y="3168774"/>
            <a:ext cx="7384800" cy="84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"/>
              <a:buNone/>
            </a:pPr>
            <a:r>
              <a:rPr lang="en-US" sz="3600" i="0" u="none" strike="noStrike" cap="none">
                <a:solidFill>
                  <a:srgbClr val="000000"/>
                </a:solidFill>
              </a:rPr>
              <a:t>Interpretation:</a:t>
            </a:r>
            <a:endParaRPr sz="360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"/>
              <a:buNone/>
            </a:pPr>
            <a:endParaRPr sz="3600" i="0" u="none" strike="noStrike" cap="none">
              <a:solidFill>
                <a:srgbClr val="000000"/>
              </a:solidFill>
            </a:endParaRPr>
          </a:p>
          <a:p>
            <a:pPr marL="1079500" marR="0" lvl="1" indent="-4095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</a:pPr>
            <a:r>
              <a:rPr lang="en-US" sz="3600" i="0" u="none" strike="noStrike" cap="none">
                <a:solidFill>
                  <a:srgbClr val="000000"/>
                </a:solidFill>
              </a:rPr>
              <a:t>This plot reveals the most impactful features.</a:t>
            </a:r>
            <a:endParaRPr sz="3600"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"/>
              <a:buNone/>
            </a:pPr>
            <a:endParaRPr sz="3600" i="0" u="none" strike="noStrike" cap="none">
              <a:solidFill>
                <a:srgbClr val="000000"/>
              </a:solidFill>
            </a:endParaRPr>
          </a:p>
          <a:p>
            <a:pPr marL="1079500" marR="0" lvl="1" indent="-4095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</a:pPr>
            <a:r>
              <a:rPr lang="en-US" sz="3600" i="0" u="none" strike="noStrike" cap="none">
                <a:solidFill>
                  <a:srgbClr val="000000"/>
                </a:solidFill>
              </a:rPr>
              <a:t>It shows how important each feature is based on its regression coefficient.</a:t>
            </a:r>
            <a:endParaRPr sz="3600"/>
          </a:p>
          <a:p>
            <a:pPr marL="1079500" marR="0" lvl="1" indent="-1809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51"/>
              <a:buFont typeface="Times"/>
              <a:buNone/>
            </a:pPr>
            <a:endParaRPr sz="3600" i="0" u="none" strike="noStrike" cap="none">
              <a:solidFill>
                <a:srgbClr val="000000"/>
              </a:solidFill>
            </a:endParaRPr>
          </a:p>
          <a:p>
            <a:pPr marL="1079500" marR="0" lvl="1" indent="-4095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</a:pPr>
            <a:r>
              <a:rPr lang="en-US" sz="3600" i="0" u="none" strike="noStrike" cap="none">
                <a:solidFill>
                  <a:srgbClr val="000000"/>
                </a:solidFill>
              </a:rPr>
              <a:t>Features with higher coefficients have a stronger impact on the target variable.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>
            <a:spLocks noGrp="1"/>
          </p:cNvSpPr>
          <p:nvPr>
            <p:ph type="ctrTitle" idx="4294967295"/>
          </p:nvPr>
        </p:nvSpPr>
        <p:spPr>
          <a:xfrm>
            <a:off x="1007400" y="424824"/>
            <a:ext cx="22461300" cy="1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lang="en-US" sz="6000" i="0" u="none" strike="noStrike" cap="none">
                <a:solidFill>
                  <a:srgbClr val="000000"/>
                </a:solidFill>
              </a:rPr>
              <a:t>Compar</a:t>
            </a:r>
            <a:r>
              <a:rPr lang="en-US" sz="6000"/>
              <a:t>ing</a:t>
            </a:r>
            <a:r>
              <a:rPr lang="en-US" sz="6000" i="0" u="none" strike="noStrike" cap="none">
                <a:solidFill>
                  <a:srgbClr val="000000"/>
                </a:solidFill>
              </a:rPr>
              <a:t> the actual and predicted exam scores to assess the model’s accuracy.</a:t>
            </a:r>
            <a:endParaRPr sz="6000" i="0" u="none" strike="noStrike" cap="none">
              <a:solidFill>
                <a:srgbClr val="000000"/>
              </a:solidFill>
            </a:endParaRPr>
          </a:p>
        </p:txBody>
      </p:sp>
      <p:pic>
        <p:nvPicPr>
          <p:cNvPr id="135" name="Google Shape;135;p1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57825" y="3433700"/>
            <a:ext cx="13502024" cy="9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2"/>
          <p:cNvSpPr txBox="1">
            <a:spLocks noGrp="1"/>
          </p:cNvSpPr>
          <p:nvPr>
            <p:ph type="subTitle" idx="4294967295"/>
          </p:nvPr>
        </p:nvSpPr>
        <p:spPr>
          <a:xfrm>
            <a:off x="753421" y="3023795"/>
            <a:ext cx="7372500" cy="104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"/>
              <a:buNone/>
            </a:pPr>
            <a:r>
              <a:rPr lang="en-US" sz="3600" i="0" u="none" strike="noStrike" cap="none">
                <a:solidFill>
                  <a:srgbClr val="000000"/>
                </a:solidFill>
              </a:rPr>
              <a:t>Interpretation:</a:t>
            </a:r>
            <a:endParaRPr sz="360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"/>
              <a:buNone/>
            </a:pPr>
            <a:endParaRPr sz="3600" i="0" u="none" strike="noStrike" cap="none">
              <a:solidFill>
                <a:srgbClr val="000000"/>
              </a:solidFill>
            </a:endParaRPr>
          </a:p>
          <a:p>
            <a:pPr marL="1079500" marR="0" lvl="1" indent="-4095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</a:pPr>
            <a:r>
              <a:rPr lang="en-US" sz="3600" i="0" u="none" strike="noStrike" cap="none">
                <a:solidFill>
                  <a:srgbClr val="000000"/>
                </a:solidFill>
              </a:rPr>
              <a:t>Shows how important each feature is based on its regression coefficient.</a:t>
            </a:r>
            <a:endParaRPr sz="3600"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"/>
              <a:buNone/>
            </a:pPr>
            <a:endParaRPr sz="3600" i="0" u="none" strike="noStrike" cap="none">
              <a:solidFill>
                <a:srgbClr val="000000"/>
              </a:solidFill>
            </a:endParaRPr>
          </a:p>
          <a:p>
            <a:pPr marL="1079500" marR="0" lvl="1" indent="-4095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</a:pPr>
            <a:r>
              <a:rPr lang="en-US" sz="3600" i="0" u="none" strike="noStrike" cap="none">
                <a:solidFill>
                  <a:srgbClr val="000000"/>
                </a:solidFill>
              </a:rPr>
              <a:t>Features with higher coefficients have a stronger impact on the target variable.</a:t>
            </a:r>
            <a:endParaRPr sz="3600"/>
          </a:p>
          <a:p>
            <a:pPr marL="1079500" marR="0" lvl="1" indent="-1809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51"/>
              <a:buFont typeface="Times"/>
              <a:buNone/>
            </a:pPr>
            <a:endParaRPr sz="3600" i="0" u="none" strike="noStrike" cap="none">
              <a:solidFill>
                <a:srgbClr val="000000"/>
              </a:solidFill>
            </a:endParaRPr>
          </a:p>
          <a:p>
            <a:pPr marL="1079500" marR="0" lvl="1" indent="-4095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</a:pPr>
            <a:r>
              <a:rPr lang="en-US" sz="3600" i="0" u="none" strike="noStrike" cap="none">
                <a:solidFill>
                  <a:srgbClr val="000000"/>
                </a:solidFill>
              </a:rPr>
              <a:t>A tighter clustering around the red diagonal indicates better predictions.</a:t>
            </a:r>
            <a:endParaRPr sz="3600"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Times"/>
              <a:buNone/>
            </a:pPr>
            <a:endParaRPr sz="3600" i="0" u="none" strike="noStrike" cap="none">
              <a:solidFill>
                <a:srgbClr val="000000"/>
              </a:solidFill>
            </a:endParaRPr>
          </a:p>
          <a:p>
            <a:pPr marL="1079500" marR="0" lvl="1" indent="-4095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•"/>
            </a:pPr>
            <a:r>
              <a:rPr lang="en-US" sz="3600" i="0" u="none" strike="noStrike" cap="none">
                <a:solidFill>
                  <a:srgbClr val="000000"/>
                </a:solidFill>
              </a:rPr>
              <a:t>Quantify model performance using RMSE.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869</Words>
  <Application>Microsoft Macintosh PowerPoint</Application>
  <PresentationFormat>Custom</PresentationFormat>
  <Paragraphs>107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Times New Roman</vt:lpstr>
      <vt:lpstr>Helvetica Neue</vt:lpstr>
      <vt:lpstr>Times</vt:lpstr>
      <vt:lpstr>Arial</vt:lpstr>
      <vt:lpstr>21_BasicWhite</vt:lpstr>
      <vt:lpstr>Predicting Student Performance with Machine Learning</vt:lpstr>
      <vt:lpstr>Contents</vt:lpstr>
      <vt:lpstr>PowerPoint Presentation</vt:lpstr>
      <vt:lpstr>Objectives</vt:lpstr>
      <vt:lpstr>Understanding the Data</vt:lpstr>
      <vt:lpstr>Relationships and distributions of the numerical features to identify patterns, correlations, and trends that may impact the target variable “Exam_Score”.</vt:lpstr>
      <vt:lpstr>Regression Model</vt:lpstr>
      <vt:lpstr>Feature Importance Plot</vt:lpstr>
      <vt:lpstr>Comparing the actual and predicted exam scores to assess the model’s accuracy.</vt:lpstr>
      <vt:lpstr>Residuals are distributed randomly around zero, indicating a well-fitted model.</vt:lpstr>
      <vt:lpstr>Distribution of Actual vs Predicted Exam Scores</vt:lpstr>
      <vt:lpstr>Multicollinearity among features</vt:lpstr>
      <vt:lpstr>The model can be used to make a custom prediction tool with 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Nigam, Abhishek</cp:lastModifiedBy>
  <cp:revision>1</cp:revision>
  <dcterms:modified xsi:type="dcterms:W3CDTF">2024-12-23T10:07:02Z</dcterms:modified>
</cp:coreProperties>
</file>