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0" r:id="rId3"/>
    <p:sldId id="267" r:id="rId4"/>
    <p:sldId id="268" r:id="rId5"/>
    <p:sldId id="269" r:id="rId6"/>
    <p:sldId id="257" r:id="rId7"/>
    <p:sldId id="259" r:id="rId8"/>
    <p:sldId id="258"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78" d="100"/>
          <a:sy n="78" d="100"/>
        </p:scale>
        <p:origin x="11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783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711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577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24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7680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1534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2889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330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04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720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3805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922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164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4485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2347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596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6/1/2025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709400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654184" y="349865"/>
            <a:ext cx="8596668" cy="1320800"/>
          </a:xfrm>
        </p:spPr>
        <p:txBody>
          <a:bodyPr/>
          <a:lstStyle/>
          <a:p>
            <a:r>
              <a:rPr lang="nb-NO" dirty="0"/>
              <a:t>Goals &amp; </a:t>
            </a:r>
            <a:r>
              <a:rPr lang="nb-NO" dirty="0" err="1"/>
              <a:t>Actions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451102" y="1010265"/>
            <a:ext cx="5278366" cy="3987800"/>
          </a:xfrm>
        </p:spPr>
        <p:txBody>
          <a:bodyPr>
            <a:noAutofit/>
          </a:bodyPr>
          <a:lstStyle/>
          <a:p>
            <a:pPr>
              <a:lnSpc>
                <a:spcPct val="170000"/>
              </a:lnSpc>
            </a:pPr>
            <a:r>
              <a:rPr lang="en-US" sz="1200" b="1" dirty="0"/>
              <a:t>Increase Conversion Rates:</a:t>
            </a:r>
          </a:p>
          <a:p>
            <a:pPr lvl="1">
              <a:lnSpc>
                <a:spcPct val="170000"/>
              </a:lnSpc>
            </a:pPr>
            <a:r>
              <a:rPr lang="en-US" sz="1200" b="1" dirty="0"/>
              <a:t>Goal: </a:t>
            </a:r>
            <a:r>
              <a:rPr lang="en-US" sz="1200" dirty="0"/>
              <a:t>Identify factors impacting the conversion rate and provide recommendations to improve it.</a:t>
            </a:r>
          </a:p>
          <a:p>
            <a:pPr lvl="1">
              <a:lnSpc>
                <a:spcPct val="170000"/>
              </a:lnSpc>
            </a:pPr>
            <a:r>
              <a:rPr lang="en-US" sz="1200" b="1" dirty="0"/>
              <a:t>Insight: </a:t>
            </a:r>
            <a:r>
              <a:rPr lang="en-US" sz="1200" dirty="0"/>
              <a:t>Highlight key stages where visitors drop off and suggest improvements to optimize the conversion funnel.</a:t>
            </a:r>
          </a:p>
          <a:p>
            <a:pPr>
              <a:lnSpc>
                <a:spcPct val="170000"/>
              </a:lnSpc>
            </a:pPr>
            <a:r>
              <a:rPr lang="en-US" sz="1200" b="1" dirty="0"/>
              <a:t>Enhance Customer Engagement:</a:t>
            </a:r>
            <a:endParaRPr lang="en-US" sz="1200" dirty="0"/>
          </a:p>
          <a:p>
            <a:pPr lvl="1">
              <a:lnSpc>
                <a:spcPct val="170000"/>
              </a:lnSpc>
            </a:pPr>
            <a:r>
              <a:rPr lang="en-US" sz="1200" b="1" dirty="0"/>
              <a:t>Goal:</a:t>
            </a:r>
            <a:r>
              <a:rPr lang="en-US" sz="1200" dirty="0"/>
              <a:t> Determine which types of content drive the highest engagement. </a:t>
            </a:r>
          </a:p>
          <a:p>
            <a:pPr lvl="1">
              <a:lnSpc>
                <a:spcPct val="170000"/>
              </a:lnSpc>
            </a:pPr>
            <a:r>
              <a:rPr lang="en-US" sz="1200" b="1" dirty="0"/>
              <a:t>Insight:</a:t>
            </a:r>
            <a:r>
              <a:rPr lang="en-US" sz="1200" dirty="0"/>
              <a:t> Analyze interaction levels with different types of marketing content to inform better content strategies.</a:t>
            </a:r>
          </a:p>
          <a:p>
            <a:pPr>
              <a:lnSpc>
                <a:spcPct val="170000"/>
              </a:lnSpc>
            </a:pPr>
            <a:r>
              <a:rPr lang="en-US" sz="1200" b="1" dirty="0"/>
              <a:t>Improve Customer Feedback Scores:</a:t>
            </a:r>
            <a:endParaRPr lang="en-US" sz="1200" dirty="0"/>
          </a:p>
          <a:p>
            <a:pPr lvl="1">
              <a:lnSpc>
                <a:spcPct val="170000"/>
              </a:lnSpc>
            </a:pPr>
            <a:r>
              <a:rPr lang="en-US" sz="1200" b="1" dirty="0"/>
              <a:t>Goal:</a:t>
            </a:r>
            <a:r>
              <a:rPr lang="en-US" sz="1200" dirty="0"/>
              <a:t> Understand common themes in customer reviews and provide actionable insights.</a:t>
            </a:r>
          </a:p>
          <a:p>
            <a:pPr lvl="1">
              <a:lnSpc>
                <a:spcPct val="170000"/>
              </a:lnSpc>
            </a:pPr>
            <a:r>
              <a:rPr lang="en-US" sz="1200" b="1" dirty="0"/>
              <a:t>Insight:</a:t>
            </a:r>
            <a:r>
              <a:rPr lang="en-US" sz="1200" dirty="0"/>
              <a:t> Identify recurring positive and negative feedback to guide product and service improvements.</a:t>
            </a:r>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5470967" y="349865"/>
            <a:ext cx="6462532" cy="6398176"/>
          </a:xfrm>
        </p:spPr>
        <p:txBody>
          <a:bodyPr>
            <a:noAutofit/>
          </a:bodyPr>
          <a:lstStyle/>
          <a:p>
            <a:pPr>
              <a:lnSpc>
                <a:spcPct val="120000"/>
              </a:lnSpc>
            </a:pPr>
            <a:r>
              <a:rPr lang="nb-NO" sz="1200" b="1" dirty="0" err="1"/>
              <a:t>Increase</a:t>
            </a:r>
            <a:r>
              <a:rPr lang="nb-NO" sz="1200" b="1" dirty="0"/>
              <a:t> Conversion Rates:</a:t>
            </a:r>
          </a:p>
          <a:p>
            <a:pPr lvl="1">
              <a:lnSpc>
                <a:spcPct val="120000"/>
              </a:lnSpc>
            </a:pPr>
            <a:r>
              <a:rPr lang="en-US" sz="1200" b="1" u="sng" dirty="0"/>
              <a:t>Target High-Performing Product Categories</a:t>
            </a:r>
            <a:r>
              <a:rPr lang="en-US" sz="1200" b="1" dirty="0"/>
              <a:t>: Focus marketing efforts on products with demonstrated high conversion rates, such as Hockey Stick, Ski Boots, and Baseball Gloves. Implement seasonal promotions or personalized campaigns during peak months (e.g., January) to capitalize on these trends.</a:t>
            </a:r>
          </a:p>
          <a:p>
            <a:pPr lvl="1">
              <a:lnSpc>
                <a:spcPct val="120000"/>
              </a:lnSpc>
            </a:pPr>
            <a:endParaRPr lang="nb-NO" sz="1200" b="1" dirty="0"/>
          </a:p>
          <a:p>
            <a:pPr>
              <a:lnSpc>
                <a:spcPct val="120000"/>
              </a:lnSpc>
            </a:pPr>
            <a:r>
              <a:rPr lang="nb-NO" sz="1200" b="1" dirty="0" err="1"/>
              <a:t>Enhance</a:t>
            </a:r>
            <a:r>
              <a:rPr lang="nb-NO" sz="1200" b="1" dirty="0"/>
              <a:t> </a:t>
            </a:r>
            <a:r>
              <a:rPr lang="nb-NO" sz="1200" b="1" dirty="0" err="1"/>
              <a:t>Customer</a:t>
            </a:r>
            <a:r>
              <a:rPr lang="nb-NO" sz="1200" b="1" dirty="0"/>
              <a:t> </a:t>
            </a:r>
            <a:r>
              <a:rPr lang="nb-NO" sz="1200" b="1" dirty="0" err="1"/>
              <a:t>Engagement</a:t>
            </a:r>
            <a:r>
              <a:rPr lang="nb-NO" sz="1200" b="1" dirty="0"/>
              <a:t>:</a:t>
            </a:r>
          </a:p>
          <a:p>
            <a:pPr lvl="1">
              <a:lnSpc>
                <a:spcPct val="120000"/>
              </a:lnSpc>
            </a:pPr>
            <a:r>
              <a:rPr lang="en-US" sz="1200" b="1" u="sng" dirty="0"/>
              <a:t>Revitalize Content Strategy</a:t>
            </a:r>
            <a:r>
              <a:rPr lang="en-US" sz="1200" b="1"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1200" b="1" dirty="0"/>
          </a:p>
          <a:p>
            <a:pPr>
              <a:lnSpc>
                <a:spcPct val="120000"/>
              </a:lnSpc>
            </a:pPr>
            <a:r>
              <a:rPr lang="nb-NO" sz="1200" b="1" dirty="0" err="1"/>
              <a:t>Improve</a:t>
            </a:r>
            <a:r>
              <a:rPr lang="nb-NO" sz="1200" b="1" dirty="0"/>
              <a:t> </a:t>
            </a:r>
            <a:r>
              <a:rPr lang="nb-NO" sz="1200" b="1" dirty="0" err="1"/>
              <a:t>Customer</a:t>
            </a:r>
            <a:r>
              <a:rPr lang="nb-NO" sz="1200" b="1" dirty="0"/>
              <a:t> Feedback Scores:</a:t>
            </a:r>
          </a:p>
          <a:p>
            <a:pPr lvl="1">
              <a:lnSpc>
                <a:spcPct val="120000"/>
              </a:lnSpc>
            </a:pPr>
            <a:r>
              <a:rPr lang="en-US" sz="1200" b="1" u="sng" dirty="0"/>
              <a:t>Address Mixed and Negative Feedback: </a:t>
            </a:r>
            <a:r>
              <a:rPr lang="en-US" sz="1200" b="1"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200" b="1" dirty="0"/>
          </a:p>
        </p:txBody>
      </p:sp>
    </p:spTree>
    <p:extLst>
      <p:ext uri="{BB962C8B-B14F-4D97-AF65-F5344CB8AC3E}">
        <p14:creationId xmlns:p14="http://schemas.microsoft.com/office/powerpoint/2010/main" val="7586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8596668" cy="4351338"/>
          </a:xfrm>
        </p:spPr>
        <p:txBody>
          <a:bodyPr>
            <a:normAutofit fontScale="775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268AC-8C11-0817-086C-5A3A313E9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E9784-0F05-CD83-8D31-EE48DA8211DD}"/>
              </a:ext>
            </a:extLst>
          </p:cNvPr>
          <p:cNvSpPr>
            <a:spLocks noGrp="1"/>
          </p:cNvSpPr>
          <p:nvPr>
            <p:ph type="title"/>
          </p:nvPr>
        </p:nvSpPr>
        <p:spPr/>
        <p:txBody>
          <a:bodyPr/>
          <a:lstStyle/>
          <a:p>
            <a:r>
              <a:rPr lang="en-US" b="1" dirty="0"/>
              <a:t>Initial queries</a:t>
            </a:r>
            <a:endParaRPr lang="nb-NO" b="1" dirty="0"/>
          </a:p>
        </p:txBody>
      </p:sp>
      <p:sp>
        <p:nvSpPr>
          <p:cNvPr id="3" name="Content Placeholder 2">
            <a:extLst>
              <a:ext uri="{FF2B5EF4-FFF2-40B4-BE49-F238E27FC236}">
                <a16:creationId xmlns:a16="http://schemas.microsoft.com/office/drawing/2014/main" id="{00FB9F9B-EEA4-B3BF-CABD-18FEEBBFCC77}"/>
              </a:ext>
            </a:extLst>
          </p:cNvPr>
          <p:cNvSpPr>
            <a:spLocks noGrp="1"/>
          </p:cNvSpPr>
          <p:nvPr>
            <p:ph idx="1"/>
          </p:nvPr>
        </p:nvSpPr>
        <p:spPr>
          <a:xfrm>
            <a:off x="677334" y="1488613"/>
            <a:ext cx="8596668" cy="3880773"/>
          </a:xfrm>
        </p:spPr>
        <p:txBody>
          <a:bodyPr>
            <a:normAutofit fontScale="85000" lnSpcReduction="20000"/>
          </a:bodyPr>
          <a:lstStyle/>
          <a:p>
            <a:pPr>
              <a:lnSpc>
                <a:spcPct val="170000"/>
              </a:lnSpc>
            </a:pPr>
            <a:r>
              <a:rPr lang="en-US" sz="1500" dirty="0"/>
              <a:t>A TOTAL OF 5 TABLES</a:t>
            </a:r>
          </a:p>
          <a:p>
            <a:pPr>
              <a:lnSpc>
                <a:spcPct val="170000"/>
              </a:lnSpc>
            </a:pPr>
            <a:r>
              <a:rPr lang="en-US" sz="1500" dirty="0"/>
              <a:t>Selected customers table (dimension), changed ‘age’ into brackets and created new column ‘age bracket’, joined with geography table for ‘location’, changed cities into 4 regions and created new column ‘region’ </a:t>
            </a:r>
          </a:p>
          <a:p>
            <a:pPr>
              <a:lnSpc>
                <a:spcPct val="170000"/>
              </a:lnSpc>
            </a:pPr>
            <a:r>
              <a:rPr lang="en-US" sz="1500" dirty="0"/>
              <a:t>Selected products table(dimension), changed ‘product price’ into brackets(‘</a:t>
            </a:r>
            <a:r>
              <a:rPr lang="en-US" sz="1500" dirty="0" err="1"/>
              <a:t>price_bracket</a:t>
            </a:r>
            <a:r>
              <a:rPr lang="en-US" sz="1500" dirty="0"/>
              <a:t>’)</a:t>
            </a:r>
          </a:p>
          <a:p>
            <a:pPr>
              <a:lnSpc>
                <a:spcPct val="170000"/>
              </a:lnSpc>
            </a:pPr>
            <a:r>
              <a:rPr lang="en-US" sz="1500" dirty="0"/>
              <a:t>Selected customer reviews and replaced ‘double spaces’ to ‘single spaces’  in reviews.(fact table)</a:t>
            </a:r>
          </a:p>
          <a:p>
            <a:pPr>
              <a:lnSpc>
                <a:spcPct val="170000"/>
              </a:lnSpc>
            </a:pPr>
            <a:r>
              <a:rPr lang="en-US" sz="1500" dirty="0"/>
              <a:t>Selected engagement table and separated views and clicks columns, </a:t>
            </a:r>
            <a:r>
              <a:rPr lang="en-US" sz="1500" dirty="0" err="1"/>
              <a:t>ContentType</a:t>
            </a:r>
            <a:r>
              <a:rPr lang="en-US" sz="1500" dirty="0"/>
              <a:t> column is cleaned, Data format is adjusted, Filtered out ‘news letter’ from the “</a:t>
            </a:r>
            <a:r>
              <a:rPr lang="en-US" sz="1500" dirty="0" err="1"/>
              <a:t>ContentType</a:t>
            </a:r>
            <a:r>
              <a:rPr lang="en-US" sz="1500" dirty="0"/>
              <a:t>’ column as it is not required for our analysis</a:t>
            </a:r>
          </a:p>
          <a:p>
            <a:pPr>
              <a:lnSpc>
                <a:spcPct val="170000"/>
              </a:lnSpc>
            </a:pPr>
            <a:r>
              <a:rPr lang="en-US" sz="1500" dirty="0"/>
              <a:t>Selected customer journey table, upper(stage) is performed for consistency, used ‘</a:t>
            </a:r>
            <a:r>
              <a:rPr lang="en-US" sz="1500" dirty="0" err="1"/>
              <a:t>rownumber</a:t>
            </a:r>
            <a:r>
              <a:rPr lang="en-US" sz="1500" dirty="0"/>
              <a:t>’ to drop duplicates and select ‘avg duration’ column as per date and used ’coalesce’ to fill it up using subquery. </a:t>
            </a:r>
          </a:p>
          <a:p>
            <a:pPr marL="0" indent="0">
              <a:lnSpc>
                <a:spcPct val="170000"/>
              </a:lnSpc>
              <a:buNone/>
            </a:pPr>
            <a:endParaRPr lang="en-US" sz="1500" dirty="0"/>
          </a:p>
          <a:p>
            <a:pPr>
              <a:lnSpc>
                <a:spcPct val="170000"/>
              </a:lnSpc>
            </a:pPr>
            <a:endParaRPr lang="en-US" sz="1500" dirty="0"/>
          </a:p>
          <a:p>
            <a:pPr>
              <a:lnSpc>
                <a:spcPct val="170000"/>
              </a:lnSpc>
            </a:pPr>
            <a:endParaRPr lang="en-US" sz="1500" dirty="0"/>
          </a:p>
          <a:p>
            <a:pPr>
              <a:lnSpc>
                <a:spcPct val="170000"/>
              </a:lnSpc>
            </a:pPr>
            <a:endParaRPr lang="en-US" sz="1500" dirty="0"/>
          </a:p>
          <a:p>
            <a:pPr>
              <a:lnSpc>
                <a:spcPct val="170000"/>
              </a:lnSpc>
            </a:pPr>
            <a:endParaRPr lang="en-US" sz="1500" dirty="0"/>
          </a:p>
        </p:txBody>
      </p:sp>
    </p:spTree>
    <p:extLst>
      <p:ext uri="{BB962C8B-B14F-4D97-AF65-F5344CB8AC3E}">
        <p14:creationId xmlns:p14="http://schemas.microsoft.com/office/powerpoint/2010/main" val="351837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71A97-F815-AAC7-9FD2-FAD5D69B0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16C22A-2E68-C203-4C7E-839600FC6E43}"/>
              </a:ext>
            </a:extLst>
          </p:cNvPr>
          <p:cNvSpPr>
            <a:spLocks noGrp="1"/>
          </p:cNvSpPr>
          <p:nvPr>
            <p:ph type="title"/>
          </p:nvPr>
        </p:nvSpPr>
        <p:spPr/>
        <p:txBody>
          <a:bodyPr/>
          <a:lstStyle/>
          <a:p>
            <a:r>
              <a:rPr lang="en-US" b="1" dirty="0"/>
              <a:t>Python connect using </a:t>
            </a:r>
            <a:r>
              <a:rPr lang="en-US" b="1" dirty="0" err="1"/>
              <a:t>pyodbc</a:t>
            </a:r>
            <a:endParaRPr lang="nb-NO" b="1" dirty="0"/>
          </a:p>
        </p:txBody>
      </p:sp>
      <p:sp>
        <p:nvSpPr>
          <p:cNvPr id="3" name="Content Placeholder 2">
            <a:extLst>
              <a:ext uri="{FF2B5EF4-FFF2-40B4-BE49-F238E27FC236}">
                <a16:creationId xmlns:a16="http://schemas.microsoft.com/office/drawing/2014/main" id="{8FB909DB-BEC7-E109-4F4C-D50FB5B9E789}"/>
              </a:ext>
            </a:extLst>
          </p:cNvPr>
          <p:cNvSpPr>
            <a:spLocks noGrp="1"/>
          </p:cNvSpPr>
          <p:nvPr>
            <p:ph idx="1"/>
          </p:nvPr>
        </p:nvSpPr>
        <p:spPr/>
        <p:txBody>
          <a:bodyPr>
            <a:normAutofit/>
          </a:bodyPr>
          <a:lstStyle/>
          <a:p>
            <a:pPr>
              <a:lnSpc>
                <a:spcPct val="170000"/>
              </a:lnSpc>
            </a:pPr>
            <a:r>
              <a:rPr lang="en-US" sz="1500" dirty="0"/>
              <a:t>Connect SQL database to Python using </a:t>
            </a:r>
            <a:r>
              <a:rPr lang="en-US" sz="1500" dirty="0" err="1"/>
              <a:t>pyodbc</a:t>
            </a:r>
            <a:r>
              <a:rPr lang="en-US" sz="1500" dirty="0"/>
              <a:t> and use </a:t>
            </a:r>
            <a:r>
              <a:rPr lang="en-US" sz="1500" dirty="0" err="1"/>
              <a:t>nltk</a:t>
            </a:r>
            <a:r>
              <a:rPr lang="en-US" sz="1500" dirty="0"/>
              <a:t> library to </a:t>
            </a:r>
            <a:r>
              <a:rPr lang="en-US" sz="1500" dirty="0" err="1"/>
              <a:t>analyse</a:t>
            </a:r>
            <a:r>
              <a:rPr lang="en-US" sz="1500" dirty="0"/>
              <a:t> the sentiment score</a:t>
            </a:r>
          </a:p>
          <a:p>
            <a:pPr>
              <a:lnSpc>
                <a:spcPct val="170000"/>
              </a:lnSpc>
            </a:pPr>
            <a:r>
              <a:rPr lang="en-US" sz="1500" dirty="0"/>
              <a:t>It provides score from -1 to 1 based on sentiment.</a:t>
            </a:r>
          </a:p>
          <a:p>
            <a:pPr>
              <a:lnSpc>
                <a:spcPct val="170000"/>
              </a:lnSpc>
            </a:pPr>
            <a:r>
              <a:rPr lang="en-US" sz="1500" dirty="0"/>
              <a:t>If &gt;0.05 : its positive sentiment, if &lt;0.05 : its negative sentiment,</a:t>
            </a:r>
          </a:p>
          <a:p>
            <a:pPr>
              <a:lnSpc>
                <a:spcPct val="170000"/>
              </a:lnSpc>
            </a:pPr>
            <a:r>
              <a:rPr lang="en-US" sz="1500" dirty="0"/>
              <a:t>Divide scores into buckets based on sentiment score and rating. And save it as csv file.</a:t>
            </a:r>
          </a:p>
          <a:p>
            <a:pPr>
              <a:lnSpc>
                <a:spcPct val="170000"/>
              </a:lnSpc>
            </a:pPr>
            <a:endParaRPr lang="en-US" sz="1500" dirty="0"/>
          </a:p>
          <a:p>
            <a:pPr>
              <a:lnSpc>
                <a:spcPct val="170000"/>
              </a:lnSpc>
            </a:pPr>
            <a:endParaRPr lang="en-US" sz="1500" dirty="0"/>
          </a:p>
          <a:p>
            <a:pPr>
              <a:lnSpc>
                <a:spcPct val="170000"/>
              </a:lnSpc>
            </a:pPr>
            <a:endParaRPr lang="en-US" sz="1500" dirty="0"/>
          </a:p>
          <a:p>
            <a:pPr>
              <a:lnSpc>
                <a:spcPct val="170000"/>
              </a:lnSpc>
            </a:pPr>
            <a:endParaRPr lang="en-US" sz="1500" dirty="0"/>
          </a:p>
        </p:txBody>
      </p:sp>
    </p:spTree>
    <p:extLst>
      <p:ext uri="{BB962C8B-B14F-4D97-AF65-F5344CB8AC3E}">
        <p14:creationId xmlns:p14="http://schemas.microsoft.com/office/powerpoint/2010/main" val="118894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83D9D-F39D-DB8B-3D54-0348A919A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4734C-E31D-71FE-8550-69E9AA922F9B}"/>
              </a:ext>
            </a:extLst>
          </p:cNvPr>
          <p:cNvSpPr>
            <a:spLocks noGrp="1"/>
          </p:cNvSpPr>
          <p:nvPr>
            <p:ph type="title"/>
          </p:nvPr>
        </p:nvSpPr>
        <p:spPr/>
        <p:txBody>
          <a:bodyPr/>
          <a:lstStyle/>
          <a:p>
            <a:r>
              <a:rPr lang="nb-NO" b="1" dirty="0"/>
              <a:t>Power BI</a:t>
            </a:r>
          </a:p>
        </p:txBody>
      </p:sp>
      <p:sp>
        <p:nvSpPr>
          <p:cNvPr id="3" name="Content Placeholder 2">
            <a:extLst>
              <a:ext uri="{FF2B5EF4-FFF2-40B4-BE49-F238E27FC236}">
                <a16:creationId xmlns:a16="http://schemas.microsoft.com/office/drawing/2014/main" id="{F04D2B88-B3E1-5E8C-8F08-293ED9F38719}"/>
              </a:ext>
            </a:extLst>
          </p:cNvPr>
          <p:cNvSpPr>
            <a:spLocks noGrp="1"/>
          </p:cNvSpPr>
          <p:nvPr>
            <p:ph idx="1"/>
          </p:nvPr>
        </p:nvSpPr>
        <p:spPr/>
        <p:txBody>
          <a:bodyPr>
            <a:normAutofit fontScale="92500"/>
          </a:bodyPr>
          <a:lstStyle/>
          <a:p>
            <a:pPr>
              <a:lnSpc>
                <a:spcPct val="170000"/>
              </a:lnSpc>
            </a:pPr>
            <a:r>
              <a:rPr lang="en-US" sz="1500" dirty="0"/>
              <a:t>Import data by connecting using </a:t>
            </a:r>
            <a:r>
              <a:rPr lang="en-US" sz="1500" dirty="0" err="1"/>
              <a:t>sqlserver</a:t>
            </a:r>
            <a:r>
              <a:rPr lang="en-US" sz="1500" dirty="0"/>
              <a:t>, add server and database name and import the tables.</a:t>
            </a:r>
          </a:p>
          <a:p>
            <a:pPr>
              <a:lnSpc>
                <a:spcPct val="170000"/>
              </a:lnSpc>
            </a:pPr>
            <a:r>
              <a:rPr lang="en-US" sz="1500" dirty="0"/>
              <a:t>Click on ‘ Transform data’ and change the data types of columns like floats and date formats.</a:t>
            </a:r>
          </a:p>
          <a:p>
            <a:pPr>
              <a:lnSpc>
                <a:spcPct val="170000"/>
              </a:lnSpc>
            </a:pPr>
            <a:r>
              <a:rPr lang="en-US" sz="1500" dirty="0"/>
              <a:t>Delete the ‘navigation’ and change the source </a:t>
            </a:r>
            <a:r>
              <a:rPr lang="en-US" sz="1500" dirty="0" err="1"/>
              <a:t>sql</a:t>
            </a:r>
            <a:r>
              <a:rPr lang="en-US" sz="1500" dirty="0"/>
              <a:t> query , so that some transformations will be done while importing.</a:t>
            </a:r>
          </a:p>
          <a:p>
            <a:pPr>
              <a:lnSpc>
                <a:spcPct val="170000"/>
              </a:lnSpc>
            </a:pPr>
            <a:r>
              <a:rPr lang="en-US" sz="1500" dirty="0"/>
              <a:t>Import csv file from python containing the sensitivity score.</a:t>
            </a:r>
          </a:p>
          <a:p>
            <a:pPr>
              <a:lnSpc>
                <a:spcPct val="170000"/>
              </a:lnSpc>
            </a:pPr>
            <a:r>
              <a:rPr lang="en-US" sz="1500" dirty="0"/>
              <a:t>Now create a data model in Power BI by establishing the correct relation ships.</a:t>
            </a:r>
          </a:p>
          <a:p>
            <a:pPr>
              <a:lnSpc>
                <a:spcPct val="170000"/>
              </a:lnSpc>
            </a:pPr>
            <a:r>
              <a:rPr lang="en-US" sz="1500" dirty="0"/>
              <a:t>Write a DAX script of </a:t>
            </a:r>
            <a:r>
              <a:rPr lang="en-US" sz="1500" dirty="0" err="1"/>
              <a:t>calender</a:t>
            </a:r>
            <a:r>
              <a:rPr lang="en-US" sz="1500" dirty="0"/>
              <a:t> and create a new table, which contain different data formats which will be useful for analysis later on and connect the date column to other fact tables in the data.</a:t>
            </a:r>
          </a:p>
        </p:txBody>
      </p:sp>
    </p:spTree>
    <p:extLst>
      <p:ext uri="{BB962C8B-B14F-4D97-AF65-F5344CB8AC3E}">
        <p14:creationId xmlns:p14="http://schemas.microsoft.com/office/powerpoint/2010/main" val="25209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542925" y="1276160"/>
            <a:ext cx="4197025" cy="5488534"/>
          </a:xfrm>
        </p:spPr>
        <p:txBody>
          <a:bodyPr>
            <a:noAutofit/>
          </a:bodyPr>
          <a:lstStyle/>
          <a:p>
            <a:pPr>
              <a:lnSpc>
                <a:spcPct val="160000"/>
              </a:lnSpc>
            </a:pPr>
            <a:r>
              <a:rPr lang="en-US" sz="1200" b="1" dirty="0"/>
              <a:t>Decreased Conversion Rates: 	</a:t>
            </a:r>
          </a:p>
          <a:p>
            <a:pPr lvl="1">
              <a:lnSpc>
                <a:spcPct val="160000"/>
              </a:lnSpc>
            </a:pPr>
            <a:r>
              <a:rPr lang="en-US" sz="1200" b="1" dirty="0"/>
              <a:t> </a:t>
            </a:r>
            <a:r>
              <a:rPr lang="en-US" sz="1200" dirty="0"/>
              <a:t>In 2025, The conversion rate demonstrated a strong rebound in December, reaching 12.82%, despite a notable dip to 4.48% in October.</a:t>
            </a:r>
          </a:p>
          <a:p>
            <a:pPr>
              <a:lnSpc>
                <a:spcPct val="160000"/>
              </a:lnSpc>
            </a:pPr>
            <a:r>
              <a:rPr lang="en-US" sz="1200" b="1" dirty="0"/>
              <a:t>Reduced Customer Engagement:</a:t>
            </a:r>
          </a:p>
          <a:p>
            <a:pPr lvl="1">
              <a:lnSpc>
                <a:spcPct val="160000"/>
              </a:lnSpc>
            </a:pPr>
            <a:r>
              <a:rPr lang="en-US" sz="1200" dirty="0"/>
              <a:t>There is a decline in overall social media engagement, with views and clicks dropping throughout the year.</a:t>
            </a:r>
          </a:p>
          <a:p>
            <a:pPr lvl="1">
              <a:lnSpc>
                <a:spcPct val="160000"/>
              </a:lnSpc>
            </a:pPr>
            <a:r>
              <a:rPr lang="en-US" sz="1200" dirty="0"/>
              <a:t>The click-through rate is also consistently decreasing.</a:t>
            </a:r>
          </a:p>
          <a:p>
            <a:pPr>
              <a:lnSpc>
                <a:spcPct val="160000"/>
              </a:lnSpc>
            </a:pPr>
            <a:r>
              <a:rPr lang="en-US" sz="1200" b="1" dirty="0"/>
              <a:t>Customer Feedback Analysis:</a:t>
            </a:r>
          </a:p>
          <a:p>
            <a:pPr lvl="1">
              <a:lnSpc>
                <a:spcPct val="160000"/>
              </a:lnSpc>
            </a:pPr>
            <a:r>
              <a:rPr lang="en-US" sz="1200" dirty="0"/>
              <a:t>Customer ratings have remained consistent, averaging around 3.66 throughout the year 2025, suggesting a need for focused improvements in customer satisfaction, for products with below average rating.</a:t>
            </a:r>
          </a:p>
        </p:txBody>
      </p:sp>
      <p:pic>
        <p:nvPicPr>
          <p:cNvPr id="3" name="Picture 2">
            <a:extLst>
              <a:ext uri="{FF2B5EF4-FFF2-40B4-BE49-F238E27FC236}">
                <a16:creationId xmlns:a16="http://schemas.microsoft.com/office/drawing/2014/main" id="{69E230F9-0F51-BC40-6CC0-5ED90D3DF2D5}"/>
              </a:ext>
            </a:extLst>
          </p:cNvPr>
          <p:cNvPicPr>
            <a:picLocks noChangeAspect="1"/>
          </p:cNvPicPr>
          <p:nvPr/>
        </p:nvPicPr>
        <p:blipFill>
          <a:blip r:embed="rId2"/>
          <a:srcRect l="26852" t="24652" r="17600" b="13424"/>
          <a:stretch/>
        </p:blipFill>
        <p:spPr>
          <a:xfrm>
            <a:off x="4855847" y="1276160"/>
            <a:ext cx="7252178" cy="4629340"/>
          </a:xfrm>
          <a:prstGeom prst="rect">
            <a:avLst/>
          </a:prstGeom>
        </p:spPr>
      </p:pic>
    </p:spTree>
    <p:extLst>
      <p:ext uri="{BB962C8B-B14F-4D97-AF65-F5344CB8AC3E}">
        <p14:creationId xmlns:p14="http://schemas.microsoft.com/office/powerpoint/2010/main" val="251508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33400" y="1455737"/>
            <a:ext cx="4876800" cy="4351338"/>
          </a:xfrm>
        </p:spPr>
        <p:txBody>
          <a:bodyPr>
            <a:noAutofit/>
          </a:bodyPr>
          <a:lstStyle/>
          <a:p>
            <a:pPr>
              <a:lnSpc>
                <a:spcPct val="170000"/>
              </a:lnSpc>
            </a:pPr>
            <a:r>
              <a:rPr lang="en-US" sz="1200" b="1" dirty="0"/>
              <a:t>General Conversion Trend:</a:t>
            </a:r>
          </a:p>
          <a:p>
            <a:pPr lvl="1">
              <a:lnSpc>
                <a:spcPct val="170000"/>
              </a:lnSpc>
            </a:pPr>
            <a:r>
              <a:rPr lang="en-US" sz="1200" dirty="0"/>
              <a:t>Throughout the year, the average conversion rate is 8.55, it is lesser than the expected 10%.</a:t>
            </a:r>
          </a:p>
          <a:p>
            <a:pPr>
              <a:lnSpc>
                <a:spcPct val="170000"/>
              </a:lnSpc>
            </a:pPr>
            <a:r>
              <a:rPr lang="en-US" sz="1200" b="1" dirty="0"/>
              <a:t>Lowest Conversion Day:</a:t>
            </a:r>
          </a:p>
          <a:p>
            <a:pPr lvl="1">
              <a:lnSpc>
                <a:spcPct val="170000"/>
              </a:lnSpc>
            </a:pPr>
            <a:r>
              <a:rPr lang="en-US" sz="1200" dirty="0"/>
              <a:t>Sunday looks like the least conversion day of week in 2025, which is 3 times lesser than Saturday which is around 15.63%.</a:t>
            </a:r>
          </a:p>
          <a:p>
            <a:pPr>
              <a:lnSpc>
                <a:spcPct val="170000"/>
              </a:lnSpc>
            </a:pPr>
            <a:r>
              <a:rPr lang="en-US" sz="1200" b="1" dirty="0"/>
              <a:t>Lowest Conversion Rates by Country:</a:t>
            </a:r>
          </a:p>
          <a:p>
            <a:pPr lvl="1">
              <a:lnSpc>
                <a:spcPct val="170000"/>
              </a:lnSpc>
            </a:pPr>
            <a:r>
              <a:rPr lang="en-US" sz="1200" dirty="0"/>
              <a:t>5.26% is conversion rate in France this year which is lowest. It used to be around 24% in 2023, which is a major drop</a:t>
            </a:r>
          </a:p>
          <a:p>
            <a:pPr lvl="1">
              <a:lnSpc>
                <a:spcPct val="170000"/>
              </a:lnSpc>
            </a:pPr>
            <a:r>
              <a:rPr lang="en-US" sz="1200" dirty="0"/>
              <a:t> 13.46% is the Belgium’s conversion rate, which is highest with respect to other regions.</a:t>
            </a:r>
          </a:p>
        </p:txBody>
      </p:sp>
      <p:pic>
        <p:nvPicPr>
          <p:cNvPr id="10" name="Picture 9">
            <a:extLst>
              <a:ext uri="{FF2B5EF4-FFF2-40B4-BE49-F238E27FC236}">
                <a16:creationId xmlns:a16="http://schemas.microsoft.com/office/drawing/2014/main" id="{743131B3-E368-1226-C6C2-A5F0489A3F83}"/>
              </a:ext>
            </a:extLst>
          </p:cNvPr>
          <p:cNvPicPr>
            <a:picLocks noChangeAspect="1"/>
          </p:cNvPicPr>
          <p:nvPr/>
        </p:nvPicPr>
        <p:blipFill>
          <a:blip r:embed="rId2"/>
          <a:srcRect l="26250" t="24711" r="17550" b="13511"/>
          <a:stretch/>
        </p:blipFill>
        <p:spPr>
          <a:xfrm>
            <a:off x="5451339" y="1423967"/>
            <a:ext cx="6623314" cy="4351338"/>
          </a:xfrm>
          <a:prstGeom prst="rect">
            <a:avLst/>
          </a:prstGeom>
        </p:spPr>
      </p:pic>
    </p:spTree>
    <p:extLst>
      <p:ext uri="{BB962C8B-B14F-4D97-AF65-F5344CB8AC3E}">
        <p14:creationId xmlns:p14="http://schemas.microsoft.com/office/powerpoint/2010/main" val="124489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838200" y="1825625"/>
            <a:ext cx="4864781" cy="4351338"/>
          </a:xfrm>
        </p:spPr>
        <p:txBody>
          <a:bodyPr>
            <a:normAutofit fontScale="62500" lnSpcReduction="20000"/>
          </a:bodyPr>
          <a:lstStyle/>
          <a:p>
            <a:pPr>
              <a:lnSpc>
                <a:spcPct val="170000"/>
              </a:lnSpc>
            </a:pPr>
            <a:r>
              <a:rPr lang="en-US" b="1" dirty="0"/>
              <a:t>Strategy recommended:</a:t>
            </a:r>
          </a:p>
          <a:p>
            <a:pPr lvl="1">
              <a:lnSpc>
                <a:spcPct val="170000"/>
              </a:lnSpc>
            </a:pPr>
            <a:r>
              <a:rPr lang="en-US" dirty="0"/>
              <a:t>Someone who viewed the cycling helmet in May and got a good number of views around 57000, the content related to Fitness Tracker can be also interesting to same viewers</a:t>
            </a:r>
          </a:p>
          <a:p>
            <a:pPr>
              <a:lnSpc>
                <a:spcPct val="170000"/>
              </a:lnSpc>
            </a:pPr>
            <a:r>
              <a:rPr lang="en-US" b="1" dirty="0"/>
              <a:t>Low Interaction Rates:</a:t>
            </a:r>
          </a:p>
          <a:p>
            <a:pPr lvl="1">
              <a:lnSpc>
                <a:spcPct val="170000"/>
              </a:lnSpc>
            </a:pPr>
            <a:r>
              <a:rPr lang="en-US" dirty="0"/>
              <a:t>The serious problem is the views which are majorly decreasing. 5M views in 2023,  2.9 M views in 2024, but 1.1 M views in 2025</a:t>
            </a:r>
          </a:p>
          <a:p>
            <a:pPr lvl="1">
              <a:lnSpc>
                <a:spcPct val="170000"/>
              </a:lnSpc>
            </a:pPr>
            <a:r>
              <a:rPr lang="en-US" dirty="0"/>
              <a:t>Clicks through rates are also decreasing heavily in 2025 monthly,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January, while social media maintained consistent for first 6 months and drop then</a:t>
            </a:r>
            <a:endParaRPr lang="nb-NO" dirty="0"/>
          </a:p>
        </p:txBody>
      </p:sp>
      <p:pic>
        <p:nvPicPr>
          <p:cNvPr id="5" name="Picture 4">
            <a:extLst>
              <a:ext uri="{FF2B5EF4-FFF2-40B4-BE49-F238E27FC236}">
                <a16:creationId xmlns:a16="http://schemas.microsoft.com/office/drawing/2014/main" id="{B8FC25AD-290F-CF16-3E87-357874BA7E45}"/>
              </a:ext>
            </a:extLst>
          </p:cNvPr>
          <p:cNvPicPr>
            <a:picLocks noChangeAspect="1"/>
          </p:cNvPicPr>
          <p:nvPr/>
        </p:nvPicPr>
        <p:blipFill>
          <a:blip r:embed="rId2"/>
          <a:srcRect l="34286" t="24652" r="17951" b="43129"/>
          <a:stretch/>
        </p:blipFill>
        <p:spPr>
          <a:xfrm>
            <a:off x="5702981" y="3797305"/>
            <a:ext cx="5823311" cy="2209508"/>
          </a:xfrm>
          <a:prstGeom prst="rect">
            <a:avLst/>
          </a:prstGeom>
        </p:spPr>
      </p:pic>
      <p:pic>
        <p:nvPicPr>
          <p:cNvPr id="12" name="Picture 11">
            <a:extLst>
              <a:ext uri="{FF2B5EF4-FFF2-40B4-BE49-F238E27FC236}">
                <a16:creationId xmlns:a16="http://schemas.microsoft.com/office/drawing/2014/main" id="{160EE779-E3AA-0038-FFAC-C357C3415530}"/>
              </a:ext>
            </a:extLst>
          </p:cNvPr>
          <p:cNvPicPr>
            <a:picLocks noChangeAspect="1"/>
          </p:cNvPicPr>
          <p:nvPr/>
        </p:nvPicPr>
        <p:blipFill>
          <a:blip r:embed="rId3"/>
          <a:srcRect l="34453" t="55370" r="21953" b="15972"/>
          <a:stretch/>
        </p:blipFill>
        <p:spPr>
          <a:xfrm>
            <a:off x="5702981" y="1463679"/>
            <a:ext cx="5314951" cy="1965321"/>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503903" y="1517487"/>
            <a:ext cx="6608957" cy="4351338"/>
          </a:xfrm>
        </p:spPr>
        <p:txBody>
          <a:bodyPr>
            <a:noAutofit/>
          </a:bodyPr>
          <a:lstStyle/>
          <a:p>
            <a:pPr>
              <a:lnSpc>
                <a:spcPct val="170000"/>
              </a:lnSpc>
            </a:pPr>
            <a:r>
              <a:rPr lang="en-US" sz="1200" b="1" dirty="0"/>
              <a:t>Customer Ratings Distribution:</a:t>
            </a:r>
          </a:p>
          <a:p>
            <a:pPr lvl="1">
              <a:lnSpc>
                <a:spcPct val="170000"/>
              </a:lnSpc>
            </a:pPr>
            <a:r>
              <a:rPr lang="en-US" sz="1200" dirty="0"/>
              <a:t>The majority of customer reviews are in the higher ratings, with 138 reviews at 5 stars and 154 reviews at 4 stars, indicating overall positive feedback. Lower ratings (1-2 stars) account for a smaller proportion, with 27 reviews at 1 star and 60 reviews at 2 stars.</a:t>
            </a:r>
          </a:p>
          <a:p>
            <a:pPr>
              <a:lnSpc>
                <a:spcPct val="170000"/>
              </a:lnSpc>
            </a:pPr>
            <a:r>
              <a:rPr lang="en-US" sz="1200" b="1" dirty="0"/>
              <a:t>Sentiment Analysis:</a:t>
            </a:r>
          </a:p>
          <a:p>
            <a:pPr lvl="1">
              <a:lnSpc>
                <a:spcPct val="170000"/>
              </a:lnSpc>
            </a:pPr>
            <a:r>
              <a:rPr lang="en-US" sz="1200" dirty="0"/>
              <a:t>Positive sentiment dominates with 292 reviews, reflecting a generally satisfied customer base. Negative sentiment is present in 81 reviews, with a smaller number of mixed and neutral sentiments, suggesting some areas for improvement but overall strong customer approval.</a:t>
            </a:r>
          </a:p>
          <a:p>
            <a:pPr>
              <a:lnSpc>
                <a:spcPct val="170000"/>
              </a:lnSpc>
            </a:pPr>
            <a:r>
              <a:rPr lang="en-US" sz="1200" b="1" dirty="0"/>
              <a:t>Opportunity for Improvement:</a:t>
            </a:r>
          </a:p>
          <a:p>
            <a:pPr lvl="1">
              <a:lnSpc>
                <a:spcPct val="170000"/>
              </a:lnSpc>
            </a:pPr>
            <a:r>
              <a:rPr lang="en-US" sz="1200"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sz="1200" dirty="0"/>
          </a:p>
        </p:txBody>
      </p:sp>
      <p:pic>
        <p:nvPicPr>
          <p:cNvPr id="9" name="Picture 8">
            <a:extLst>
              <a:ext uri="{FF2B5EF4-FFF2-40B4-BE49-F238E27FC236}">
                <a16:creationId xmlns:a16="http://schemas.microsoft.com/office/drawing/2014/main" id="{1F3EAD3D-7E03-2325-F486-4A29C5B31897}"/>
              </a:ext>
            </a:extLst>
          </p:cNvPr>
          <p:cNvPicPr>
            <a:picLocks noChangeAspect="1"/>
          </p:cNvPicPr>
          <p:nvPr/>
        </p:nvPicPr>
        <p:blipFill>
          <a:blip r:embed="rId2"/>
          <a:srcRect l="59063" t="23778" r="17937" b="59076"/>
          <a:stretch/>
        </p:blipFill>
        <p:spPr>
          <a:xfrm>
            <a:off x="7447157" y="4262952"/>
            <a:ext cx="3521710" cy="1476785"/>
          </a:xfrm>
          <a:prstGeom prst="rect">
            <a:avLst/>
          </a:prstGeom>
        </p:spPr>
      </p:pic>
      <p:pic>
        <p:nvPicPr>
          <p:cNvPr id="11" name="Picture 10">
            <a:extLst>
              <a:ext uri="{FF2B5EF4-FFF2-40B4-BE49-F238E27FC236}">
                <a16:creationId xmlns:a16="http://schemas.microsoft.com/office/drawing/2014/main" id="{123B9F14-A3D8-FA2C-4874-5D3082782B93}"/>
              </a:ext>
            </a:extLst>
          </p:cNvPr>
          <p:cNvPicPr>
            <a:picLocks noChangeAspect="1"/>
          </p:cNvPicPr>
          <p:nvPr/>
        </p:nvPicPr>
        <p:blipFill>
          <a:blip r:embed="rId2"/>
          <a:srcRect l="37250" t="24213" r="40375" b="60009"/>
          <a:stretch/>
        </p:blipFill>
        <p:spPr>
          <a:xfrm>
            <a:off x="7112860" y="1690688"/>
            <a:ext cx="3521710" cy="1474157"/>
          </a:xfrm>
          <a:prstGeom prst="rect">
            <a:avLst/>
          </a:prstGeom>
        </p:spPr>
      </p:pic>
    </p:spTree>
    <p:extLst>
      <p:ext uri="{BB962C8B-B14F-4D97-AF65-F5344CB8AC3E}">
        <p14:creationId xmlns:p14="http://schemas.microsoft.com/office/powerpoint/2010/main" val="1008302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TotalTime>
  <Words>1235</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Data Presentation</vt:lpstr>
      <vt:lpstr>Introduction to Business Problem</vt:lpstr>
      <vt:lpstr>Initial queries</vt:lpstr>
      <vt:lpstr>Python connect using pyodbc</vt:lpstr>
      <vt:lpstr>Power BI</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Chitta, Jayasri Venkata Raghavendra Akhil</cp:lastModifiedBy>
  <cp:revision>5</cp:revision>
  <dcterms:created xsi:type="dcterms:W3CDTF">2024-09-03T15:16:05Z</dcterms:created>
  <dcterms:modified xsi:type="dcterms:W3CDTF">2025-06-01T18:28:39Z</dcterms:modified>
</cp:coreProperties>
</file>