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2"/>
  </p:notesMasterIdLst>
  <p:handoutMasterIdLst>
    <p:handoutMasterId r:id="rId13"/>
  </p:handoutMasterIdLst>
  <p:sldIdLst>
    <p:sldId id="256" r:id="rId5"/>
    <p:sldId id="277" r:id="rId6"/>
    <p:sldId id="261" r:id="rId7"/>
    <p:sldId id="262" r:id="rId8"/>
    <p:sldId id="289" r:id="rId9"/>
    <p:sldId id="278"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0" autoAdjust="0"/>
    <p:restoredTop sz="94609" autoAdjust="0"/>
  </p:normalViewPr>
  <p:slideViewPr>
    <p:cSldViewPr snapToGrid="0">
      <p:cViewPr varScale="1">
        <p:scale>
          <a:sx n="148" d="100"/>
          <a:sy n="148" d="100"/>
        </p:scale>
        <p:origin x="224" y="45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12/7/23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census.gov/"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ucsd-rsm.shinyapps.io/mgta452_group_c/" TargetMode="Externa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MGTA 452 Final Presentation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Group C</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Project Goal</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Through the released U.S. Census data, explore poverty levels and migration patterns, alongside electric vehicle (EV) adoption rates, over the past decade. Our aim is to identify distinct trends within each dataset and communicate that through an interactive medium</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2023</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MGTA 452 | Group C</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Project Data</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Main Source</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Migration Dataset</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951352" y="3693353"/>
            <a:ext cx="2677459" cy="514350"/>
          </a:xfrm>
        </p:spPr>
        <p:txBody>
          <a:bodyPr/>
          <a:lstStyle/>
          <a:p>
            <a:r>
              <a:rPr lang="en-US" dirty="0"/>
              <a:t>Electric Vehicle Dataset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Poverty Dataset </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hlinkClick r:id="rId2"/>
              </a:rPr>
              <a:t>U.S Census Bureau</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787154" y="2682564"/>
            <a:ext cx="5737970" cy="1010842"/>
          </a:xfrm>
        </p:spPr>
        <p:txBody>
          <a:bodyPr/>
          <a:lstStyle/>
          <a:p>
            <a:r>
              <a:rPr lang="en-US" b="0" i="0" dirty="0">
                <a:solidFill>
                  <a:srgbClr val="3F3F3F"/>
                </a:solidFill>
                <a:effectLst/>
                <a:latin typeface="Arial" panose="020B0604020202020204" pitchFamily="34" charset="0"/>
              </a:rPr>
              <a:t>Migration patterns across different demographics, including age, sex, education level and race, using data from 2012 to 2022</a:t>
            </a:r>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6193722" cy="1010842"/>
          </a:xfrm>
        </p:spPr>
        <p:txBody>
          <a:bodyPr/>
          <a:lstStyle/>
          <a:p>
            <a:r>
              <a:rPr lang="en-US" dirty="0"/>
              <a:t>California demographic data supplemented with vehicle populations by fuel type via the California Energy Commission and Zillow Home Value Index</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55823" y="4766236"/>
            <a:ext cx="5539095" cy="1010842"/>
          </a:xfrm>
        </p:spPr>
        <p:txBody>
          <a:bodyPr/>
          <a:lstStyle/>
          <a:p>
            <a:r>
              <a:rPr lang="en-US" dirty="0"/>
              <a:t>Estimates for the past ten years broken out by Age, Sex, Race, Employment Status &amp; Work Experience</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2023</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MGTA 452 | Group C</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What we did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Defined Presentation Goals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Collaboratively determined the specific areas of inquiry for individual exploration, culminating in the consensus to present our findings through an interactive web application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Extract Transform Load</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Sourced high-fidelity datasets from the U.S. Census Bureau, utilized Visual Studio Code for data transformation, ensuring optimal aggregation to inform our analytical reporting</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Migrate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normAutofit/>
          </a:bodyPr>
          <a:lstStyle/>
          <a:p>
            <a:r>
              <a:rPr lang="en-US" dirty="0"/>
              <a:t>Initially programmed in Python for data manipulation and exploration, we subsequently transposed our code to R to leverage the Shiny framework for web-app development</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Deploy</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We successfully deployed our interactive web application using the Shiny framework in R, which allowed us to present our data-driven insights in a dynamic and user-friendly interface</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MGTA 452 | Group C</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What we Found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222376" y="595200"/>
            <a:ext cx="5433204" cy="365125"/>
          </a:xfrm>
        </p:spPr>
        <p:txBody>
          <a:bodyPr vert="horz" lIns="91440" tIns="45720" rIns="91440" bIns="45720" rtlCol="0" anchor="t">
            <a:normAutofit lnSpcReduction="10000"/>
          </a:bodyPr>
          <a:lstStyle/>
          <a:p>
            <a:r>
              <a:rPr lang="en-US" dirty="0"/>
              <a:t>Migration Patterns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4223609" y="906616"/>
            <a:ext cx="6602542" cy="1636277"/>
          </a:xfrm>
        </p:spPr>
        <p:txBody>
          <a:bodyPr vert="horz" lIns="91440" tIns="45720" rIns="91440" bIns="45720" rtlCol="0">
            <a:noAutofit/>
          </a:bodyPr>
          <a:lstStyle/>
          <a:p>
            <a:r>
              <a:rPr lang="en-US" sz="1300" dirty="0"/>
              <a:t>A higher percentage of migration was observed in the 18 to 24 and 25 to 34 year age groups, as well as among those with bachelor’s and graduate degrees. A notable trend starting 2019 showed an increase in migration from different states, coinciding with a decrease in migration within the same county. The shift in migration patterns might be influenced by factors such as career opportunities, educational pursuits, or lifestyle changes, particularly among younger adults and those with higher education. Furthermore, there was a noticeable dip in migration across all categories in 2021, likely due to the COVID-19 pandemic. This possible pandemic-induced decline reflects the significant impact of external socio-economic factors on migration trends.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4222376" y="2837450"/>
            <a:ext cx="7213764" cy="365125"/>
          </a:xfrm>
        </p:spPr>
        <p:txBody>
          <a:bodyPr>
            <a:normAutofit lnSpcReduction="10000"/>
          </a:bodyPr>
          <a:lstStyle/>
          <a:p>
            <a:r>
              <a:rPr lang="en-US" dirty="0"/>
              <a:t>Electric Vehicle Adoptions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4222376" y="3225441"/>
            <a:ext cx="7131423" cy="1196549"/>
          </a:xfrm>
        </p:spPr>
        <p:txBody>
          <a:bodyPr>
            <a:normAutofit fontScale="92500" lnSpcReduction="10000"/>
          </a:bodyPr>
          <a:lstStyle/>
          <a:p>
            <a:r>
              <a:rPr lang="en-US" dirty="0"/>
              <a:t>Despite what we might see on the roads, EV adoption rates remain fairly low within California. Drivers of electric vehicles are found almost exclusively within the largest population centers in the state. Within many of the most populous zip codes ownership rates remain low. There is a strong correlation toward adoption in zip codes where single-family home values and household income are highest. Additional incentives and expansion of infrastructure may be necessary to continue adoption in line with the State's goals.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4222376" y="4444856"/>
            <a:ext cx="5433204" cy="365125"/>
          </a:xfrm>
        </p:spPr>
        <p:txBody>
          <a:bodyPr>
            <a:normAutofit lnSpcReduction="10000"/>
          </a:bodyPr>
          <a:lstStyle/>
          <a:p>
            <a:r>
              <a:rPr lang="en-US" dirty="0"/>
              <a:t>Poverty Level</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4223609" y="4800037"/>
            <a:ext cx="6919520" cy="1811354"/>
          </a:xfrm>
        </p:spPr>
        <p:txBody>
          <a:bodyPr>
            <a:normAutofit fontScale="92500" lnSpcReduction="10000"/>
          </a:bodyPr>
          <a:lstStyle/>
          <a:p>
            <a:r>
              <a:rPr lang="en-US" dirty="0"/>
              <a:t>U.S. Census data from the past decade highlights a strong link between education and poverty, with college graduates facing a significantly lower poverty rate of around 4% compared to nearly 24% for those without a high school diploma. Gender disparities are evident, with males generally experiencing lower poverty rates than females, likely influenced by women's disproportionate childcare responsibilities. Racially, African Americans, Hispanics, and Native Americans have seen a decline in poverty rates, mirrored by a decrease in childhood poverty from 22% to 16%, thanks to economic recovery, effective social policies like the Child Tax Credit, and increased healthcare access. These trends underscore the multifaceted nature of poverty and the importance of targeted interventions for continued economic improvement.</a:t>
            </a:r>
          </a:p>
          <a:p>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Who can make use</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US" noProof="1"/>
              <a:t>Government Sector</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39"/>
            <a:ext cx="6075439" cy="770371"/>
          </a:xfrm>
        </p:spPr>
        <p:txBody>
          <a:bodyPr>
            <a:normAutofit fontScale="77500" lnSpcReduction="20000"/>
          </a:bodyPr>
          <a:lstStyle/>
          <a:p>
            <a:r>
              <a:rPr lang="en-US" i="1" dirty="0"/>
              <a:t>Social Policy Advisors</a:t>
            </a:r>
            <a:r>
              <a:rPr lang="en-US" dirty="0"/>
              <a:t>: Could utilize poverty level data to design and implement more effective anti-poverty strategies.</a:t>
            </a:r>
          </a:p>
          <a:p>
            <a:r>
              <a:rPr lang="en-US" i="1" dirty="0"/>
              <a:t>Urban Development Planners: </a:t>
            </a:r>
            <a:r>
              <a:rPr lang="en-US" dirty="0"/>
              <a:t>May apply migration patterns to plan for housing, transportation, and public services to accommodate shifting populations.</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US" dirty="0"/>
              <a:t>Private Sector:</a:t>
            </a:r>
            <a:endParaRPr lang="en-US" noProof="1"/>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5"/>
            <a:ext cx="5431971" cy="770371"/>
          </a:xfrm>
        </p:spPr>
        <p:txBody>
          <a:bodyPr>
            <a:normAutofit fontScale="77500" lnSpcReduction="20000"/>
          </a:bodyPr>
          <a:lstStyle/>
          <a:p>
            <a:r>
              <a:rPr lang="en-US" i="1" dirty="0"/>
              <a:t>Human Resources Directors: </a:t>
            </a:r>
            <a:r>
              <a:rPr lang="en-US" dirty="0"/>
              <a:t>Can use migration pattern data to optimize recruitment strategies and adapt to workforce changes.</a:t>
            </a:r>
          </a:p>
          <a:p>
            <a:r>
              <a:rPr lang="en-US" i="1" dirty="0"/>
              <a:t>Sustainability Managers: </a:t>
            </a:r>
            <a:r>
              <a:rPr lang="en-US" dirty="0"/>
              <a:t>Might analyze electric vehicle adoption data to align corporate sustainability goals with consumer adoption trends.</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US" dirty="0"/>
              <a:t>Academic Institutions:</a:t>
            </a:r>
            <a:endParaRPr lang="en-US" noProof="1"/>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860401"/>
          </a:xfrm>
        </p:spPr>
        <p:txBody>
          <a:bodyPr>
            <a:normAutofit fontScale="70000" lnSpcReduction="20000"/>
          </a:bodyPr>
          <a:lstStyle/>
          <a:p>
            <a:pPr>
              <a:buFont typeface="Arial" panose="020B0604020202020204" pitchFamily="34" charset="0"/>
              <a:buChar char="•"/>
            </a:pPr>
            <a:r>
              <a:rPr lang="en-US" i="1" dirty="0"/>
              <a:t>Economic Researchers: </a:t>
            </a:r>
            <a:r>
              <a:rPr lang="en-US" dirty="0"/>
              <a:t>Could employ poverty data to understand economic disparities and their effects on various demographics.</a:t>
            </a:r>
          </a:p>
          <a:p>
            <a:pPr>
              <a:buFont typeface="Arial" panose="020B0604020202020204" pitchFamily="34" charset="0"/>
              <a:buChar char="•"/>
            </a:pPr>
            <a:r>
              <a:rPr lang="en-US" i="1" dirty="0"/>
              <a:t>Transportation Scholars: </a:t>
            </a:r>
            <a:r>
              <a:rPr lang="en-US" dirty="0"/>
              <a:t>May use electric vehicle data to study the diffusion of innovation and its implications for environmental policy and vehicle technology curriculums.</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2023</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dirty="0"/>
              <a:t>MGTA 452 | Group C</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5312228" cy="2004161"/>
          </a:xfrm>
        </p:spPr>
        <p:txBody>
          <a:bodyPr>
            <a:normAutofit/>
          </a:bodyPr>
          <a:lstStyle/>
          <a:p>
            <a:r>
              <a:rPr lang="en-US" dirty="0"/>
              <a:t>Please find the link to our Web App </a:t>
            </a:r>
            <a:r>
              <a:rPr lang="en-US" dirty="0">
                <a:hlinkClick r:id="rId2"/>
              </a:rPr>
              <a:t>here</a:t>
            </a:r>
            <a:r>
              <a:rPr lang="en-US" dirty="0"/>
              <a:t>.</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MGTA 452 | Group C</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815</TotalTime>
  <Words>795</Words>
  <Application>Microsoft Macintosh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Monoline</vt:lpstr>
      <vt:lpstr>MGTA 452 Final Presentation</vt:lpstr>
      <vt:lpstr>Project Goal</vt:lpstr>
      <vt:lpstr>Project Data</vt:lpstr>
      <vt:lpstr>What we did</vt:lpstr>
      <vt:lpstr>What we Found</vt:lpstr>
      <vt:lpstr>Who can make use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MGTA 452 Final Presentation</dc:title>
  <dc:creator>Augustine Donovan</dc:creator>
  <cp:lastModifiedBy>sal072</cp:lastModifiedBy>
  <cp:revision>5</cp:revision>
  <dcterms:created xsi:type="dcterms:W3CDTF">2023-12-05T02:54:20Z</dcterms:created>
  <dcterms:modified xsi:type="dcterms:W3CDTF">2023-12-07T21:48:32Z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