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9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0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6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9F03CF-7E84-4514-AB31-B24B19A484AF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1C9AFC-68D9-4825-A635-F3EF76F673A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95B1-509D-4760-838A-158ECFE26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ru-RU" altLang="en-US" b="1" dirty="0">
                <a:solidFill>
                  <a:srgbClr val="494949"/>
                </a:solidFill>
                <a:ea typeface="思源黑体 CN Bold" panose="020B0800000000000000" pitchFamily="34" charset="-122"/>
              </a:rPr>
              <a:t>Выявление спам сообщений</a:t>
            </a:r>
            <a:br>
              <a:rPr kumimoji="1" lang="en-US" altLang="en-US" b="1" dirty="0">
                <a:solidFill>
                  <a:srgbClr val="494949"/>
                </a:solidFill>
                <a:ea typeface="思源黑体 CN Bold" panose="020B0800000000000000" pitchFamily="34" charset="-122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83CDC1-BD41-47E0-86B1-6F639C247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2FA83-8DA1-40BE-AD50-22B8471E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494949"/>
                </a:solidFill>
              </a:rPr>
              <a:t>Спасибо за внимание.</a:t>
            </a:r>
            <a:br>
              <a:rPr lang="ru-RU" b="1" dirty="0">
                <a:solidFill>
                  <a:srgbClr val="494949"/>
                </a:solidFill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BFE272-E37E-4C1F-A26C-A837655B1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9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2B769-D881-4E61-870C-8DFF1EF4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94949"/>
                </a:solidFill>
              </a:rPr>
              <a:t>Введение</a:t>
            </a:r>
            <a:r>
              <a:rPr lang="en-US" b="1" dirty="0">
                <a:solidFill>
                  <a:srgbClr val="494949"/>
                </a:solidFill>
              </a:rPr>
              <a:t>:</a:t>
            </a:r>
            <a:br>
              <a:rPr lang="ru-RU" b="1" dirty="0">
                <a:solidFill>
                  <a:srgbClr val="494949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71BCF-F400-4672-AA64-CA7C0CD8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zh-CN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Проект направлен на разработку и обучение моделей для определения спам сообщений.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zh-CN" sz="2400" b="1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Задачи проекта</a:t>
            </a:r>
            <a:r>
              <a:rPr lang="en-US" altLang="zh-CN" sz="2400" b="1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Анализ данных (выявление пропусков, выбросов, проверка балансировки)</a:t>
            </a:r>
            <a:endParaRPr lang="en-US" altLang="zh-CN" sz="2400" dirty="0">
              <a:solidFill>
                <a:srgbClr val="494949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altLang="zh-CN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Обучение трёх моделей, включая нейронные сети</a:t>
            </a:r>
            <a:endParaRPr lang="en-US" altLang="zh-CN" sz="2400" dirty="0">
              <a:solidFill>
                <a:srgbClr val="494949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altLang="zh-CN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Оптимизация и сравнение моделей</a:t>
            </a:r>
            <a:endParaRPr lang="en-US" altLang="zh-CN" sz="2400" dirty="0">
              <a:solidFill>
                <a:srgbClr val="494949"/>
              </a:solidFill>
              <a:latin typeface="+mj-lt"/>
              <a:cs typeface="Times New Roman" panose="02020603050405020304" pitchFamily="18" charset="0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81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6086A-06DC-4E2F-9B6A-21474A6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94949"/>
                </a:solidFill>
              </a:rPr>
              <a:t>Данные</a:t>
            </a:r>
            <a:r>
              <a:rPr lang="en-US" b="1" dirty="0">
                <a:solidFill>
                  <a:srgbClr val="494949"/>
                </a:solidFill>
              </a:rPr>
              <a:t>:</a:t>
            </a:r>
            <a:br>
              <a:rPr lang="ru-RU" b="1" dirty="0">
                <a:solidFill>
                  <a:srgbClr val="494949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25B22-0CD4-48E1-9D3F-E7EB1D7C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ru-RU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Набор данных предоставляется в формате файла CSV с именем </a:t>
            </a:r>
            <a:r>
              <a:rPr kumimoji="1" lang="en-US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spam.csv </a:t>
            </a:r>
            <a:r>
              <a:rPr kumimoji="1" lang="ru-RU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Он включает в себя следующие столбцы:</a:t>
            </a:r>
            <a:endParaRPr kumimoji="1" lang="en-US" altLang="en-US" sz="2400" dirty="0">
              <a:solidFill>
                <a:srgbClr val="494949"/>
              </a:solidFill>
              <a:latin typeface="+mj-lt"/>
              <a:cs typeface="Times New Roman" panose="02020603050405020304" pitchFamily="18" charset="0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V1 – </a:t>
            </a:r>
            <a:r>
              <a:rPr kumimoji="1" lang="ru-RU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в нем набор метрик </a:t>
            </a:r>
            <a:r>
              <a:rPr kumimoji="1" lang="en-US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spam\ham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V2 – </a:t>
            </a:r>
            <a:r>
              <a:rPr kumimoji="1" lang="ru-RU" alt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  <a:sym typeface="+mn-lt"/>
              </a:rPr>
              <a:t>текстовое сообщение</a:t>
            </a:r>
          </a:p>
          <a:p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8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F888F-928B-405E-BFD8-3169273C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94949"/>
                </a:solidFill>
              </a:rPr>
              <a:t>Выбор моделей</a:t>
            </a:r>
            <a:r>
              <a:rPr lang="en-US" b="1" dirty="0">
                <a:solidFill>
                  <a:srgbClr val="494949"/>
                </a:solidFill>
              </a:rPr>
              <a:t>:</a:t>
            </a:r>
            <a:br>
              <a:rPr lang="ru-RU" b="1" dirty="0">
                <a:solidFill>
                  <a:srgbClr val="494949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42D82-B87A-44AF-885A-32A0E84A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Используемые модели машинного обучения: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Нейронная сеть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Линейная регрессия (</a:t>
            </a:r>
            <a:r>
              <a:rPr 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LR)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Случайный лес (</a:t>
            </a:r>
            <a:r>
              <a:rPr lang="en-US" sz="2400" dirty="0">
                <a:solidFill>
                  <a:srgbClr val="494949"/>
                </a:solidFill>
                <a:latin typeface="+mj-lt"/>
                <a:cs typeface="Times New Roman" panose="02020603050405020304" pitchFamily="18" charset="0"/>
              </a:rPr>
              <a:t>Random Forest)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3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5AF71-9F84-4518-9625-844CD09F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94949"/>
                </a:solidFill>
              </a:rPr>
              <a:t>Результаты метрик каждой модели:</a:t>
            </a:r>
            <a:br>
              <a:rPr lang="ru-RU" b="1" dirty="0">
                <a:solidFill>
                  <a:srgbClr val="494949"/>
                </a:solidFill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2567F2-4D3C-4E28-8FF7-6AF07645C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9" y="2454678"/>
            <a:ext cx="2686425" cy="6001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55A161-BC83-4BB7-BCFA-8C96605D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8" y="3775594"/>
            <a:ext cx="2686425" cy="571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998F6D-973A-440D-BDBA-FD364B1A8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8" y="5029578"/>
            <a:ext cx="2686425" cy="628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C0C469-9C4F-4D69-AA88-C8D69F2F0085}"/>
              </a:ext>
            </a:extLst>
          </p:cNvPr>
          <p:cNvSpPr txBox="1"/>
          <p:nvPr/>
        </p:nvSpPr>
        <p:spPr>
          <a:xfrm>
            <a:off x="1826430" y="1878712"/>
            <a:ext cx="156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Нейросеть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2E96F-A893-4BF3-830C-A86D7CAB6124}"/>
              </a:ext>
            </a:extLst>
          </p:cNvPr>
          <p:cNvSpPr txBox="1"/>
          <p:nvPr/>
        </p:nvSpPr>
        <p:spPr>
          <a:xfrm>
            <a:off x="853440" y="3258744"/>
            <a:ext cx="351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Логистическая регрессия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EF90F-9C32-4FF6-A2BF-3D0B4165210F}"/>
              </a:ext>
            </a:extLst>
          </p:cNvPr>
          <p:cNvSpPr txBox="1"/>
          <p:nvPr/>
        </p:nvSpPr>
        <p:spPr>
          <a:xfrm>
            <a:off x="1534876" y="445754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Случайный лес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F25A9-687C-49D3-B973-742B27BEB7D3}"/>
              </a:ext>
            </a:extLst>
          </p:cNvPr>
          <p:cNvSpPr txBox="1"/>
          <p:nvPr/>
        </p:nvSpPr>
        <p:spPr>
          <a:xfrm>
            <a:off x="4366260" y="2240280"/>
            <a:ext cx="6789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Из результатов метрик видно, что случайный лес хуже всех моделей обучился на данном </a:t>
            </a:r>
            <a:r>
              <a:rPr lang="ru-RU" sz="2400" dirty="0" err="1"/>
              <a:t>датасете</a:t>
            </a:r>
            <a:r>
              <a:rPr lang="ru-RU" sz="2400" dirty="0"/>
              <a:t>. Далее проведу тестирование каждой модели 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308134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C3A8C-642C-4CF6-A72C-52CCA6F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тестирования: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0A867-213D-4A02-A309-EB5CEB97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проводилось на данных из </a:t>
            </a:r>
            <a:r>
              <a:rPr lang="ru-RU" dirty="0" err="1"/>
              <a:t>датасета</a:t>
            </a:r>
            <a:r>
              <a:rPr lang="ru-RU" dirty="0"/>
              <a:t>, не учувствовавших в обучении моделей. Использовалось 15 последних строк </a:t>
            </a:r>
            <a:r>
              <a:rPr lang="ru-RU" dirty="0" err="1"/>
              <a:t>датасета</a:t>
            </a:r>
            <a:r>
              <a:rPr lang="ru-RU" dirty="0"/>
              <a:t>. Строки которые использовались показаны ниже. Из них 2 строки относились к метрике </a:t>
            </a:r>
            <a:r>
              <a:rPr lang="en-US" dirty="0"/>
              <a:t>spam. </a:t>
            </a:r>
            <a:r>
              <a:rPr lang="ru-RU" dirty="0"/>
              <a:t>Конкретно строки: «</a:t>
            </a:r>
            <a:r>
              <a:rPr lang="en-US" dirty="0"/>
              <a:t>REMINDER FROM O2: To get 2.50 pounds</a:t>
            </a:r>
            <a:r>
              <a:rPr lang="ru-RU" dirty="0"/>
              <a:t>…», «</a:t>
            </a:r>
            <a:r>
              <a:rPr lang="en-US" dirty="0"/>
              <a:t>This is the 2nd time we have tried 2</a:t>
            </a:r>
            <a:r>
              <a:rPr lang="ru-RU" dirty="0"/>
              <a:t>».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E23080-F74D-4071-8F50-17F873B0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36746"/>
            <a:ext cx="11049000" cy="30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5D6D-ADBD-4A85-9BCE-DB81C48D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тестирования: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BD10A0-5BD9-4B7D-B354-5B2CC80F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247912"/>
            <a:ext cx="3538752" cy="38211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61EC0A-AEEC-47BB-B26B-DB2B2AC5F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" y="2247912"/>
            <a:ext cx="3538752" cy="382118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B5F104-21D1-4E75-A88A-A428AB751A06}"/>
              </a:ext>
            </a:extLst>
          </p:cNvPr>
          <p:cNvSpPr/>
          <p:nvPr/>
        </p:nvSpPr>
        <p:spPr>
          <a:xfrm>
            <a:off x="1051804" y="1761481"/>
            <a:ext cx="3458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Логистическая регрессия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E1C290-3B7F-4315-B5EC-5C05F7E5CB31}"/>
              </a:ext>
            </a:extLst>
          </p:cNvPr>
          <p:cNvSpPr/>
          <p:nvPr/>
        </p:nvSpPr>
        <p:spPr>
          <a:xfrm>
            <a:off x="5780752" y="1786247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Случайный лес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329BC-5784-427F-9C8C-6C92BEA52BF3}"/>
              </a:ext>
            </a:extLst>
          </p:cNvPr>
          <p:cNvSpPr txBox="1"/>
          <p:nvPr/>
        </p:nvSpPr>
        <p:spPr>
          <a:xfrm>
            <a:off x="8839200" y="2223145"/>
            <a:ext cx="2886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результатам видно, что случайный лес не до конца справился с тестированием. Одну из строк относящихся к </a:t>
            </a:r>
            <a:r>
              <a:rPr lang="en-US" dirty="0"/>
              <a:t>spam</a:t>
            </a:r>
            <a:r>
              <a:rPr lang="ru-RU" dirty="0"/>
              <a:t> модель ошибочно приняла за</a:t>
            </a:r>
            <a:r>
              <a:rPr lang="en-US" dirty="0"/>
              <a:t> ham</a:t>
            </a:r>
            <a:r>
              <a:rPr lang="ru-RU" dirty="0"/>
              <a:t>. Логистическая регрессия определила все текстовые сообщения корректно.</a:t>
            </a:r>
          </a:p>
        </p:txBody>
      </p:sp>
    </p:spTree>
    <p:extLst>
      <p:ext uri="{BB962C8B-B14F-4D97-AF65-F5344CB8AC3E}">
        <p14:creationId xmlns:p14="http://schemas.microsoft.com/office/powerpoint/2010/main" val="84737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01FB6-9558-4613-8C51-7C2E0333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07298-A734-48A6-BAEA-5441EBAF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830" y="1851452"/>
            <a:ext cx="1503045" cy="392641"/>
          </a:xfrm>
        </p:spPr>
        <p:txBody>
          <a:bodyPr>
            <a:noAutofit/>
          </a:bodyPr>
          <a:lstStyle/>
          <a:p>
            <a:r>
              <a:rPr lang="ru-RU" sz="2400" dirty="0"/>
              <a:t>Нейросеть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1CA95B-0500-482B-A6EB-5AC85C3B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9" y="2320085"/>
            <a:ext cx="6478586" cy="3926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4DCED-3D94-49B5-9C8A-1528A3151388}"/>
              </a:ext>
            </a:extLst>
          </p:cNvPr>
          <p:cNvSpPr txBox="1"/>
          <p:nvPr/>
        </p:nvSpPr>
        <p:spPr>
          <a:xfrm>
            <a:off x="7670634" y="2244093"/>
            <a:ext cx="351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Нейрость</a:t>
            </a:r>
            <a:r>
              <a:rPr lang="ru-RU" dirty="0"/>
              <a:t> также успешно справилась с тестированием, как и логистическая регрессия. Все строки определены корректно.</a:t>
            </a:r>
          </a:p>
        </p:txBody>
      </p:sp>
    </p:spTree>
    <p:extLst>
      <p:ext uri="{BB962C8B-B14F-4D97-AF65-F5344CB8AC3E}">
        <p14:creationId xmlns:p14="http://schemas.microsoft.com/office/powerpoint/2010/main" val="240174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4C924-409D-466F-B83B-DDB2E8A3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5AC1A-79CE-4D85-A512-E6CBCFFE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Наиболее эффективными моделями для определения спам сообщений в сети, по итогам тестирования оказались логистическая регрессия и нейросеть. Модель случайного леса справилась с задачей на 90%.</a:t>
            </a:r>
          </a:p>
        </p:txBody>
      </p:sp>
    </p:spTree>
    <p:extLst>
      <p:ext uri="{BB962C8B-B14F-4D97-AF65-F5344CB8AC3E}">
        <p14:creationId xmlns:p14="http://schemas.microsoft.com/office/powerpoint/2010/main" val="106917858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288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思源黑体 CN Bold</vt:lpstr>
      <vt:lpstr>Ретро</vt:lpstr>
      <vt:lpstr>Выявление спам сообщений </vt:lpstr>
      <vt:lpstr>Введение: </vt:lpstr>
      <vt:lpstr>Данные: </vt:lpstr>
      <vt:lpstr>Выбор моделей: </vt:lpstr>
      <vt:lpstr>Результаты метрик каждой модели: </vt:lpstr>
      <vt:lpstr>Описание тестирования:</vt:lpstr>
      <vt:lpstr>Итоги тестирования:</vt:lpstr>
      <vt:lpstr>Итоги тестирования:</vt:lpstr>
      <vt:lpstr>Итог работы: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Twitter-Bot Detection </dc:title>
  <dc:creator>Роман Смирнов</dc:creator>
  <cp:lastModifiedBy>Роман Смирнов</cp:lastModifiedBy>
  <cp:revision>6</cp:revision>
  <dcterms:created xsi:type="dcterms:W3CDTF">2024-12-18T18:37:38Z</dcterms:created>
  <dcterms:modified xsi:type="dcterms:W3CDTF">2025-01-15T19:08:08Z</dcterms:modified>
</cp:coreProperties>
</file>