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986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7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99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5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9269" y="1374140"/>
            <a:ext cx="3649345" cy="363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9840" y="1535429"/>
            <a:ext cx="3469640" cy="455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484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971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7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364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7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4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0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53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191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" name="Picture 3" descr="Diferentes ícones de tecnologia e ciência em um plano de fundo verde">
            <a:extLst>
              <a:ext uri="{FF2B5EF4-FFF2-40B4-BE49-F238E27FC236}">
                <a16:creationId xmlns:a16="http://schemas.microsoft.com/office/drawing/2014/main" id="{3EEB0F89-9CFC-206D-1855-B0E611331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" r="-1" b="-1"/>
          <a:stretch/>
        </p:blipFill>
        <p:spPr>
          <a:xfrm>
            <a:off x="20" y="10"/>
            <a:ext cx="9143980" cy="6859300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047" y="2379887"/>
            <a:ext cx="6270921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 indent="-12700" algn="ctr" defTabSz="914400">
              <a:tabLst>
                <a:tab pos="4994910" algn="l"/>
              </a:tabLst>
            </a:pPr>
            <a:r>
              <a:rPr lang="en-US" sz="4500" cap="all" spc="-10" dirty="0" err="1">
                <a:solidFill>
                  <a:schemeClr val="bg2"/>
                </a:solidFill>
              </a:rPr>
              <a:t>Ciência</a:t>
            </a:r>
            <a:r>
              <a:rPr lang="en-US" sz="4500" cap="all" dirty="0">
                <a:solidFill>
                  <a:schemeClr val="bg2"/>
                </a:solidFill>
              </a:rPr>
              <a:t> </a:t>
            </a:r>
            <a:br>
              <a:rPr lang="en-US" sz="4500" cap="all" dirty="0">
                <a:solidFill>
                  <a:schemeClr val="bg2"/>
                </a:solidFill>
              </a:rPr>
            </a:br>
            <a:r>
              <a:rPr lang="en-US" sz="4500" cap="all" spc="-50" dirty="0">
                <a:solidFill>
                  <a:schemeClr val="bg2"/>
                </a:solidFill>
              </a:rPr>
              <a:t>e </a:t>
            </a:r>
            <a:br>
              <a:rPr lang="en-US" sz="4500" cap="all" spc="-50" dirty="0">
                <a:solidFill>
                  <a:schemeClr val="bg2"/>
                </a:solidFill>
              </a:rPr>
            </a:br>
            <a:r>
              <a:rPr lang="en-US" sz="4500" cap="all" dirty="0" err="1">
                <a:solidFill>
                  <a:schemeClr val="bg2"/>
                </a:solidFill>
              </a:rPr>
              <a:t>Conhecimento</a:t>
            </a:r>
            <a:r>
              <a:rPr lang="en-US" sz="4500" cap="all" spc="-80" dirty="0">
                <a:solidFill>
                  <a:schemeClr val="bg2"/>
                </a:solidFill>
              </a:rPr>
              <a:t> </a:t>
            </a:r>
            <a:r>
              <a:rPr lang="en-US" sz="4500" cap="all" spc="-10" dirty="0" err="1">
                <a:solidFill>
                  <a:schemeClr val="bg2"/>
                </a:solidFill>
              </a:rPr>
              <a:t>Científico</a:t>
            </a:r>
            <a:endParaRPr lang="en-US" sz="4500" cap="all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10" y="411479"/>
            <a:ext cx="5951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8760" algn="l"/>
              </a:tabLst>
            </a:pPr>
            <a:r>
              <a:rPr spc="-10" dirty="0"/>
              <a:t>Tipos</a:t>
            </a:r>
            <a:r>
              <a:rPr dirty="0"/>
              <a:t>	de</a:t>
            </a:r>
            <a:r>
              <a:rPr spc="-20" dirty="0"/>
              <a:t> </a:t>
            </a:r>
            <a:r>
              <a:rPr spc="-10" dirty="0"/>
              <a:t>conhecimento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88975" y="1676400"/>
            <a:ext cx="3649345" cy="3129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700" b="0" spc="1132" baseline="20061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700" b="0" spc="660" baseline="20061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000" dirty="0"/>
              <a:t>Senso</a:t>
            </a:r>
            <a:r>
              <a:rPr sz="3000" spc="-15" dirty="0"/>
              <a:t> </a:t>
            </a:r>
            <a:r>
              <a:rPr sz="3000" spc="-20" dirty="0"/>
              <a:t>comum</a:t>
            </a:r>
            <a:endParaRPr sz="3000" dirty="0">
              <a:latin typeface="Times New Roman"/>
              <a:cs typeface="Times New Roman"/>
            </a:endParaRPr>
          </a:p>
          <a:p>
            <a:pPr marL="793750" indent="-286385">
              <a:lnSpc>
                <a:spcPct val="100000"/>
              </a:lnSpc>
              <a:buChar char="•"/>
              <a:tabLst>
                <a:tab pos="793750" algn="l"/>
              </a:tabLst>
            </a:pPr>
            <a:r>
              <a:rPr sz="2800" b="0" spc="-10" dirty="0">
                <a:latin typeface="Verdana"/>
                <a:cs typeface="Verdana"/>
              </a:rPr>
              <a:t>Superficial</a:t>
            </a:r>
            <a:endParaRPr sz="2800" dirty="0">
              <a:latin typeface="Verdana"/>
              <a:cs typeface="Verdana"/>
            </a:endParaRPr>
          </a:p>
          <a:p>
            <a:pPr marL="793115" marR="832485" indent="-285750">
              <a:lnSpc>
                <a:spcPct val="100000"/>
              </a:lnSpc>
              <a:spcBef>
                <a:spcPts val="690"/>
              </a:spcBef>
              <a:buChar char="•"/>
              <a:tabLst>
                <a:tab pos="793750" algn="l"/>
              </a:tabLst>
            </a:pPr>
            <a:r>
              <a:rPr sz="2800" b="0" dirty="0">
                <a:latin typeface="Verdana"/>
                <a:cs typeface="Verdana"/>
              </a:rPr>
              <a:t>Subjetivo</a:t>
            </a:r>
            <a:r>
              <a:rPr sz="2800" b="0" spc="-110" dirty="0">
                <a:latin typeface="Verdana"/>
                <a:cs typeface="Verdana"/>
              </a:rPr>
              <a:t> </a:t>
            </a:r>
            <a:r>
              <a:rPr sz="2800" b="0" spc="-50" dirty="0">
                <a:latin typeface="Verdana"/>
                <a:cs typeface="Verdana"/>
              </a:rPr>
              <a:t>e </a:t>
            </a:r>
            <a:r>
              <a:rPr sz="2800" b="0" spc="-10" dirty="0">
                <a:latin typeface="Verdana"/>
                <a:cs typeface="Verdana"/>
              </a:rPr>
              <a:t>sensitivo</a:t>
            </a:r>
            <a:endParaRPr sz="2800" dirty="0">
              <a:latin typeface="Verdana"/>
              <a:cs typeface="Verdana"/>
            </a:endParaRPr>
          </a:p>
          <a:p>
            <a:pPr marL="793750" indent="-286385">
              <a:lnSpc>
                <a:spcPct val="100000"/>
              </a:lnSpc>
              <a:spcBef>
                <a:spcPts val="700"/>
              </a:spcBef>
              <a:buChar char="•"/>
              <a:tabLst>
                <a:tab pos="793750" algn="l"/>
              </a:tabLst>
            </a:pPr>
            <a:r>
              <a:rPr sz="2800" b="0" dirty="0">
                <a:latin typeface="Verdana"/>
                <a:cs typeface="Verdana"/>
              </a:rPr>
              <a:t>Não</a:t>
            </a:r>
            <a:r>
              <a:rPr sz="2800" b="0" spc="-25" dirty="0">
                <a:latin typeface="Verdana"/>
                <a:cs typeface="Verdana"/>
              </a:rPr>
              <a:t> </a:t>
            </a:r>
            <a:r>
              <a:rPr sz="2800" b="0" spc="-10" dirty="0">
                <a:latin typeface="Verdana"/>
                <a:cs typeface="Verdana"/>
              </a:rPr>
              <a:t>sistemático</a:t>
            </a:r>
            <a:endParaRPr sz="2800" dirty="0">
              <a:latin typeface="Verdana"/>
              <a:cs typeface="Verdana"/>
            </a:endParaRPr>
          </a:p>
          <a:p>
            <a:pPr marL="793750" indent="-286385">
              <a:lnSpc>
                <a:spcPct val="100000"/>
              </a:lnSpc>
              <a:spcBef>
                <a:spcPts val="690"/>
              </a:spcBef>
              <a:buChar char="•"/>
              <a:tabLst>
                <a:tab pos="793750" algn="l"/>
              </a:tabLst>
            </a:pPr>
            <a:r>
              <a:rPr sz="2800" b="0" spc="-10" dirty="0">
                <a:latin typeface="Verdana"/>
                <a:cs typeface="Verdana"/>
              </a:rPr>
              <a:t>Falível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8320" y="1676400"/>
            <a:ext cx="4737735" cy="41846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2700" spc="1132" baseline="20061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700" spc="630" baseline="20061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Berlin Sans FB"/>
                <a:cs typeface="Berlin Sans FB"/>
              </a:rPr>
              <a:t>Conhecimento</a:t>
            </a:r>
            <a:r>
              <a:rPr sz="3000" b="1" spc="-25" dirty="0">
                <a:solidFill>
                  <a:srgbClr val="FFFFFF"/>
                </a:solidFill>
                <a:latin typeface="Berlin Sans FB"/>
                <a:cs typeface="Berlin Sans FB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Berlin Sans FB"/>
                <a:cs typeface="Berlin Sans FB"/>
              </a:rPr>
              <a:t>científico</a:t>
            </a:r>
            <a:endParaRPr sz="3000" dirty="0">
              <a:latin typeface="Berlin Sans FB"/>
              <a:cs typeface="Berlin Sans FB"/>
            </a:endParaRPr>
          </a:p>
          <a:p>
            <a:pPr marL="781050" indent="-285750">
              <a:lnSpc>
                <a:spcPct val="100000"/>
              </a:lnSpc>
              <a:spcBef>
                <a:spcPts val="700"/>
              </a:spcBef>
              <a:buChar char="•"/>
              <a:tabLst>
                <a:tab pos="78105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Fatual</a:t>
            </a:r>
            <a:endParaRPr sz="2800" dirty="0">
              <a:latin typeface="Verdana"/>
              <a:cs typeface="Verdana"/>
            </a:endParaRPr>
          </a:p>
          <a:p>
            <a:pPr marL="781050" indent="-285750">
              <a:lnSpc>
                <a:spcPct val="100000"/>
              </a:lnSpc>
              <a:spcBef>
                <a:spcPts val="690"/>
              </a:spcBef>
              <a:buChar char="•"/>
              <a:tabLst>
                <a:tab pos="78105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Sistemático</a:t>
            </a:r>
            <a:endParaRPr sz="2800" dirty="0">
              <a:latin typeface="Verdana"/>
              <a:cs typeface="Verdana"/>
            </a:endParaRPr>
          </a:p>
          <a:p>
            <a:pPr marL="781050" indent="-285750">
              <a:lnSpc>
                <a:spcPct val="100000"/>
              </a:lnSpc>
              <a:spcBef>
                <a:spcPts val="700"/>
              </a:spcBef>
              <a:buChar char="•"/>
              <a:tabLst>
                <a:tab pos="78105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Verificável</a:t>
            </a:r>
            <a:endParaRPr sz="2800" dirty="0">
              <a:latin typeface="Verdana"/>
              <a:cs typeface="Verdana"/>
            </a:endParaRPr>
          </a:p>
          <a:p>
            <a:pPr marL="781050" indent="-285750">
              <a:lnSpc>
                <a:spcPct val="100000"/>
              </a:lnSpc>
              <a:spcBef>
                <a:spcPts val="700"/>
              </a:spcBef>
              <a:buChar char="•"/>
              <a:tabLst>
                <a:tab pos="78105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Construído</a:t>
            </a:r>
            <a:endParaRPr sz="2800" dirty="0">
              <a:latin typeface="Verdana"/>
              <a:cs typeface="Verdana"/>
            </a:endParaRPr>
          </a:p>
          <a:p>
            <a:pPr marL="781050" indent="-285750">
              <a:lnSpc>
                <a:spcPct val="100000"/>
              </a:lnSpc>
              <a:spcBef>
                <a:spcPts val="690"/>
              </a:spcBef>
              <a:buChar char="•"/>
              <a:tabLst>
                <a:tab pos="78105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Crítica</a:t>
            </a:r>
            <a:endParaRPr sz="2800" dirty="0">
              <a:latin typeface="Verdana"/>
              <a:cs typeface="Verdana"/>
            </a:endParaRPr>
          </a:p>
          <a:p>
            <a:pPr marL="781050" indent="-285750">
              <a:lnSpc>
                <a:spcPct val="100000"/>
              </a:lnSpc>
              <a:spcBef>
                <a:spcPts val="700"/>
              </a:spcBef>
              <a:buChar char="•"/>
              <a:tabLst>
                <a:tab pos="78105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Refutação</a:t>
            </a:r>
            <a:endParaRPr sz="2800" dirty="0">
              <a:latin typeface="Verdana"/>
              <a:cs typeface="Verdana"/>
            </a:endParaRPr>
          </a:p>
          <a:p>
            <a:pPr marL="781050" indent="-285750">
              <a:lnSpc>
                <a:spcPct val="100000"/>
              </a:lnSpc>
              <a:spcBef>
                <a:spcPts val="700"/>
              </a:spcBef>
              <a:buChar char="•"/>
              <a:tabLst>
                <a:tab pos="78105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Menos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falível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260" y="165100"/>
            <a:ext cx="63601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2845" marR="5080" indent="-1160780">
              <a:lnSpc>
                <a:spcPct val="100000"/>
              </a:lnSpc>
              <a:spcBef>
                <a:spcPts val="100"/>
              </a:spcBef>
              <a:tabLst>
                <a:tab pos="3652520" algn="l"/>
                <a:tab pos="3915410" algn="l"/>
              </a:tabLst>
            </a:pPr>
            <a:r>
              <a:rPr spc="-10" dirty="0" err="1"/>
              <a:t>Conhecimento</a:t>
            </a:r>
            <a:r>
              <a:rPr lang="pt-BR" spc="-10" dirty="0"/>
              <a:t> </a:t>
            </a:r>
            <a:r>
              <a:rPr spc="-10" dirty="0" err="1"/>
              <a:t>científico</a:t>
            </a:r>
            <a:r>
              <a:rPr spc="-10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spc="-10" dirty="0" err="1"/>
              <a:t>valores</a:t>
            </a:r>
            <a:r>
              <a:rPr lang="pt-BR" spc="-10" dirty="0"/>
              <a:t> </a:t>
            </a:r>
            <a:r>
              <a:rPr spc="-10" dirty="0" err="1"/>
              <a:t>sociais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7829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2503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Etnocentrismo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70479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515870"/>
            <a:ext cx="345630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Naturalismo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(o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método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científico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única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forma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efetiva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investigar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realidade)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0" y="186055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6029" y="1805940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Isenção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400" y="274320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6029" y="2689859"/>
            <a:ext cx="219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Objetividade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400" y="362712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6029" y="3572509"/>
            <a:ext cx="2235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Neutralidade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280" y="165100"/>
            <a:ext cx="7447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Ruptura</a:t>
            </a:r>
            <a:r>
              <a:rPr spc="-25" dirty="0"/>
              <a:t> </a:t>
            </a:r>
            <a:r>
              <a:rPr dirty="0"/>
              <a:t>com</a:t>
            </a:r>
            <a:r>
              <a:rPr spc="-10" dirty="0"/>
              <a:t> 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senso</a:t>
            </a:r>
            <a:r>
              <a:rPr spc="-10" dirty="0"/>
              <a:t> comum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158240"/>
            <a:ext cx="7903845" cy="461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Processo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constituído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três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etapas: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</a:pPr>
            <a:r>
              <a:rPr sz="2475" spc="89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Ruptura</a:t>
            </a:r>
            <a:endParaRPr sz="2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475" spc="67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Construção</a:t>
            </a:r>
            <a:endParaRPr sz="2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475" spc="-15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Verificação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Verdana"/>
              <a:cs typeface="Verdana"/>
            </a:endParaRPr>
          </a:p>
          <a:p>
            <a:pPr marL="288925" marR="17780" indent="1905" algn="ctr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“O</a:t>
            </a:r>
            <a:r>
              <a:rPr sz="28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conhecimento</a:t>
            </a:r>
            <a:r>
              <a:rPr sz="2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científico</a:t>
            </a:r>
            <a:r>
              <a:rPr sz="2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é,</a:t>
            </a:r>
            <a:r>
              <a:rPr sz="2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assim, </a:t>
            </a: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conquistado,</a:t>
            </a:r>
            <a:r>
              <a:rPr sz="28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construído</a:t>
            </a:r>
            <a:r>
              <a:rPr sz="2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verificado.”</a:t>
            </a:r>
            <a:endParaRPr sz="2800">
              <a:latin typeface="Verdana"/>
              <a:cs typeface="Verdana"/>
            </a:endParaRPr>
          </a:p>
          <a:p>
            <a:pPr marL="268605" algn="ctr">
              <a:lnSpc>
                <a:spcPct val="100000"/>
              </a:lnSpc>
              <a:spcBef>
                <a:spcPts val="1750"/>
              </a:spcBef>
            </a:pP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Gaston</a:t>
            </a:r>
            <a:r>
              <a:rPr sz="28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Bachelard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192" y="381000"/>
            <a:ext cx="720090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/>
              <a:t>Procedimentos</a:t>
            </a:r>
            <a:r>
              <a:rPr spc="-70" dirty="0"/>
              <a:t> </a:t>
            </a:r>
            <a:r>
              <a:rPr spc="-10" dirty="0"/>
              <a:t>éticos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890" y="1414780"/>
            <a:ext cx="8231505" cy="39458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90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42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Comuns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todas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ciências</a:t>
            </a:r>
            <a:endParaRPr sz="3200">
              <a:latin typeface="Verdana"/>
              <a:cs typeface="Verdana"/>
            </a:endParaRPr>
          </a:p>
          <a:p>
            <a:pPr marL="114300" algn="just">
              <a:lnSpc>
                <a:spcPct val="100000"/>
              </a:lnSpc>
              <a:spcBef>
                <a:spcPts val="80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42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Não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distorcer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dados</a:t>
            </a:r>
            <a:endParaRPr sz="3200">
              <a:latin typeface="Verdana"/>
              <a:cs typeface="Verdana"/>
            </a:endParaRPr>
          </a:p>
          <a:p>
            <a:pPr marL="457200" marR="68580" indent="-342900" algn="just">
              <a:lnSpc>
                <a:spcPct val="100000"/>
              </a:lnSpc>
              <a:spcBef>
                <a:spcPts val="80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50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Referir</a:t>
            </a:r>
            <a:r>
              <a:rPr sz="3200" spc="390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sempre</a:t>
            </a:r>
            <a:r>
              <a:rPr sz="3200" spc="400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200" spc="395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diferentes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perspectivas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encontradas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durante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investigação</a:t>
            </a:r>
            <a:endParaRPr sz="3200">
              <a:latin typeface="Verdana"/>
              <a:cs typeface="Verdana"/>
            </a:endParaRPr>
          </a:p>
          <a:p>
            <a:pPr marL="114300" algn="just">
              <a:lnSpc>
                <a:spcPct val="100000"/>
              </a:lnSpc>
              <a:spcBef>
                <a:spcPts val="79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42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Citar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sempre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fontes</a:t>
            </a:r>
            <a:endParaRPr sz="3200">
              <a:latin typeface="Verdana"/>
              <a:cs typeface="Verdana"/>
            </a:endParaRPr>
          </a:p>
          <a:p>
            <a:pPr marL="114300" algn="just">
              <a:lnSpc>
                <a:spcPct val="100000"/>
              </a:lnSpc>
              <a:spcBef>
                <a:spcPts val="80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19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Respeitar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todos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colaboradores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239" y="292100"/>
            <a:ext cx="561594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840" algn="ctr">
              <a:lnSpc>
                <a:spcPct val="100000"/>
              </a:lnSpc>
              <a:spcBef>
                <a:spcPts val="100"/>
              </a:spcBef>
              <a:tabLst>
                <a:tab pos="3257550" algn="l"/>
              </a:tabLst>
            </a:pPr>
            <a:r>
              <a:rPr dirty="0"/>
              <a:t>Da</a:t>
            </a:r>
            <a:r>
              <a:rPr spc="-25" dirty="0"/>
              <a:t> </a:t>
            </a:r>
            <a:r>
              <a:rPr dirty="0"/>
              <a:t>teoria</a:t>
            </a:r>
            <a:r>
              <a:rPr spc="-10" dirty="0"/>
              <a:t> </a:t>
            </a:r>
            <a:r>
              <a:rPr dirty="0"/>
              <a:t>aos</a:t>
            </a:r>
            <a:r>
              <a:rPr spc="-15" dirty="0"/>
              <a:t> </a:t>
            </a:r>
            <a:r>
              <a:rPr spc="-10" dirty="0"/>
              <a:t>fatos </a:t>
            </a:r>
            <a:r>
              <a:rPr dirty="0"/>
              <a:t>ou</a:t>
            </a:r>
            <a:r>
              <a:rPr spc="-15" dirty="0"/>
              <a:t> </a:t>
            </a:r>
            <a:r>
              <a:rPr dirty="0"/>
              <a:t>dos</a:t>
            </a:r>
            <a:r>
              <a:rPr spc="-10" dirty="0"/>
              <a:t> </a:t>
            </a:r>
            <a:r>
              <a:rPr spc="-10" dirty="0" err="1"/>
              <a:t>fatos</a:t>
            </a:r>
            <a:r>
              <a:rPr lang="pt-BR" spc="-10" dirty="0"/>
              <a:t> </a:t>
            </a:r>
            <a:r>
              <a:rPr dirty="0"/>
              <a:t>à</a:t>
            </a:r>
            <a:r>
              <a:rPr spc="-10" dirty="0"/>
              <a:t> teoria?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109" y="2630170"/>
            <a:ext cx="3181350" cy="1668780"/>
            <a:chOff x="245109" y="2630170"/>
            <a:chExt cx="3181350" cy="1668780"/>
          </a:xfrm>
        </p:grpSpPr>
        <p:sp>
          <p:nvSpPr>
            <p:cNvPr id="4" name="object 4"/>
            <p:cNvSpPr/>
            <p:nvPr/>
          </p:nvSpPr>
          <p:spPr>
            <a:xfrm>
              <a:off x="251459" y="2636520"/>
              <a:ext cx="3168650" cy="1656080"/>
            </a:xfrm>
            <a:custGeom>
              <a:avLst/>
              <a:gdLst/>
              <a:ahLst/>
              <a:cxnLst/>
              <a:rect l="l" t="t" r="r" b="b"/>
              <a:pathLst>
                <a:path w="3168650" h="1656079">
                  <a:moveTo>
                    <a:pt x="1583690" y="0"/>
                  </a:moveTo>
                  <a:lnTo>
                    <a:pt x="1519922" y="605"/>
                  </a:lnTo>
                  <a:lnTo>
                    <a:pt x="1456913" y="2409"/>
                  </a:lnTo>
                  <a:lnTo>
                    <a:pt x="1394703" y="5391"/>
                  </a:lnTo>
                  <a:lnTo>
                    <a:pt x="1333330" y="9532"/>
                  </a:lnTo>
                  <a:lnTo>
                    <a:pt x="1272831" y="14811"/>
                  </a:lnTo>
                  <a:lnTo>
                    <a:pt x="1213246" y="21208"/>
                  </a:lnTo>
                  <a:lnTo>
                    <a:pt x="1154612" y="28704"/>
                  </a:lnTo>
                  <a:lnTo>
                    <a:pt x="1096968" y="37278"/>
                  </a:lnTo>
                  <a:lnTo>
                    <a:pt x="1040352" y="46911"/>
                  </a:lnTo>
                  <a:lnTo>
                    <a:pt x="984803" y="57582"/>
                  </a:lnTo>
                  <a:lnTo>
                    <a:pt x="930359" y="69272"/>
                  </a:lnTo>
                  <a:lnTo>
                    <a:pt x="877059" y="81961"/>
                  </a:lnTo>
                  <a:lnTo>
                    <a:pt x="824940" y="95628"/>
                  </a:lnTo>
                  <a:lnTo>
                    <a:pt x="774041" y="110254"/>
                  </a:lnTo>
                  <a:lnTo>
                    <a:pt x="724401" y="125819"/>
                  </a:lnTo>
                  <a:lnTo>
                    <a:pt x="676057" y="142303"/>
                  </a:lnTo>
                  <a:lnTo>
                    <a:pt x="629049" y="159686"/>
                  </a:lnTo>
                  <a:lnTo>
                    <a:pt x="583415" y="177948"/>
                  </a:lnTo>
                  <a:lnTo>
                    <a:pt x="539192" y="197068"/>
                  </a:lnTo>
                  <a:lnTo>
                    <a:pt x="496419" y="217028"/>
                  </a:lnTo>
                  <a:lnTo>
                    <a:pt x="455136" y="237807"/>
                  </a:lnTo>
                  <a:lnTo>
                    <a:pt x="415379" y="259385"/>
                  </a:lnTo>
                  <a:lnTo>
                    <a:pt x="377188" y="281742"/>
                  </a:lnTo>
                  <a:lnTo>
                    <a:pt x="340600" y="304859"/>
                  </a:lnTo>
                  <a:lnTo>
                    <a:pt x="305655" y="328715"/>
                  </a:lnTo>
                  <a:lnTo>
                    <a:pt x="272390" y="353290"/>
                  </a:lnTo>
                  <a:lnTo>
                    <a:pt x="240844" y="378564"/>
                  </a:lnTo>
                  <a:lnTo>
                    <a:pt x="211055" y="404518"/>
                  </a:lnTo>
                  <a:lnTo>
                    <a:pt x="183061" y="431131"/>
                  </a:lnTo>
                  <a:lnTo>
                    <a:pt x="132615" y="486257"/>
                  </a:lnTo>
                  <a:lnTo>
                    <a:pt x="89811" y="543781"/>
                  </a:lnTo>
                  <a:lnTo>
                    <a:pt x="54956" y="603543"/>
                  </a:lnTo>
                  <a:lnTo>
                    <a:pt x="28358" y="665385"/>
                  </a:lnTo>
                  <a:lnTo>
                    <a:pt x="10324" y="729147"/>
                  </a:lnTo>
                  <a:lnTo>
                    <a:pt x="1159" y="794669"/>
                  </a:lnTo>
                  <a:lnTo>
                    <a:pt x="0" y="828039"/>
                  </a:lnTo>
                  <a:lnTo>
                    <a:pt x="1159" y="861324"/>
                  </a:lnTo>
                  <a:lnTo>
                    <a:pt x="10324" y="926697"/>
                  </a:lnTo>
                  <a:lnTo>
                    <a:pt x="28358" y="990342"/>
                  </a:lnTo>
                  <a:lnTo>
                    <a:pt x="54956" y="1052095"/>
                  </a:lnTo>
                  <a:lnTo>
                    <a:pt x="89811" y="1111794"/>
                  </a:lnTo>
                  <a:lnTo>
                    <a:pt x="132615" y="1169279"/>
                  </a:lnTo>
                  <a:lnTo>
                    <a:pt x="183061" y="1224385"/>
                  </a:lnTo>
                  <a:lnTo>
                    <a:pt x="211055" y="1250997"/>
                  </a:lnTo>
                  <a:lnTo>
                    <a:pt x="240844" y="1276953"/>
                  </a:lnTo>
                  <a:lnTo>
                    <a:pt x="272390" y="1302233"/>
                  </a:lnTo>
                  <a:lnTo>
                    <a:pt x="305655" y="1326818"/>
                  </a:lnTo>
                  <a:lnTo>
                    <a:pt x="340600" y="1350687"/>
                  </a:lnTo>
                  <a:lnTo>
                    <a:pt x="377188" y="1373820"/>
                  </a:lnTo>
                  <a:lnTo>
                    <a:pt x="415379" y="1396196"/>
                  </a:lnTo>
                  <a:lnTo>
                    <a:pt x="455136" y="1417796"/>
                  </a:lnTo>
                  <a:lnTo>
                    <a:pt x="496419" y="1438598"/>
                  </a:lnTo>
                  <a:lnTo>
                    <a:pt x="539192" y="1458584"/>
                  </a:lnTo>
                  <a:lnTo>
                    <a:pt x="583415" y="1477732"/>
                  </a:lnTo>
                  <a:lnTo>
                    <a:pt x="629049" y="1496022"/>
                  </a:lnTo>
                  <a:lnTo>
                    <a:pt x="676057" y="1513434"/>
                  </a:lnTo>
                  <a:lnTo>
                    <a:pt x="724401" y="1529947"/>
                  </a:lnTo>
                  <a:lnTo>
                    <a:pt x="774041" y="1545542"/>
                  </a:lnTo>
                  <a:lnTo>
                    <a:pt x="824940" y="1560199"/>
                  </a:lnTo>
                  <a:lnTo>
                    <a:pt x="877059" y="1573896"/>
                  </a:lnTo>
                  <a:lnTo>
                    <a:pt x="930359" y="1586614"/>
                  </a:lnTo>
                  <a:lnTo>
                    <a:pt x="984803" y="1598332"/>
                  </a:lnTo>
                  <a:lnTo>
                    <a:pt x="1040352" y="1609031"/>
                  </a:lnTo>
                  <a:lnTo>
                    <a:pt x="1096968" y="1618689"/>
                  </a:lnTo>
                  <a:lnTo>
                    <a:pt x="1154612" y="1627287"/>
                  </a:lnTo>
                  <a:lnTo>
                    <a:pt x="1213246" y="1634804"/>
                  </a:lnTo>
                  <a:lnTo>
                    <a:pt x="1272831" y="1641221"/>
                  </a:lnTo>
                  <a:lnTo>
                    <a:pt x="1333330" y="1646516"/>
                  </a:lnTo>
                  <a:lnTo>
                    <a:pt x="1394703" y="1650670"/>
                  </a:lnTo>
                  <a:lnTo>
                    <a:pt x="1456913" y="1653662"/>
                  </a:lnTo>
                  <a:lnTo>
                    <a:pt x="1519922" y="1655472"/>
                  </a:lnTo>
                  <a:lnTo>
                    <a:pt x="1583690" y="1656079"/>
                  </a:lnTo>
                  <a:lnTo>
                    <a:pt x="1647460" y="1655472"/>
                  </a:lnTo>
                  <a:lnTo>
                    <a:pt x="1710474" y="1653662"/>
                  </a:lnTo>
                  <a:lnTo>
                    <a:pt x="1772694" y="1650670"/>
                  </a:lnTo>
                  <a:lnTo>
                    <a:pt x="1834081" y="1646516"/>
                  </a:lnTo>
                  <a:lnTo>
                    <a:pt x="1894598" y="1641221"/>
                  </a:lnTo>
                  <a:lnTo>
                    <a:pt x="1954204" y="1634804"/>
                  </a:lnTo>
                  <a:lnTo>
                    <a:pt x="2012861" y="1627287"/>
                  </a:lnTo>
                  <a:lnTo>
                    <a:pt x="2070532" y="1618689"/>
                  </a:lnTo>
                  <a:lnTo>
                    <a:pt x="2127177" y="1609031"/>
                  </a:lnTo>
                  <a:lnTo>
                    <a:pt x="2182758" y="1598332"/>
                  </a:lnTo>
                  <a:lnTo>
                    <a:pt x="2237236" y="1586614"/>
                  </a:lnTo>
                  <a:lnTo>
                    <a:pt x="2290572" y="1573896"/>
                  </a:lnTo>
                  <a:lnTo>
                    <a:pt x="2342729" y="1560199"/>
                  </a:lnTo>
                  <a:lnTo>
                    <a:pt x="2393667" y="1545542"/>
                  </a:lnTo>
                  <a:lnTo>
                    <a:pt x="2443349" y="1529947"/>
                  </a:lnTo>
                  <a:lnTo>
                    <a:pt x="2491734" y="1513434"/>
                  </a:lnTo>
                  <a:lnTo>
                    <a:pt x="2538786" y="1496022"/>
                  </a:lnTo>
                  <a:lnTo>
                    <a:pt x="2584464" y="1477732"/>
                  </a:lnTo>
                  <a:lnTo>
                    <a:pt x="2628732" y="1458584"/>
                  </a:lnTo>
                  <a:lnTo>
                    <a:pt x="2671549" y="1438598"/>
                  </a:lnTo>
                  <a:lnTo>
                    <a:pt x="2712878" y="1417796"/>
                  </a:lnTo>
                  <a:lnTo>
                    <a:pt x="2752680" y="1396196"/>
                  </a:lnTo>
                  <a:lnTo>
                    <a:pt x="2790917" y="1373820"/>
                  </a:lnTo>
                  <a:lnTo>
                    <a:pt x="2827549" y="1350687"/>
                  </a:lnTo>
                  <a:lnTo>
                    <a:pt x="2862539" y="1326818"/>
                  </a:lnTo>
                  <a:lnTo>
                    <a:pt x="2895847" y="1302233"/>
                  </a:lnTo>
                  <a:lnTo>
                    <a:pt x="2927435" y="1276953"/>
                  </a:lnTo>
                  <a:lnTo>
                    <a:pt x="2957265" y="1250997"/>
                  </a:lnTo>
                  <a:lnTo>
                    <a:pt x="2985298" y="1224385"/>
                  </a:lnTo>
                  <a:lnTo>
                    <a:pt x="3035819" y="1169279"/>
                  </a:lnTo>
                  <a:lnTo>
                    <a:pt x="3078688" y="1111794"/>
                  </a:lnTo>
                  <a:lnTo>
                    <a:pt x="3113599" y="1052095"/>
                  </a:lnTo>
                  <a:lnTo>
                    <a:pt x="3140241" y="990342"/>
                  </a:lnTo>
                  <a:lnTo>
                    <a:pt x="3158307" y="926697"/>
                  </a:lnTo>
                  <a:lnTo>
                    <a:pt x="3167487" y="861324"/>
                  </a:lnTo>
                  <a:lnTo>
                    <a:pt x="3168650" y="828039"/>
                  </a:lnTo>
                  <a:lnTo>
                    <a:pt x="3167487" y="794669"/>
                  </a:lnTo>
                  <a:lnTo>
                    <a:pt x="3158307" y="729147"/>
                  </a:lnTo>
                  <a:lnTo>
                    <a:pt x="3140241" y="665385"/>
                  </a:lnTo>
                  <a:lnTo>
                    <a:pt x="3113599" y="603543"/>
                  </a:lnTo>
                  <a:lnTo>
                    <a:pt x="3078688" y="543781"/>
                  </a:lnTo>
                  <a:lnTo>
                    <a:pt x="3035819" y="486257"/>
                  </a:lnTo>
                  <a:lnTo>
                    <a:pt x="2985298" y="431131"/>
                  </a:lnTo>
                  <a:lnTo>
                    <a:pt x="2957265" y="404518"/>
                  </a:lnTo>
                  <a:lnTo>
                    <a:pt x="2927435" y="378564"/>
                  </a:lnTo>
                  <a:lnTo>
                    <a:pt x="2895847" y="353290"/>
                  </a:lnTo>
                  <a:lnTo>
                    <a:pt x="2862539" y="328715"/>
                  </a:lnTo>
                  <a:lnTo>
                    <a:pt x="2827549" y="304859"/>
                  </a:lnTo>
                  <a:lnTo>
                    <a:pt x="2790917" y="281742"/>
                  </a:lnTo>
                  <a:lnTo>
                    <a:pt x="2752680" y="259385"/>
                  </a:lnTo>
                  <a:lnTo>
                    <a:pt x="2712878" y="237807"/>
                  </a:lnTo>
                  <a:lnTo>
                    <a:pt x="2671549" y="217028"/>
                  </a:lnTo>
                  <a:lnTo>
                    <a:pt x="2628732" y="197068"/>
                  </a:lnTo>
                  <a:lnTo>
                    <a:pt x="2584464" y="177948"/>
                  </a:lnTo>
                  <a:lnTo>
                    <a:pt x="2538786" y="159686"/>
                  </a:lnTo>
                  <a:lnTo>
                    <a:pt x="2491734" y="142303"/>
                  </a:lnTo>
                  <a:lnTo>
                    <a:pt x="2443349" y="125819"/>
                  </a:lnTo>
                  <a:lnTo>
                    <a:pt x="2393667" y="110254"/>
                  </a:lnTo>
                  <a:lnTo>
                    <a:pt x="2342729" y="95628"/>
                  </a:lnTo>
                  <a:lnTo>
                    <a:pt x="2290572" y="81961"/>
                  </a:lnTo>
                  <a:lnTo>
                    <a:pt x="2237236" y="69272"/>
                  </a:lnTo>
                  <a:lnTo>
                    <a:pt x="2182758" y="57582"/>
                  </a:lnTo>
                  <a:lnTo>
                    <a:pt x="2127177" y="46911"/>
                  </a:lnTo>
                  <a:lnTo>
                    <a:pt x="2070532" y="37278"/>
                  </a:lnTo>
                  <a:lnTo>
                    <a:pt x="2012861" y="28704"/>
                  </a:lnTo>
                  <a:lnTo>
                    <a:pt x="1954204" y="21208"/>
                  </a:lnTo>
                  <a:lnTo>
                    <a:pt x="1894598" y="14811"/>
                  </a:lnTo>
                  <a:lnTo>
                    <a:pt x="1834081" y="9532"/>
                  </a:lnTo>
                  <a:lnTo>
                    <a:pt x="1772694" y="5391"/>
                  </a:lnTo>
                  <a:lnTo>
                    <a:pt x="1710474" y="2409"/>
                  </a:lnTo>
                  <a:lnTo>
                    <a:pt x="1647460" y="605"/>
                  </a:lnTo>
                  <a:lnTo>
                    <a:pt x="158369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59" y="2636520"/>
              <a:ext cx="3168650" cy="1656080"/>
            </a:xfrm>
            <a:custGeom>
              <a:avLst/>
              <a:gdLst/>
              <a:ahLst/>
              <a:cxnLst/>
              <a:rect l="l" t="t" r="r" b="b"/>
              <a:pathLst>
                <a:path w="3168650" h="1656079">
                  <a:moveTo>
                    <a:pt x="1583690" y="0"/>
                  </a:moveTo>
                  <a:lnTo>
                    <a:pt x="1647460" y="605"/>
                  </a:lnTo>
                  <a:lnTo>
                    <a:pt x="1710474" y="2409"/>
                  </a:lnTo>
                  <a:lnTo>
                    <a:pt x="1772694" y="5391"/>
                  </a:lnTo>
                  <a:lnTo>
                    <a:pt x="1834081" y="9532"/>
                  </a:lnTo>
                  <a:lnTo>
                    <a:pt x="1894598" y="14811"/>
                  </a:lnTo>
                  <a:lnTo>
                    <a:pt x="1954204" y="21208"/>
                  </a:lnTo>
                  <a:lnTo>
                    <a:pt x="2012861" y="28704"/>
                  </a:lnTo>
                  <a:lnTo>
                    <a:pt x="2070532" y="37278"/>
                  </a:lnTo>
                  <a:lnTo>
                    <a:pt x="2127177" y="46911"/>
                  </a:lnTo>
                  <a:lnTo>
                    <a:pt x="2182758" y="57582"/>
                  </a:lnTo>
                  <a:lnTo>
                    <a:pt x="2237236" y="69272"/>
                  </a:lnTo>
                  <a:lnTo>
                    <a:pt x="2290572" y="81961"/>
                  </a:lnTo>
                  <a:lnTo>
                    <a:pt x="2342729" y="95628"/>
                  </a:lnTo>
                  <a:lnTo>
                    <a:pt x="2393667" y="110254"/>
                  </a:lnTo>
                  <a:lnTo>
                    <a:pt x="2443349" y="125819"/>
                  </a:lnTo>
                  <a:lnTo>
                    <a:pt x="2491734" y="142303"/>
                  </a:lnTo>
                  <a:lnTo>
                    <a:pt x="2538786" y="159686"/>
                  </a:lnTo>
                  <a:lnTo>
                    <a:pt x="2584464" y="177948"/>
                  </a:lnTo>
                  <a:lnTo>
                    <a:pt x="2628732" y="197068"/>
                  </a:lnTo>
                  <a:lnTo>
                    <a:pt x="2671549" y="217028"/>
                  </a:lnTo>
                  <a:lnTo>
                    <a:pt x="2712878" y="237807"/>
                  </a:lnTo>
                  <a:lnTo>
                    <a:pt x="2752680" y="259385"/>
                  </a:lnTo>
                  <a:lnTo>
                    <a:pt x="2790917" y="281742"/>
                  </a:lnTo>
                  <a:lnTo>
                    <a:pt x="2827549" y="304859"/>
                  </a:lnTo>
                  <a:lnTo>
                    <a:pt x="2862539" y="328715"/>
                  </a:lnTo>
                  <a:lnTo>
                    <a:pt x="2895847" y="353290"/>
                  </a:lnTo>
                  <a:lnTo>
                    <a:pt x="2927435" y="378564"/>
                  </a:lnTo>
                  <a:lnTo>
                    <a:pt x="2957265" y="404518"/>
                  </a:lnTo>
                  <a:lnTo>
                    <a:pt x="2985298" y="431131"/>
                  </a:lnTo>
                  <a:lnTo>
                    <a:pt x="3035819" y="486257"/>
                  </a:lnTo>
                  <a:lnTo>
                    <a:pt x="3078688" y="543781"/>
                  </a:lnTo>
                  <a:lnTo>
                    <a:pt x="3113599" y="603543"/>
                  </a:lnTo>
                  <a:lnTo>
                    <a:pt x="3140241" y="665385"/>
                  </a:lnTo>
                  <a:lnTo>
                    <a:pt x="3158307" y="729147"/>
                  </a:lnTo>
                  <a:lnTo>
                    <a:pt x="3167487" y="794669"/>
                  </a:lnTo>
                  <a:lnTo>
                    <a:pt x="3168650" y="828039"/>
                  </a:lnTo>
                  <a:lnTo>
                    <a:pt x="3167487" y="861324"/>
                  </a:lnTo>
                  <a:lnTo>
                    <a:pt x="3158307" y="926697"/>
                  </a:lnTo>
                  <a:lnTo>
                    <a:pt x="3140241" y="990342"/>
                  </a:lnTo>
                  <a:lnTo>
                    <a:pt x="3113599" y="1052095"/>
                  </a:lnTo>
                  <a:lnTo>
                    <a:pt x="3078688" y="1111794"/>
                  </a:lnTo>
                  <a:lnTo>
                    <a:pt x="3035819" y="1169279"/>
                  </a:lnTo>
                  <a:lnTo>
                    <a:pt x="2985298" y="1224385"/>
                  </a:lnTo>
                  <a:lnTo>
                    <a:pt x="2957265" y="1250997"/>
                  </a:lnTo>
                  <a:lnTo>
                    <a:pt x="2927435" y="1276953"/>
                  </a:lnTo>
                  <a:lnTo>
                    <a:pt x="2895847" y="1302233"/>
                  </a:lnTo>
                  <a:lnTo>
                    <a:pt x="2862539" y="1326818"/>
                  </a:lnTo>
                  <a:lnTo>
                    <a:pt x="2827549" y="1350687"/>
                  </a:lnTo>
                  <a:lnTo>
                    <a:pt x="2790917" y="1373820"/>
                  </a:lnTo>
                  <a:lnTo>
                    <a:pt x="2752680" y="1396196"/>
                  </a:lnTo>
                  <a:lnTo>
                    <a:pt x="2712878" y="1417796"/>
                  </a:lnTo>
                  <a:lnTo>
                    <a:pt x="2671549" y="1438598"/>
                  </a:lnTo>
                  <a:lnTo>
                    <a:pt x="2628732" y="1458584"/>
                  </a:lnTo>
                  <a:lnTo>
                    <a:pt x="2584464" y="1477732"/>
                  </a:lnTo>
                  <a:lnTo>
                    <a:pt x="2538786" y="1496022"/>
                  </a:lnTo>
                  <a:lnTo>
                    <a:pt x="2491734" y="1513434"/>
                  </a:lnTo>
                  <a:lnTo>
                    <a:pt x="2443349" y="1529947"/>
                  </a:lnTo>
                  <a:lnTo>
                    <a:pt x="2393667" y="1545542"/>
                  </a:lnTo>
                  <a:lnTo>
                    <a:pt x="2342729" y="1560199"/>
                  </a:lnTo>
                  <a:lnTo>
                    <a:pt x="2290572" y="1573896"/>
                  </a:lnTo>
                  <a:lnTo>
                    <a:pt x="2237236" y="1586614"/>
                  </a:lnTo>
                  <a:lnTo>
                    <a:pt x="2182758" y="1598332"/>
                  </a:lnTo>
                  <a:lnTo>
                    <a:pt x="2127177" y="1609031"/>
                  </a:lnTo>
                  <a:lnTo>
                    <a:pt x="2070532" y="1618689"/>
                  </a:lnTo>
                  <a:lnTo>
                    <a:pt x="2012861" y="1627287"/>
                  </a:lnTo>
                  <a:lnTo>
                    <a:pt x="1954204" y="1634804"/>
                  </a:lnTo>
                  <a:lnTo>
                    <a:pt x="1894598" y="1641221"/>
                  </a:lnTo>
                  <a:lnTo>
                    <a:pt x="1834081" y="1646516"/>
                  </a:lnTo>
                  <a:lnTo>
                    <a:pt x="1772694" y="1650670"/>
                  </a:lnTo>
                  <a:lnTo>
                    <a:pt x="1710474" y="1653662"/>
                  </a:lnTo>
                  <a:lnTo>
                    <a:pt x="1647460" y="1655472"/>
                  </a:lnTo>
                  <a:lnTo>
                    <a:pt x="1583690" y="1656079"/>
                  </a:lnTo>
                  <a:lnTo>
                    <a:pt x="1519922" y="1655472"/>
                  </a:lnTo>
                  <a:lnTo>
                    <a:pt x="1456913" y="1653662"/>
                  </a:lnTo>
                  <a:lnTo>
                    <a:pt x="1394703" y="1650670"/>
                  </a:lnTo>
                  <a:lnTo>
                    <a:pt x="1333330" y="1646516"/>
                  </a:lnTo>
                  <a:lnTo>
                    <a:pt x="1272831" y="1641221"/>
                  </a:lnTo>
                  <a:lnTo>
                    <a:pt x="1213246" y="1634804"/>
                  </a:lnTo>
                  <a:lnTo>
                    <a:pt x="1154612" y="1627287"/>
                  </a:lnTo>
                  <a:lnTo>
                    <a:pt x="1096968" y="1618689"/>
                  </a:lnTo>
                  <a:lnTo>
                    <a:pt x="1040352" y="1609031"/>
                  </a:lnTo>
                  <a:lnTo>
                    <a:pt x="984803" y="1598332"/>
                  </a:lnTo>
                  <a:lnTo>
                    <a:pt x="930359" y="1586614"/>
                  </a:lnTo>
                  <a:lnTo>
                    <a:pt x="877059" y="1573896"/>
                  </a:lnTo>
                  <a:lnTo>
                    <a:pt x="824940" y="1560199"/>
                  </a:lnTo>
                  <a:lnTo>
                    <a:pt x="774041" y="1545542"/>
                  </a:lnTo>
                  <a:lnTo>
                    <a:pt x="724401" y="1529947"/>
                  </a:lnTo>
                  <a:lnTo>
                    <a:pt x="676057" y="1513434"/>
                  </a:lnTo>
                  <a:lnTo>
                    <a:pt x="629049" y="1496022"/>
                  </a:lnTo>
                  <a:lnTo>
                    <a:pt x="583415" y="1477732"/>
                  </a:lnTo>
                  <a:lnTo>
                    <a:pt x="539192" y="1458584"/>
                  </a:lnTo>
                  <a:lnTo>
                    <a:pt x="496419" y="1438598"/>
                  </a:lnTo>
                  <a:lnTo>
                    <a:pt x="455136" y="1417796"/>
                  </a:lnTo>
                  <a:lnTo>
                    <a:pt x="415379" y="1396196"/>
                  </a:lnTo>
                  <a:lnTo>
                    <a:pt x="377188" y="1373820"/>
                  </a:lnTo>
                  <a:lnTo>
                    <a:pt x="340600" y="1350687"/>
                  </a:lnTo>
                  <a:lnTo>
                    <a:pt x="305655" y="1326818"/>
                  </a:lnTo>
                  <a:lnTo>
                    <a:pt x="272390" y="1302233"/>
                  </a:lnTo>
                  <a:lnTo>
                    <a:pt x="240844" y="1276953"/>
                  </a:lnTo>
                  <a:lnTo>
                    <a:pt x="211055" y="1250997"/>
                  </a:lnTo>
                  <a:lnTo>
                    <a:pt x="183061" y="1224385"/>
                  </a:lnTo>
                  <a:lnTo>
                    <a:pt x="132615" y="1169279"/>
                  </a:lnTo>
                  <a:lnTo>
                    <a:pt x="89811" y="1111794"/>
                  </a:lnTo>
                  <a:lnTo>
                    <a:pt x="54956" y="1052095"/>
                  </a:lnTo>
                  <a:lnTo>
                    <a:pt x="28358" y="990342"/>
                  </a:lnTo>
                  <a:lnTo>
                    <a:pt x="10324" y="926697"/>
                  </a:lnTo>
                  <a:lnTo>
                    <a:pt x="1159" y="861324"/>
                  </a:lnTo>
                  <a:lnTo>
                    <a:pt x="0" y="828039"/>
                  </a:lnTo>
                  <a:lnTo>
                    <a:pt x="1159" y="794669"/>
                  </a:lnTo>
                  <a:lnTo>
                    <a:pt x="10324" y="729147"/>
                  </a:lnTo>
                  <a:lnTo>
                    <a:pt x="28358" y="665385"/>
                  </a:lnTo>
                  <a:lnTo>
                    <a:pt x="54956" y="603543"/>
                  </a:lnTo>
                  <a:lnTo>
                    <a:pt x="89811" y="543781"/>
                  </a:lnTo>
                  <a:lnTo>
                    <a:pt x="132615" y="486257"/>
                  </a:lnTo>
                  <a:lnTo>
                    <a:pt x="183061" y="431131"/>
                  </a:lnTo>
                  <a:lnTo>
                    <a:pt x="211055" y="404518"/>
                  </a:lnTo>
                  <a:lnTo>
                    <a:pt x="240844" y="378564"/>
                  </a:lnTo>
                  <a:lnTo>
                    <a:pt x="272390" y="353290"/>
                  </a:lnTo>
                  <a:lnTo>
                    <a:pt x="305655" y="328715"/>
                  </a:lnTo>
                  <a:lnTo>
                    <a:pt x="340600" y="304859"/>
                  </a:lnTo>
                  <a:lnTo>
                    <a:pt x="377188" y="281742"/>
                  </a:lnTo>
                  <a:lnTo>
                    <a:pt x="415379" y="259385"/>
                  </a:lnTo>
                  <a:lnTo>
                    <a:pt x="455136" y="237807"/>
                  </a:lnTo>
                  <a:lnTo>
                    <a:pt x="496419" y="217028"/>
                  </a:lnTo>
                  <a:lnTo>
                    <a:pt x="539192" y="197068"/>
                  </a:lnTo>
                  <a:lnTo>
                    <a:pt x="583415" y="177948"/>
                  </a:lnTo>
                  <a:lnTo>
                    <a:pt x="629049" y="159686"/>
                  </a:lnTo>
                  <a:lnTo>
                    <a:pt x="676057" y="142303"/>
                  </a:lnTo>
                  <a:lnTo>
                    <a:pt x="724401" y="125819"/>
                  </a:lnTo>
                  <a:lnTo>
                    <a:pt x="774041" y="110254"/>
                  </a:lnTo>
                  <a:lnTo>
                    <a:pt x="824940" y="95628"/>
                  </a:lnTo>
                  <a:lnTo>
                    <a:pt x="877059" y="81961"/>
                  </a:lnTo>
                  <a:lnTo>
                    <a:pt x="930359" y="69272"/>
                  </a:lnTo>
                  <a:lnTo>
                    <a:pt x="984803" y="57582"/>
                  </a:lnTo>
                  <a:lnTo>
                    <a:pt x="1040352" y="46911"/>
                  </a:lnTo>
                  <a:lnTo>
                    <a:pt x="1096968" y="37278"/>
                  </a:lnTo>
                  <a:lnTo>
                    <a:pt x="1154612" y="28704"/>
                  </a:lnTo>
                  <a:lnTo>
                    <a:pt x="1213246" y="21208"/>
                  </a:lnTo>
                  <a:lnTo>
                    <a:pt x="1272831" y="14811"/>
                  </a:lnTo>
                  <a:lnTo>
                    <a:pt x="1333330" y="9532"/>
                  </a:lnTo>
                  <a:lnTo>
                    <a:pt x="1394703" y="5391"/>
                  </a:lnTo>
                  <a:lnTo>
                    <a:pt x="1456913" y="2409"/>
                  </a:lnTo>
                  <a:lnTo>
                    <a:pt x="1519922" y="605"/>
                  </a:lnTo>
                  <a:lnTo>
                    <a:pt x="1583690" y="0"/>
                  </a:lnTo>
                  <a:close/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160" y="2630233"/>
              <a:ext cx="3181350" cy="1668780"/>
            </a:xfrm>
            <a:custGeom>
              <a:avLst/>
              <a:gdLst/>
              <a:ahLst/>
              <a:cxnLst/>
              <a:rect l="l" t="t" r="r" b="b"/>
              <a:pathLst>
                <a:path w="3181350" h="166877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181350" h="1668779">
                  <a:moveTo>
                    <a:pt x="3181235" y="1662366"/>
                  </a:moveTo>
                  <a:lnTo>
                    <a:pt x="3179394" y="1657921"/>
                  </a:lnTo>
                  <a:lnTo>
                    <a:pt x="3174949" y="1656080"/>
                  </a:lnTo>
                  <a:lnTo>
                    <a:pt x="3170491" y="1657921"/>
                  </a:lnTo>
                  <a:lnTo>
                    <a:pt x="3168650" y="1662366"/>
                  </a:lnTo>
                  <a:lnTo>
                    <a:pt x="3170491" y="1666824"/>
                  </a:lnTo>
                  <a:lnTo>
                    <a:pt x="3174949" y="1668665"/>
                  </a:lnTo>
                  <a:lnTo>
                    <a:pt x="3179394" y="1666824"/>
                  </a:lnTo>
                  <a:lnTo>
                    <a:pt x="3181235" y="16623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3069" y="3268979"/>
            <a:ext cx="280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463D"/>
                </a:solidFill>
                <a:latin typeface="Verdana"/>
                <a:cs typeface="Verdana"/>
              </a:rPr>
              <a:t>Mundo</a:t>
            </a:r>
            <a:r>
              <a:rPr sz="2400" b="1" spc="-30" dirty="0">
                <a:solidFill>
                  <a:srgbClr val="44463D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44463D"/>
                </a:solidFill>
                <a:latin typeface="Verdana"/>
                <a:cs typeface="Verdana"/>
              </a:rPr>
              <a:t>da</a:t>
            </a:r>
            <a:r>
              <a:rPr sz="2400" b="1" spc="-25" dirty="0">
                <a:solidFill>
                  <a:srgbClr val="44463D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44463D"/>
                </a:solidFill>
                <a:latin typeface="Verdana"/>
                <a:cs typeface="Verdana"/>
              </a:rPr>
              <a:t>teoria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01700" y="2630230"/>
            <a:ext cx="3326129" cy="1813560"/>
            <a:chOff x="5501700" y="2630230"/>
            <a:chExt cx="3326129" cy="1813560"/>
          </a:xfrm>
        </p:grpSpPr>
        <p:sp>
          <p:nvSpPr>
            <p:cNvPr id="9" name="object 9"/>
            <p:cNvSpPr/>
            <p:nvPr/>
          </p:nvSpPr>
          <p:spPr>
            <a:xfrm>
              <a:off x="5507989" y="2636520"/>
              <a:ext cx="3313429" cy="1800860"/>
            </a:xfrm>
            <a:custGeom>
              <a:avLst/>
              <a:gdLst/>
              <a:ahLst/>
              <a:cxnLst/>
              <a:rect l="l" t="t" r="r" b="b"/>
              <a:pathLst>
                <a:path w="3313429" h="1800860">
                  <a:moveTo>
                    <a:pt x="1657350" y="0"/>
                  </a:moveTo>
                  <a:lnTo>
                    <a:pt x="1595031" y="574"/>
                  </a:lnTo>
                  <a:lnTo>
                    <a:pt x="1533403" y="2286"/>
                  </a:lnTo>
                  <a:lnTo>
                    <a:pt x="1472500" y="5118"/>
                  </a:lnTo>
                  <a:lnTo>
                    <a:pt x="1412352" y="9052"/>
                  </a:lnTo>
                  <a:lnTo>
                    <a:pt x="1352994" y="14071"/>
                  </a:lnTo>
                  <a:lnTo>
                    <a:pt x="1294457" y="20155"/>
                  </a:lnTo>
                  <a:lnTo>
                    <a:pt x="1236774" y="27289"/>
                  </a:lnTo>
                  <a:lnTo>
                    <a:pt x="1179978" y="35454"/>
                  </a:lnTo>
                  <a:lnTo>
                    <a:pt x="1124102" y="44632"/>
                  </a:lnTo>
                  <a:lnTo>
                    <a:pt x="1069177" y="54806"/>
                  </a:lnTo>
                  <a:lnTo>
                    <a:pt x="1015238" y="65958"/>
                  </a:lnTo>
                  <a:lnTo>
                    <a:pt x="962315" y="78070"/>
                  </a:lnTo>
                  <a:lnTo>
                    <a:pt x="910443" y="91125"/>
                  </a:lnTo>
                  <a:lnTo>
                    <a:pt x="859652" y="105105"/>
                  </a:lnTo>
                  <a:lnTo>
                    <a:pt x="809977" y="119991"/>
                  </a:lnTo>
                  <a:lnTo>
                    <a:pt x="761450" y="135767"/>
                  </a:lnTo>
                  <a:lnTo>
                    <a:pt x="714103" y="152414"/>
                  </a:lnTo>
                  <a:lnTo>
                    <a:pt x="667969" y="169915"/>
                  </a:lnTo>
                  <a:lnTo>
                    <a:pt x="623080" y="188253"/>
                  </a:lnTo>
                  <a:lnTo>
                    <a:pt x="579470" y="207408"/>
                  </a:lnTo>
                  <a:lnTo>
                    <a:pt x="537170" y="227365"/>
                  </a:lnTo>
                  <a:lnTo>
                    <a:pt x="496214" y="248104"/>
                  </a:lnTo>
                  <a:lnTo>
                    <a:pt x="456633" y="269609"/>
                  </a:lnTo>
                  <a:lnTo>
                    <a:pt x="418462" y="291861"/>
                  </a:lnTo>
                  <a:lnTo>
                    <a:pt x="381731" y="314843"/>
                  </a:lnTo>
                  <a:lnTo>
                    <a:pt x="346475" y="338537"/>
                  </a:lnTo>
                  <a:lnTo>
                    <a:pt x="312724" y="362925"/>
                  </a:lnTo>
                  <a:lnTo>
                    <a:pt x="280513" y="387990"/>
                  </a:lnTo>
                  <a:lnTo>
                    <a:pt x="249874" y="413713"/>
                  </a:lnTo>
                  <a:lnTo>
                    <a:pt x="220838" y="440078"/>
                  </a:lnTo>
                  <a:lnTo>
                    <a:pt x="193440" y="467066"/>
                  </a:lnTo>
                  <a:lnTo>
                    <a:pt x="143684" y="522842"/>
                  </a:lnTo>
                  <a:lnTo>
                    <a:pt x="100868" y="580898"/>
                  </a:lnTo>
                  <a:lnTo>
                    <a:pt x="65251" y="641094"/>
                  </a:lnTo>
                  <a:lnTo>
                    <a:pt x="37095" y="703286"/>
                  </a:lnTo>
                  <a:lnTo>
                    <a:pt x="16660" y="767334"/>
                  </a:lnTo>
                  <a:lnTo>
                    <a:pt x="4208" y="833096"/>
                  </a:lnTo>
                  <a:lnTo>
                    <a:pt x="0" y="900429"/>
                  </a:lnTo>
                  <a:lnTo>
                    <a:pt x="1057" y="934284"/>
                  </a:lnTo>
                  <a:lnTo>
                    <a:pt x="9420" y="1000849"/>
                  </a:lnTo>
                  <a:lnTo>
                    <a:pt x="25896" y="1065772"/>
                  </a:lnTo>
                  <a:lnTo>
                    <a:pt x="50224" y="1128910"/>
                  </a:lnTo>
                  <a:lnTo>
                    <a:pt x="82143" y="1190122"/>
                  </a:lnTo>
                  <a:lnTo>
                    <a:pt x="121392" y="1249265"/>
                  </a:lnTo>
                  <a:lnTo>
                    <a:pt x="167711" y="1306199"/>
                  </a:lnTo>
                  <a:lnTo>
                    <a:pt x="220838" y="1360781"/>
                  </a:lnTo>
                  <a:lnTo>
                    <a:pt x="249874" y="1387146"/>
                  </a:lnTo>
                  <a:lnTo>
                    <a:pt x="280513" y="1412869"/>
                  </a:lnTo>
                  <a:lnTo>
                    <a:pt x="312724" y="1437934"/>
                  </a:lnTo>
                  <a:lnTo>
                    <a:pt x="346475" y="1462322"/>
                  </a:lnTo>
                  <a:lnTo>
                    <a:pt x="381731" y="1486016"/>
                  </a:lnTo>
                  <a:lnTo>
                    <a:pt x="418462" y="1508998"/>
                  </a:lnTo>
                  <a:lnTo>
                    <a:pt x="456633" y="1531250"/>
                  </a:lnTo>
                  <a:lnTo>
                    <a:pt x="496214" y="1552755"/>
                  </a:lnTo>
                  <a:lnTo>
                    <a:pt x="537170" y="1573494"/>
                  </a:lnTo>
                  <a:lnTo>
                    <a:pt x="579470" y="1593451"/>
                  </a:lnTo>
                  <a:lnTo>
                    <a:pt x="623080" y="1612606"/>
                  </a:lnTo>
                  <a:lnTo>
                    <a:pt x="667969" y="1630944"/>
                  </a:lnTo>
                  <a:lnTo>
                    <a:pt x="714103" y="1648445"/>
                  </a:lnTo>
                  <a:lnTo>
                    <a:pt x="761450" y="1665092"/>
                  </a:lnTo>
                  <a:lnTo>
                    <a:pt x="809977" y="1680868"/>
                  </a:lnTo>
                  <a:lnTo>
                    <a:pt x="859652" y="1695754"/>
                  </a:lnTo>
                  <a:lnTo>
                    <a:pt x="910443" y="1709734"/>
                  </a:lnTo>
                  <a:lnTo>
                    <a:pt x="962315" y="1722789"/>
                  </a:lnTo>
                  <a:lnTo>
                    <a:pt x="1015238" y="1734901"/>
                  </a:lnTo>
                  <a:lnTo>
                    <a:pt x="1069177" y="1746053"/>
                  </a:lnTo>
                  <a:lnTo>
                    <a:pt x="1124102" y="1756227"/>
                  </a:lnTo>
                  <a:lnTo>
                    <a:pt x="1179978" y="1765405"/>
                  </a:lnTo>
                  <a:lnTo>
                    <a:pt x="1236774" y="1773570"/>
                  </a:lnTo>
                  <a:lnTo>
                    <a:pt x="1294457" y="1780704"/>
                  </a:lnTo>
                  <a:lnTo>
                    <a:pt x="1352994" y="1786788"/>
                  </a:lnTo>
                  <a:lnTo>
                    <a:pt x="1412352" y="1791807"/>
                  </a:lnTo>
                  <a:lnTo>
                    <a:pt x="1472500" y="1795741"/>
                  </a:lnTo>
                  <a:lnTo>
                    <a:pt x="1533403" y="1798573"/>
                  </a:lnTo>
                  <a:lnTo>
                    <a:pt x="1595031" y="1800285"/>
                  </a:lnTo>
                  <a:lnTo>
                    <a:pt x="1657350" y="1800859"/>
                  </a:lnTo>
                  <a:lnTo>
                    <a:pt x="1719585" y="1800285"/>
                  </a:lnTo>
                  <a:lnTo>
                    <a:pt x="1781134" y="1798573"/>
                  </a:lnTo>
                  <a:lnTo>
                    <a:pt x="1841962" y="1795741"/>
                  </a:lnTo>
                  <a:lnTo>
                    <a:pt x="1902037" y="1791807"/>
                  </a:lnTo>
                  <a:lnTo>
                    <a:pt x="1961327" y="1786788"/>
                  </a:lnTo>
                  <a:lnTo>
                    <a:pt x="2019799" y="1780704"/>
                  </a:lnTo>
                  <a:lnTo>
                    <a:pt x="2077420" y="1773570"/>
                  </a:lnTo>
                  <a:lnTo>
                    <a:pt x="2134157" y="1765405"/>
                  </a:lnTo>
                  <a:lnTo>
                    <a:pt x="2189977" y="1756227"/>
                  </a:lnTo>
                  <a:lnTo>
                    <a:pt x="2244849" y="1746053"/>
                  </a:lnTo>
                  <a:lnTo>
                    <a:pt x="2298739" y="1734901"/>
                  </a:lnTo>
                  <a:lnTo>
                    <a:pt x="2351615" y="1722789"/>
                  </a:lnTo>
                  <a:lnTo>
                    <a:pt x="2403443" y="1709734"/>
                  </a:lnTo>
                  <a:lnTo>
                    <a:pt x="2454192" y="1695754"/>
                  </a:lnTo>
                  <a:lnTo>
                    <a:pt x="2503828" y="1680868"/>
                  </a:lnTo>
                  <a:lnTo>
                    <a:pt x="2552319" y="1665092"/>
                  </a:lnTo>
                  <a:lnTo>
                    <a:pt x="2599632" y="1648445"/>
                  </a:lnTo>
                  <a:lnTo>
                    <a:pt x="2645735" y="1630944"/>
                  </a:lnTo>
                  <a:lnTo>
                    <a:pt x="2690594" y="1612606"/>
                  </a:lnTo>
                  <a:lnTo>
                    <a:pt x="2734177" y="1593451"/>
                  </a:lnTo>
                  <a:lnTo>
                    <a:pt x="2776452" y="1573494"/>
                  </a:lnTo>
                  <a:lnTo>
                    <a:pt x="2817385" y="1552755"/>
                  </a:lnTo>
                  <a:lnTo>
                    <a:pt x="2856944" y="1531250"/>
                  </a:lnTo>
                  <a:lnTo>
                    <a:pt x="2895096" y="1508998"/>
                  </a:lnTo>
                  <a:lnTo>
                    <a:pt x="2931809" y="1486016"/>
                  </a:lnTo>
                  <a:lnTo>
                    <a:pt x="2967050" y="1462322"/>
                  </a:lnTo>
                  <a:lnTo>
                    <a:pt x="3000786" y="1437934"/>
                  </a:lnTo>
                  <a:lnTo>
                    <a:pt x="3032984" y="1412869"/>
                  </a:lnTo>
                  <a:lnTo>
                    <a:pt x="3063612" y="1387146"/>
                  </a:lnTo>
                  <a:lnTo>
                    <a:pt x="3092638" y="1360781"/>
                  </a:lnTo>
                  <a:lnTo>
                    <a:pt x="3120027" y="1333793"/>
                  </a:lnTo>
                  <a:lnTo>
                    <a:pt x="3169769" y="1278017"/>
                  </a:lnTo>
                  <a:lnTo>
                    <a:pt x="3212575" y="1219961"/>
                  </a:lnTo>
                  <a:lnTo>
                    <a:pt x="3248185" y="1159765"/>
                  </a:lnTo>
                  <a:lnTo>
                    <a:pt x="3276337" y="1097573"/>
                  </a:lnTo>
                  <a:lnTo>
                    <a:pt x="3296770" y="1033525"/>
                  </a:lnTo>
                  <a:lnTo>
                    <a:pt x="3309221" y="967763"/>
                  </a:lnTo>
                  <a:lnTo>
                    <a:pt x="3313430" y="900429"/>
                  </a:lnTo>
                  <a:lnTo>
                    <a:pt x="3312372" y="866575"/>
                  </a:lnTo>
                  <a:lnTo>
                    <a:pt x="3304009" y="800010"/>
                  </a:lnTo>
                  <a:lnTo>
                    <a:pt x="3287535" y="735087"/>
                  </a:lnTo>
                  <a:lnTo>
                    <a:pt x="3263210" y="671949"/>
                  </a:lnTo>
                  <a:lnTo>
                    <a:pt x="3231296" y="610737"/>
                  </a:lnTo>
                  <a:lnTo>
                    <a:pt x="3192055" y="551594"/>
                  </a:lnTo>
                  <a:lnTo>
                    <a:pt x="3145748" y="494660"/>
                  </a:lnTo>
                  <a:lnTo>
                    <a:pt x="3092638" y="440078"/>
                  </a:lnTo>
                  <a:lnTo>
                    <a:pt x="3063612" y="413713"/>
                  </a:lnTo>
                  <a:lnTo>
                    <a:pt x="3032984" y="387990"/>
                  </a:lnTo>
                  <a:lnTo>
                    <a:pt x="3000786" y="362925"/>
                  </a:lnTo>
                  <a:lnTo>
                    <a:pt x="2967050" y="338537"/>
                  </a:lnTo>
                  <a:lnTo>
                    <a:pt x="2931809" y="314843"/>
                  </a:lnTo>
                  <a:lnTo>
                    <a:pt x="2895096" y="291861"/>
                  </a:lnTo>
                  <a:lnTo>
                    <a:pt x="2856944" y="269609"/>
                  </a:lnTo>
                  <a:lnTo>
                    <a:pt x="2817385" y="248104"/>
                  </a:lnTo>
                  <a:lnTo>
                    <a:pt x="2776452" y="227365"/>
                  </a:lnTo>
                  <a:lnTo>
                    <a:pt x="2734177" y="207408"/>
                  </a:lnTo>
                  <a:lnTo>
                    <a:pt x="2690594" y="188253"/>
                  </a:lnTo>
                  <a:lnTo>
                    <a:pt x="2645735" y="169915"/>
                  </a:lnTo>
                  <a:lnTo>
                    <a:pt x="2599632" y="152414"/>
                  </a:lnTo>
                  <a:lnTo>
                    <a:pt x="2552319" y="135767"/>
                  </a:lnTo>
                  <a:lnTo>
                    <a:pt x="2503828" y="119991"/>
                  </a:lnTo>
                  <a:lnTo>
                    <a:pt x="2454192" y="105105"/>
                  </a:lnTo>
                  <a:lnTo>
                    <a:pt x="2403443" y="91125"/>
                  </a:lnTo>
                  <a:lnTo>
                    <a:pt x="2351615" y="78070"/>
                  </a:lnTo>
                  <a:lnTo>
                    <a:pt x="2298739" y="65958"/>
                  </a:lnTo>
                  <a:lnTo>
                    <a:pt x="2244849" y="54806"/>
                  </a:lnTo>
                  <a:lnTo>
                    <a:pt x="2189977" y="44632"/>
                  </a:lnTo>
                  <a:lnTo>
                    <a:pt x="2134157" y="35454"/>
                  </a:lnTo>
                  <a:lnTo>
                    <a:pt x="2077420" y="27289"/>
                  </a:lnTo>
                  <a:lnTo>
                    <a:pt x="2019799" y="20155"/>
                  </a:lnTo>
                  <a:lnTo>
                    <a:pt x="1961327" y="14071"/>
                  </a:lnTo>
                  <a:lnTo>
                    <a:pt x="1902037" y="9052"/>
                  </a:lnTo>
                  <a:lnTo>
                    <a:pt x="1841962" y="5118"/>
                  </a:lnTo>
                  <a:lnTo>
                    <a:pt x="1781134" y="2286"/>
                  </a:lnTo>
                  <a:lnTo>
                    <a:pt x="1719585" y="574"/>
                  </a:lnTo>
                  <a:lnTo>
                    <a:pt x="1657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7989" y="2636520"/>
              <a:ext cx="3313429" cy="1800860"/>
            </a:xfrm>
            <a:custGeom>
              <a:avLst/>
              <a:gdLst/>
              <a:ahLst/>
              <a:cxnLst/>
              <a:rect l="l" t="t" r="r" b="b"/>
              <a:pathLst>
                <a:path w="3313429" h="1800860">
                  <a:moveTo>
                    <a:pt x="1657350" y="0"/>
                  </a:moveTo>
                  <a:lnTo>
                    <a:pt x="1719585" y="574"/>
                  </a:lnTo>
                  <a:lnTo>
                    <a:pt x="1781134" y="2286"/>
                  </a:lnTo>
                  <a:lnTo>
                    <a:pt x="1841962" y="5118"/>
                  </a:lnTo>
                  <a:lnTo>
                    <a:pt x="1902037" y="9052"/>
                  </a:lnTo>
                  <a:lnTo>
                    <a:pt x="1961327" y="14071"/>
                  </a:lnTo>
                  <a:lnTo>
                    <a:pt x="2019799" y="20155"/>
                  </a:lnTo>
                  <a:lnTo>
                    <a:pt x="2077420" y="27289"/>
                  </a:lnTo>
                  <a:lnTo>
                    <a:pt x="2134157" y="35454"/>
                  </a:lnTo>
                  <a:lnTo>
                    <a:pt x="2189977" y="44632"/>
                  </a:lnTo>
                  <a:lnTo>
                    <a:pt x="2244849" y="54806"/>
                  </a:lnTo>
                  <a:lnTo>
                    <a:pt x="2298739" y="65958"/>
                  </a:lnTo>
                  <a:lnTo>
                    <a:pt x="2351615" y="78070"/>
                  </a:lnTo>
                  <a:lnTo>
                    <a:pt x="2403443" y="91125"/>
                  </a:lnTo>
                  <a:lnTo>
                    <a:pt x="2454192" y="105105"/>
                  </a:lnTo>
                  <a:lnTo>
                    <a:pt x="2503828" y="119991"/>
                  </a:lnTo>
                  <a:lnTo>
                    <a:pt x="2552319" y="135767"/>
                  </a:lnTo>
                  <a:lnTo>
                    <a:pt x="2599632" y="152414"/>
                  </a:lnTo>
                  <a:lnTo>
                    <a:pt x="2645735" y="169915"/>
                  </a:lnTo>
                  <a:lnTo>
                    <a:pt x="2690594" y="188253"/>
                  </a:lnTo>
                  <a:lnTo>
                    <a:pt x="2734177" y="207408"/>
                  </a:lnTo>
                  <a:lnTo>
                    <a:pt x="2776452" y="227365"/>
                  </a:lnTo>
                  <a:lnTo>
                    <a:pt x="2817385" y="248104"/>
                  </a:lnTo>
                  <a:lnTo>
                    <a:pt x="2856944" y="269609"/>
                  </a:lnTo>
                  <a:lnTo>
                    <a:pt x="2895096" y="291861"/>
                  </a:lnTo>
                  <a:lnTo>
                    <a:pt x="2931809" y="314843"/>
                  </a:lnTo>
                  <a:lnTo>
                    <a:pt x="2967050" y="338537"/>
                  </a:lnTo>
                  <a:lnTo>
                    <a:pt x="3000786" y="362925"/>
                  </a:lnTo>
                  <a:lnTo>
                    <a:pt x="3032984" y="387990"/>
                  </a:lnTo>
                  <a:lnTo>
                    <a:pt x="3063612" y="413713"/>
                  </a:lnTo>
                  <a:lnTo>
                    <a:pt x="3092638" y="440078"/>
                  </a:lnTo>
                  <a:lnTo>
                    <a:pt x="3120027" y="467066"/>
                  </a:lnTo>
                  <a:lnTo>
                    <a:pt x="3169769" y="522842"/>
                  </a:lnTo>
                  <a:lnTo>
                    <a:pt x="3212575" y="580898"/>
                  </a:lnTo>
                  <a:lnTo>
                    <a:pt x="3248185" y="641094"/>
                  </a:lnTo>
                  <a:lnTo>
                    <a:pt x="3276337" y="703286"/>
                  </a:lnTo>
                  <a:lnTo>
                    <a:pt x="3296770" y="767334"/>
                  </a:lnTo>
                  <a:lnTo>
                    <a:pt x="3309221" y="833096"/>
                  </a:lnTo>
                  <a:lnTo>
                    <a:pt x="3313430" y="900429"/>
                  </a:lnTo>
                  <a:lnTo>
                    <a:pt x="3312372" y="934284"/>
                  </a:lnTo>
                  <a:lnTo>
                    <a:pt x="3304009" y="1000849"/>
                  </a:lnTo>
                  <a:lnTo>
                    <a:pt x="3287535" y="1065772"/>
                  </a:lnTo>
                  <a:lnTo>
                    <a:pt x="3263210" y="1128910"/>
                  </a:lnTo>
                  <a:lnTo>
                    <a:pt x="3231296" y="1190122"/>
                  </a:lnTo>
                  <a:lnTo>
                    <a:pt x="3192055" y="1249265"/>
                  </a:lnTo>
                  <a:lnTo>
                    <a:pt x="3145748" y="1306199"/>
                  </a:lnTo>
                  <a:lnTo>
                    <a:pt x="3092638" y="1360781"/>
                  </a:lnTo>
                  <a:lnTo>
                    <a:pt x="3063612" y="1387146"/>
                  </a:lnTo>
                  <a:lnTo>
                    <a:pt x="3032984" y="1412869"/>
                  </a:lnTo>
                  <a:lnTo>
                    <a:pt x="3000786" y="1437934"/>
                  </a:lnTo>
                  <a:lnTo>
                    <a:pt x="2967050" y="1462322"/>
                  </a:lnTo>
                  <a:lnTo>
                    <a:pt x="2931809" y="1486016"/>
                  </a:lnTo>
                  <a:lnTo>
                    <a:pt x="2895096" y="1508998"/>
                  </a:lnTo>
                  <a:lnTo>
                    <a:pt x="2856944" y="1531250"/>
                  </a:lnTo>
                  <a:lnTo>
                    <a:pt x="2817385" y="1552755"/>
                  </a:lnTo>
                  <a:lnTo>
                    <a:pt x="2776452" y="1573494"/>
                  </a:lnTo>
                  <a:lnTo>
                    <a:pt x="2734177" y="1593451"/>
                  </a:lnTo>
                  <a:lnTo>
                    <a:pt x="2690594" y="1612606"/>
                  </a:lnTo>
                  <a:lnTo>
                    <a:pt x="2645735" y="1630944"/>
                  </a:lnTo>
                  <a:lnTo>
                    <a:pt x="2599632" y="1648445"/>
                  </a:lnTo>
                  <a:lnTo>
                    <a:pt x="2552319" y="1665092"/>
                  </a:lnTo>
                  <a:lnTo>
                    <a:pt x="2503828" y="1680868"/>
                  </a:lnTo>
                  <a:lnTo>
                    <a:pt x="2454192" y="1695754"/>
                  </a:lnTo>
                  <a:lnTo>
                    <a:pt x="2403443" y="1709734"/>
                  </a:lnTo>
                  <a:lnTo>
                    <a:pt x="2351615" y="1722789"/>
                  </a:lnTo>
                  <a:lnTo>
                    <a:pt x="2298739" y="1734901"/>
                  </a:lnTo>
                  <a:lnTo>
                    <a:pt x="2244849" y="1746053"/>
                  </a:lnTo>
                  <a:lnTo>
                    <a:pt x="2189977" y="1756227"/>
                  </a:lnTo>
                  <a:lnTo>
                    <a:pt x="2134157" y="1765405"/>
                  </a:lnTo>
                  <a:lnTo>
                    <a:pt x="2077420" y="1773570"/>
                  </a:lnTo>
                  <a:lnTo>
                    <a:pt x="2019799" y="1780704"/>
                  </a:lnTo>
                  <a:lnTo>
                    <a:pt x="1961327" y="1786788"/>
                  </a:lnTo>
                  <a:lnTo>
                    <a:pt x="1902037" y="1791807"/>
                  </a:lnTo>
                  <a:lnTo>
                    <a:pt x="1841962" y="1795741"/>
                  </a:lnTo>
                  <a:lnTo>
                    <a:pt x="1781134" y="1798573"/>
                  </a:lnTo>
                  <a:lnTo>
                    <a:pt x="1719585" y="1800285"/>
                  </a:lnTo>
                  <a:lnTo>
                    <a:pt x="1657350" y="1800859"/>
                  </a:lnTo>
                  <a:lnTo>
                    <a:pt x="1595031" y="1800285"/>
                  </a:lnTo>
                  <a:lnTo>
                    <a:pt x="1533403" y="1798573"/>
                  </a:lnTo>
                  <a:lnTo>
                    <a:pt x="1472500" y="1795741"/>
                  </a:lnTo>
                  <a:lnTo>
                    <a:pt x="1412352" y="1791807"/>
                  </a:lnTo>
                  <a:lnTo>
                    <a:pt x="1352994" y="1786788"/>
                  </a:lnTo>
                  <a:lnTo>
                    <a:pt x="1294457" y="1780704"/>
                  </a:lnTo>
                  <a:lnTo>
                    <a:pt x="1236774" y="1773570"/>
                  </a:lnTo>
                  <a:lnTo>
                    <a:pt x="1179978" y="1765405"/>
                  </a:lnTo>
                  <a:lnTo>
                    <a:pt x="1124102" y="1756227"/>
                  </a:lnTo>
                  <a:lnTo>
                    <a:pt x="1069177" y="1746053"/>
                  </a:lnTo>
                  <a:lnTo>
                    <a:pt x="1015238" y="1734901"/>
                  </a:lnTo>
                  <a:lnTo>
                    <a:pt x="962315" y="1722789"/>
                  </a:lnTo>
                  <a:lnTo>
                    <a:pt x="910443" y="1709734"/>
                  </a:lnTo>
                  <a:lnTo>
                    <a:pt x="859652" y="1695754"/>
                  </a:lnTo>
                  <a:lnTo>
                    <a:pt x="809977" y="1680868"/>
                  </a:lnTo>
                  <a:lnTo>
                    <a:pt x="761450" y="1665092"/>
                  </a:lnTo>
                  <a:lnTo>
                    <a:pt x="714103" y="1648445"/>
                  </a:lnTo>
                  <a:lnTo>
                    <a:pt x="667969" y="1630944"/>
                  </a:lnTo>
                  <a:lnTo>
                    <a:pt x="623080" y="1612606"/>
                  </a:lnTo>
                  <a:lnTo>
                    <a:pt x="579470" y="1593451"/>
                  </a:lnTo>
                  <a:lnTo>
                    <a:pt x="537170" y="1573494"/>
                  </a:lnTo>
                  <a:lnTo>
                    <a:pt x="496214" y="1552755"/>
                  </a:lnTo>
                  <a:lnTo>
                    <a:pt x="456633" y="1531250"/>
                  </a:lnTo>
                  <a:lnTo>
                    <a:pt x="418462" y="1508998"/>
                  </a:lnTo>
                  <a:lnTo>
                    <a:pt x="381731" y="1486016"/>
                  </a:lnTo>
                  <a:lnTo>
                    <a:pt x="346475" y="1462322"/>
                  </a:lnTo>
                  <a:lnTo>
                    <a:pt x="312724" y="1437934"/>
                  </a:lnTo>
                  <a:lnTo>
                    <a:pt x="280513" y="1412869"/>
                  </a:lnTo>
                  <a:lnTo>
                    <a:pt x="249874" y="1387146"/>
                  </a:lnTo>
                  <a:lnTo>
                    <a:pt x="220838" y="1360781"/>
                  </a:lnTo>
                  <a:lnTo>
                    <a:pt x="193440" y="1333793"/>
                  </a:lnTo>
                  <a:lnTo>
                    <a:pt x="143684" y="1278017"/>
                  </a:lnTo>
                  <a:lnTo>
                    <a:pt x="100868" y="1219961"/>
                  </a:lnTo>
                  <a:lnTo>
                    <a:pt x="65251" y="1159765"/>
                  </a:lnTo>
                  <a:lnTo>
                    <a:pt x="37095" y="1097573"/>
                  </a:lnTo>
                  <a:lnTo>
                    <a:pt x="16660" y="1033525"/>
                  </a:lnTo>
                  <a:lnTo>
                    <a:pt x="4208" y="967763"/>
                  </a:lnTo>
                  <a:lnTo>
                    <a:pt x="0" y="900429"/>
                  </a:lnTo>
                  <a:lnTo>
                    <a:pt x="1057" y="866575"/>
                  </a:lnTo>
                  <a:lnTo>
                    <a:pt x="9420" y="800010"/>
                  </a:lnTo>
                  <a:lnTo>
                    <a:pt x="25896" y="735087"/>
                  </a:lnTo>
                  <a:lnTo>
                    <a:pt x="50224" y="671949"/>
                  </a:lnTo>
                  <a:lnTo>
                    <a:pt x="82143" y="610737"/>
                  </a:lnTo>
                  <a:lnTo>
                    <a:pt x="121392" y="551594"/>
                  </a:lnTo>
                  <a:lnTo>
                    <a:pt x="167711" y="494660"/>
                  </a:lnTo>
                  <a:lnTo>
                    <a:pt x="220838" y="440078"/>
                  </a:lnTo>
                  <a:lnTo>
                    <a:pt x="249874" y="413713"/>
                  </a:lnTo>
                  <a:lnTo>
                    <a:pt x="280513" y="387990"/>
                  </a:lnTo>
                  <a:lnTo>
                    <a:pt x="312724" y="362925"/>
                  </a:lnTo>
                  <a:lnTo>
                    <a:pt x="346475" y="338537"/>
                  </a:lnTo>
                  <a:lnTo>
                    <a:pt x="381731" y="314843"/>
                  </a:lnTo>
                  <a:lnTo>
                    <a:pt x="418462" y="291861"/>
                  </a:lnTo>
                  <a:lnTo>
                    <a:pt x="456633" y="269609"/>
                  </a:lnTo>
                  <a:lnTo>
                    <a:pt x="496214" y="248104"/>
                  </a:lnTo>
                  <a:lnTo>
                    <a:pt x="537170" y="227365"/>
                  </a:lnTo>
                  <a:lnTo>
                    <a:pt x="579470" y="207408"/>
                  </a:lnTo>
                  <a:lnTo>
                    <a:pt x="623080" y="188253"/>
                  </a:lnTo>
                  <a:lnTo>
                    <a:pt x="667969" y="169915"/>
                  </a:lnTo>
                  <a:lnTo>
                    <a:pt x="714103" y="152414"/>
                  </a:lnTo>
                  <a:lnTo>
                    <a:pt x="761450" y="135767"/>
                  </a:lnTo>
                  <a:lnTo>
                    <a:pt x="809977" y="119991"/>
                  </a:lnTo>
                  <a:lnTo>
                    <a:pt x="859652" y="105105"/>
                  </a:lnTo>
                  <a:lnTo>
                    <a:pt x="910443" y="91125"/>
                  </a:lnTo>
                  <a:lnTo>
                    <a:pt x="962315" y="78070"/>
                  </a:lnTo>
                  <a:lnTo>
                    <a:pt x="1015238" y="65958"/>
                  </a:lnTo>
                  <a:lnTo>
                    <a:pt x="1069177" y="54806"/>
                  </a:lnTo>
                  <a:lnTo>
                    <a:pt x="1124102" y="44632"/>
                  </a:lnTo>
                  <a:lnTo>
                    <a:pt x="1179978" y="35454"/>
                  </a:lnTo>
                  <a:lnTo>
                    <a:pt x="1236774" y="27289"/>
                  </a:lnTo>
                  <a:lnTo>
                    <a:pt x="1294457" y="20155"/>
                  </a:lnTo>
                  <a:lnTo>
                    <a:pt x="1352994" y="14071"/>
                  </a:lnTo>
                  <a:lnTo>
                    <a:pt x="1412352" y="9052"/>
                  </a:lnTo>
                  <a:lnTo>
                    <a:pt x="1472500" y="5118"/>
                  </a:lnTo>
                  <a:lnTo>
                    <a:pt x="1533403" y="2286"/>
                  </a:lnTo>
                  <a:lnTo>
                    <a:pt x="1595031" y="574"/>
                  </a:lnTo>
                  <a:lnTo>
                    <a:pt x="1657350" y="0"/>
                  </a:lnTo>
                  <a:close/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1690" y="2630233"/>
              <a:ext cx="3326129" cy="1813560"/>
            </a:xfrm>
            <a:custGeom>
              <a:avLst/>
              <a:gdLst/>
              <a:ahLst/>
              <a:cxnLst/>
              <a:rect l="l" t="t" r="r" b="b"/>
              <a:pathLst>
                <a:path w="3326129" h="1813560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326129" h="1813560">
                  <a:moveTo>
                    <a:pt x="3326015" y="1807146"/>
                  </a:moveTo>
                  <a:lnTo>
                    <a:pt x="3324174" y="1802701"/>
                  </a:lnTo>
                  <a:lnTo>
                    <a:pt x="3319729" y="1800860"/>
                  </a:lnTo>
                  <a:lnTo>
                    <a:pt x="3315271" y="1802701"/>
                  </a:lnTo>
                  <a:lnTo>
                    <a:pt x="3313430" y="1807146"/>
                  </a:lnTo>
                  <a:lnTo>
                    <a:pt x="3315271" y="1811604"/>
                  </a:lnTo>
                  <a:lnTo>
                    <a:pt x="3319729" y="1813445"/>
                  </a:lnTo>
                  <a:lnTo>
                    <a:pt x="3324174" y="1811604"/>
                  </a:lnTo>
                  <a:lnTo>
                    <a:pt x="3326015" y="1807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44209" y="3341370"/>
            <a:ext cx="283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463D"/>
                </a:solidFill>
                <a:latin typeface="Verdana"/>
                <a:cs typeface="Verdana"/>
              </a:rPr>
              <a:t>Mundo</a:t>
            </a:r>
            <a:r>
              <a:rPr sz="2400" b="1" spc="-35" dirty="0">
                <a:solidFill>
                  <a:srgbClr val="44463D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44463D"/>
                </a:solidFill>
                <a:latin typeface="Verdana"/>
                <a:cs typeface="Verdana"/>
              </a:rPr>
              <a:t>dos</a:t>
            </a:r>
            <a:r>
              <a:rPr sz="2400" b="1" spc="-30" dirty="0">
                <a:solidFill>
                  <a:srgbClr val="44463D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44463D"/>
                </a:solidFill>
                <a:latin typeface="Verdana"/>
                <a:cs typeface="Verdana"/>
              </a:rPr>
              <a:t>fatos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900" y="2167890"/>
            <a:ext cx="125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Ciência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4440" y="2239009"/>
            <a:ext cx="170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Realidade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34740" y="3214370"/>
            <a:ext cx="1800860" cy="287020"/>
            <a:chOff x="3634740" y="3214370"/>
            <a:chExt cx="1800860" cy="287020"/>
          </a:xfrm>
        </p:grpSpPr>
        <p:sp>
          <p:nvSpPr>
            <p:cNvPr id="16" name="object 16"/>
            <p:cNvSpPr/>
            <p:nvPr/>
          </p:nvSpPr>
          <p:spPr>
            <a:xfrm>
              <a:off x="3634740" y="3357880"/>
              <a:ext cx="1534160" cy="0"/>
            </a:xfrm>
            <a:custGeom>
              <a:avLst/>
              <a:gdLst/>
              <a:ahLst/>
              <a:cxnLst/>
              <a:rect l="l" t="t" r="r" b="b"/>
              <a:pathLst>
                <a:path w="1534160">
                  <a:moveTo>
                    <a:pt x="0" y="0"/>
                  </a:moveTo>
                  <a:lnTo>
                    <a:pt x="1534160" y="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9850" y="3214370"/>
              <a:ext cx="285750" cy="287020"/>
            </a:xfrm>
            <a:custGeom>
              <a:avLst/>
              <a:gdLst/>
              <a:ahLst/>
              <a:cxnLst/>
              <a:rect l="l" t="t" r="r" b="b"/>
              <a:pathLst>
                <a:path w="285750" h="287020">
                  <a:moveTo>
                    <a:pt x="0" y="0"/>
                  </a:moveTo>
                  <a:lnTo>
                    <a:pt x="114300" y="143509"/>
                  </a:lnTo>
                  <a:lnTo>
                    <a:pt x="0" y="287019"/>
                  </a:lnTo>
                  <a:lnTo>
                    <a:pt x="285750" y="143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20109" y="3790950"/>
            <a:ext cx="2015489" cy="285750"/>
            <a:chOff x="3420109" y="3790950"/>
            <a:chExt cx="2015489" cy="285750"/>
          </a:xfrm>
        </p:grpSpPr>
        <p:sp>
          <p:nvSpPr>
            <p:cNvPr id="19" name="object 19"/>
            <p:cNvSpPr/>
            <p:nvPr/>
          </p:nvSpPr>
          <p:spPr>
            <a:xfrm>
              <a:off x="3686809" y="3933189"/>
              <a:ext cx="1748789" cy="0"/>
            </a:xfrm>
            <a:custGeom>
              <a:avLst/>
              <a:gdLst/>
              <a:ahLst/>
              <a:cxnLst/>
              <a:rect l="l" t="t" r="r" b="b"/>
              <a:pathLst>
                <a:path w="1748789">
                  <a:moveTo>
                    <a:pt x="1748789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0109" y="379095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0" y="142239"/>
                  </a:lnTo>
                  <a:lnTo>
                    <a:pt x="285750" y="285750"/>
                  </a:lnTo>
                  <a:lnTo>
                    <a:pt x="171450" y="142239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75709" y="2526029"/>
            <a:ext cx="152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6600"/>
                </a:solidFill>
                <a:latin typeface="Verdana"/>
                <a:cs typeface="Verdana"/>
              </a:rPr>
              <a:t>Método dedutivo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23970" y="4061459"/>
            <a:ext cx="142367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6600"/>
                </a:solidFill>
                <a:latin typeface="Verdana"/>
                <a:cs typeface="Verdana"/>
              </a:rPr>
              <a:t>Método indutivo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810" y="1659890"/>
            <a:ext cx="71018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4420" marR="5080" indent="-106172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Como</a:t>
            </a:r>
            <a:r>
              <a:rPr sz="6000" spc="-35" dirty="0"/>
              <a:t> </a:t>
            </a:r>
            <a:r>
              <a:rPr sz="6000" dirty="0"/>
              <a:t>se</a:t>
            </a:r>
            <a:r>
              <a:rPr sz="6000" spc="-30" dirty="0"/>
              <a:t> </a:t>
            </a:r>
            <a:r>
              <a:rPr sz="6000" spc="-10" dirty="0"/>
              <a:t>desenvolve </a:t>
            </a:r>
            <a:r>
              <a:rPr sz="6000" dirty="0"/>
              <a:t>uma</a:t>
            </a:r>
            <a:r>
              <a:rPr sz="6000" spc="-40" dirty="0"/>
              <a:t> </a:t>
            </a:r>
            <a:r>
              <a:rPr sz="6000" spc="-10" dirty="0"/>
              <a:t>pesquisa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50" y="165100"/>
            <a:ext cx="791527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160" marR="5080" indent="-1140460">
              <a:lnSpc>
                <a:spcPct val="100000"/>
              </a:lnSpc>
              <a:spcBef>
                <a:spcPts val="100"/>
              </a:spcBef>
              <a:tabLst>
                <a:tab pos="1980564" algn="l"/>
              </a:tabLst>
            </a:pPr>
            <a:r>
              <a:rPr spc="-10" dirty="0"/>
              <a:t>Etapas</a:t>
            </a:r>
            <a:r>
              <a:rPr dirty="0"/>
              <a:t>	da</a:t>
            </a:r>
            <a:r>
              <a:rPr spc="-20" dirty="0"/>
              <a:t> </a:t>
            </a:r>
            <a:r>
              <a:rPr dirty="0"/>
              <a:t>pesquisa</a:t>
            </a:r>
            <a:r>
              <a:rPr spc="-15" dirty="0"/>
              <a:t> </a:t>
            </a:r>
            <a:r>
              <a:rPr spc="-10" dirty="0"/>
              <a:t>científica: </a:t>
            </a:r>
            <a:r>
              <a:rPr dirty="0"/>
              <a:t>dois</a:t>
            </a:r>
            <a:r>
              <a:rPr spc="-35" dirty="0"/>
              <a:t> </a:t>
            </a:r>
            <a:r>
              <a:rPr dirty="0"/>
              <a:t>modelos</a:t>
            </a:r>
            <a:r>
              <a:rPr spc="-20" dirty="0"/>
              <a:t> </a:t>
            </a:r>
            <a:r>
              <a:rPr spc="-10" dirty="0"/>
              <a:t>possíveis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xfrm>
            <a:off x="4962232" y="1900920"/>
            <a:ext cx="3649345" cy="363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M2</a:t>
            </a:r>
          </a:p>
          <a:p>
            <a:pPr marL="12700" marR="1333500">
              <a:lnSpc>
                <a:spcPct val="79900"/>
              </a:lnSpc>
              <a:spcBef>
                <a:spcPts val="550"/>
              </a:spcBef>
            </a:pPr>
            <a:r>
              <a:rPr sz="2200" dirty="0"/>
              <a:t>Definição</a:t>
            </a:r>
            <a:r>
              <a:rPr sz="2200" spc="-35" dirty="0"/>
              <a:t> </a:t>
            </a:r>
            <a:r>
              <a:rPr sz="2200" spc="-25" dirty="0"/>
              <a:t>dos </a:t>
            </a:r>
            <a:r>
              <a:rPr sz="2200" spc="-10" dirty="0"/>
              <a:t>objetivos</a:t>
            </a:r>
            <a:endParaRPr sz="2200" dirty="0"/>
          </a:p>
          <a:p>
            <a:pPr marL="12700" marR="61594">
              <a:lnSpc>
                <a:spcPct val="79900"/>
              </a:lnSpc>
              <a:spcBef>
                <a:spcPts val="550"/>
              </a:spcBef>
            </a:pPr>
            <a:r>
              <a:rPr sz="2200" dirty="0"/>
              <a:t>Escolha</a:t>
            </a:r>
            <a:r>
              <a:rPr sz="2200" spc="-20" dirty="0"/>
              <a:t> </a:t>
            </a:r>
            <a:r>
              <a:rPr sz="2200" dirty="0"/>
              <a:t>e</a:t>
            </a:r>
            <a:r>
              <a:rPr sz="2200" spc="-15" dirty="0"/>
              <a:t> </a:t>
            </a:r>
            <a:r>
              <a:rPr sz="2200" spc="-10" dirty="0"/>
              <a:t>delimitação </a:t>
            </a:r>
            <a:r>
              <a:rPr sz="2200" dirty="0"/>
              <a:t>de</a:t>
            </a:r>
            <a:r>
              <a:rPr sz="2200" spc="-15" dirty="0"/>
              <a:t> </a:t>
            </a:r>
            <a:r>
              <a:rPr sz="2200" dirty="0"/>
              <a:t>um</a:t>
            </a:r>
            <a:r>
              <a:rPr sz="2200" spc="-10" dirty="0"/>
              <a:t> </a:t>
            </a:r>
            <a:r>
              <a:rPr sz="2200" spc="-20" dirty="0"/>
              <a:t>tema</a:t>
            </a:r>
            <a:endParaRPr sz="2200" dirty="0"/>
          </a:p>
          <a:p>
            <a:pPr marL="12700" marR="174625">
              <a:lnSpc>
                <a:spcPct val="79500"/>
              </a:lnSpc>
              <a:spcBef>
                <a:spcPts val="560"/>
              </a:spcBef>
            </a:pPr>
            <a:r>
              <a:rPr sz="2200" dirty="0"/>
              <a:t>Revisão</a:t>
            </a:r>
            <a:r>
              <a:rPr sz="2200" spc="-25" dirty="0"/>
              <a:t> </a:t>
            </a:r>
            <a:r>
              <a:rPr sz="2200" dirty="0"/>
              <a:t>da</a:t>
            </a:r>
            <a:r>
              <a:rPr sz="2200" spc="-20" dirty="0"/>
              <a:t> </a:t>
            </a:r>
            <a:r>
              <a:rPr sz="2200" spc="-10" dirty="0"/>
              <a:t>literatura </a:t>
            </a:r>
            <a:r>
              <a:rPr sz="2200" dirty="0"/>
              <a:t>sobre</a:t>
            </a:r>
            <a:r>
              <a:rPr sz="2200" spc="-10" dirty="0"/>
              <a:t> </a:t>
            </a:r>
            <a:r>
              <a:rPr sz="2200" dirty="0"/>
              <a:t>o</a:t>
            </a:r>
            <a:r>
              <a:rPr sz="2200" spc="-10" dirty="0"/>
              <a:t> </a:t>
            </a:r>
            <a:r>
              <a:rPr sz="2200" spc="-20" dirty="0"/>
              <a:t>tema</a:t>
            </a:r>
            <a:endParaRPr sz="2200" dirty="0"/>
          </a:p>
          <a:p>
            <a:pPr marL="12700" marR="384175">
              <a:lnSpc>
                <a:spcPct val="79900"/>
              </a:lnSpc>
              <a:spcBef>
                <a:spcPts val="550"/>
              </a:spcBef>
            </a:pPr>
            <a:r>
              <a:rPr sz="2200" dirty="0"/>
              <a:t>Estabelecimento</a:t>
            </a:r>
            <a:r>
              <a:rPr sz="2200" spc="-80" dirty="0"/>
              <a:t> </a:t>
            </a:r>
            <a:r>
              <a:rPr sz="2200" spc="-25" dirty="0"/>
              <a:t>de </a:t>
            </a:r>
            <a:r>
              <a:rPr sz="2200" spc="-10" dirty="0"/>
              <a:t>hipóteses</a:t>
            </a:r>
            <a:endParaRPr sz="2200" dirty="0"/>
          </a:p>
          <a:p>
            <a:pPr marL="12700" marR="5080">
              <a:lnSpc>
                <a:spcPct val="79900"/>
              </a:lnSpc>
              <a:spcBef>
                <a:spcPts val="550"/>
              </a:spcBef>
            </a:pPr>
            <a:r>
              <a:rPr sz="2200" dirty="0"/>
              <a:t>Definição</a:t>
            </a:r>
            <a:r>
              <a:rPr sz="2200" spc="-20" dirty="0"/>
              <a:t> </a:t>
            </a:r>
            <a:r>
              <a:rPr sz="2200" dirty="0"/>
              <a:t>do</a:t>
            </a:r>
            <a:r>
              <a:rPr sz="2200" spc="-25" dirty="0"/>
              <a:t> </a:t>
            </a:r>
            <a:r>
              <a:rPr sz="2200" spc="-10" dirty="0"/>
              <a:t>processo </a:t>
            </a:r>
            <a:r>
              <a:rPr sz="2200" dirty="0"/>
              <a:t>de</a:t>
            </a:r>
            <a:r>
              <a:rPr sz="2200" spc="-15" dirty="0"/>
              <a:t> </a:t>
            </a:r>
            <a:r>
              <a:rPr sz="2200" dirty="0"/>
              <a:t>coleta</a:t>
            </a:r>
            <a:r>
              <a:rPr sz="2200" spc="-20" dirty="0"/>
              <a:t> </a:t>
            </a:r>
            <a:r>
              <a:rPr sz="2200" dirty="0"/>
              <a:t>de</a:t>
            </a:r>
            <a:r>
              <a:rPr sz="2200" spc="-10" dirty="0"/>
              <a:t> </a:t>
            </a:r>
            <a:r>
              <a:rPr sz="2200" spc="-20" dirty="0"/>
              <a:t>dados</a:t>
            </a:r>
            <a:endParaRPr sz="2200" dirty="0"/>
          </a:p>
          <a:p>
            <a:pPr marL="12700" marR="628015">
              <a:lnSpc>
                <a:spcPts val="2660"/>
              </a:lnSpc>
              <a:spcBef>
                <a:spcPts val="95"/>
              </a:spcBef>
            </a:pPr>
            <a:r>
              <a:rPr sz="2200" dirty="0"/>
              <a:t>Coleta</a:t>
            </a:r>
            <a:r>
              <a:rPr sz="2200" spc="-25" dirty="0"/>
              <a:t> </a:t>
            </a:r>
            <a:r>
              <a:rPr sz="2200" dirty="0"/>
              <a:t>de</a:t>
            </a:r>
            <a:r>
              <a:rPr sz="2200" spc="-15" dirty="0"/>
              <a:t> </a:t>
            </a:r>
            <a:r>
              <a:rPr sz="2200" spc="-20" dirty="0"/>
              <a:t>dados </a:t>
            </a:r>
            <a:r>
              <a:rPr sz="2200" dirty="0"/>
              <a:t>Análise</a:t>
            </a:r>
            <a:r>
              <a:rPr sz="2200" spc="-25" dirty="0"/>
              <a:t> </a:t>
            </a:r>
            <a:r>
              <a:rPr sz="2200" dirty="0"/>
              <a:t>dos</a:t>
            </a:r>
            <a:r>
              <a:rPr sz="2200" spc="-15" dirty="0"/>
              <a:t> </a:t>
            </a:r>
            <a:r>
              <a:rPr sz="2200" spc="-10" dirty="0"/>
              <a:t>dados Conclusões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1036708" y="1869475"/>
            <a:ext cx="69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FFFFFF"/>
                </a:solidFill>
                <a:latin typeface="Verdana"/>
                <a:cs typeface="Verdana"/>
              </a:rPr>
              <a:t>M1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80260"/>
            <a:ext cx="208279" cy="1350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45559"/>
            <a:ext cx="208279" cy="613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874259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757" y="2413317"/>
            <a:ext cx="3440429" cy="3185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Pergunta</a:t>
            </a: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partida Exploração Problemática</a:t>
            </a:r>
            <a:endParaRPr sz="2400" dirty="0">
              <a:latin typeface="Verdana"/>
              <a:cs typeface="Verdana"/>
            </a:endParaRPr>
          </a:p>
          <a:p>
            <a:pPr marL="12700" marR="323215">
              <a:lnSpc>
                <a:spcPct val="79900"/>
              </a:lnSpc>
              <a:spcBef>
                <a:spcPts val="595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Construção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modelo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análise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Observação</a:t>
            </a:r>
            <a:endParaRPr sz="2400" dirty="0">
              <a:latin typeface="Verdana"/>
              <a:cs typeface="Verdana"/>
            </a:endParaRPr>
          </a:p>
          <a:p>
            <a:pPr marL="12700" marR="1250950">
              <a:lnSpc>
                <a:spcPct val="79900"/>
              </a:lnSpc>
              <a:spcBef>
                <a:spcPts val="60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Análise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das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Informações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Conclusões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2075180"/>
            <a:ext cx="1930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6940" y="2680969"/>
            <a:ext cx="1930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6940" y="3286759"/>
            <a:ext cx="1930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6940" y="3892550"/>
            <a:ext cx="1930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6940" y="4497070"/>
            <a:ext cx="1930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6940" y="5102859"/>
            <a:ext cx="193040" cy="902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300" spc="5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349" y="209550"/>
            <a:ext cx="7290434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100"/>
              </a:spcBef>
              <a:tabLst>
                <a:tab pos="3474720" algn="l"/>
              </a:tabLst>
            </a:pPr>
            <a:r>
              <a:rPr dirty="0"/>
              <a:t>Pergunta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partida</a:t>
            </a:r>
            <a:r>
              <a:rPr spc="-15" dirty="0"/>
              <a:t> </a:t>
            </a:r>
            <a:r>
              <a:rPr spc="-20" dirty="0"/>
              <a:t>(M1) </a:t>
            </a:r>
            <a:r>
              <a:rPr dirty="0" err="1"/>
              <a:t>Definição</a:t>
            </a:r>
            <a:r>
              <a:rPr spc="-40" dirty="0"/>
              <a:t> </a:t>
            </a:r>
            <a:r>
              <a:rPr spc="-35" dirty="0"/>
              <a:t>de</a:t>
            </a:r>
            <a:r>
              <a:rPr lang="pt-BR" spc="-35" dirty="0"/>
              <a:t> </a:t>
            </a:r>
            <a:r>
              <a:rPr dirty="0" err="1"/>
              <a:t>objetivos</a:t>
            </a:r>
            <a:r>
              <a:rPr spc="-60" dirty="0"/>
              <a:t> </a:t>
            </a:r>
            <a:r>
              <a:rPr spc="-20" dirty="0"/>
              <a:t>(M2)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1049336" y="3429000"/>
            <a:ext cx="7200900" cy="3131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bg1"/>
                </a:solidFill>
              </a:rPr>
              <a:t>Nesse</a:t>
            </a:r>
            <a:r>
              <a:rPr sz="2800" spc="15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sentido,</a:t>
            </a:r>
            <a:r>
              <a:rPr sz="2800" spc="16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no</a:t>
            </a:r>
            <a:r>
              <a:rPr sz="2800" spc="15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M1,</a:t>
            </a:r>
            <a:r>
              <a:rPr sz="2800" spc="170" dirty="0">
                <a:solidFill>
                  <a:schemeClr val="bg1"/>
                </a:solidFill>
              </a:rPr>
              <a:t> </a:t>
            </a:r>
            <a:r>
              <a:rPr sz="2800" spc="-10" dirty="0">
                <a:solidFill>
                  <a:schemeClr val="bg1"/>
                </a:solidFill>
              </a:rPr>
              <a:t>percebe-</a:t>
            </a:r>
            <a:r>
              <a:rPr sz="2800" dirty="0">
                <a:solidFill>
                  <a:schemeClr val="bg1"/>
                </a:solidFill>
              </a:rPr>
              <a:t>se</a:t>
            </a:r>
            <a:r>
              <a:rPr sz="2800" spc="16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que</a:t>
            </a:r>
            <a:r>
              <a:rPr sz="2800" spc="16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o</a:t>
            </a:r>
            <a:r>
              <a:rPr sz="2800" spc="15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início</a:t>
            </a:r>
            <a:r>
              <a:rPr sz="2800" spc="160" dirty="0">
                <a:solidFill>
                  <a:schemeClr val="bg1"/>
                </a:solidFill>
              </a:rPr>
              <a:t> </a:t>
            </a:r>
            <a:r>
              <a:rPr sz="2800" spc="-25" dirty="0">
                <a:solidFill>
                  <a:schemeClr val="bg1"/>
                </a:solidFill>
              </a:rPr>
              <a:t>da </a:t>
            </a:r>
            <a:r>
              <a:rPr sz="2800" dirty="0">
                <a:solidFill>
                  <a:schemeClr val="bg1"/>
                </a:solidFill>
              </a:rPr>
              <a:t>pesquisa</a:t>
            </a:r>
            <a:r>
              <a:rPr sz="2800" spc="-3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se</a:t>
            </a:r>
            <a:r>
              <a:rPr sz="2800" spc="-2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traduz</a:t>
            </a:r>
            <a:r>
              <a:rPr sz="2800" spc="-2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numa</a:t>
            </a:r>
            <a:r>
              <a:rPr sz="2800" spc="-2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pergunta</a:t>
            </a:r>
            <a:r>
              <a:rPr sz="2800" spc="-2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que</a:t>
            </a:r>
            <a:r>
              <a:rPr sz="2800" spc="-3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deve</a:t>
            </a:r>
            <a:r>
              <a:rPr sz="2800" spc="-3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ser</a:t>
            </a:r>
            <a:r>
              <a:rPr sz="2800" spc="-30" dirty="0">
                <a:solidFill>
                  <a:schemeClr val="bg1"/>
                </a:solidFill>
              </a:rPr>
              <a:t> </a:t>
            </a:r>
            <a:r>
              <a:rPr sz="2800" spc="-50" dirty="0">
                <a:solidFill>
                  <a:schemeClr val="bg1"/>
                </a:solidFill>
              </a:rPr>
              <a:t>o </a:t>
            </a:r>
            <a:r>
              <a:rPr sz="2800" dirty="0">
                <a:solidFill>
                  <a:schemeClr val="bg1"/>
                </a:solidFill>
              </a:rPr>
              <a:t>reflexo</a:t>
            </a:r>
            <a:r>
              <a:rPr sz="2800" spc="185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das</a:t>
            </a:r>
            <a:r>
              <a:rPr sz="2800" spc="195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preocupações</a:t>
            </a:r>
            <a:r>
              <a:rPr sz="2800" spc="185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do</a:t>
            </a:r>
            <a:r>
              <a:rPr sz="2800" spc="190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pesquisador</a:t>
            </a:r>
            <a:r>
              <a:rPr sz="2800" spc="190" dirty="0">
                <a:solidFill>
                  <a:schemeClr val="bg1"/>
                </a:solidFill>
              </a:rPr>
              <a:t>  </a:t>
            </a:r>
            <a:r>
              <a:rPr sz="2800" spc="-25" dirty="0">
                <a:solidFill>
                  <a:schemeClr val="bg1"/>
                </a:solidFill>
              </a:rPr>
              <a:t>em </a:t>
            </a:r>
            <a:r>
              <a:rPr sz="2800" dirty="0">
                <a:solidFill>
                  <a:schemeClr val="bg1"/>
                </a:solidFill>
              </a:rPr>
              <a:t>termos</a:t>
            </a:r>
            <a:r>
              <a:rPr sz="2800" spc="-3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de</a:t>
            </a:r>
            <a:r>
              <a:rPr sz="2800" spc="-15" dirty="0">
                <a:solidFill>
                  <a:schemeClr val="bg1"/>
                </a:solidFill>
              </a:rPr>
              <a:t> </a:t>
            </a:r>
            <a:r>
              <a:rPr sz="2800" spc="-10" dirty="0">
                <a:solidFill>
                  <a:schemeClr val="bg1"/>
                </a:solidFill>
              </a:rPr>
              <a:t>conhecimento.</a:t>
            </a:r>
          </a:p>
          <a:p>
            <a:pPr marL="12700" marR="5080" algn="just">
              <a:lnSpc>
                <a:spcPct val="100000"/>
              </a:lnSpc>
              <a:spcBef>
                <a:spcPts val="590"/>
              </a:spcBef>
            </a:pPr>
            <a:r>
              <a:rPr sz="2800" dirty="0">
                <a:solidFill>
                  <a:schemeClr val="bg1"/>
                </a:solidFill>
              </a:rPr>
              <a:t>No</a:t>
            </a:r>
            <a:r>
              <a:rPr sz="2800" spc="-70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M2,</a:t>
            </a:r>
            <a:r>
              <a:rPr sz="2800" spc="-65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os</a:t>
            </a:r>
            <a:r>
              <a:rPr sz="2800" spc="-65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objetivos</a:t>
            </a:r>
            <a:r>
              <a:rPr sz="2800" spc="-65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devem</a:t>
            </a:r>
            <a:r>
              <a:rPr sz="2800" spc="-60"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ser</a:t>
            </a:r>
            <a:r>
              <a:rPr sz="2800" spc="-70" dirty="0">
                <a:solidFill>
                  <a:schemeClr val="bg1"/>
                </a:solidFill>
              </a:rPr>
              <a:t>  </a:t>
            </a:r>
            <a:r>
              <a:rPr sz="2800" spc="-10" dirty="0">
                <a:solidFill>
                  <a:schemeClr val="bg1"/>
                </a:solidFill>
              </a:rPr>
              <a:t>imediatamente </a:t>
            </a:r>
            <a:r>
              <a:rPr sz="2800" dirty="0">
                <a:solidFill>
                  <a:schemeClr val="bg1"/>
                </a:solidFill>
              </a:rPr>
              <a:t>esclarecidos</a:t>
            </a:r>
            <a:r>
              <a:rPr sz="2800" spc="-6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antes</a:t>
            </a:r>
            <a:r>
              <a:rPr sz="2800" spc="-3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de</a:t>
            </a:r>
            <a:r>
              <a:rPr sz="2800" spc="-45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qualquer</a:t>
            </a:r>
            <a:r>
              <a:rPr sz="2800" spc="-40" dirty="0">
                <a:solidFill>
                  <a:schemeClr val="bg1"/>
                </a:solidFill>
              </a:rPr>
              <a:t> </a:t>
            </a:r>
            <a:r>
              <a:rPr sz="2800" dirty="0">
                <a:solidFill>
                  <a:schemeClr val="bg1"/>
                </a:solidFill>
              </a:rPr>
              <a:t>outra</a:t>
            </a:r>
            <a:r>
              <a:rPr sz="2800" spc="-40" dirty="0">
                <a:solidFill>
                  <a:schemeClr val="bg1"/>
                </a:solidFill>
              </a:rPr>
              <a:t> </a:t>
            </a:r>
            <a:r>
              <a:rPr sz="2800" spc="-10" dirty="0">
                <a:solidFill>
                  <a:schemeClr val="bg1"/>
                </a:solidFill>
              </a:rPr>
              <a:t>coisa.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369" y="200279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D2E4766-75DA-8F99-6A5B-3D0C61B2CF08}"/>
              </a:ext>
            </a:extLst>
          </p:cNvPr>
          <p:cNvGrpSpPr/>
          <p:nvPr/>
        </p:nvGrpSpPr>
        <p:grpSpPr>
          <a:xfrm>
            <a:off x="1301349" y="1907540"/>
            <a:ext cx="7314565" cy="1189990"/>
            <a:chOff x="1301349" y="1907540"/>
            <a:chExt cx="7314565" cy="1189990"/>
          </a:xfrm>
        </p:grpSpPr>
        <p:sp>
          <p:nvSpPr>
            <p:cNvPr id="4" name="object 4"/>
            <p:cNvSpPr txBox="1"/>
            <p:nvPr/>
          </p:nvSpPr>
          <p:spPr>
            <a:xfrm>
              <a:off x="1301349" y="1907540"/>
              <a:ext cx="2610485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  <a:tabLst>
                  <a:tab pos="1260475" algn="l"/>
                </a:tabLst>
              </a:pPr>
              <a:r>
                <a:rPr sz="2400" spc="-25" dirty="0">
                  <a:solidFill>
                    <a:srgbClr val="FFFFFF"/>
                  </a:solidFill>
                  <a:latin typeface="Verdana"/>
                  <a:cs typeface="Verdana"/>
                </a:rPr>
                <a:t>Uma</a:t>
              </a:r>
              <a:r>
                <a:rPr sz="2400" dirty="0">
                  <a:solidFill>
                    <a:srgbClr val="FFFFFF"/>
                  </a:solidFill>
                  <a:latin typeface="Verdana"/>
                  <a:cs typeface="Verdana"/>
                </a:rPr>
                <a:t>	</a:t>
              </a:r>
              <a:r>
                <a:rPr sz="2400" spc="-10" dirty="0">
                  <a:solidFill>
                    <a:srgbClr val="FFFFFF"/>
                  </a:solidFill>
                  <a:latin typeface="Verdana"/>
                  <a:cs typeface="Verdana"/>
                </a:rPr>
                <a:t>pesquisa enriquecimento</a:t>
              </a:r>
              <a:endParaRPr sz="2400" dirty="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11834" y="1949450"/>
              <a:ext cx="4704080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08585">
                <a:lnSpc>
                  <a:spcPct val="100000"/>
                </a:lnSpc>
                <a:spcBef>
                  <a:spcPts val="100"/>
                </a:spcBef>
                <a:tabLst>
                  <a:tab pos="1041400" algn="l"/>
                  <a:tab pos="1270000" algn="l"/>
                  <a:tab pos="3279775" algn="l"/>
                  <a:tab pos="3822065" algn="l"/>
                  <a:tab pos="4505960" algn="l"/>
                </a:tabLst>
              </a:pPr>
              <a:r>
                <a:rPr sz="2400" spc="-20" dirty="0">
                  <a:solidFill>
                    <a:srgbClr val="FFFFFF"/>
                  </a:solidFill>
                  <a:latin typeface="Verdana"/>
                  <a:cs typeface="Verdana"/>
                </a:rPr>
                <a:t>visa</a:t>
              </a:r>
              <a:r>
                <a:rPr sz="2400" dirty="0">
                  <a:solidFill>
                    <a:srgbClr val="FFFFFF"/>
                  </a:solidFill>
                  <a:latin typeface="Verdana"/>
                  <a:cs typeface="Verdana"/>
                </a:rPr>
                <a:t>		</a:t>
              </a:r>
              <a:r>
                <a:rPr sz="2400" spc="-10" dirty="0">
                  <a:solidFill>
                    <a:srgbClr val="FFFFFF"/>
                  </a:solidFill>
                  <a:latin typeface="Verdana"/>
                  <a:cs typeface="Verdana"/>
                </a:rPr>
                <a:t>contribuir</a:t>
              </a:r>
              <a:r>
                <a:rPr sz="2400" dirty="0">
                  <a:solidFill>
                    <a:srgbClr val="FFFFFF"/>
                  </a:solidFill>
                  <a:latin typeface="Verdana"/>
                  <a:cs typeface="Verdana"/>
                </a:rPr>
                <a:t>	</a:t>
              </a:r>
              <a:r>
                <a:rPr sz="2400" spc="-20" dirty="0">
                  <a:solidFill>
                    <a:srgbClr val="FFFFFF"/>
                  </a:solidFill>
                  <a:latin typeface="Verdana"/>
                  <a:cs typeface="Verdana"/>
                </a:rPr>
                <a:t>para</a:t>
              </a:r>
              <a:r>
                <a:rPr sz="2400" dirty="0">
                  <a:solidFill>
                    <a:srgbClr val="FFFFFF"/>
                  </a:solidFill>
                  <a:latin typeface="Verdana"/>
                  <a:cs typeface="Verdana"/>
                </a:rPr>
                <a:t>	</a:t>
              </a:r>
              <a:r>
                <a:rPr sz="2400" spc="-50" dirty="0">
                  <a:solidFill>
                    <a:srgbClr val="FFFFFF"/>
                  </a:solidFill>
                  <a:latin typeface="Verdana"/>
                  <a:cs typeface="Verdana"/>
                </a:rPr>
                <a:t>o </a:t>
              </a:r>
              <a:r>
                <a:rPr sz="2400" spc="-25" dirty="0">
                  <a:solidFill>
                    <a:srgbClr val="FFFFFF"/>
                  </a:solidFill>
                  <a:latin typeface="Verdana"/>
                  <a:cs typeface="Verdana"/>
                </a:rPr>
                <a:t>do</a:t>
              </a:r>
              <a:r>
                <a:rPr sz="2400" dirty="0">
                  <a:solidFill>
                    <a:srgbClr val="FFFFFF"/>
                  </a:solidFill>
                  <a:latin typeface="Verdana"/>
                  <a:cs typeface="Verdana"/>
                </a:rPr>
                <a:t>	</a:t>
              </a:r>
              <a:r>
                <a:rPr sz="2400" spc="-10" dirty="0">
                  <a:solidFill>
                    <a:srgbClr val="FFFFFF"/>
                  </a:solidFill>
                  <a:latin typeface="Verdana"/>
                  <a:cs typeface="Verdana"/>
                </a:rPr>
                <a:t>conhecimento</a:t>
              </a:r>
              <a:r>
                <a:rPr sz="2400" dirty="0">
                  <a:solidFill>
                    <a:srgbClr val="FFFFFF"/>
                  </a:solidFill>
                  <a:latin typeface="Verdana"/>
                  <a:cs typeface="Verdana"/>
                </a:rPr>
                <a:t>		</a:t>
              </a:r>
              <a:r>
                <a:rPr sz="2400" spc="-20" dirty="0">
                  <a:solidFill>
                    <a:srgbClr val="FFFFFF"/>
                  </a:solidFill>
                  <a:latin typeface="Verdana"/>
                  <a:cs typeface="Verdana"/>
                </a:rPr>
                <a:t>numa</a:t>
              </a:r>
              <a:endParaRPr sz="2400" dirty="0">
                <a:latin typeface="Verdana"/>
                <a:cs typeface="Verdana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304866" y="2706370"/>
              <a:ext cx="284924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FFFFFF"/>
                  </a:solidFill>
                  <a:latin typeface="Verdana"/>
                  <a:cs typeface="Verdana"/>
                </a:rPr>
                <a:t>determinada</a:t>
              </a:r>
              <a:r>
                <a:rPr sz="2400" spc="-50" dirty="0">
                  <a:solidFill>
                    <a:srgbClr val="FFFFFF"/>
                  </a:solidFill>
                  <a:latin typeface="Verdana"/>
                  <a:cs typeface="Verdana"/>
                </a:rPr>
                <a:t> </a:t>
              </a:r>
              <a:r>
                <a:rPr sz="2400" spc="-10" dirty="0">
                  <a:solidFill>
                    <a:srgbClr val="FFFFFF"/>
                  </a:solidFill>
                  <a:latin typeface="Verdana"/>
                  <a:cs typeface="Verdana"/>
                </a:rPr>
                <a:t>área.</a:t>
              </a:r>
              <a:endParaRPr sz="2400" dirty="0">
                <a:latin typeface="Verdana"/>
                <a:cs typeface="Verdana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7369" y="317627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69" y="4715509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29" y="-187959"/>
            <a:ext cx="574675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39700" algn="ctr">
              <a:lnSpc>
                <a:spcPct val="100000"/>
              </a:lnSpc>
              <a:spcBef>
                <a:spcPts val="100"/>
              </a:spcBef>
              <a:tabLst>
                <a:tab pos="802640" algn="l"/>
              </a:tabLst>
            </a:pPr>
            <a:r>
              <a:rPr dirty="0"/>
              <a:t>A</a:t>
            </a:r>
            <a:r>
              <a:rPr spc="-10" dirty="0"/>
              <a:t> </a:t>
            </a:r>
            <a:r>
              <a:rPr dirty="0"/>
              <a:t>exploração</a:t>
            </a:r>
            <a:r>
              <a:rPr spc="-15" dirty="0"/>
              <a:t> </a:t>
            </a:r>
            <a:r>
              <a:rPr spc="-20" dirty="0"/>
              <a:t>(M1) </a:t>
            </a:r>
            <a:r>
              <a:rPr dirty="0"/>
              <a:t>Escolha</a:t>
            </a:r>
            <a:r>
              <a:rPr spc="-5" dirty="0"/>
              <a:t> </a:t>
            </a:r>
            <a:r>
              <a:rPr dirty="0"/>
              <a:t>e</a:t>
            </a:r>
            <a:r>
              <a:rPr spc="-15" dirty="0"/>
              <a:t> </a:t>
            </a:r>
            <a:r>
              <a:rPr spc="-10" dirty="0"/>
              <a:t>delimitação </a:t>
            </a:r>
            <a:r>
              <a:rPr spc="-25" dirty="0"/>
              <a:t>de</a:t>
            </a:r>
            <a:r>
              <a:rPr dirty="0"/>
              <a:t>	um tema</a:t>
            </a:r>
            <a:r>
              <a:rPr spc="-5" dirty="0"/>
              <a:t> </a:t>
            </a:r>
            <a:r>
              <a:rPr spc="-20" dirty="0"/>
              <a:t>(M2)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196596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389" y="1912620"/>
            <a:ext cx="7722870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Nesta</a:t>
            </a:r>
            <a:r>
              <a:rPr sz="2400" spc="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etapa</a:t>
            </a:r>
            <a:r>
              <a:rPr sz="24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4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pesquisa,</a:t>
            </a:r>
            <a:r>
              <a:rPr sz="2400" spc="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propósito</a:t>
            </a:r>
            <a:r>
              <a:rPr sz="2400" spc="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4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começar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com</a:t>
            </a:r>
            <a:r>
              <a:rPr sz="24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leituras</a:t>
            </a:r>
            <a:r>
              <a:rPr sz="240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240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conduzam</a:t>
            </a:r>
            <a:r>
              <a:rPr sz="2400" spc="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240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elaboração</a:t>
            </a:r>
            <a:r>
              <a:rPr sz="240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9" y="2570479"/>
            <a:ext cx="7724775" cy="1706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corpo</a:t>
            </a:r>
            <a:r>
              <a:rPr sz="2400" spc="5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teórico,</a:t>
            </a:r>
            <a:r>
              <a:rPr sz="2400" spc="5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bem</a:t>
            </a:r>
            <a:r>
              <a:rPr sz="2400" spc="5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2400" spc="5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2400" spc="5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realização</a:t>
            </a:r>
            <a:r>
              <a:rPr sz="2400" spc="5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entrevistas</a:t>
            </a:r>
            <a:r>
              <a:rPr sz="2400" spc="22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exploratórias</a:t>
            </a:r>
            <a:r>
              <a:rPr sz="2400" spc="22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sugestivas</a:t>
            </a:r>
            <a:r>
              <a:rPr sz="2400" spc="22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certos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aspectos</a:t>
            </a:r>
            <a:r>
              <a:rPr sz="2400" spc="26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6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considerar</a:t>
            </a:r>
            <a:r>
              <a:rPr sz="2400" spc="26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26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análise,</a:t>
            </a:r>
            <a:r>
              <a:rPr sz="2400" spc="26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pouco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aprofundados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pela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teoria,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mas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importantes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construção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problemática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(M1).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490" y="475107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389" y="4696459"/>
            <a:ext cx="7723505" cy="1049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escolha</a:t>
            </a:r>
            <a:r>
              <a:rPr sz="24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delimitação</a:t>
            </a:r>
            <a:r>
              <a:rPr sz="24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4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tema</a:t>
            </a:r>
            <a:r>
              <a:rPr sz="24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passa</a:t>
            </a:r>
            <a:r>
              <a:rPr sz="24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também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esforço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leitura</a:t>
            </a:r>
            <a:r>
              <a:rPr sz="24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preliminar</a:t>
            </a:r>
            <a:r>
              <a:rPr sz="2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sugestiva</a:t>
            </a:r>
            <a:r>
              <a:rPr sz="24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da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problemática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tratar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(M2).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730" y="165100"/>
            <a:ext cx="710755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899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0" dirty="0"/>
              <a:t> </a:t>
            </a:r>
            <a:r>
              <a:rPr dirty="0"/>
              <a:t>problemática</a:t>
            </a:r>
            <a:r>
              <a:rPr spc="-20" dirty="0"/>
              <a:t> (M1) </a:t>
            </a:r>
            <a:r>
              <a:rPr dirty="0"/>
              <a:t>Revisão</a:t>
            </a:r>
            <a:r>
              <a:rPr spc="-20" dirty="0"/>
              <a:t> </a:t>
            </a:r>
            <a:r>
              <a:rPr dirty="0"/>
              <a:t>da</a:t>
            </a:r>
            <a:r>
              <a:rPr spc="-15" dirty="0"/>
              <a:t> </a:t>
            </a:r>
            <a:r>
              <a:rPr dirty="0"/>
              <a:t>literatura</a:t>
            </a:r>
            <a:r>
              <a:rPr spc="-20" dirty="0"/>
              <a:t> (M2)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90370"/>
            <a:ext cx="8219440" cy="12192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56565" marR="51435" indent="-342900" algn="just">
              <a:lnSpc>
                <a:spcPts val="3020"/>
              </a:lnSpc>
              <a:spcBef>
                <a:spcPts val="480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885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Desta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etapa,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ambos</a:t>
            </a:r>
            <a:r>
              <a:rPr sz="2800" spc="22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modelos,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deve</a:t>
            </a:r>
            <a:r>
              <a:rPr sz="2800" spc="4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resultar</a:t>
            </a:r>
            <a:r>
              <a:rPr sz="2800" spc="4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5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construção</a:t>
            </a:r>
            <a:r>
              <a:rPr sz="2800" spc="4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800" spc="4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corpo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teórico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investigação.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69" y="3323590"/>
            <a:ext cx="662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50" spc="670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1650" dirty="0">
                <a:solidFill>
                  <a:srgbClr val="C3C2A9"/>
                </a:solidFill>
                <a:latin typeface="Times New Roman"/>
                <a:cs typeface="Times New Roman"/>
              </a:rPr>
              <a:t>	</a:t>
            </a:r>
            <a:r>
              <a:rPr sz="4200" spc="-75" baseline="-119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4200" baseline="-11904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605" y="3402329"/>
            <a:ext cx="7176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5090" algn="l"/>
                <a:tab pos="3583940" algn="l"/>
                <a:tab pos="4101465" algn="l"/>
                <a:tab pos="5246370" algn="l"/>
                <a:tab pos="5987415" algn="l"/>
                <a:tab pos="694944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problemática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não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mais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69" y="3785870"/>
            <a:ext cx="8258175" cy="28435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81965" marR="68580" algn="just">
              <a:lnSpc>
                <a:spcPct val="90000"/>
              </a:lnSpc>
              <a:spcBef>
                <a:spcPts val="434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abordagem</a:t>
            </a:r>
            <a:r>
              <a:rPr sz="2800" spc="3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2800" spc="3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perspectiva</a:t>
            </a:r>
            <a:r>
              <a:rPr sz="2800" spc="3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teórica</a:t>
            </a:r>
            <a:r>
              <a:rPr sz="2800" spc="3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que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decidimos</a:t>
            </a:r>
            <a:r>
              <a:rPr sz="2800" spc="6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adotar</a:t>
            </a:r>
            <a:r>
              <a:rPr sz="2800" spc="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2800" spc="6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tratar</a:t>
            </a:r>
            <a:r>
              <a:rPr sz="2800" spc="6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6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problema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formulado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pela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pergunta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partida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(M1).</a:t>
            </a:r>
            <a:endParaRPr sz="2800">
              <a:latin typeface="Verdana"/>
              <a:cs typeface="Verdana"/>
            </a:endParaRPr>
          </a:p>
          <a:p>
            <a:pPr marL="481965" marR="67310" indent="-342900" algn="just">
              <a:lnSpc>
                <a:spcPct val="90000"/>
              </a:lnSpc>
              <a:spcBef>
                <a:spcPts val="685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810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2800" spc="1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tal,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devemos</a:t>
            </a:r>
            <a:r>
              <a:rPr sz="2800" spc="1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descrever,</a:t>
            </a:r>
            <a:r>
              <a:rPr sz="2800" spc="1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avaliar</a:t>
            </a: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comparar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teorias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modo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deduzirmos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800" spc="6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nossas</a:t>
            </a:r>
            <a:r>
              <a:rPr sz="2800" spc="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próprias</a:t>
            </a:r>
            <a:r>
              <a:rPr sz="2800" spc="6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hipóteses</a:t>
            </a:r>
            <a:r>
              <a:rPr sz="2800" spc="6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6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trabalho (M2).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165100"/>
            <a:ext cx="648208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59610">
              <a:lnSpc>
                <a:spcPct val="100000"/>
              </a:lnSpc>
              <a:spcBef>
                <a:spcPts val="100"/>
              </a:spcBef>
              <a:tabLst>
                <a:tab pos="3914775" algn="l"/>
              </a:tabLst>
            </a:pPr>
            <a:r>
              <a:rPr dirty="0"/>
              <a:t>Ciência</a:t>
            </a:r>
            <a:r>
              <a:rPr spc="-30" dirty="0"/>
              <a:t> </a:t>
            </a:r>
            <a:r>
              <a:rPr spc="-50" dirty="0"/>
              <a:t>e </a:t>
            </a:r>
            <a:r>
              <a:rPr spc="-10" dirty="0" err="1"/>
              <a:t>Conhecimento</a:t>
            </a:r>
            <a:r>
              <a:rPr lang="pt-BR" spc="-10" dirty="0"/>
              <a:t> </a:t>
            </a:r>
            <a:r>
              <a:rPr spc="-10" dirty="0" err="1"/>
              <a:t>Científico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2161540"/>
            <a:ext cx="413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57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 ciência?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21939"/>
            <a:ext cx="2692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825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98900"/>
            <a:ext cx="2692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825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749550"/>
            <a:ext cx="6365875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tipos</a:t>
            </a: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conhecimento existem?</a:t>
            </a:r>
            <a:endParaRPr sz="3200">
              <a:latin typeface="Verdana"/>
              <a:cs typeface="Verdana"/>
            </a:endParaRPr>
          </a:p>
          <a:p>
            <a:pPr marL="12700" marR="669925" indent="138430">
              <a:lnSpc>
                <a:spcPct val="100000"/>
              </a:lnSpc>
              <a:spcBef>
                <a:spcPts val="80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32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constrói</a:t>
            </a:r>
            <a:r>
              <a:rPr sz="32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Verdana"/>
                <a:cs typeface="Verdana"/>
              </a:rPr>
              <a:t>o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conhecimento</a:t>
            </a:r>
            <a:r>
              <a:rPr sz="32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científico?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060" y="292100"/>
            <a:ext cx="616839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0" marR="5080" indent="-1098550">
              <a:lnSpc>
                <a:spcPct val="100000"/>
              </a:lnSpc>
              <a:spcBef>
                <a:spcPts val="100"/>
              </a:spcBef>
            </a:pPr>
            <a:r>
              <a:rPr dirty="0"/>
              <a:t>Modelo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Análise</a:t>
            </a:r>
            <a:r>
              <a:rPr spc="-15" dirty="0"/>
              <a:t> </a:t>
            </a:r>
            <a:r>
              <a:rPr spc="-20" dirty="0"/>
              <a:t>(M1) </a:t>
            </a:r>
            <a:r>
              <a:rPr dirty="0"/>
              <a:t>Hipóteses</a:t>
            </a:r>
            <a:r>
              <a:rPr spc="-40" dirty="0"/>
              <a:t> </a:t>
            </a:r>
            <a:r>
              <a:rPr spc="-20" dirty="0"/>
              <a:t>(M2)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1791970"/>
            <a:ext cx="8244840" cy="36118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5" marR="66040" indent="-342900" algn="just">
              <a:lnSpc>
                <a:spcPct val="80000"/>
              </a:lnSpc>
              <a:spcBef>
                <a:spcPts val="770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877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Esta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etapa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elo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entre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parte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teórica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parte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empírica</a:t>
            </a:r>
            <a:r>
              <a:rPr sz="2800" spc="1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800" spc="1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investigação.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Está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ancorada</a:t>
            </a:r>
            <a:r>
              <a:rPr sz="2800" spc="22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teoria,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mas</a:t>
            </a:r>
            <a:r>
              <a:rPr sz="2800" spc="22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prevê</a:t>
            </a:r>
            <a:r>
              <a:rPr sz="2800" spc="22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os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procedimentos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empíricos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pôr</a:t>
            </a:r>
            <a:r>
              <a:rPr sz="28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prática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através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formulação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hipóteses.</a:t>
            </a:r>
            <a:endParaRPr sz="2800">
              <a:latin typeface="Verdana"/>
              <a:cs typeface="Verdana"/>
            </a:endParaRPr>
          </a:p>
          <a:p>
            <a:pPr marL="469265" marR="65405" indent="-342900" algn="just">
              <a:lnSpc>
                <a:spcPct val="80000"/>
              </a:lnSpc>
              <a:spcBef>
                <a:spcPts val="690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885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Explicação</a:t>
            </a:r>
            <a:r>
              <a:rPr sz="2800" spc="5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teórica</a:t>
            </a:r>
            <a:r>
              <a:rPr sz="2800" spc="5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800" spc="5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forma</a:t>
            </a:r>
            <a:r>
              <a:rPr sz="2800" spc="5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2800" spc="5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o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problema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será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abordado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prática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(M1)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M2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remete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apresentação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ao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esclarecimento</a:t>
            </a:r>
            <a:r>
              <a:rPr sz="2800" spc="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80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hipótese</a:t>
            </a:r>
            <a:r>
              <a:rPr sz="2800" spc="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ser</a:t>
            </a:r>
            <a:r>
              <a:rPr sz="2800" spc="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testada empiricamente.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198120"/>
            <a:ext cx="6443980" cy="203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  <a:tabLst>
                <a:tab pos="4253865" algn="l"/>
              </a:tabLst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observação</a:t>
            </a:r>
            <a:r>
              <a:rPr spc="-15" dirty="0"/>
              <a:t> </a:t>
            </a:r>
            <a:r>
              <a:rPr spc="-20" dirty="0"/>
              <a:t>(M1) </a:t>
            </a:r>
            <a:r>
              <a:rPr dirty="0"/>
              <a:t>Definição</a:t>
            </a:r>
            <a:r>
              <a:rPr spc="-4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processo</a:t>
            </a:r>
            <a:r>
              <a:rPr spc="-25" dirty="0"/>
              <a:t> </a:t>
            </a:r>
            <a:r>
              <a:rPr spc="-35" dirty="0"/>
              <a:t>de </a:t>
            </a:r>
            <a:r>
              <a:rPr dirty="0"/>
              <a:t>coleta</a:t>
            </a:r>
            <a:r>
              <a:rPr spc="-3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dados</a:t>
            </a:r>
            <a:r>
              <a:rPr dirty="0"/>
              <a:t>	</a:t>
            </a:r>
            <a:r>
              <a:rPr spc="-20" dirty="0"/>
              <a:t>(M2)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190" y="2669540"/>
            <a:ext cx="8233409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4610" indent="-342900" algn="just">
              <a:lnSpc>
                <a:spcPct val="100000"/>
              </a:lnSpc>
              <a:spcBef>
                <a:spcPts val="100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900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Esta</a:t>
            </a:r>
            <a:r>
              <a:rPr sz="2800" spc="6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etapa</a:t>
            </a:r>
            <a:r>
              <a:rPr sz="2800" spc="6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reporta-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800" spc="6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2800" spc="6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seleção</a:t>
            </a:r>
            <a:r>
              <a:rPr sz="2800" spc="6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métodos,</a:t>
            </a:r>
            <a:r>
              <a:rPr sz="2800" spc="2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técnicas</a:t>
            </a:r>
            <a:r>
              <a:rPr sz="28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coleta</a:t>
            </a:r>
            <a:r>
              <a:rPr sz="2800" spc="2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dados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adequados</a:t>
            </a:r>
            <a:r>
              <a:rPr sz="2800" spc="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aos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objetivos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8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estudo</a:t>
            </a:r>
            <a:r>
              <a:rPr sz="28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das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hipóteses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formuladas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(M2).</a:t>
            </a:r>
            <a:endParaRPr sz="2800">
              <a:latin typeface="Verdana"/>
              <a:cs typeface="Verdana"/>
            </a:endParaRPr>
          </a:p>
          <a:p>
            <a:pPr marL="469900" marR="55880" indent="-342900" algn="just">
              <a:lnSpc>
                <a:spcPct val="100000"/>
              </a:lnSpc>
              <a:spcBef>
                <a:spcPts val="700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877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Contempla</a:t>
            </a:r>
            <a:r>
              <a:rPr sz="2800" spc="3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ainda</a:t>
            </a:r>
            <a:r>
              <a:rPr sz="2800" spc="3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3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coleta</a:t>
            </a:r>
            <a:r>
              <a:rPr sz="2800" spc="3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efetiva</a:t>
            </a:r>
            <a:r>
              <a:rPr sz="2800" spc="3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dos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709" y="579120"/>
            <a:ext cx="7703184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720" marR="5080" indent="-795020">
              <a:lnSpc>
                <a:spcPct val="100000"/>
              </a:lnSpc>
              <a:spcBef>
                <a:spcPts val="100"/>
              </a:spcBef>
              <a:tabLst>
                <a:tab pos="2921000" algn="l"/>
                <a:tab pos="6505575" algn="l"/>
              </a:tabLst>
            </a:pPr>
            <a:r>
              <a:rPr dirty="0"/>
              <a:t>Análise</a:t>
            </a:r>
            <a:r>
              <a:rPr spc="-25" dirty="0"/>
              <a:t> </a:t>
            </a:r>
            <a:r>
              <a:rPr dirty="0"/>
              <a:t>das</a:t>
            </a:r>
            <a:r>
              <a:rPr spc="-15" dirty="0"/>
              <a:t> </a:t>
            </a:r>
            <a:r>
              <a:rPr spc="-10" dirty="0"/>
              <a:t>informações</a:t>
            </a:r>
            <a:r>
              <a:rPr dirty="0"/>
              <a:t>	</a:t>
            </a:r>
            <a:r>
              <a:rPr spc="-20" dirty="0"/>
              <a:t>(M1) </a:t>
            </a:r>
            <a:r>
              <a:rPr spc="-10" dirty="0"/>
              <a:t>Análise</a:t>
            </a:r>
            <a:r>
              <a:rPr dirty="0"/>
              <a:t>	dos</a:t>
            </a:r>
            <a:r>
              <a:rPr spc="-25" dirty="0"/>
              <a:t> </a:t>
            </a:r>
            <a:r>
              <a:rPr dirty="0"/>
              <a:t>dados</a:t>
            </a:r>
            <a:r>
              <a:rPr spc="-20" dirty="0"/>
              <a:t> (M2)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2443479"/>
            <a:ext cx="2665730" cy="87756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06400" marR="43180" indent="-342900">
              <a:lnSpc>
                <a:spcPts val="3350"/>
              </a:lnSpc>
              <a:spcBef>
                <a:spcPts val="210"/>
              </a:spcBef>
              <a:tabLst>
                <a:tab pos="405765" algn="l"/>
                <a:tab pos="1558925" algn="l"/>
              </a:tabLst>
            </a:pPr>
            <a:r>
              <a:rPr sz="2475" spc="1005" baseline="21885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baseline="21885" dirty="0">
                <a:solidFill>
                  <a:srgbClr val="C3C2A9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dados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organizados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295650"/>
            <a:ext cx="1886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analisados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2697" y="3295650"/>
            <a:ext cx="18821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qualitativa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5495" y="3722370"/>
            <a:ext cx="1177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auxílio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9953" y="2443479"/>
            <a:ext cx="5287645" cy="1731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985" indent="455295" algn="r">
              <a:lnSpc>
                <a:spcPts val="3350"/>
              </a:lnSpc>
              <a:spcBef>
                <a:spcPts val="219"/>
              </a:spcBef>
              <a:tabLst>
                <a:tab pos="746760" algn="l"/>
                <a:tab pos="2099945" algn="l"/>
                <a:tab pos="2837815" algn="l"/>
                <a:tab pos="3058160" algn="l"/>
                <a:tab pos="472440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coletados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devem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ser de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forma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possam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ser</a:t>
            </a:r>
            <a:endParaRPr sz="2800">
              <a:latin typeface="Verdana"/>
              <a:cs typeface="Verdana"/>
            </a:endParaRPr>
          </a:p>
          <a:p>
            <a:pPr marL="4839335" marR="5080" indent="-5715" algn="r">
              <a:lnSpc>
                <a:spcPts val="336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ou 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722370"/>
            <a:ext cx="51066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92112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quantitativamente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(com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programas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computacionais).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Conclusões</a:t>
            </a:r>
            <a:r>
              <a:rPr spc="-35" dirty="0"/>
              <a:t> </a:t>
            </a:r>
            <a:r>
              <a:rPr dirty="0"/>
              <a:t>(M1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25" dirty="0"/>
              <a:t>M2)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2237740"/>
            <a:ext cx="3060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88135" algn="l"/>
              </a:tabLst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57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São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tecidas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4363" y="2237740"/>
            <a:ext cx="4667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5410" algn="l"/>
                <a:tab pos="419798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conclusões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sobre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269" y="2725420"/>
            <a:ext cx="210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hipóteses,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4071" y="2725420"/>
            <a:ext cx="2816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comentam-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125" y="2725420"/>
            <a:ext cx="1146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essas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269" y="3213100"/>
            <a:ext cx="2380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conclusões,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3867" y="3213100"/>
            <a:ext cx="4579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3680" algn="l"/>
                <a:tab pos="4110354" algn="l"/>
              </a:tabLst>
            </a:pP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são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descritas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269" y="3699509"/>
            <a:ext cx="77247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implicações</a:t>
            </a:r>
            <a:r>
              <a:rPr sz="3200" spc="540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3200" spc="540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investigações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futuras</a:t>
            </a:r>
            <a:r>
              <a:rPr sz="32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discutidas</a:t>
            </a:r>
            <a:r>
              <a:rPr sz="32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2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limitações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estudo.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831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" dirty="0"/>
              <a:t> </a:t>
            </a:r>
            <a:r>
              <a:rPr dirty="0"/>
              <a:t>ciência</a:t>
            </a:r>
            <a:r>
              <a:rPr spc="-15" dirty="0"/>
              <a:t> </a:t>
            </a:r>
            <a:r>
              <a:rPr spc="-50" dirty="0"/>
              <a:t>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43050"/>
            <a:ext cx="739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spc="819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1900" spc="305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4800" spc="-75" baseline="-12152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4800" baseline="-12152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8327" y="1633220"/>
            <a:ext cx="6992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9454" algn="l"/>
                <a:tab pos="4421505" algn="l"/>
                <a:tab pos="6736715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conhecimento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apreende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120900"/>
            <a:ext cx="8217534" cy="35382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31800" marR="81280" algn="just">
              <a:lnSpc>
                <a:spcPts val="3829"/>
              </a:lnSpc>
              <a:spcBef>
                <a:spcPts val="235"/>
              </a:spcBef>
            </a:pPr>
            <a:r>
              <a:rPr sz="3200" dirty="0" err="1">
                <a:solidFill>
                  <a:srgbClr val="FFFFFF"/>
                </a:solidFill>
                <a:latin typeface="Verdana"/>
                <a:cs typeface="Verdana"/>
              </a:rPr>
              <a:t>regist</a:t>
            </a:r>
            <a:r>
              <a:rPr lang="pt-BR" sz="32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fatos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demonstra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pelas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suas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causas.</a:t>
            </a:r>
            <a:endParaRPr sz="3200" dirty="0">
              <a:latin typeface="Verdana"/>
              <a:cs typeface="Verdana"/>
            </a:endParaRPr>
          </a:p>
          <a:p>
            <a:pPr marL="431800" marR="80010" indent="-342900" algn="just">
              <a:lnSpc>
                <a:spcPct val="100000"/>
              </a:lnSpc>
              <a:spcBef>
                <a:spcPts val="675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42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aplicação</a:t>
            </a:r>
            <a:r>
              <a:rPr sz="32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sistemática</a:t>
            </a:r>
            <a:r>
              <a:rPr sz="320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MÉTODOS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7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investigação</a:t>
            </a:r>
            <a:r>
              <a:rPr sz="3200" spc="7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7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7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cuidadosa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análise</a:t>
            </a:r>
            <a:r>
              <a:rPr sz="32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lógica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ao</a:t>
            </a:r>
            <a:r>
              <a:rPr sz="32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estudo</a:t>
            </a:r>
            <a:r>
              <a:rPr sz="32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OBJETOS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ainda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corpo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conhecimentos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produzidos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através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destes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meios.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7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Ciência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69" y="1374140"/>
            <a:ext cx="8258809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6040" indent="-342900" algn="just">
              <a:lnSpc>
                <a:spcPct val="100000"/>
              </a:lnSpc>
              <a:spcBef>
                <a:spcPts val="100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869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2800" spc="4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concretizar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2800" spc="4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seus</a:t>
            </a:r>
            <a:r>
              <a:rPr sz="2800" spc="4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objetivos,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ciência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recorre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800" spc="-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MÉTODO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(conjunto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procedimentos</a:t>
            </a:r>
            <a:r>
              <a:rPr sz="2800" spc="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2800" spc="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permitem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chegar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certas</a:t>
            </a:r>
            <a:r>
              <a:rPr sz="2800" spc="6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conclusões),</a:t>
            </a:r>
            <a:r>
              <a:rPr sz="2800" spc="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2800" spc="6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800" spc="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aplicado</a:t>
            </a:r>
            <a:r>
              <a:rPr sz="2800" spc="6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6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um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OBJETO</a:t>
            </a:r>
            <a:r>
              <a:rPr sz="2800" spc="60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(aspectos</a:t>
            </a:r>
            <a:r>
              <a:rPr sz="2800" spc="60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estudados</a:t>
            </a:r>
            <a:r>
              <a:rPr sz="2800" spc="60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pelas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diferentes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ciências).</a:t>
            </a:r>
            <a:endParaRPr sz="2800">
              <a:latin typeface="Verdana"/>
              <a:cs typeface="Verdana"/>
            </a:endParaRPr>
          </a:p>
          <a:p>
            <a:pPr marL="139700" algn="just">
              <a:lnSpc>
                <a:spcPct val="100000"/>
              </a:lnSpc>
              <a:spcBef>
                <a:spcPts val="690"/>
              </a:spcBef>
            </a:pPr>
            <a:r>
              <a:rPr sz="2475" spc="1080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475" spc="885" baseline="20202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Estudando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objeto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meio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269" y="4448809"/>
            <a:ext cx="3942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79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método,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chegamos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4828" y="4448809"/>
            <a:ext cx="2089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338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corpo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269" y="4448809"/>
            <a:ext cx="6191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60570">
              <a:lnSpc>
                <a:spcPct val="100000"/>
              </a:lnSpc>
              <a:spcBef>
                <a:spcPts val="100"/>
              </a:spcBef>
              <a:tabLst>
                <a:tab pos="2996565" algn="l"/>
                <a:tab pos="4589145" algn="l"/>
                <a:tab pos="5345430" algn="l"/>
              </a:tabLst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ao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conhecimentos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próprio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cada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9384" y="4875529"/>
            <a:ext cx="1235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ciência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269" y="5302250"/>
            <a:ext cx="430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(conceitos,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teorias,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leis)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490" y="450850"/>
            <a:ext cx="8735060" cy="6071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77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Ciência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532890"/>
            <a:ext cx="8216900" cy="34569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89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Objetivos:</a:t>
            </a:r>
            <a:endParaRPr sz="320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79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42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Alargar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conhecimentos.</a:t>
            </a:r>
            <a:endParaRPr sz="320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80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42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Compreender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fenômenos.</a:t>
            </a:r>
            <a:endParaRPr sz="320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800"/>
              </a:spcBef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27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Contribuir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suas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soluções.</a:t>
            </a:r>
            <a:endParaRPr sz="3200">
              <a:latin typeface="Verdana"/>
              <a:cs typeface="Verdana"/>
            </a:endParaRPr>
          </a:p>
          <a:p>
            <a:pPr marL="457200" marR="55880" indent="-342900">
              <a:lnSpc>
                <a:spcPct val="100000"/>
              </a:lnSpc>
              <a:spcBef>
                <a:spcPts val="800"/>
              </a:spcBef>
              <a:tabLst>
                <a:tab pos="3110865" algn="l"/>
                <a:tab pos="3689985" algn="l"/>
                <a:tab pos="5496560" algn="l"/>
                <a:tab pos="6543040" algn="l"/>
              </a:tabLst>
            </a:pPr>
            <a:r>
              <a:rPr sz="2850" spc="123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50" spc="457" baseline="20467" dirty="0">
                <a:solidFill>
                  <a:srgbClr val="C3C2A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Aperfeiçoar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relação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dos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homens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entre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destes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com a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natureza.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8760" algn="l"/>
                <a:tab pos="2298700" algn="l"/>
              </a:tabLst>
            </a:pPr>
            <a:r>
              <a:rPr spc="-10" dirty="0"/>
              <a:t>Tipos</a:t>
            </a:r>
            <a:r>
              <a:rPr dirty="0"/>
              <a:t>	</a:t>
            </a:r>
            <a:r>
              <a:rPr spc="-25" dirty="0"/>
              <a:t>de</a:t>
            </a:r>
            <a:r>
              <a:rPr dirty="0"/>
              <a:t>	</a:t>
            </a:r>
            <a:r>
              <a:rPr spc="-10" dirty="0"/>
              <a:t>conhecimento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697" y="1828800"/>
            <a:ext cx="8256905" cy="4257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5185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3200" u="sng" dirty="0">
                <a:solidFill>
                  <a:srgbClr val="FFFFFF"/>
                </a:solidFill>
                <a:latin typeface="Berlin Sans FB"/>
                <a:cs typeface="Berlin Sans FB"/>
              </a:rPr>
              <a:t>Conhecimento</a:t>
            </a:r>
            <a:r>
              <a:rPr sz="3200" u="sng" spc="-30" dirty="0">
                <a:solidFill>
                  <a:srgbClr val="FFFFFF"/>
                </a:solidFill>
                <a:latin typeface="Berlin Sans FB"/>
                <a:cs typeface="Berlin Sans FB"/>
              </a:rPr>
              <a:t> </a:t>
            </a:r>
            <a:r>
              <a:rPr sz="3200" u="sng" dirty="0">
                <a:solidFill>
                  <a:srgbClr val="FFFFFF"/>
                </a:solidFill>
                <a:latin typeface="Berlin Sans FB"/>
                <a:cs typeface="Berlin Sans FB"/>
              </a:rPr>
              <a:t>popular</a:t>
            </a:r>
            <a:r>
              <a:rPr sz="3200" u="sng" spc="-15" dirty="0">
                <a:solidFill>
                  <a:srgbClr val="FFFFFF"/>
                </a:solidFill>
                <a:latin typeface="Berlin Sans FB"/>
                <a:cs typeface="Berlin Sans FB"/>
              </a:rPr>
              <a:t> </a:t>
            </a:r>
            <a:r>
              <a:rPr sz="3200" u="sng" dirty="0">
                <a:solidFill>
                  <a:srgbClr val="FFFFFF"/>
                </a:solidFill>
                <a:latin typeface="Berlin Sans FB"/>
                <a:cs typeface="Berlin Sans FB"/>
              </a:rPr>
              <a:t>ou</a:t>
            </a:r>
            <a:r>
              <a:rPr sz="3200" u="sng" spc="-20" dirty="0">
                <a:solidFill>
                  <a:srgbClr val="FFFFFF"/>
                </a:solidFill>
                <a:latin typeface="Berlin Sans FB"/>
                <a:cs typeface="Berlin Sans FB"/>
              </a:rPr>
              <a:t> </a:t>
            </a:r>
            <a:r>
              <a:rPr sz="3200" u="sng" dirty="0">
                <a:solidFill>
                  <a:srgbClr val="FFFFFF"/>
                </a:solidFill>
                <a:latin typeface="Berlin Sans FB"/>
                <a:cs typeface="Berlin Sans FB"/>
              </a:rPr>
              <a:t>senso</a:t>
            </a:r>
            <a:r>
              <a:rPr sz="3200" u="sng" spc="-10" dirty="0">
                <a:solidFill>
                  <a:srgbClr val="FFFFFF"/>
                </a:solidFill>
                <a:latin typeface="Berlin Sans FB"/>
                <a:cs typeface="Berlin Sans FB"/>
              </a:rPr>
              <a:t> comum</a:t>
            </a:r>
            <a:endParaRPr sz="3200" u="sng" dirty="0">
              <a:latin typeface="Berlin Sans FB"/>
              <a:cs typeface="Berlin Sans FB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Berlin Sans FB"/>
              <a:cs typeface="Berlin Sans FB"/>
            </a:endParaRPr>
          </a:p>
          <a:p>
            <a:pPr marL="139700" marR="68580">
              <a:lnSpc>
                <a:spcPts val="3829"/>
              </a:lnSpc>
              <a:spcBef>
                <a:spcPts val="5"/>
              </a:spcBef>
              <a:tabLst>
                <a:tab pos="2985135" algn="l"/>
                <a:tab pos="3716020" algn="l"/>
                <a:tab pos="5558155" algn="l"/>
                <a:tab pos="6431280" algn="l"/>
              </a:tabLst>
            </a:pPr>
            <a:r>
              <a:rPr sz="2850" spc="-15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Transmitido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geração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geração,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pela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educação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informal.</a:t>
            </a:r>
            <a:endParaRPr sz="3200" dirty="0">
              <a:latin typeface="Verdana"/>
              <a:cs typeface="Verdana"/>
            </a:endParaRPr>
          </a:p>
          <a:p>
            <a:pPr marL="139700" marR="68580">
              <a:lnSpc>
                <a:spcPct val="100000"/>
              </a:lnSpc>
              <a:spcBef>
                <a:spcPts val="670"/>
              </a:spcBef>
              <a:tabLst>
                <a:tab pos="3067685" algn="l"/>
                <a:tab pos="4283075" algn="l"/>
                <a:tab pos="6721475" algn="l"/>
                <a:tab pos="7677784" algn="l"/>
              </a:tabLst>
            </a:pPr>
            <a:r>
              <a:rPr sz="2850" spc="142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Baseia-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imitação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na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experiência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pessoal.</a:t>
            </a:r>
            <a:endParaRPr sz="3200" dirty="0">
              <a:latin typeface="Verdana"/>
              <a:cs typeface="Verdana"/>
            </a:endParaRPr>
          </a:p>
          <a:p>
            <a:pPr marL="139700" marR="71755">
              <a:lnSpc>
                <a:spcPct val="100000"/>
              </a:lnSpc>
              <a:spcBef>
                <a:spcPts val="800"/>
              </a:spcBef>
            </a:pPr>
            <a:r>
              <a:rPr sz="2850" spc="240" baseline="20467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3200" spc="160" dirty="0">
                <a:solidFill>
                  <a:srgbClr val="FFFFFF"/>
                </a:solidFill>
                <a:latin typeface="Verdana"/>
                <a:cs typeface="Verdana"/>
              </a:rPr>
              <a:t>Este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tipo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conhecimento é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subjetivo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sensitivo,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não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sistemático,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falível.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0946"/>
            <a:ext cx="5951855" cy="122084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tabLst>
                <a:tab pos="1496060" algn="l"/>
              </a:tabLst>
            </a:pPr>
            <a:r>
              <a:rPr spc="-10" dirty="0"/>
              <a:t>Tipos</a:t>
            </a:r>
            <a:r>
              <a:rPr dirty="0"/>
              <a:t>	de</a:t>
            </a:r>
            <a:r>
              <a:rPr spc="-20" dirty="0"/>
              <a:t> </a:t>
            </a:r>
            <a:r>
              <a:rPr spc="-10" dirty="0" err="1"/>
              <a:t>conheciment</a:t>
            </a:r>
            <a:r>
              <a:rPr lang="pt-BR" spc="-10" dirty="0"/>
              <a:t>o</a:t>
            </a:r>
            <a:br>
              <a:rPr lang="pt-BR" sz="3200" dirty="0"/>
            </a:br>
            <a:endParaRPr sz="3200" u="sng" dirty="0">
              <a:solidFill>
                <a:srgbClr val="FFFFFF"/>
              </a:solidFill>
              <a:latin typeface="Berlin Sans FB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2042159"/>
            <a:ext cx="8168640" cy="12192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3500" marR="53340" algn="just">
              <a:lnSpc>
                <a:spcPts val="3020"/>
              </a:lnSpc>
              <a:spcBef>
                <a:spcPts val="480"/>
              </a:spcBef>
            </a:pPr>
            <a:r>
              <a:rPr sz="2475" spc="142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Obtido</a:t>
            </a:r>
            <a:r>
              <a:rPr sz="2800" spc="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2800" spc="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modo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racional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mediante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aplicação</a:t>
            </a:r>
            <a:r>
              <a:rPr sz="2800" spc="49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spc="50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procedimentos</a:t>
            </a:r>
            <a:r>
              <a:rPr sz="2800" spc="50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rigorosos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(métodos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técnicas).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7496" y="3281679"/>
            <a:ext cx="54394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65405">
              <a:lnSpc>
                <a:spcPts val="3020"/>
              </a:lnSpc>
              <a:spcBef>
                <a:spcPts val="480"/>
              </a:spcBef>
              <a:tabLst>
                <a:tab pos="1082675" algn="l"/>
                <a:tab pos="1640839" algn="l"/>
                <a:tab pos="3188335" algn="l"/>
                <a:tab pos="3411220" algn="l"/>
                <a:tab pos="3679825" algn="l"/>
                <a:tab pos="4262755" algn="l"/>
                <a:tab pos="5212080" algn="l"/>
              </a:tabLst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intermédio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treino,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método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próprio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conduz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90" y="3281679"/>
            <a:ext cx="242697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190"/>
              </a:lnSpc>
              <a:spcBef>
                <a:spcPts val="100"/>
              </a:spcBef>
            </a:pPr>
            <a:r>
              <a:rPr sz="2475" spc="-15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Transmitido</a:t>
            </a:r>
            <a:endParaRPr sz="2800">
              <a:latin typeface="Verdana"/>
              <a:cs typeface="Verdana"/>
            </a:endParaRPr>
          </a:p>
          <a:p>
            <a:pPr marL="38100" marR="30480">
              <a:lnSpc>
                <a:spcPts val="3020"/>
              </a:lnSpc>
              <a:spcBef>
                <a:spcPts val="215"/>
              </a:spcBef>
              <a:tabLst>
                <a:tab pos="1817370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segundo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um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verdade.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690" y="4521200"/>
            <a:ext cx="8168640" cy="1604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 marR="54610" algn="just">
              <a:lnSpc>
                <a:spcPct val="90000"/>
              </a:lnSpc>
              <a:spcBef>
                <a:spcPts val="434"/>
              </a:spcBef>
            </a:pPr>
            <a:r>
              <a:rPr sz="2475" spc="67" baseline="20202" dirty="0">
                <a:solidFill>
                  <a:srgbClr val="C3C2A9"/>
                </a:solidFill>
                <a:latin typeface="Symbol"/>
                <a:cs typeface="Symbol"/>
              </a:rPr>
              <a:t>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Caracteriza-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800" spc="6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800" spc="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ser</a:t>
            </a:r>
            <a:r>
              <a:rPr sz="2800" spc="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fatual,</a:t>
            </a:r>
            <a:r>
              <a:rPr sz="2800" spc="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sistemático,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verificável,</a:t>
            </a:r>
            <a:r>
              <a:rPr sz="2800" spc="3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refutado,</a:t>
            </a:r>
            <a:r>
              <a:rPr sz="2800" spc="3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construído</a:t>
            </a:r>
            <a:r>
              <a:rPr sz="2800" spc="3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passo</a:t>
            </a:r>
            <a:r>
              <a:rPr sz="2800" spc="3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passo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e,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embora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falível,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aproximadamente exato.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5D92E-A2D9-D33C-9310-901F98A14961}"/>
              </a:ext>
            </a:extLst>
          </p:cNvPr>
          <p:cNvSpPr txBox="1"/>
          <p:nvPr/>
        </p:nvSpPr>
        <p:spPr>
          <a:xfrm>
            <a:off x="990600" y="1295231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3200" u="sng" dirty="0">
                <a:solidFill>
                  <a:srgbClr val="FFFFFF"/>
                </a:solidFill>
                <a:latin typeface="Berlin Sans FB"/>
              </a:rPr>
              <a:t>Conhecimento</a:t>
            </a:r>
            <a:r>
              <a:rPr lang="pt-BR" sz="1800" u="sng" dirty="0">
                <a:solidFill>
                  <a:srgbClr val="FFFFFF"/>
                </a:solidFill>
                <a:latin typeface="Berlin Sans FB"/>
                <a:ea typeface="+mn-ea"/>
              </a:rPr>
              <a:t> </a:t>
            </a:r>
            <a:r>
              <a:rPr lang="pt-BR" sz="3200" u="sng" dirty="0">
                <a:solidFill>
                  <a:srgbClr val="FFFFFF"/>
                </a:solidFill>
                <a:latin typeface="Berlin Sans FB"/>
              </a:rPr>
              <a:t>científico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020" y="556259"/>
            <a:ext cx="1986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Ciência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53895"/>
            <a:ext cx="8063865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32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processo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pesquisa,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devemos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ter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capacidade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identificar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é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senso</a:t>
            </a:r>
            <a:r>
              <a:rPr sz="3200" spc="6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comum</a:t>
            </a:r>
            <a:r>
              <a:rPr sz="3200" spc="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definir</a:t>
            </a:r>
            <a:r>
              <a:rPr sz="3200" spc="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6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limite</a:t>
            </a:r>
            <a:r>
              <a:rPr sz="3200" spc="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entre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esse</a:t>
            </a:r>
            <a:r>
              <a:rPr sz="3200" spc="7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conhecimento</a:t>
            </a:r>
            <a:r>
              <a:rPr sz="3200" spc="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conhecimento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científico</a:t>
            </a:r>
            <a:r>
              <a:rPr sz="3200" spc="-1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conduzirmos</a:t>
            </a:r>
            <a:r>
              <a:rPr sz="3200" spc="-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pesquisas válidas.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252</TotalTime>
  <Words>1043</Words>
  <Application>Microsoft Office PowerPoint</Application>
  <PresentationFormat>Apresentação na tela (4:3)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Berlin Sans FB</vt:lpstr>
      <vt:lpstr>Franklin Gothic Book</vt:lpstr>
      <vt:lpstr>Symbol</vt:lpstr>
      <vt:lpstr>Times New Roman</vt:lpstr>
      <vt:lpstr>Verdana</vt:lpstr>
      <vt:lpstr>Wingdings</vt:lpstr>
      <vt:lpstr>Cortar</vt:lpstr>
      <vt:lpstr>Ciência  e  Conhecimento Científico</vt:lpstr>
      <vt:lpstr>Ciência e Conhecimento Científico</vt:lpstr>
      <vt:lpstr>A ciência é</vt:lpstr>
      <vt:lpstr>Ciência</vt:lpstr>
      <vt:lpstr>Apresentação do PowerPoint</vt:lpstr>
      <vt:lpstr>Ciência</vt:lpstr>
      <vt:lpstr>Tipos de conhecimento</vt:lpstr>
      <vt:lpstr>Tipos de conhecimento </vt:lpstr>
      <vt:lpstr>Ciência</vt:lpstr>
      <vt:lpstr>Tipos de conhecimento</vt:lpstr>
      <vt:lpstr>Conhecimento científico e valores sociais</vt:lpstr>
      <vt:lpstr>Ruptura com o senso comum</vt:lpstr>
      <vt:lpstr>Procedimentos éticos</vt:lpstr>
      <vt:lpstr>Da teoria aos fatos ou dos fatos à teoria?</vt:lpstr>
      <vt:lpstr>Como se desenvolve uma pesquisa</vt:lpstr>
      <vt:lpstr>Etapas da pesquisa científica: dois modelos possíveis</vt:lpstr>
      <vt:lpstr>Pergunta de partida (M1) Definição de objetivos (M2)</vt:lpstr>
      <vt:lpstr>A exploração (M1) Escolha e delimitação de um tema (M2)</vt:lpstr>
      <vt:lpstr>A problemática (M1) Revisão da literatura (M2)</vt:lpstr>
      <vt:lpstr>Modelo de Análise (M1) Hipóteses (M2)</vt:lpstr>
      <vt:lpstr>A observação (M1) Definição do processo de coleta de dados (M2)</vt:lpstr>
      <vt:lpstr>Análise das informações (M1) Análise dos dados (M2)</vt:lpstr>
      <vt:lpstr>Conclusões (M1 e M2)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e Conhecimento Científico</dc:title>
  <cp:lastModifiedBy>Gabriela Meireles Rosa</cp:lastModifiedBy>
  <cp:revision>6</cp:revision>
  <dcterms:created xsi:type="dcterms:W3CDTF">2023-03-03T14:23:18Z</dcterms:created>
  <dcterms:modified xsi:type="dcterms:W3CDTF">2024-02-16T01:06:51Z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2023-03-03T00:00:00Z</vt:filetime>
  </property>
  <property fmtid="{D5CDD505-2E9C-101B-9397-08002B2CF9AE}" pid="5" name="Producer">
    <vt:lpwstr>itext-paulo-155 (itextpdf.sf.net-lowagie.com)</vt:lpwstr>
  </property>
</Properties>
</file>