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300" r:id="rId43"/>
    <p:sldId id="301" r:id="rId44"/>
    <p:sldId id="302" r:id="rId45"/>
    <p:sldId id="303" r:id="rId46"/>
    <p:sldId id="304" r:id="rId47"/>
    <p:sldId id="305" r:id="rId48"/>
    <p:sldId id="306" r:id="rId49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71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90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364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1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848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380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545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36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8233" y="1136650"/>
            <a:ext cx="5783580" cy="1148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6922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9742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Bookman Old Style"/>
                <a:cs typeface="Bookman Old Styl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838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850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4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3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46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680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07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15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63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2348" rIns="0" bIns="0" rtlCol="0">
            <a:spAutoFit/>
          </a:bodyPr>
          <a:lstStyle/>
          <a:p>
            <a:pPr marL="1741170" marR="5080" indent="-1729105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464652"/>
                </a:solidFill>
              </a:rPr>
              <a:t>METODOLOGIA</a:t>
            </a:r>
            <a:r>
              <a:rPr sz="2900" spc="-40" dirty="0">
                <a:solidFill>
                  <a:srgbClr val="464652"/>
                </a:solidFill>
              </a:rPr>
              <a:t> </a:t>
            </a:r>
            <a:r>
              <a:rPr sz="2900" dirty="0">
                <a:solidFill>
                  <a:srgbClr val="464652"/>
                </a:solidFill>
              </a:rPr>
              <a:t>DA</a:t>
            </a:r>
            <a:r>
              <a:rPr sz="2900" spc="-5" dirty="0">
                <a:solidFill>
                  <a:srgbClr val="464652"/>
                </a:solidFill>
              </a:rPr>
              <a:t> </a:t>
            </a:r>
            <a:r>
              <a:rPr sz="2900" spc="-10" dirty="0">
                <a:solidFill>
                  <a:srgbClr val="464652"/>
                </a:solidFill>
              </a:rPr>
              <a:t>PESQUISA CIENTÍFICA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3082696" y="3784752"/>
            <a:ext cx="231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Gill Sans MT"/>
                <a:cs typeface="Gill Sans MT"/>
              </a:rPr>
              <a:t>INTRODUÇÃO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498" y="0"/>
            <a:ext cx="6589199" cy="1280890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219837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5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dirty="0"/>
              <a:t>é </a:t>
            </a:r>
            <a:r>
              <a:rPr spc="-10" dirty="0"/>
              <a:t>ciência?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3760" y="1503934"/>
            <a:ext cx="8170545" cy="497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615" indent="-274955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48615" algn="l"/>
                <a:tab pos="349250" algn="l"/>
              </a:tabLst>
            </a:pPr>
            <a:r>
              <a:rPr sz="2800" b="1" dirty="0">
                <a:latin typeface="Gill Sans MT"/>
                <a:cs typeface="Gill Sans MT"/>
              </a:rPr>
              <a:t>Conhecimento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certo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do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real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pelas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suas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causas;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750" dirty="0">
              <a:latin typeface="Gill Sans MT"/>
              <a:cs typeface="Gill Sans MT"/>
            </a:endParaRPr>
          </a:p>
          <a:p>
            <a:pPr marL="481965" marR="5080" indent="-469900">
              <a:lnSpc>
                <a:spcPct val="100000"/>
              </a:lnSpc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dirty="0">
                <a:latin typeface="Gill Sans MT"/>
                <a:cs typeface="Gill Sans MT"/>
              </a:rPr>
              <a:t>Conhecimento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sistemático</a:t>
            </a:r>
            <a:r>
              <a:rPr sz="2800" b="1" spc="-114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dos</a:t>
            </a:r>
            <a:r>
              <a:rPr sz="2800" b="1" spc="-12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fenômenos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da </a:t>
            </a:r>
            <a:r>
              <a:rPr sz="2800" b="1" dirty="0">
                <a:latin typeface="Gill Sans MT"/>
                <a:cs typeface="Gill Sans MT"/>
              </a:rPr>
              <a:t>natureza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das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leis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spc="-45" dirty="0">
                <a:latin typeface="Gill Sans MT"/>
                <a:cs typeface="Gill Sans MT"/>
              </a:rPr>
              <a:t>regem,</a:t>
            </a:r>
            <a:r>
              <a:rPr sz="2800" b="1" spc="-254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obtido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spc="-20" dirty="0">
                <a:latin typeface="Gill Sans MT"/>
                <a:cs typeface="Gill Sans MT"/>
              </a:rPr>
              <a:t>pela </a:t>
            </a:r>
            <a:r>
              <a:rPr sz="2800" b="1" spc="-40" dirty="0">
                <a:latin typeface="Gill Sans MT"/>
                <a:cs typeface="Gill Sans MT"/>
              </a:rPr>
              <a:t>investigação,</a:t>
            </a:r>
            <a:r>
              <a:rPr sz="2800" b="1" spc="-2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raciocínio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pela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experimentação intensiva;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 marL="532765" marR="1476375" indent="-469900">
              <a:lnSpc>
                <a:spcPct val="100000"/>
              </a:lnSpc>
              <a:spcBef>
                <a:spcPts val="2265"/>
              </a:spcBef>
              <a:tabLst>
                <a:tab pos="532765" algn="l"/>
              </a:tabLst>
            </a:pPr>
            <a:r>
              <a:rPr sz="1950" spc="-50" dirty="0">
                <a:solidFill>
                  <a:srgbClr val="FF9900"/>
                </a:solidFill>
                <a:latin typeface="Wingdings"/>
                <a:cs typeface="Wingdings"/>
              </a:rPr>
              <a:t></a:t>
            </a:r>
            <a:r>
              <a:rPr sz="1950" dirty="0">
                <a:solidFill>
                  <a:srgbClr val="FF9900"/>
                </a:solidFill>
                <a:latin typeface="Times New Roman"/>
                <a:cs typeface="Times New Roman"/>
              </a:rPr>
              <a:t>	</a:t>
            </a:r>
            <a:r>
              <a:rPr sz="2800" b="1" dirty="0">
                <a:latin typeface="Gill Sans MT"/>
                <a:cs typeface="Gill Sans MT"/>
              </a:rPr>
              <a:t>Conjunto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enunciados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lógic</a:t>
            </a:r>
            <a:r>
              <a:rPr lang="pt-BR" sz="2800" b="1" dirty="0">
                <a:latin typeface="Gill Sans MT"/>
                <a:cs typeface="Gill Sans MT"/>
              </a:rPr>
              <a:t>os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50" dirty="0">
                <a:latin typeface="Gill Sans MT"/>
                <a:cs typeface="Gill Sans MT"/>
              </a:rPr>
              <a:t>e </a:t>
            </a:r>
            <a:r>
              <a:rPr sz="2800" b="1" dirty="0">
                <a:latin typeface="Gill Sans MT"/>
                <a:cs typeface="Gill Sans MT"/>
              </a:rPr>
              <a:t>dedutivamente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justificados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por</a:t>
            </a:r>
            <a:r>
              <a:rPr sz="2800" b="1" spc="-12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outro</a:t>
            </a:r>
            <a:r>
              <a:rPr lang="pt-BR" sz="2800" b="1" spc="-10" dirty="0">
                <a:latin typeface="Gill Sans MT"/>
                <a:cs typeface="Gill Sans MT"/>
              </a:rPr>
              <a:t>s</a:t>
            </a:r>
            <a:r>
              <a:rPr sz="2800" b="1" spc="-10" dirty="0">
                <a:latin typeface="Gill Sans MT"/>
                <a:cs typeface="Gill Sans MT"/>
              </a:rPr>
              <a:t> enunciados;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1510" y="1503934"/>
            <a:ext cx="7968615" cy="3797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0840" marR="508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70840" algn="l"/>
                <a:tab pos="371475" algn="l"/>
              </a:tabLst>
            </a:pPr>
            <a:r>
              <a:rPr sz="2800" b="1" dirty="0">
                <a:latin typeface="Gill Sans MT"/>
                <a:cs typeface="Gill Sans MT"/>
              </a:rPr>
              <a:t>Conjunto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conclusões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certas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gerais, </a:t>
            </a:r>
            <a:r>
              <a:rPr sz="2800" b="1" dirty="0">
                <a:latin typeface="Gill Sans MT"/>
                <a:cs typeface="Gill Sans MT"/>
              </a:rPr>
              <a:t>metodicamente</a:t>
            </a:r>
            <a:r>
              <a:rPr sz="2800" b="1" spc="-11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demonstrados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</a:t>
            </a:r>
            <a:r>
              <a:rPr sz="2800" b="1" spc="-1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relacionadas </a:t>
            </a:r>
            <a:r>
              <a:rPr sz="2800" b="1" dirty="0">
                <a:latin typeface="Gill Sans MT"/>
                <a:cs typeface="Gill Sans MT"/>
              </a:rPr>
              <a:t>com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objeto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determinado;</a:t>
            </a:r>
            <a:endParaRPr sz="2800">
              <a:latin typeface="Gill Sans MT"/>
              <a:cs typeface="Gill Sans MT"/>
            </a:endParaRPr>
          </a:p>
          <a:p>
            <a:pPr marL="481965" marR="855344" indent="-469900">
              <a:lnSpc>
                <a:spcPct val="100000"/>
              </a:lnSpc>
              <a:spcBef>
                <a:spcPts val="2785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dirty="0">
                <a:latin typeface="Gill Sans MT"/>
                <a:cs typeface="Gill Sans MT"/>
              </a:rPr>
              <a:t>Estudo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problemas</a:t>
            </a:r>
            <a:r>
              <a:rPr sz="2800" b="1" spc="-20" dirty="0">
                <a:latin typeface="Gill Sans MT"/>
                <a:cs typeface="Gill Sans MT"/>
              </a:rPr>
              <a:t> </a:t>
            </a:r>
            <a:r>
              <a:rPr sz="2800" b="1" spc="-30" dirty="0">
                <a:latin typeface="Gill Sans MT"/>
                <a:cs typeface="Gill Sans MT"/>
              </a:rPr>
              <a:t>solúveis,</a:t>
            </a:r>
            <a:r>
              <a:rPr sz="2800" b="1" spc="-2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mediante </a:t>
            </a:r>
            <a:r>
              <a:rPr sz="2800" b="1" dirty="0">
                <a:latin typeface="Gill Sans MT"/>
                <a:cs typeface="Gill Sans MT"/>
              </a:rPr>
              <a:t>método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científico;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9900"/>
              </a:buClr>
              <a:buFont typeface="Wingdings"/>
              <a:buChar char=""/>
            </a:pPr>
            <a:endParaRPr sz="2900">
              <a:latin typeface="Gill Sans MT"/>
              <a:cs typeface="Gill Sans MT"/>
            </a:endParaRPr>
          </a:p>
          <a:p>
            <a:pPr marL="504190" marR="859790" indent="-469900">
              <a:lnSpc>
                <a:spcPct val="100000"/>
              </a:lnSpc>
              <a:buClr>
                <a:srgbClr val="FF9900"/>
              </a:buClr>
              <a:buSzPct val="69642"/>
              <a:buFont typeface="Wingdings"/>
              <a:buChar char=""/>
              <a:tabLst>
                <a:tab pos="504190" algn="l"/>
                <a:tab pos="504825" algn="l"/>
              </a:tabLst>
            </a:pPr>
            <a:r>
              <a:rPr sz="2800" b="1" dirty="0">
                <a:latin typeface="Gill Sans MT"/>
                <a:cs typeface="Gill Sans MT"/>
              </a:rPr>
              <a:t>Forma</a:t>
            </a:r>
            <a:r>
              <a:rPr sz="2800" b="1" spc="-1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sistematicamente</a:t>
            </a:r>
            <a:r>
              <a:rPr sz="2800" b="1" spc="-1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organizada</a:t>
            </a:r>
            <a:r>
              <a:rPr sz="2800" b="1" spc="-155" dirty="0">
                <a:latin typeface="Gill Sans MT"/>
                <a:cs typeface="Gill Sans MT"/>
              </a:rPr>
              <a:t> </a:t>
            </a:r>
            <a:r>
              <a:rPr sz="2800" b="1" spc="-35" dirty="0">
                <a:latin typeface="Gill Sans MT"/>
                <a:cs typeface="Gill Sans MT"/>
              </a:rPr>
              <a:t>de </a:t>
            </a:r>
            <a:r>
              <a:rPr sz="2800" b="1" dirty="0">
                <a:latin typeface="Gill Sans MT"/>
                <a:cs typeface="Gill Sans MT"/>
              </a:rPr>
              <a:t>pensamento</a:t>
            </a:r>
            <a:r>
              <a:rPr sz="2800" b="1" spc="-11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objetivo.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56354" y="203057"/>
            <a:ext cx="6589199" cy="1280890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219837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5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dirty="0"/>
              <a:t>é </a:t>
            </a:r>
            <a:r>
              <a:rPr spc="-10" dirty="0"/>
              <a:t>ciência?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4669" y="2142236"/>
            <a:ext cx="767588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5080" algn="ctr">
              <a:lnSpc>
                <a:spcPct val="100000"/>
              </a:lnSpc>
              <a:spcBef>
                <a:spcPts val="95"/>
              </a:spcBef>
            </a:pPr>
            <a:r>
              <a:rPr lang="pt-BR" sz="2800" b="1" spc="-10" dirty="0">
                <a:latin typeface="Gill Sans MT"/>
                <a:cs typeface="Gill Sans MT"/>
              </a:rPr>
              <a:t>“</a:t>
            </a:r>
            <a:r>
              <a:rPr sz="2800" b="1" spc="-10" dirty="0">
                <a:latin typeface="Gill Sans MT"/>
                <a:cs typeface="Gill Sans MT"/>
              </a:rPr>
              <a:t>...</a:t>
            </a:r>
            <a:r>
              <a:rPr sz="2800" b="1" spc="-2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sistematização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spc="-20" dirty="0">
                <a:latin typeface="Gill Sans MT"/>
                <a:cs typeface="Gill Sans MT"/>
              </a:rPr>
              <a:t>conhecimentos,</a:t>
            </a:r>
            <a:r>
              <a:rPr sz="2800" b="1" spc="-22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conjunto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1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preposições</a:t>
            </a:r>
            <a:r>
              <a:rPr sz="2800" b="1" spc="-114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logicamente</a:t>
            </a:r>
            <a:r>
              <a:rPr sz="2800" b="1" spc="-12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correlacionados </a:t>
            </a:r>
            <a:r>
              <a:rPr sz="2800" b="1" dirty="0">
                <a:latin typeface="Gill Sans MT"/>
                <a:cs typeface="Gill Sans MT"/>
              </a:rPr>
              <a:t>sobre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comportamento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certos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fenômenos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deseja</a:t>
            </a:r>
            <a:r>
              <a:rPr sz="2800" b="1" spc="-25" dirty="0">
                <a:latin typeface="Gill Sans MT"/>
                <a:cs typeface="Gill Sans MT"/>
              </a:rPr>
              <a:t> </a:t>
            </a:r>
            <a:r>
              <a:rPr sz="2800" b="1" spc="-10" dirty="0" err="1">
                <a:latin typeface="Gill Sans MT"/>
                <a:cs typeface="Gill Sans MT"/>
              </a:rPr>
              <a:t>estudar</a:t>
            </a:r>
            <a:r>
              <a:rPr sz="2800" b="1" spc="-10" dirty="0">
                <a:latin typeface="Gill Sans MT"/>
                <a:cs typeface="Gill Sans MT"/>
              </a:rPr>
              <a:t>.</a:t>
            </a:r>
            <a:r>
              <a:rPr lang="pt-BR" sz="2800" b="1" spc="-10" dirty="0">
                <a:latin typeface="Gill Sans MT"/>
                <a:cs typeface="Gill Sans MT"/>
              </a:rPr>
              <a:t>"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3696" y="4998846"/>
            <a:ext cx="42964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Gill Sans MT"/>
                <a:cs typeface="Gill Sans MT"/>
              </a:rPr>
              <a:t>Marconi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&amp;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Lakatos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(2006)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219837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5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dirty="0"/>
              <a:t>é </a:t>
            </a:r>
            <a:r>
              <a:rPr spc="-10" dirty="0"/>
              <a:t>ciência?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1946" y="2142236"/>
            <a:ext cx="7356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2005" marR="5080" indent="-78994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Gill Sans MT"/>
                <a:cs typeface="Gill Sans MT"/>
              </a:rPr>
              <a:t>É</a:t>
            </a:r>
            <a:r>
              <a:rPr sz="2800" b="1" spc="-114" dirty="0">
                <a:latin typeface="Gill Sans MT"/>
                <a:cs typeface="Gill Sans MT"/>
              </a:rPr>
              <a:t> </a:t>
            </a:r>
            <a:r>
              <a:rPr lang="pt-BR" sz="2800" b="1" spc="-114" dirty="0">
                <a:latin typeface="Gill Sans MT"/>
                <a:cs typeface="Gill Sans MT"/>
              </a:rPr>
              <a:t>a </a:t>
            </a:r>
            <a:r>
              <a:rPr sz="2800" b="1" dirty="0" err="1">
                <a:latin typeface="Gill Sans MT"/>
                <a:cs typeface="Gill Sans MT"/>
              </a:rPr>
              <a:t>dinâmica</a:t>
            </a:r>
            <a:r>
              <a:rPr sz="2800" b="1" spc="-3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onde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uma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verdade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dita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hoje,</a:t>
            </a:r>
            <a:r>
              <a:rPr sz="2800" b="1" spc="-27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não </a:t>
            </a:r>
            <a:r>
              <a:rPr sz="2800" b="1" dirty="0">
                <a:latin typeface="Gill Sans MT"/>
                <a:cs typeface="Gill Sans MT"/>
              </a:rPr>
              <a:t>necessariamente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será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dita</a:t>
            </a:r>
            <a:r>
              <a:rPr sz="2800" b="1" spc="-114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amanhã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71600" y="476680"/>
            <a:ext cx="6589199" cy="1280890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21983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Ciência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33696" y="4998846"/>
            <a:ext cx="2726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65" dirty="0">
                <a:latin typeface="Gill Sans MT"/>
                <a:cs typeface="Gill Sans MT"/>
              </a:rPr>
              <a:t>K</a:t>
            </a:r>
            <a:r>
              <a:rPr sz="2800" b="1" spc="-20" dirty="0">
                <a:latin typeface="Gill Sans MT"/>
                <a:cs typeface="Gill Sans MT"/>
              </a:rPr>
              <a:t>uhn</a:t>
            </a:r>
            <a:r>
              <a:rPr sz="2800" b="1" spc="80" dirty="0">
                <a:latin typeface="Gill Sans MT"/>
                <a:cs typeface="Gill Sans MT"/>
              </a:rPr>
              <a:t>,</a:t>
            </a:r>
            <a:r>
              <a:rPr sz="2800" b="1" spc="-440" dirty="0">
                <a:latin typeface="Gill Sans MT"/>
                <a:cs typeface="Gill Sans MT"/>
              </a:rPr>
              <a:t>T</a:t>
            </a:r>
            <a:r>
              <a:rPr sz="2800" b="1" spc="-20" dirty="0">
                <a:latin typeface="Gill Sans MT"/>
                <a:cs typeface="Gill Sans MT"/>
              </a:rPr>
              <a:t>.S,</a:t>
            </a:r>
            <a:r>
              <a:rPr sz="2800" b="1" spc="-22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(2011)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26870" y="545338"/>
            <a:ext cx="60267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Bookman Old Style"/>
                <a:cs typeface="Bookman Old Style"/>
              </a:rPr>
              <a:t>Nossa</a:t>
            </a:r>
            <a:r>
              <a:rPr sz="3200" b="1" spc="-60" dirty="0">
                <a:latin typeface="Bookman Old Style"/>
                <a:cs typeface="Bookman Old Style"/>
              </a:rPr>
              <a:t> </a:t>
            </a:r>
            <a:r>
              <a:rPr sz="3200" b="1" dirty="0">
                <a:latin typeface="Bookman Old Style"/>
                <a:cs typeface="Bookman Old Style"/>
              </a:rPr>
              <a:t>prática</a:t>
            </a:r>
            <a:r>
              <a:rPr sz="3200" b="1" spc="-15" dirty="0">
                <a:latin typeface="Bookman Old Style"/>
                <a:cs typeface="Bookman Old Style"/>
              </a:rPr>
              <a:t> </a:t>
            </a:r>
            <a:r>
              <a:rPr sz="3200" b="1" dirty="0">
                <a:latin typeface="Bookman Old Style"/>
                <a:cs typeface="Bookman Old Style"/>
              </a:rPr>
              <a:t>profissional</a:t>
            </a:r>
            <a:r>
              <a:rPr sz="3200" b="1" spc="-50" dirty="0">
                <a:latin typeface="Bookman Old Style"/>
                <a:cs typeface="Bookman Old Style"/>
              </a:rPr>
              <a:t> </a:t>
            </a:r>
            <a:r>
              <a:rPr sz="3200" b="1" spc="-25" dirty="0">
                <a:latin typeface="Bookman Old Style"/>
                <a:cs typeface="Bookman Old Style"/>
              </a:rPr>
              <a:t>...</a:t>
            </a:r>
            <a:endParaRPr sz="3200">
              <a:latin typeface="Bookman Old Style"/>
              <a:cs typeface="Bookman Old Styl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4006" y="1848611"/>
            <a:ext cx="5667908" cy="37490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00683" y="1688338"/>
            <a:ext cx="569341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b="1" dirty="0">
                <a:solidFill>
                  <a:srgbClr val="FF0000"/>
                </a:solidFill>
                <a:latin typeface="Gill Sans MT"/>
                <a:cs typeface="Gill Sans MT"/>
              </a:rPr>
              <a:t>Conhecimento</a:t>
            </a:r>
            <a:r>
              <a:rPr sz="3800" b="1" spc="-6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3800" b="1" spc="-10" dirty="0">
                <a:solidFill>
                  <a:srgbClr val="FF0000"/>
                </a:solidFill>
                <a:latin typeface="Gill Sans MT"/>
                <a:cs typeface="Gill Sans MT"/>
              </a:rPr>
              <a:t>Científico</a:t>
            </a:r>
            <a:endParaRPr sz="3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217" y="2343734"/>
            <a:ext cx="6674484" cy="2969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6315"/>
              <a:buFont typeface="Wingdings 3"/>
              <a:buChar char=""/>
              <a:tabLst>
                <a:tab pos="287020" algn="l"/>
              </a:tabLst>
            </a:pPr>
            <a:r>
              <a:rPr sz="3800" b="1" dirty="0">
                <a:latin typeface="Gill Sans MT"/>
                <a:cs typeface="Gill Sans MT"/>
              </a:rPr>
              <a:t>deve</a:t>
            </a:r>
            <a:r>
              <a:rPr sz="3800" b="1" spc="-114" dirty="0">
                <a:latin typeface="Gill Sans MT"/>
                <a:cs typeface="Gill Sans MT"/>
              </a:rPr>
              <a:t> </a:t>
            </a:r>
            <a:r>
              <a:rPr sz="3800" b="1" dirty="0">
                <a:latin typeface="Gill Sans MT"/>
                <a:cs typeface="Gill Sans MT"/>
              </a:rPr>
              <a:t>fornecer</a:t>
            </a:r>
            <a:r>
              <a:rPr sz="3800" b="1" spc="-130" dirty="0">
                <a:latin typeface="Gill Sans MT"/>
                <a:cs typeface="Gill Sans MT"/>
              </a:rPr>
              <a:t> </a:t>
            </a:r>
            <a:r>
              <a:rPr sz="3800" b="1" dirty="0">
                <a:latin typeface="Gill Sans MT"/>
                <a:cs typeface="Gill Sans MT"/>
              </a:rPr>
              <a:t>subsídios</a:t>
            </a:r>
            <a:r>
              <a:rPr sz="3800" b="1" spc="-100" dirty="0">
                <a:latin typeface="Gill Sans MT"/>
                <a:cs typeface="Gill Sans MT"/>
              </a:rPr>
              <a:t> </a:t>
            </a:r>
            <a:r>
              <a:rPr sz="3800" b="1" spc="-20" dirty="0">
                <a:latin typeface="Gill Sans MT"/>
                <a:cs typeface="Gill Sans MT"/>
              </a:rPr>
              <a:t>para </a:t>
            </a:r>
            <a:r>
              <a:rPr sz="3800" b="1" dirty="0">
                <a:latin typeface="Gill Sans MT"/>
                <a:cs typeface="Gill Sans MT"/>
              </a:rPr>
              <a:t>nossa</a:t>
            </a:r>
            <a:r>
              <a:rPr sz="3800" b="1" spc="-10" dirty="0">
                <a:latin typeface="Gill Sans MT"/>
                <a:cs typeface="Gill Sans MT"/>
              </a:rPr>
              <a:t> atuação;</a:t>
            </a:r>
            <a:endParaRPr sz="38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62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400" b="1" dirty="0">
                <a:latin typeface="Gill Sans MT"/>
                <a:cs typeface="Gill Sans MT"/>
              </a:rPr>
              <a:t>conhecimento</a:t>
            </a:r>
            <a:r>
              <a:rPr sz="3400" b="1" spc="-200" dirty="0">
                <a:latin typeface="Gill Sans MT"/>
                <a:cs typeface="Gill Sans MT"/>
              </a:rPr>
              <a:t> </a:t>
            </a:r>
            <a:r>
              <a:rPr sz="3400" b="1" spc="-10" dirty="0">
                <a:latin typeface="Gill Sans MT"/>
                <a:cs typeface="Gill Sans MT"/>
              </a:rPr>
              <a:t>próprio;</a:t>
            </a:r>
            <a:endParaRPr sz="3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400" b="1" dirty="0">
                <a:latin typeface="Gill Sans MT"/>
                <a:cs typeface="Gill Sans MT"/>
              </a:rPr>
              <a:t>métodos</a:t>
            </a:r>
            <a:r>
              <a:rPr sz="3400" b="1" spc="-65" dirty="0">
                <a:latin typeface="Gill Sans MT"/>
                <a:cs typeface="Gill Sans MT"/>
              </a:rPr>
              <a:t> </a:t>
            </a:r>
            <a:r>
              <a:rPr sz="3400" b="1" dirty="0">
                <a:latin typeface="Gill Sans MT"/>
                <a:cs typeface="Gill Sans MT"/>
              </a:rPr>
              <a:t>e</a:t>
            </a:r>
            <a:r>
              <a:rPr sz="3400" b="1" spc="-90" dirty="0">
                <a:latin typeface="Gill Sans MT"/>
                <a:cs typeface="Gill Sans MT"/>
              </a:rPr>
              <a:t> </a:t>
            </a:r>
            <a:r>
              <a:rPr sz="3400" b="1" spc="-10" dirty="0">
                <a:latin typeface="Gill Sans MT"/>
                <a:cs typeface="Gill Sans MT"/>
              </a:rPr>
              <a:t>prática;</a:t>
            </a:r>
            <a:endParaRPr sz="3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400" b="1" dirty="0">
                <a:latin typeface="Gill Sans MT"/>
                <a:cs typeface="Gill Sans MT"/>
              </a:rPr>
              <a:t>corpo</a:t>
            </a:r>
            <a:r>
              <a:rPr sz="3400" b="1" spc="-40" dirty="0">
                <a:latin typeface="Gill Sans MT"/>
                <a:cs typeface="Gill Sans MT"/>
              </a:rPr>
              <a:t> </a:t>
            </a:r>
            <a:r>
              <a:rPr sz="3400" b="1" dirty="0">
                <a:latin typeface="Gill Sans MT"/>
                <a:cs typeface="Gill Sans MT"/>
              </a:rPr>
              <a:t>de</a:t>
            </a:r>
            <a:r>
              <a:rPr sz="3400" b="1" spc="-65" dirty="0">
                <a:latin typeface="Gill Sans MT"/>
                <a:cs typeface="Gill Sans MT"/>
              </a:rPr>
              <a:t> </a:t>
            </a:r>
            <a:r>
              <a:rPr sz="3400" b="1" spc="-10" dirty="0">
                <a:latin typeface="Gill Sans MT"/>
                <a:cs typeface="Gill Sans MT"/>
              </a:rPr>
              <a:t>conhecimento.</a:t>
            </a:r>
            <a:endParaRPr sz="3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8001000" cy="1023229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1777364">
              <a:lnSpc>
                <a:spcPct val="100000"/>
              </a:lnSpc>
              <a:spcBef>
                <a:spcPts val="105"/>
              </a:spcBef>
            </a:pPr>
            <a:r>
              <a:rPr dirty="0"/>
              <a:t>Classificação</a:t>
            </a:r>
            <a:r>
              <a:rPr spc="-35" dirty="0"/>
              <a:t> </a:t>
            </a:r>
            <a:r>
              <a:rPr dirty="0"/>
              <a:t>das</a:t>
            </a:r>
            <a:r>
              <a:rPr spc="-20" dirty="0"/>
              <a:t> </a:t>
            </a:r>
            <a:r>
              <a:rPr spc="-10" dirty="0"/>
              <a:t>Ciências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3760" y="1430557"/>
            <a:ext cx="5213350" cy="46183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8615" indent="-27495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48615" algn="l"/>
                <a:tab pos="349250" algn="l"/>
              </a:tabLst>
            </a:pPr>
            <a:r>
              <a:rPr sz="2600" b="1" dirty="0">
                <a:latin typeface="Gill Sans MT"/>
                <a:cs typeface="Gill Sans MT"/>
              </a:rPr>
              <a:t>Características</a:t>
            </a:r>
            <a:r>
              <a:rPr sz="2600" b="1" spc="-6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das</a:t>
            </a:r>
            <a:r>
              <a:rPr sz="2600" b="1" spc="-25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Ciências:</a:t>
            </a:r>
            <a:endParaRPr sz="2600">
              <a:latin typeface="Gill Sans MT"/>
              <a:cs typeface="Gill Sans MT"/>
            </a:endParaRPr>
          </a:p>
          <a:p>
            <a:pPr marL="62357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623570" algn="l"/>
                <a:tab pos="624205" algn="l"/>
              </a:tabLst>
            </a:pPr>
            <a:r>
              <a:rPr sz="2300" b="1" spc="-10" dirty="0">
                <a:latin typeface="Gill Sans MT"/>
                <a:cs typeface="Gill Sans MT"/>
              </a:rPr>
              <a:t>Complexidade</a:t>
            </a:r>
            <a:endParaRPr sz="2300">
              <a:latin typeface="Gill Sans MT"/>
              <a:cs typeface="Gill Sans MT"/>
            </a:endParaRPr>
          </a:p>
          <a:p>
            <a:pPr marL="623570" lvl="1" indent="-275590">
              <a:lnSpc>
                <a:spcPct val="100000"/>
              </a:lnSpc>
              <a:spcBef>
                <a:spcPts val="509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623570" algn="l"/>
                <a:tab pos="624205" algn="l"/>
              </a:tabLst>
            </a:pPr>
            <a:r>
              <a:rPr sz="2300" b="1" dirty="0">
                <a:latin typeface="Gill Sans MT"/>
                <a:cs typeface="Gill Sans MT"/>
              </a:rPr>
              <a:t>Diversidade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fenômenos</a:t>
            </a:r>
            <a:endParaRPr sz="2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600">
              <a:latin typeface="Gill Sans MT"/>
              <a:cs typeface="Gill Sans MT"/>
            </a:endParaRPr>
          </a:p>
          <a:p>
            <a:pPr marL="481965" indent="-469900">
              <a:lnSpc>
                <a:spcPct val="100000"/>
              </a:lnSpc>
              <a:spcBef>
                <a:spcPts val="233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dirty="0">
                <a:latin typeface="Gill Sans MT"/>
                <a:cs typeface="Gill Sans MT"/>
              </a:rPr>
              <a:t>Ordem</a:t>
            </a:r>
            <a:r>
              <a:rPr sz="3200" b="1" spc="-6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de</a:t>
            </a:r>
            <a:r>
              <a:rPr sz="3200" b="1" spc="-40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complexidade</a:t>
            </a:r>
            <a:endParaRPr sz="3200">
              <a:latin typeface="Gill Sans MT"/>
              <a:cs typeface="Gill Sans MT"/>
            </a:endParaRPr>
          </a:p>
          <a:p>
            <a:pPr marL="481965" indent="-469900">
              <a:lnSpc>
                <a:spcPct val="100000"/>
              </a:lnSpc>
              <a:spcBef>
                <a:spcPts val="770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spc="-10" dirty="0">
                <a:latin typeface="Gill Sans MT"/>
                <a:cs typeface="Gill Sans MT"/>
              </a:rPr>
              <a:t>Conteúdo</a:t>
            </a:r>
            <a:endParaRPr sz="3200">
              <a:latin typeface="Gill Sans MT"/>
              <a:cs typeface="Gill Sans MT"/>
            </a:endParaRPr>
          </a:p>
          <a:p>
            <a:pPr marL="920750" lvl="1" indent="-438150">
              <a:lnSpc>
                <a:spcPct val="100000"/>
              </a:lnSpc>
              <a:spcBef>
                <a:spcPts val="690"/>
              </a:spcBef>
              <a:buClr>
                <a:srgbClr val="003399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dirty="0">
                <a:latin typeface="Gill Sans MT"/>
                <a:cs typeface="Gill Sans MT"/>
              </a:rPr>
              <a:t>Objeto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estudo</a:t>
            </a:r>
            <a:endParaRPr sz="2800">
              <a:latin typeface="Gill Sans MT"/>
              <a:cs typeface="Gill Sans MT"/>
            </a:endParaRPr>
          </a:p>
          <a:p>
            <a:pPr marL="920750" lvl="1" indent="-438150">
              <a:lnSpc>
                <a:spcPct val="100000"/>
              </a:lnSpc>
              <a:spcBef>
                <a:spcPts val="675"/>
              </a:spcBef>
              <a:buClr>
                <a:srgbClr val="003399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spc="-10" dirty="0">
                <a:latin typeface="Gill Sans MT"/>
                <a:cs typeface="Gill Sans MT"/>
              </a:rPr>
              <a:t>Enunciados</a:t>
            </a:r>
            <a:endParaRPr sz="2800">
              <a:latin typeface="Gill Sans MT"/>
              <a:cs typeface="Gill Sans MT"/>
            </a:endParaRPr>
          </a:p>
          <a:p>
            <a:pPr marL="920750" lvl="1" indent="-438150">
              <a:lnSpc>
                <a:spcPct val="100000"/>
              </a:lnSpc>
              <a:spcBef>
                <a:spcPts val="670"/>
              </a:spcBef>
              <a:buClr>
                <a:srgbClr val="003399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spc="-10" dirty="0">
                <a:latin typeface="Gill Sans MT"/>
                <a:cs typeface="Gill Sans MT"/>
              </a:rPr>
              <a:t>metodologia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9991" y="443483"/>
            <a:ext cx="6051804" cy="899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8267" y="3016961"/>
            <a:ext cx="114427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latin typeface="Gill Sans MT"/>
                <a:cs typeface="Gill Sans MT"/>
              </a:rPr>
              <a:t>Ciências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9519" y="1326007"/>
            <a:ext cx="171196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287020" algn="l"/>
              </a:tabLst>
            </a:pPr>
            <a:r>
              <a:rPr sz="2400" spc="-10" dirty="0">
                <a:latin typeface="Gill Sans MT"/>
                <a:cs typeface="Gill Sans MT"/>
              </a:rPr>
              <a:t>Lógica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287020" algn="l"/>
              </a:tabLst>
            </a:pPr>
            <a:r>
              <a:rPr sz="2400" spc="-10" dirty="0">
                <a:latin typeface="Gill Sans MT"/>
                <a:cs typeface="Gill Sans MT"/>
              </a:rPr>
              <a:t>Matemática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7328" y="2948686"/>
            <a:ext cx="1948180" cy="36226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287020" algn="l"/>
              </a:tabLst>
            </a:pPr>
            <a:r>
              <a:rPr sz="2400" spc="-10" dirty="0">
                <a:latin typeface="Gill Sans MT"/>
                <a:cs typeface="Gill Sans MT"/>
              </a:rPr>
              <a:t>Física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287020" algn="l"/>
              </a:tabLst>
            </a:pPr>
            <a:r>
              <a:rPr sz="2400" spc="-10" dirty="0">
                <a:latin typeface="Gill Sans MT"/>
                <a:cs typeface="Gill Sans MT"/>
              </a:rPr>
              <a:t>Química</a:t>
            </a:r>
            <a:endParaRPr sz="2400">
              <a:latin typeface="Gill Sans MT"/>
              <a:cs typeface="Gill Sans MT"/>
            </a:endParaRPr>
          </a:p>
          <a:p>
            <a:pPr marL="287020" indent="-274320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287020" algn="l"/>
              </a:tabLst>
            </a:pPr>
            <a:r>
              <a:rPr sz="2400" dirty="0">
                <a:latin typeface="Gill Sans MT"/>
                <a:cs typeface="Gill Sans MT"/>
              </a:rPr>
              <a:t>Biologia</a:t>
            </a:r>
            <a:r>
              <a:rPr sz="2400" spc="-25" dirty="0">
                <a:latin typeface="Gill Sans MT"/>
                <a:cs typeface="Gill Sans MT"/>
              </a:rPr>
              <a:t> ...</a:t>
            </a:r>
            <a:endParaRPr sz="2400">
              <a:latin typeface="Gill Sans MT"/>
              <a:cs typeface="Gill Sans MT"/>
            </a:endParaRPr>
          </a:p>
          <a:p>
            <a:pPr marL="316865" lvl="1" indent="-243840">
              <a:lnSpc>
                <a:spcPct val="100000"/>
              </a:lnSpc>
              <a:spcBef>
                <a:spcPts val="124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316865" algn="l"/>
              </a:tabLst>
            </a:pPr>
            <a:r>
              <a:rPr sz="2400" spc="-10" dirty="0">
                <a:latin typeface="Gill Sans MT"/>
                <a:cs typeface="Gill Sans MT"/>
              </a:rPr>
              <a:t>Antropologia</a:t>
            </a:r>
            <a:endParaRPr sz="2400">
              <a:latin typeface="Gill Sans MT"/>
              <a:cs typeface="Gill Sans MT"/>
            </a:endParaRPr>
          </a:p>
          <a:p>
            <a:pPr marL="347345" lvl="1" indent="-2743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347345" algn="l"/>
              </a:tabLst>
            </a:pPr>
            <a:r>
              <a:rPr sz="2400" spc="-10" dirty="0">
                <a:latin typeface="Gill Sans MT"/>
                <a:cs typeface="Gill Sans MT"/>
              </a:rPr>
              <a:t>Direito</a:t>
            </a:r>
            <a:endParaRPr sz="2400">
              <a:latin typeface="Gill Sans MT"/>
              <a:cs typeface="Gill Sans MT"/>
            </a:endParaRPr>
          </a:p>
          <a:p>
            <a:pPr marL="347345" lvl="1" indent="-2743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347345" algn="l"/>
              </a:tabLst>
            </a:pPr>
            <a:r>
              <a:rPr sz="2400" spc="-10" dirty="0">
                <a:latin typeface="Gill Sans MT"/>
                <a:cs typeface="Gill Sans MT"/>
              </a:rPr>
              <a:t>Economia</a:t>
            </a:r>
            <a:endParaRPr sz="2400">
              <a:latin typeface="Gill Sans MT"/>
              <a:cs typeface="Gill Sans MT"/>
            </a:endParaRPr>
          </a:p>
          <a:p>
            <a:pPr marL="347345" lvl="1" indent="-274320">
              <a:lnSpc>
                <a:spcPct val="100000"/>
              </a:lnSpc>
              <a:spcBef>
                <a:spcPts val="580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347345" algn="l"/>
              </a:tabLst>
            </a:pPr>
            <a:r>
              <a:rPr sz="2400" spc="-10" dirty="0">
                <a:latin typeface="Gill Sans MT"/>
                <a:cs typeface="Gill Sans MT"/>
              </a:rPr>
              <a:t>Psicologia</a:t>
            </a:r>
            <a:endParaRPr sz="2400">
              <a:latin typeface="Gill Sans MT"/>
              <a:cs typeface="Gill Sans MT"/>
            </a:endParaRPr>
          </a:p>
          <a:p>
            <a:pPr marL="347345" lvl="1" indent="-274320">
              <a:lnSpc>
                <a:spcPct val="100000"/>
              </a:lnSpc>
              <a:spcBef>
                <a:spcPts val="575"/>
              </a:spcBef>
              <a:buClr>
                <a:srgbClr val="FF9900"/>
              </a:buClr>
              <a:buSzPct val="68750"/>
              <a:buFont typeface="Wingdings"/>
              <a:buChar char=""/>
              <a:tabLst>
                <a:tab pos="347345" algn="l"/>
              </a:tabLst>
            </a:pPr>
            <a:r>
              <a:rPr sz="2400" spc="-10" dirty="0">
                <a:latin typeface="Gill Sans MT"/>
                <a:cs typeface="Gill Sans MT"/>
              </a:rPr>
              <a:t>Sociologia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8175" y="1700276"/>
            <a:ext cx="360680" cy="3241675"/>
          </a:xfrm>
          <a:custGeom>
            <a:avLst/>
            <a:gdLst/>
            <a:ahLst/>
            <a:cxnLst/>
            <a:rect l="l" t="t" r="r" b="b"/>
            <a:pathLst>
              <a:path w="360680" h="3241675">
                <a:moveTo>
                  <a:pt x="360425" y="3241548"/>
                </a:moveTo>
                <a:lnTo>
                  <a:pt x="290262" y="3220325"/>
                </a:lnTo>
                <a:lnTo>
                  <a:pt x="259650" y="3195423"/>
                </a:lnTo>
                <a:lnTo>
                  <a:pt x="232981" y="3162442"/>
                </a:lnTo>
                <a:lnTo>
                  <a:pt x="210980" y="3122466"/>
                </a:lnTo>
                <a:lnTo>
                  <a:pt x="194369" y="3076580"/>
                </a:lnTo>
                <a:lnTo>
                  <a:pt x="183872" y="3025870"/>
                </a:lnTo>
                <a:lnTo>
                  <a:pt x="180212" y="2971419"/>
                </a:lnTo>
                <a:lnTo>
                  <a:pt x="180212" y="1890902"/>
                </a:lnTo>
                <a:lnTo>
                  <a:pt x="176553" y="1836451"/>
                </a:lnTo>
                <a:lnTo>
                  <a:pt x="166056" y="1785741"/>
                </a:lnTo>
                <a:lnTo>
                  <a:pt x="149445" y="1739855"/>
                </a:lnTo>
                <a:lnTo>
                  <a:pt x="127444" y="1699879"/>
                </a:lnTo>
                <a:lnTo>
                  <a:pt x="100775" y="1666898"/>
                </a:lnTo>
                <a:lnTo>
                  <a:pt x="70163" y="1641996"/>
                </a:lnTo>
                <a:lnTo>
                  <a:pt x="0" y="1620774"/>
                </a:lnTo>
                <a:lnTo>
                  <a:pt x="36330" y="1615287"/>
                </a:lnTo>
                <a:lnTo>
                  <a:pt x="100775" y="1574649"/>
                </a:lnTo>
                <a:lnTo>
                  <a:pt x="127444" y="1541668"/>
                </a:lnTo>
                <a:lnTo>
                  <a:pt x="149445" y="1501692"/>
                </a:lnTo>
                <a:lnTo>
                  <a:pt x="166056" y="1455806"/>
                </a:lnTo>
                <a:lnTo>
                  <a:pt x="176553" y="1405096"/>
                </a:lnTo>
                <a:lnTo>
                  <a:pt x="180212" y="1350645"/>
                </a:lnTo>
                <a:lnTo>
                  <a:pt x="180212" y="270128"/>
                </a:lnTo>
                <a:lnTo>
                  <a:pt x="183872" y="215677"/>
                </a:lnTo>
                <a:lnTo>
                  <a:pt x="194369" y="164967"/>
                </a:lnTo>
                <a:lnTo>
                  <a:pt x="210980" y="119081"/>
                </a:lnTo>
                <a:lnTo>
                  <a:pt x="232981" y="79105"/>
                </a:lnTo>
                <a:lnTo>
                  <a:pt x="259650" y="46124"/>
                </a:lnTo>
                <a:lnTo>
                  <a:pt x="290262" y="21222"/>
                </a:lnTo>
                <a:lnTo>
                  <a:pt x="324095" y="5486"/>
                </a:lnTo>
                <a:lnTo>
                  <a:pt x="360425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34514" y="4435705"/>
            <a:ext cx="1388745" cy="121729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b="1" spc="-10" dirty="0">
                <a:latin typeface="Gill Sans MT"/>
                <a:cs typeface="Gill Sans MT"/>
              </a:rPr>
              <a:t>Factuais</a:t>
            </a:r>
            <a:endParaRPr sz="2800">
              <a:latin typeface="Gill Sans MT"/>
              <a:cs typeface="Gill Sans MT"/>
            </a:endParaRPr>
          </a:p>
          <a:p>
            <a:pPr marL="440055" marR="15240" indent="-295910">
              <a:lnSpc>
                <a:spcPct val="100000"/>
              </a:lnSpc>
              <a:spcBef>
                <a:spcPts val="325"/>
              </a:spcBef>
            </a:pPr>
            <a:r>
              <a:rPr sz="2200" dirty="0">
                <a:solidFill>
                  <a:srgbClr val="FF5008"/>
                </a:solidFill>
                <a:latin typeface="Gill Sans MT"/>
                <a:cs typeface="Gill Sans MT"/>
              </a:rPr>
              <a:t>(Estudo</a:t>
            </a:r>
            <a:r>
              <a:rPr sz="2200" spc="-8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200" spc="-25" dirty="0">
                <a:solidFill>
                  <a:srgbClr val="FF5008"/>
                </a:solidFill>
                <a:latin typeface="Gill Sans MT"/>
                <a:cs typeface="Gill Sans MT"/>
              </a:rPr>
              <a:t>de </a:t>
            </a:r>
            <a:r>
              <a:rPr sz="2200" spc="-10" dirty="0">
                <a:solidFill>
                  <a:srgbClr val="FF5008"/>
                </a:solidFill>
                <a:latin typeface="Gill Sans MT"/>
                <a:cs typeface="Gill Sans MT"/>
              </a:rPr>
              <a:t>fatos)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275" y="3068701"/>
            <a:ext cx="360680" cy="3384550"/>
          </a:xfrm>
          <a:custGeom>
            <a:avLst/>
            <a:gdLst/>
            <a:ahLst/>
            <a:cxnLst/>
            <a:rect l="l" t="t" r="r" b="b"/>
            <a:pathLst>
              <a:path w="360679" h="3384550">
                <a:moveTo>
                  <a:pt x="360425" y="3384486"/>
                </a:moveTo>
                <a:lnTo>
                  <a:pt x="290262" y="3362322"/>
                </a:lnTo>
                <a:lnTo>
                  <a:pt x="259650" y="3336317"/>
                </a:lnTo>
                <a:lnTo>
                  <a:pt x="232981" y="3301877"/>
                </a:lnTo>
                <a:lnTo>
                  <a:pt x="210980" y="3260136"/>
                </a:lnTo>
                <a:lnTo>
                  <a:pt x="194369" y="3212227"/>
                </a:lnTo>
                <a:lnTo>
                  <a:pt x="183872" y="3159285"/>
                </a:lnTo>
                <a:lnTo>
                  <a:pt x="180212" y="3102444"/>
                </a:lnTo>
                <a:lnTo>
                  <a:pt x="180212" y="1974215"/>
                </a:lnTo>
                <a:lnTo>
                  <a:pt x="176553" y="1917396"/>
                </a:lnTo>
                <a:lnTo>
                  <a:pt x="166056" y="1864475"/>
                </a:lnTo>
                <a:lnTo>
                  <a:pt x="149445" y="1816583"/>
                </a:lnTo>
                <a:lnTo>
                  <a:pt x="127444" y="1774856"/>
                </a:lnTo>
                <a:lnTo>
                  <a:pt x="100775" y="1740428"/>
                </a:lnTo>
                <a:lnTo>
                  <a:pt x="70163" y="1714432"/>
                </a:lnTo>
                <a:lnTo>
                  <a:pt x="0" y="1692275"/>
                </a:lnTo>
                <a:lnTo>
                  <a:pt x="36330" y="1686541"/>
                </a:lnTo>
                <a:lnTo>
                  <a:pt x="100775" y="1644081"/>
                </a:lnTo>
                <a:lnTo>
                  <a:pt x="127444" y="1609629"/>
                </a:lnTo>
                <a:lnTo>
                  <a:pt x="149445" y="1567879"/>
                </a:lnTo>
                <a:lnTo>
                  <a:pt x="166056" y="1519967"/>
                </a:lnTo>
                <a:lnTo>
                  <a:pt x="176553" y="1467031"/>
                </a:lnTo>
                <a:lnTo>
                  <a:pt x="180212" y="1410208"/>
                </a:lnTo>
                <a:lnTo>
                  <a:pt x="180212" y="281939"/>
                </a:lnTo>
                <a:lnTo>
                  <a:pt x="183872" y="225121"/>
                </a:lnTo>
                <a:lnTo>
                  <a:pt x="194369" y="172200"/>
                </a:lnTo>
                <a:lnTo>
                  <a:pt x="210980" y="124308"/>
                </a:lnTo>
                <a:lnTo>
                  <a:pt x="232981" y="82581"/>
                </a:lnTo>
                <a:lnTo>
                  <a:pt x="259650" y="48153"/>
                </a:lnTo>
                <a:lnTo>
                  <a:pt x="290262" y="22157"/>
                </a:lnTo>
                <a:lnTo>
                  <a:pt x="324095" y="5728"/>
                </a:lnTo>
                <a:lnTo>
                  <a:pt x="360425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62069" y="3414140"/>
            <a:ext cx="1461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ill Sans MT"/>
                <a:cs typeface="Gill Sans MT"/>
              </a:rPr>
              <a:t>Naturais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0425" y="3068701"/>
            <a:ext cx="360680" cy="1297305"/>
          </a:xfrm>
          <a:custGeom>
            <a:avLst/>
            <a:gdLst/>
            <a:ahLst/>
            <a:cxnLst/>
            <a:rect l="l" t="t" r="r" b="b"/>
            <a:pathLst>
              <a:path w="360679" h="1297304">
                <a:moveTo>
                  <a:pt x="360425" y="1296924"/>
                </a:moveTo>
                <a:lnTo>
                  <a:pt x="303449" y="1291414"/>
                </a:lnTo>
                <a:lnTo>
                  <a:pt x="253977" y="1276071"/>
                </a:lnTo>
                <a:lnTo>
                  <a:pt x="214972" y="1252676"/>
                </a:lnTo>
                <a:lnTo>
                  <a:pt x="189396" y="1223007"/>
                </a:lnTo>
                <a:lnTo>
                  <a:pt x="180212" y="1188847"/>
                </a:lnTo>
                <a:lnTo>
                  <a:pt x="180212" y="756538"/>
                </a:lnTo>
                <a:lnTo>
                  <a:pt x="171029" y="722378"/>
                </a:lnTo>
                <a:lnTo>
                  <a:pt x="145453" y="692709"/>
                </a:lnTo>
                <a:lnTo>
                  <a:pt x="106448" y="669314"/>
                </a:lnTo>
                <a:lnTo>
                  <a:pt x="56976" y="653971"/>
                </a:lnTo>
                <a:lnTo>
                  <a:pt x="0" y="648462"/>
                </a:lnTo>
                <a:lnTo>
                  <a:pt x="56976" y="642952"/>
                </a:lnTo>
                <a:lnTo>
                  <a:pt x="106448" y="627609"/>
                </a:lnTo>
                <a:lnTo>
                  <a:pt x="145453" y="604214"/>
                </a:lnTo>
                <a:lnTo>
                  <a:pt x="171029" y="574545"/>
                </a:lnTo>
                <a:lnTo>
                  <a:pt x="180212" y="540385"/>
                </a:lnTo>
                <a:lnTo>
                  <a:pt x="180212" y="108076"/>
                </a:lnTo>
                <a:lnTo>
                  <a:pt x="189396" y="73916"/>
                </a:lnTo>
                <a:lnTo>
                  <a:pt x="214972" y="44247"/>
                </a:lnTo>
                <a:lnTo>
                  <a:pt x="253977" y="20852"/>
                </a:lnTo>
                <a:lnTo>
                  <a:pt x="303449" y="5509"/>
                </a:lnTo>
                <a:lnTo>
                  <a:pt x="360425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33696" y="5286247"/>
            <a:ext cx="11614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Gill Sans MT"/>
                <a:cs typeface="Gill Sans MT"/>
              </a:rPr>
              <a:t>Sociais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40425" y="4581525"/>
            <a:ext cx="360680" cy="1943100"/>
          </a:xfrm>
          <a:custGeom>
            <a:avLst/>
            <a:gdLst/>
            <a:ahLst/>
            <a:cxnLst/>
            <a:rect l="l" t="t" r="r" b="b"/>
            <a:pathLst>
              <a:path w="360679" h="1943100">
                <a:moveTo>
                  <a:pt x="360425" y="1943100"/>
                </a:moveTo>
                <a:lnTo>
                  <a:pt x="312504" y="1937316"/>
                </a:lnTo>
                <a:lnTo>
                  <a:pt x="269451" y="1920993"/>
                </a:lnTo>
                <a:lnTo>
                  <a:pt x="232981" y="1895675"/>
                </a:lnTo>
                <a:lnTo>
                  <a:pt x="204808" y="1862903"/>
                </a:lnTo>
                <a:lnTo>
                  <a:pt x="186647" y="1824222"/>
                </a:lnTo>
                <a:lnTo>
                  <a:pt x="180212" y="1781175"/>
                </a:lnTo>
                <a:lnTo>
                  <a:pt x="180212" y="1133475"/>
                </a:lnTo>
                <a:lnTo>
                  <a:pt x="173778" y="1090427"/>
                </a:lnTo>
                <a:lnTo>
                  <a:pt x="155617" y="1051746"/>
                </a:lnTo>
                <a:lnTo>
                  <a:pt x="127444" y="1018974"/>
                </a:lnTo>
                <a:lnTo>
                  <a:pt x="90974" y="993656"/>
                </a:lnTo>
                <a:lnTo>
                  <a:pt x="47921" y="977333"/>
                </a:lnTo>
                <a:lnTo>
                  <a:pt x="0" y="971550"/>
                </a:lnTo>
                <a:lnTo>
                  <a:pt x="47921" y="965764"/>
                </a:lnTo>
                <a:lnTo>
                  <a:pt x="90974" y="949437"/>
                </a:lnTo>
                <a:lnTo>
                  <a:pt x="127444" y="924115"/>
                </a:lnTo>
                <a:lnTo>
                  <a:pt x="155617" y="891342"/>
                </a:lnTo>
                <a:lnTo>
                  <a:pt x="173778" y="852663"/>
                </a:lnTo>
                <a:lnTo>
                  <a:pt x="180212" y="809625"/>
                </a:lnTo>
                <a:lnTo>
                  <a:pt x="180212" y="161925"/>
                </a:lnTo>
                <a:lnTo>
                  <a:pt x="186647" y="118886"/>
                </a:lnTo>
                <a:lnTo>
                  <a:pt x="204808" y="80207"/>
                </a:lnTo>
                <a:lnTo>
                  <a:pt x="232981" y="47434"/>
                </a:lnTo>
                <a:lnTo>
                  <a:pt x="269451" y="22112"/>
                </a:lnTo>
                <a:lnTo>
                  <a:pt x="312504" y="5785"/>
                </a:lnTo>
                <a:lnTo>
                  <a:pt x="360425" y="0"/>
                </a:lnTo>
              </a:path>
            </a:pathLst>
          </a:custGeom>
          <a:ln w="38100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05888" y="1562569"/>
            <a:ext cx="1391285" cy="118173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800" b="1" spc="-10" dirty="0">
                <a:latin typeface="Gill Sans MT"/>
                <a:cs typeface="Gill Sans MT"/>
              </a:rPr>
              <a:t>Formais</a:t>
            </a:r>
            <a:endParaRPr sz="2800">
              <a:latin typeface="Gill Sans MT"/>
              <a:cs typeface="Gill Sans MT"/>
            </a:endParaRPr>
          </a:p>
          <a:p>
            <a:pPr marL="144145" algn="ctr">
              <a:lnSpc>
                <a:spcPct val="100000"/>
              </a:lnSpc>
              <a:spcBef>
                <a:spcPts val="200"/>
              </a:spcBef>
            </a:pPr>
            <a:r>
              <a:rPr sz="2200" dirty="0">
                <a:solidFill>
                  <a:srgbClr val="FF5008"/>
                </a:solidFill>
                <a:latin typeface="Gill Sans MT"/>
                <a:cs typeface="Gill Sans MT"/>
              </a:rPr>
              <a:t>(Estudo</a:t>
            </a:r>
            <a:r>
              <a:rPr sz="2200" spc="-8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200" spc="-25" dirty="0">
                <a:solidFill>
                  <a:srgbClr val="FF5008"/>
                </a:solidFill>
                <a:latin typeface="Gill Sans MT"/>
                <a:cs typeface="Gill Sans MT"/>
              </a:rPr>
              <a:t>de</a:t>
            </a:r>
            <a:endParaRPr sz="2200">
              <a:latin typeface="Gill Sans MT"/>
              <a:cs typeface="Gill Sans MT"/>
            </a:endParaRPr>
          </a:p>
          <a:p>
            <a:pPr marL="146050" algn="ctr">
              <a:lnSpc>
                <a:spcPct val="100000"/>
              </a:lnSpc>
            </a:pPr>
            <a:r>
              <a:rPr sz="2200" spc="-10" dirty="0">
                <a:solidFill>
                  <a:srgbClr val="FF5008"/>
                </a:solidFill>
                <a:latin typeface="Gill Sans MT"/>
                <a:cs typeface="Gill Sans MT"/>
              </a:rPr>
              <a:t>idéias)</a:t>
            </a:r>
            <a:endParaRPr sz="2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51275" y="1484375"/>
            <a:ext cx="360680" cy="792480"/>
          </a:xfrm>
          <a:custGeom>
            <a:avLst/>
            <a:gdLst/>
            <a:ahLst/>
            <a:cxnLst/>
            <a:rect l="l" t="t" r="r" b="b"/>
            <a:pathLst>
              <a:path w="360679" h="792480">
                <a:moveTo>
                  <a:pt x="360425" y="792099"/>
                </a:moveTo>
                <a:lnTo>
                  <a:pt x="290262" y="786905"/>
                </a:lnTo>
                <a:lnTo>
                  <a:pt x="232981" y="772747"/>
                </a:lnTo>
                <a:lnTo>
                  <a:pt x="194369" y="751754"/>
                </a:lnTo>
                <a:lnTo>
                  <a:pt x="180212" y="726059"/>
                </a:lnTo>
                <a:lnTo>
                  <a:pt x="180212" y="462025"/>
                </a:lnTo>
                <a:lnTo>
                  <a:pt x="166056" y="436330"/>
                </a:lnTo>
                <a:lnTo>
                  <a:pt x="127444" y="415337"/>
                </a:lnTo>
                <a:lnTo>
                  <a:pt x="70163" y="401179"/>
                </a:lnTo>
                <a:lnTo>
                  <a:pt x="0" y="395986"/>
                </a:lnTo>
                <a:lnTo>
                  <a:pt x="70163" y="390810"/>
                </a:lnTo>
                <a:lnTo>
                  <a:pt x="127444" y="376682"/>
                </a:lnTo>
                <a:lnTo>
                  <a:pt x="166056" y="355695"/>
                </a:lnTo>
                <a:lnTo>
                  <a:pt x="180212" y="329946"/>
                </a:lnTo>
                <a:lnTo>
                  <a:pt x="180212" y="65912"/>
                </a:lnTo>
                <a:lnTo>
                  <a:pt x="194369" y="40237"/>
                </a:lnTo>
                <a:lnTo>
                  <a:pt x="232981" y="19288"/>
                </a:lnTo>
                <a:lnTo>
                  <a:pt x="290262" y="5173"/>
                </a:lnTo>
                <a:lnTo>
                  <a:pt x="360425" y="0"/>
                </a:lnTo>
              </a:path>
            </a:pathLst>
          </a:custGeom>
          <a:ln w="38099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100" y="450477"/>
            <a:ext cx="8559800" cy="41376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Bookman Old Style"/>
                <a:cs typeface="Bookman Old Style"/>
              </a:rPr>
              <a:t>Ciência</a:t>
            </a:r>
            <a:r>
              <a:rPr sz="3200" b="1" spc="-25" dirty="0">
                <a:latin typeface="Bookman Old Style"/>
                <a:cs typeface="Bookman Old Style"/>
              </a:rPr>
              <a:t> </a:t>
            </a:r>
            <a:r>
              <a:rPr sz="3200" b="1" dirty="0">
                <a:latin typeface="Bookman Old Style"/>
                <a:cs typeface="Bookman Old Style"/>
              </a:rPr>
              <a:t>e</a:t>
            </a:r>
            <a:r>
              <a:rPr sz="3200" b="1" spc="-5" dirty="0">
                <a:latin typeface="Bookman Old Style"/>
                <a:cs typeface="Bookman Old Style"/>
              </a:rPr>
              <a:t> </a:t>
            </a:r>
            <a:r>
              <a:rPr lang="pt-BR" sz="3200" b="1" dirty="0">
                <a:latin typeface="Bookman Old Style"/>
                <a:cs typeface="Bookman Old Style"/>
              </a:rPr>
              <a:t>Análise de Sistemas</a:t>
            </a:r>
            <a:endParaRPr sz="3200" dirty="0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 dirty="0">
              <a:latin typeface="Bookman Old Style"/>
              <a:cs typeface="Bookman Old Style"/>
            </a:endParaRPr>
          </a:p>
          <a:p>
            <a:pPr marL="494030" marR="6350" indent="-494665" algn="r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494665" algn="l"/>
              </a:tabLst>
            </a:pPr>
            <a:r>
              <a:rPr sz="3200" b="1" dirty="0">
                <a:latin typeface="Gill Sans MT"/>
                <a:cs typeface="Gill Sans MT"/>
              </a:rPr>
              <a:t>Qual</a:t>
            </a:r>
            <a:r>
              <a:rPr sz="3200" b="1" spc="-3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é</a:t>
            </a:r>
            <a:r>
              <a:rPr sz="3200" b="1" spc="-1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o</a:t>
            </a:r>
            <a:r>
              <a:rPr sz="3200" b="1" spc="-2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objeto</a:t>
            </a:r>
            <a:r>
              <a:rPr sz="3200" b="1" spc="-3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de</a:t>
            </a:r>
            <a:r>
              <a:rPr sz="3200" b="1" spc="-20" dirty="0">
                <a:latin typeface="Gill Sans MT"/>
                <a:cs typeface="Gill Sans MT"/>
              </a:rPr>
              <a:t> </a:t>
            </a:r>
            <a:r>
              <a:rPr sz="3200" b="1" dirty="0" err="1">
                <a:latin typeface="Gill Sans MT"/>
                <a:cs typeface="Gill Sans MT"/>
              </a:rPr>
              <a:t>estudo</a:t>
            </a:r>
            <a:r>
              <a:rPr sz="3200" b="1" spc="-25" dirty="0">
                <a:latin typeface="Gill Sans MT"/>
                <a:cs typeface="Gill Sans MT"/>
              </a:rPr>
              <a:t> </a:t>
            </a:r>
            <a:r>
              <a:rPr lang="pt-BR" sz="3200" b="1" dirty="0">
                <a:latin typeface="Gill Sans MT"/>
                <a:cs typeface="Gill Sans MT"/>
              </a:rPr>
              <a:t>da Análise e Desenvolvimento de Sistemas</a:t>
            </a:r>
            <a:r>
              <a:rPr sz="3200" b="1" spc="-10" dirty="0">
                <a:latin typeface="Gill Sans MT"/>
                <a:cs typeface="Gill Sans MT"/>
              </a:rPr>
              <a:t>?</a:t>
            </a: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700" dirty="0">
              <a:latin typeface="Gill Sans MT"/>
              <a:cs typeface="Gill Sans MT"/>
            </a:endParaRPr>
          </a:p>
          <a:p>
            <a:pPr marL="1578610" marR="5080" indent="-495934" algn="r">
              <a:lnSpc>
                <a:spcPct val="100000"/>
              </a:lnSpc>
              <a:buAutoNum type="arabicParenR" startAt="2"/>
              <a:tabLst>
                <a:tab pos="1834514" algn="l"/>
              </a:tabLst>
            </a:pPr>
            <a:r>
              <a:rPr sz="3200" b="1" dirty="0">
                <a:latin typeface="Gill Sans MT"/>
                <a:cs typeface="Gill Sans MT"/>
              </a:rPr>
              <a:t>Quais</a:t>
            </a:r>
            <a:r>
              <a:rPr sz="3200" b="1" spc="-6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são</a:t>
            </a:r>
            <a:r>
              <a:rPr sz="3200" b="1" spc="-4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as</a:t>
            </a:r>
            <a:r>
              <a:rPr sz="3200" b="1" spc="-32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“Ciências”</a:t>
            </a:r>
            <a:r>
              <a:rPr sz="3200" b="1" spc="-6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ou</a:t>
            </a:r>
            <a:r>
              <a:rPr sz="3200" b="1" spc="-2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áreas</a:t>
            </a:r>
            <a:r>
              <a:rPr sz="3200" b="1" spc="-45" dirty="0">
                <a:latin typeface="Gill Sans MT"/>
                <a:cs typeface="Gill Sans MT"/>
              </a:rPr>
              <a:t> </a:t>
            </a:r>
            <a:r>
              <a:rPr sz="3200" b="1" spc="-25" dirty="0">
                <a:latin typeface="Gill Sans MT"/>
                <a:cs typeface="Gill Sans MT"/>
              </a:rPr>
              <a:t>que 	</a:t>
            </a:r>
            <a:r>
              <a:rPr sz="3200" b="1" dirty="0">
                <a:latin typeface="Gill Sans MT"/>
                <a:cs typeface="Gill Sans MT"/>
              </a:rPr>
              <a:t>contribuem</a:t>
            </a:r>
            <a:r>
              <a:rPr sz="3200" b="1" spc="-7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para</a:t>
            </a:r>
            <a:r>
              <a:rPr sz="3200" b="1" spc="-1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o</a:t>
            </a:r>
            <a:r>
              <a:rPr sz="3200" b="1" spc="-1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corpo</a:t>
            </a:r>
            <a:r>
              <a:rPr sz="3200" b="1" spc="-25" dirty="0">
                <a:latin typeface="Gill Sans MT"/>
                <a:cs typeface="Gill Sans MT"/>
              </a:rPr>
              <a:t> de 	</a:t>
            </a:r>
            <a:r>
              <a:rPr sz="3200" b="1" dirty="0" err="1">
                <a:latin typeface="Gill Sans MT"/>
                <a:cs typeface="Gill Sans MT"/>
              </a:rPr>
              <a:t>conhecimento</a:t>
            </a:r>
            <a:r>
              <a:rPr sz="3200" b="1" spc="-80" dirty="0">
                <a:latin typeface="Gill Sans MT"/>
                <a:cs typeface="Gill Sans MT"/>
              </a:rPr>
              <a:t> </a:t>
            </a:r>
            <a:r>
              <a:rPr lang="pt-BR" sz="3200" b="1" spc="-80">
                <a:latin typeface="Gill Sans MT"/>
                <a:cs typeface="Gill Sans MT"/>
              </a:rPr>
              <a:t>d</a:t>
            </a:r>
            <a:r>
              <a:rPr lang="pt-BR" sz="3200" b="1" spc="-80" dirty="0">
                <a:latin typeface="Gill Sans MT"/>
                <a:cs typeface="Gill Sans MT"/>
              </a:rPr>
              <a:t>a</a:t>
            </a:r>
            <a:r>
              <a:rPr lang="pt-BR" sz="3200" b="1" spc="-80">
                <a:latin typeface="Gill Sans MT"/>
                <a:cs typeface="Gill Sans MT"/>
              </a:rPr>
              <a:t> </a:t>
            </a:r>
            <a:r>
              <a:rPr lang="pt-BR" sz="3200" b="1" spc="-80" dirty="0">
                <a:latin typeface="Gill Sans MT"/>
                <a:cs typeface="Gill Sans MT"/>
              </a:rPr>
              <a:t>ADS</a:t>
            </a:r>
            <a:r>
              <a:rPr sz="3200" b="1" spc="-10" dirty="0">
                <a:latin typeface="Gill Sans MT"/>
                <a:cs typeface="Gill Sans MT"/>
              </a:rPr>
              <a:t>?</a:t>
            </a:r>
            <a:endParaRPr sz="32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027" y="443483"/>
            <a:ext cx="5010912" cy="899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3760" y="1352705"/>
            <a:ext cx="8639810" cy="473519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48615" indent="-274955">
              <a:lnSpc>
                <a:spcPct val="100000"/>
              </a:lnSpc>
              <a:spcBef>
                <a:spcPts val="127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49250" algn="l"/>
              </a:tabLst>
            </a:pPr>
            <a:r>
              <a:rPr sz="3200" b="1" spc="-10" dirty="0">
                <a:latin typeface="Gill Sans MT"/>
                <a:cs typeface="Gill Sans MT"/>
              </a:rPr>
              <a:t>Pesquisa</a:t>
            </a:r>
            <a:r>
              <a:rPr sz="3200" b="1" spc="-210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básica</a:t>
            </a:r>
            <a:endParaRPr sz="3200">
              <a:latin typeface="Gill Sans MT"/>
              <a:cs typeface="Gill Sans MT"/>
            </a:endParaRPr>
          </a:p>
          <a:p>
            <a:pPr marL="488950" marR="5080" indent="-437515">
              <a:lnSpc>
                <a:spcPct val="100000"/>
              </a:lnSpc>
              <a:spcBef>
                <a:spcPts val="1015"/>
              </a:spcBef>
              <a:buClr>
                <a:srgbClr val="003399"/>
              </a:buClr>
              <a:buSzPct val="75000"/>
              <a:buFont typeface="Wingdings"/>
              <a:buChar char=""/>
              <a:tabLst>
                <a:tab pos="488950" algn="l"/>
                <a:tab pos="489584" algn="l"/>
              </a:tabLst>
            </a:pPr>
            <a:r>
              <a:rPr sz="2800" b="1" spc="-20" dirty="0">
                <a:latin typeface="Gill Sans MT"/>
                <a:cs typeface="Gill Sans MT"/>
              </a:rPr>
              <a:t>Pesquisa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13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acumula</a:t>
            </a:r>
            <a:r>
              <a:rPr sz="2800" b="1" spc="-11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conhecimentos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spc="-60" dirty="0">
                <a:latin typeface="Gill Sans MT"/>
                <a:cs typeface="Gill Sans MT"/>
              </a:rPr>
              <a:t>e </a:t>
            </a:r>
            <a:r>
              <a:rPr sz="2800" b="1" dirty="0">
                <a:latin typeface="Gill Sans MT"/>
                <a:cs typeface="Gill Sans MT"/>
              </a:rPr>
              <a:t>informações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12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podem</a:t>
            </a:r>
            <a:r>
              <a:rPr sz="2800" b="1" spc="-12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eventualmente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levar</a:t>
            </a:r>
            <a:r>
              <a:rPr sz="2800" b="1" spc="-135" dirty="0">
                <a:latin typeface="Gill Sans MT"/>
                <a:cs typeface="Gill Sans MT"/>
              </a:rPr>
              <a:t> </a:t>
            </a:r>
            <a:r>
              <a:rPr sz="2800" b="1" spc="-50" dirty="0">
                <a:latin typeface="Gill Sans MT"/>
                <a:cs typeface="Gill Sans MT"/>
              </a:rPr>
              <a:t>a </a:t>
            </a:r>
            <a:r>
              <a:rPr sz="2800" b="1" dirty="0">
                <a:latin typeface="Gill Sans MT"/>
                <a:cs typeface="Gill Sans MT"/>
              </a:rPr>
              <a:t>resultados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acadêmicos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ou</a:t>
            </a:r>
            <a:r>
              <a:rPr sz="2800" b="1" spc="-13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aplicados</a:t>
            </a:r>
            <a:r>
              <a:rPr sz="2800" b="1" spc="-11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importantes, </a:t>
            </a:r>
            <a:r>
              <a:rPr sz="2800" b="1" dirty="0">
                <a:latin typeface="Gill Sans MT"/>
                <a:cs typeface="Gill Sans MT"/>
              </a:rPr>
              <a:t>mas</a:t>
            </a:r>
            <a:r>
              <a:rPr sz="2800" b="1" spc="-3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sem</a:t>
            </a:r>
            <a:r>
              <a:rPr sz="2800" b="1" spc="-10" dirty="0">
                <a:latin typeface="Gill Sans MT"/>
                <a:cs typeface="Gill Sans MT"/>
              </a:rPr>
              <a:t> </a:t>
            </a:r>
            <a:r>
              <a:rPr sz="2800" b="1" spc="-20" dirty="0">
                <a:latin typeface="Gill Sans MT"/>
                <a:cs typeface="Gill Sans MT"/>
              </a:rPr>
              <a:t>fazê-</a:t>
            </a:r>
            <a:r>
              <a:rPr sz="2800" b="1" dirty="0">
                <a:latin typeface="Gill Sans MT"/>
                <a:cs typeface="Gill Sans MT"/>
              </a:rPr>
              <a:t>lo </a:t>
            </a:r>
            <a:r>
              <a:rPr sz="2800" b="1" spc="-10" dirty="0">
                <a:latin typeface="Gill Sans MT"/>
                <a:cs typeface="Gill Sans MT"/>
              </a:rPr>
              <a:t>diretamente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>
              <a:latin typeface="Gill Sans MT"/>
              <a:cs typeface="Gill Sans MT"/>
            </a:endParaRPr>
          </a:p>
          <a:p>
            <a:pPr marL="481965" indent="-469900">
              <a:lnSpc>
                <a:spcPct val="100000"/>
              </a:lnSpc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spc="-10" dirty="0">
                <a:latin typeface="Gill Sans MT"/>
                <a:cs typeface="Gill Sans MT"/>
              </a:rPr>
              <a:t>Pesquisa</a:t>
            </a:r>
            <a:r>
              <a:rPr sz="3200" b="1" spc="-220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aplicada</a:t>
            </a:r>
            <a:endParaRPr sz="3200">
              <a:latin typeface="Gill Sans MT"/>
              <a:cs typeface="Gill Sans MT"/>
            </a:endParaRPr>
          </a:p>
          <a:p>
            <a:pPr marL="631825" marR="418465" lvl="1" indent="-438150">
              <a:lnSpc>
                <a:spcPct val="100000"/>
              </a:lnSpc>
              <a:spcBef>
                <a:spcPts val="145"/>
              </a:spcBef>
              <a:buClr>
                <a:srgbClr val="003399"/>
              </a:buClr>
              <a:buSzPct val="75000"/>
              <a:buFont typeface="Wingdings"/>
              <a:buChar char=""/>
              <a:tabLst>
                <a:tab pos="631825" algn="l"/>
                <a:tab pos="632460" algn="l"/>
              </a:tabLst>
            </a:pPr>
            <a:r>
              <a:rPr sz="2800" b="1" spc="-20" dirty="0">
                <a:latin typeface="Gill Sans MT"/>
                <a:cs typeface="Gill Sans MT"/>
              </a:rPr>
              <a:t>Pesquisa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tem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um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resultado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prático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visível </a:t>
            </a:r>
            <a:r>
              <a:rPr sz="2800" b="1" dirty="0">
                <a:latin typeface="Gill Sans MT"/>
                <a:cs typeface="Gill Sans MT"/>
              </a:rPr>
              <a:t>em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termos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econômicos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ou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utilidade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que </a:t>
            </a:r>
            <a:r>
              <a:rPr sz="2800" b="1" dirty="0">
                <a:latin typeface="Gill Sans MT"/>
                <a:cs typeface="Gill Sans MT"/>
              </a:rPr>
              <a:t>não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seja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próprio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conhecimento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3764" y="443483"/>
            <a:ext cx="3621024" cy="899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9559" y="1792986"/>
            <a:ext cx="7317105" cy="2919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61440" marR="5080" indent="-883285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Gill Sans MT"/>
                <a:cs typeface="Gill Sans MT"/>
              </a:rPr>
              <a:t>...</a:t>
            </a:r>
            <a:r>
              <a:rPr sz="2600" spc="-27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Conhecimento</a:t>
            </a:r>
            <a:r>
              <a:rPr sz="2600" spc="-3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tem</a:t>
            </a:r>
            <a:r>
              <a:rPr sz="2600" spc="-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sido</a:t>
            </a:r>
            <a:r>
              <a:rPr sz="2600" spc="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obtido</a:t>
            </a:r>
            <a:r>
              <a:rPr sz="2600" spc="-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pela</a:t>
            </a:r>
            <a:r>
              <a:rPr sz="2600" spc="-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humanidade </a:t>
            </a:r>
            <a:r>
              <a:rPr sz="2600" dirty="0">
                <a:latin typeface="Gill Sans MT"/>
                <a:cs typeface="Gill Sans MT"/>
              </a:rPr>
              <a:t>utilizando</a:t>
            </a:r>
            <a:r>
              <a:rPr sz="2600" spc="-4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diversas</a:t>
            </a:r>
            <a:r>
              <a:rPr sz="2600" spc="-40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formas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dirty="0">
                <a:latin typeface="Gill Sans MT"/>
                <a:cs typeface="Gill Sans MT"/>
              </a:rPr>
              <a:t>de</a:t>
            </a:r>
            <a:r>
              <a:rPr sz="2600" spc="-15" dirty="0">
                <a:latin typeface="Gill Sans MT"/>
                <a:cs typeface="Gill Sans MT"/>
              </a:rPr>
              <a:t> </a:t>
            </a:r>
            <a:r>
              <a:rPr sz="2600" spc="-10" dirty="0">
                <a:latin typeface="Gill Sans MT"/>
                <a:cs typeface="Gill Sans MT"/>
              </a:rPr>
              <a:t>atuação: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Gill Sans MT"/>
              <a:cs typeface="Gill Sans MT"/>
            </a:endParaRPr>
          </a:p>
          <a:p>
            <a:pPr marL="379730" indent="-367665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380365" algn="l"/>
              </a:tabLst>
            </a:pPr>
            <a:r>
              <a:rPr sz="3200" b="1" dirty="0">
                <a:latin typeface="Gill Sans MT"/>
                <a:cs typeface="Gill Sans MT"/>
              </a:rPr>
              <a:t>Métodos</a:t>
            </a:r>
            <a:r>
              <a:rPr sz="3200" b="1" spc="-4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não-</a:t>
            </a:r>
            <a:r>
              <a:rPr sz="3200" b="1" spc="-10" dirty="0">
                <a:latin typeface="Gill Sans MT"/>
                <a:cs typeface="Gill Sans MT"/>
              </a:rPr>
              <a:t>científicos</a:t>
            </a:r>
            <a:endParaRPr sz="3200">
              <a:latin typeface="Gill Sans MT"/>
              <a:cs typeface="Gill Sans MT"/>
            </a:endParaRPr>
          </a:p>
          <a:p>
            <a:pPr marL="379730" indent="-367665">
              <a:lnSpc>
                <a:spcPct val="100000"/>
              </a:lnSpc>
              <a:spcBef>
                <a:spcPts val="76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380365" algn="l"/>
              </a:tabLst>
            </a:pPr>
            <a:r>
              <a:rPr sz="3200" b="1" dirty="0">
                <a:latin typeface="Gill Sans MT"/>
                <a:cs typeface="Gill Sans MT"/>
              </a:rPr>
              <a:t>Método</a:t>
            </a:r>
            <a:r>
              <a:rPr sz="3200" b="1" spc="-4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7494" y="1371600"/>
            <a:ext cx="76483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solidFill>
                  <a:srgbClr val="464652"/>
                </a:solidFill>
                <a:latin typeface="Bookman Old Style"/>
                <a:cs typeface="Bookman Old Style"/>
              </a:rPr>
              <a:t>Conhecimento</a:t>
            </a:r>
            <a:r>
              <a:rPr sz="36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600" b="0" dirty="0">
                <a:solidFill>
                  <a:srgbClr val="464652"/>
                </a:solidFill>
                <a:latin typeface="Bookman Old Style"/>
                <a:cs typeface="Bookman Old Style"/>
              </a:rPr>
              <a:t>comum X</a:t>
            </a:r>
            <a:r>
              <a:rPr sz="36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600"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científico</a:t>
            </a:r>
            <a:endParaRPr sz="3600" dirty="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1147" y="2455964"/>
            <a:ext cx="554101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Conhecimento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comum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(popular)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Agricultor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Dona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casa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u="dash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“Senso</a:t>
            </a:r>
            <a:r>
              <a:rPr sz="2400" b="1" u="dash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dash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comum”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Conhecimento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científico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Real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fatos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pesquisa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4692" y="0"/>
            <a:ext cx="7730168" cy="1023229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2208530">
              <a:lnSpc>
                <a:spcPct val="100000"/>
              </a:lnSpc>
              <a:spcBef>
                <a:spcPts val="105"/>
              </a:spcBef>
            </a:pPr>
            <a:r>
              <a:rPr dirty="0"/>
              <a:t>Métodos</a:t>
            </a:r>
            <a:r>
              <a:rPr spc="-20" dirty="0"/>
              <a:t> </a:t>
            </a:r>
            <a:r>
              <a:rPr dirty="0"/>
              <a:t>não-</a:t>
            </a:r>
            <a:r>
              <a:rPr spc="-10" dirty="0"/>
              <a:t>científicos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428343"/>
            <a:ext cx="3357879" cy="23882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7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Tenacidade</a:t>
            </a:r>
            <a:endParaRPr sz="2600">
              <a:latin typeface="Gill Sans MT"/>
              <a:cs typeface="Gill Sans MT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Intuição</a:t>
            </a:r>
            <a:endParaRPr sz="2600">
              <a:latin typeface="Gill Sans MT"/>
              <a:cs typeface="Gill Sans MT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Autoridade</a:t>
            </a:r>
            <a:endParaRPr sz="2600">
              <a:latin typeface="Gill Sans MT"/>
              <a:cs typeface="Gill Sans MT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Método</a:t>
            </a:r>
            <a:r>
              <a:rPr sz="2600" b="1" spc="-15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racionalista</a:t>
            </a:r>
            <a:endParaRPr sz="2600">
              <a:latin typeface="Gill Sans MT"/>
              <a:cs typeface="Gill Sans MT"/>
            </a:endParaRPr>
          </a:p>
          <a:p>
            <a:pPr marL="286385" indent="-273685">
              <a:lnSpc>
                <a:spcPct val="100000"/>
              </a:lnSpc>
              <a:spcBef>
                <a:spcPts val="60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Método</a:t>
            </a:r>
            <a:r>
              <a:rPr sz="2600" b="1" spc="-15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empírico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33696" y="5405120"/>
            <a:ext cx="356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Thomas</a:t>
            </a:r>
            <a:r>
              <a:rPr sz="2400" b="1" spc="-3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&amp;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Nelson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(2007)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31619" y="443483"/>
            <a:ext cx="5598160" cy="899160"/>
            <a:chOff x="1531619" y="443483"/>
            <a:chExt cx="559816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1619" y="443483"/>
              <a:ext cx="3220211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18431" y="443483"/>
              <a:ext cx="679703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4736" y="443483"/>
              <a:ext cx="2764536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6262" y="1905000"/>
            <a:ext cx="7991475" cy="23787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Tenacidade</a:t>
            </a:r>
            <a:endParaRPr sz="2600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Atitudes baseadas</a:t>
            </a:r>
            <a:r>
              <a:rPr sz="2300" b="1" spc="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em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spc="-10" dirty="0">
                <a:solidFill>
                  <a:srgbClr val="FF5008"/>
                </a:solidFill>
                <a:latin typeface="Gill Sans MT"/>
                <a:cs typeface="Gill Sans MT"/>
              </a:rPr>
              <a:t>crenças</a:t>
            </a:r>
            <a:r>
              <a:rPr sz="2300" b="1" spc="-10" dirty="0">
                <a:latin typeface="Gill Sans MT"/>
                <a:cs typeface="Gill Sans MT"/>
              </a:rPr>
              <a:t>,</a:t>
            </a:r>
            <a:r>
              <a:rPr sz="2300" b="1" spc="-2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mesmo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10" dirty="0">
                <a:latin typeface="Gill Sans MT"/>
                <a:cs typeface="Gill Sans MT"/>
              </a:rPr>
              <a:t> nenhuma</a:t>
            </a:r>
            <a:endParaRPr sz="2300" dirty="0">
              <a:latin typeface="Gill Sans MT"/>
              <a:cs typeface="Gill Sans MT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Gill Sans MT"/>
                <a:cs typeface="Gill Sans MT"/>
              </a:rPr>
              <a:t>evidência</a:t>
            </a:r>
            <a:r>
              <a:rPr sz="2300" b="1" spc="-5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apoie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comportamento</a:t>
            </a:r>
            <a:r>
              <a:rPr sz="2300" b="1" spc="-6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realizado;</a:t>
            </a:r>
            <a:endParaRPr sz="2300" dirty="0">
              <a:latin typeface="Gill Sans MT"/>
              <a:cs typeface="Gill Sans MT"/>
            </a:endParaRPr>
          </a:p>
          <a:p>
            <a:pPr marL="561340" marR="5080" lvl="1" indent="-274955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spc="-10" dirty="0">
                <a:latin typeface="Gill Sans MT"/>
                <a:cs typeface="Gill Sans MT"/>
              </a:rPr>
              <a:t>Exemplo:</a:t>
            </a:r>
            <a:r>
              <a:rPr sz="2300" b="1" spc="-245" dirty="0">
                <a:latin typeface="Gill Sans MT"/>
                <a:cs typeface="Gill Sans MT"/>
              </a:rPr>
              <a:t> </a:t>
            </a:r>
            <a:r>
              <a:rPr lang="pt-BR" sz="2300" b="1" spc="-245" dirty="0">
                <a:latin typeface="Gill Sans MT"/>
                <a:cs typeface="Gill Sans MT"/>
              </a:rPr>
              <a:t> </a:t>
            </a:r>
            <a:r>
              <a:rPr sz="2300" b="1" dirty="0" err="1">
                <a:latin typeface="Gill Sans MT"/>
                <a:cs typeface="Gill Sans MT"/>
              </a:rPr>
              <a:t>vestir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mesma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camisa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no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spc="-15" dirty="0">
                <a:latin typeface="Gill Sans MT"/>
                <a:cs typeface="Gill Sans MT"/>
              </a:rPr>
              <a:t>jogo;</a:t>
            </a:r>
            <a:r>
              <a:rPr sz="2300" b="1" spc="-245" dirty="0">
                <a:latin typeface="Gill Sans MT"/>
                <a:cs typeface="Gill Sans MT"/>
              </a:rPr>
              <a:t> </a:t>
            </a:r>
            <a:r>
              <a:rPr lang="pt-BR" sz="2300" b="1" spc="-245" dirty="0">
                <a:latin typeface="Gill Sans MT"/>
                <a:cs typeface="Gill Sans MT"/>
              </a:rPr>
              <a:t> </a:t>
            </a:r>
            <a:r>
              <a:rPr sz="2300" b="1" dirty="0" err="1">
                <a:latin typeface="Gill Sans MT"/>
                <a:cs typeface="Gill Sans MT"/>
              </a:rPr>
              <a:t>passar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spc="-20" dirty="0">
                <a:latin typeface="Gill Sans MT"/>
                <a:cs typeface="Gill Sans MT"/>
              </a:rPr>
              <a:t>pelo </a:t>
            </a:r>
            <a:r>
              <a:rPr sz="2300" b="1" dirty="0">
                <a:latin typeface="Gill Sans MT"/>
                <a:cs typeface="Gill Sans MT"/>
              </a:rPr>
              <a:t>mesmo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ritual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no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aquecimento;</a:t>
            </a:r>
            <a:r>
              <a:rPr sz="2300" b="1" spc="-254" dirty="0">
                <a:latin typeface="Gill Sans MT"/>
                <a:cs typeface="Gill Sans MT"/>
              </a:rPr>
              <a:t> </a:t>
            </a:r>
            <a:r>
              <a:rPr lang="pt-BR" sz="2300" b="1" spc="-254" dirty="0">
                <a:latin typeface="Gill Sans MT"/>
                <a:cs typeface="Gill Sans MT"/>
              </a:rPr>
              <a:t> </a:t>
            </a:r>
            <a:r>
              <a:rPr sz="2300" b="1" dirty="0" err="1">
                <a:latin typeface="Gill Sans MT"/>
                <a:cs typeface="Gill Sans MT"/>
              </a:rPr>
              <a:t>pisar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em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quadra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ou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spc="-25" dirty="0">
                <a:latin typeface="Gill Sans MT"/>
                <a:cs typeface="Gill Sans MT"/>
              </a:rPr>
              <a:t>em </a:t>
            </a:r>
            <a:r>
              <a:rPr sz="2300" b="1" dirty="0">
                <a:latin typeface="Gill Sans MT"/>
                <a:cs typeface="Gill Sans MT"/>
              </a:rPr>
              <a:t>campo</a:t>
            </a:r>
            <a:r>
              <a:rPr sz="2300" b="1" spc="-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com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</a:t>
            </a:r>
            <a:r>
              <a:rPr sz="2300" b="1" spc="-2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“pé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direito”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spc="-25" dirty="0">
                <a:latin typeface="Gill Sans MT"/>
                <a:cs typeface="Gill Sans MT"/>
              </a:rPr>
              <a:t>...</a:t>
            </a:r>
            <a:endParaRPr sz="23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9991" y="443483"/>
            <a:ext cx="5598160" cy="899160"/>
            <a:chOff x="1459991" y="443483"/>
            <a:chExt cx="559816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991" y="443483"/>
              <a:ext cx="3220212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6803" y="443483"/>
              <a:ext cx="679703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3108" y="443483"/>
              <a:ext cx="2764536" cy="8991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97165" y="1981200"/>
            <a:ext cx="7966075" cy="202818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Intuitivo</a:t>
            </a:r>
            <a:r>
              <a:rPr sz="2600" b="1" spc="-105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(tácito)</a:t>
            </a:r>
            <a:endParaRPr sz="2600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spc="-10" dirty="0">
                <a:latin typeface="Gill Sans MT"/>
                <a:cs typeface="Gill Sans MT"/>
              </a:rPr>
              <a:t>senso-</a:t>
            </a:r>
            <a:r>
              <a:rPr sz="2300" b="1" dirty="0">
                <a:latin typeface="Gill Sans MT"/>
                <a:cs typeface="Gill Sans MT"/>
              </a:rPr>
              <a:t>comum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ou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conhecimento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baseado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spc="-25" dirty="0">
                <a:latin typeface="Gill Sans MT"/>
                <a:cs typeface="Gill Sans MT"/>
              </a:rPr>
              <a:t>em</a:t>
            </a:r>
            <a:endParaRPr sz="2300" dirty="0">
              <a:latin typeface="Gill Sans MT"/>
              <a:cs typeface="Gill Sans MT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Gill Sans MT"/>
                <a:cs typeface="Gill Sans MT"/>
              </a:rPr>
              <a:t>evidências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5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não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comprovadas</a:t>
            </a:r>
            <a:r>
              <a:rPr sz="2300" b="1" spc="-7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ou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comprováveis</a:t>
            </a:r>
            <a:endParaRPr sz="2300" dirty="0">
              <a:latin typeface="Gill Sans MT"/>
              <a:cs typeface="Gill Sans MT"/>
            </a:endParaRPr>
          </a:p>
          <a:p>
            <a:pPr marL="561340" marR="5080" lvl="1" indent="-274955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Homem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não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conseguiria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correr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os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100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m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abaixo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spc="-25" dirty="0">
                <a:latin typeface="Gill Sans MT"/>
                <a:cs typeface="Gill Sans MT"/>
              </a:rPr>
              <a:t>10 </a:t>
            </a:r>
            <a:r>
              <a:rPr sz="2300" b="1" spc="-10" dirty="0">
                <a:latin typeface="Gill Sans MT"/>
                <a:cs typeface="Gill Sans MT"/>
              </a:rPr>
              <a:t>segundos</a:t>
            </a:r>
            <a:endParaRPr sz="23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59991" y="443483"/>
            <a:ext cx="5598160" cy="899160"/>
            <a:chOff x="1459991" y="443483"/>
            <a:chExt cx="559816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9991" y="443483"/>
              <a:ext cx="3220212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6803" y="443483"/>
              <a:ext cx="679703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3108" y="443483"/>
              <a:ext cx="2764536" cy="8991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9704" y="2033270"/>
            <a:ext cx="7385050" cy="27914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Autoridade</a:t>
            </a:r>
            <a:endParaRPr sz="2600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Conhecimento</a:t>
            </a:r>
            <a:r>
              <a:rPr sz="2300" b="1" spc="-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baseado em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alguma</a:t>
            </a:r>
            <a:endParaRPr sz="2300" dirty="0">
              <a:latin typeface="Gill Sans MT"/>
              <a:cs typeface="Gill Sans MT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300" b="1" spc="-10" dirty="0">
                <a:latin typeface="Gill Sans MT"/>
                <a:cs typeface="Gill Sans MT"/>
              </a:rPr>
              <a:t>autoridade/instituição</a:t>
            </a:r>
            <a:endParaRPr sz="2300" dirty="0">
              <a:latin typeface="Gill Sans MT"/>
              <a:cs typeface="Gill Sans MT"/>
            </a:endParaRPr>
          </a:p>
          <a:p>
            <a:pPr marL="561340" marR="5080" lvl="1" indent="-274955" algn="just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Exemplo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é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conhecimento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emanado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pela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Igreja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spc="-50" dirty="0">
                <a:latin typeface="Gill Sans MT"/>
                <a:cs typeface="Gill Sans MT"/>
              </a:rPr>
              <a:t>– </a:t>
            </a:r>
            <a:r>
              <a:rPr sz="2300" b="1" dirty="0">
                <a:latin typeface="Gill Sans MT"/>
                <a:cs typeface="Gill Sans MT"/>
              </a:rPr>
              <a:t>Galileu</a:t>
            </a:r>
            <a:r>
              <a:rPr sz="2300" b="1" spc="-6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teve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6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rever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sua</a:t>
            </a:r>
            <a:r>
              <a:rPr sz="2300" b="1" spc="-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posição</a:t>
            </a:r>
            <a:r>
              <a:rPr sz="2300" b="1" spc="-6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favorável</a:t>
            </a:r>
            <a:r>
              <a:rPr sz="2300" b="1" spc="-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60" dirty="0">
                <a:latin typeface="Gill Sans MT"/>
                <a:cs typeface="Gill Sans MT"/>
              </a:rPr>
              <a:t> </a:t>
            </a:r>
            <a:r>
              <a:rPr sz="2300" b="1" spc="-50" dirty="0">
                <a:latin typeface="Gill Sans MT"/>
                <a:cs typeface="Gill Sans MT"/>
              </a:rPr>
              <a:t>a </a:t>
            </a:r>
            <a:r>
              <a:rPr sz="2300" b="1" spc="-75" dirty="0">
                <a:latin typeface="Gill Sans MT"/>
                <a:cs typeface="Gill Sans MT"/>
              </a:rPr>
              <a:t>Terra</a:t>
            </a:r>
            <a:r>
              <a:rPr sz="2300" b="1" spc="-5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girava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ao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redor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do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Sol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spc="-25" dirty="0">
                <a:latin typeface="Gill Sans MT"/>
                <a:cs typeface="Gill Sans MT"/>
              </a:rPr>
              <a:t>...</a:t>
            </a:r>
            <a:endParaRPr sz="2300" dirty="0">
              <a:latin typeface="Gill Sans MT"/>
              <a:cs typeface="Gill Sans MT"/>
            </a:endParaRPr>
          </a:p>
          <a:p>
            <a:pPr marL="561340" lvl="1" indent="-275590" algn="just">
              <a:lnSpc>
                <a:spcPct val="100000"/>
              </a:lnSpc>
              <a:spcBef>
                <a:spcPts val="490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Criacionismo</a:t>
            </a:r>
            <a:r>
              <a:rPr sz="2300" b="1" spc="-8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Evolução</a:t>
            </a:r>
            <a:r>
              <a:rPr sz="2300" b="1" spc="-5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das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espécies</a:t>
            </a:r>
            <a:endParaRPr sz="23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86839" y="443483"/>
            <a:ext cx="5598160" cy="899160"/>
            <a:chOff x="1386839" y="443483"/>
            <a:chExt cx="559816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39" y="443483"/>
              <a:ext cx="3220212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3651" y="443483"/>
              <a:ext cx="679703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9955" y="443483"/>
              <a:ext cx="2764536" cy="8991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6927" y="1423416"/>
            <a:ext cx="2336800" cy="736600"/>
            <a:chOff x="566927" y="1423416"/>
            <a:chExt cx="2336800" cy="736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927" y="1667256"/>
              <a:ext cx="118872" cy="2057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219" y="1423416"/>
              <a:ext cx="2286000" cy="7360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430557"/>
            <a:ext cx="7943850" cy="29197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Racionalista</a:t>
            </a:r>
            <a:endParaRPr sz="26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Conhecimento</a:t>
            </a:r>
            <a:r>
              <a:rPr sz="2300" b="1" spc="-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é baseado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em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alguma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raciocínio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lógico</a:t>
            </a:r>
            <a:endParaRPr sz="2300">
              <a:latin typeface="Gill Sans MT"/>
              <a:cs typeface="Gill Sans MT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300" b="1" spc="-10" dirty="0">
                <a:latin typeface="Gill Sans MT"/>
                <a:cs typeface="Gill Sans MT"/>
              </a:rPr>
              <a:t>(premissas)</a:t>
            </a:r>
            <a:endParaRPr sz="2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800">
              <a:latin typeface="Gill Sans MT"/>
              <a:cs typeface="Gill Sans MT"/>
            </a:endParaRPr>
          </a:p>
          <a:p>
            <a:pPr marL="286385" marR="109855">
              <a:lnSpc>
                <a:spcPct val="118300"/>
              </a:lnSpc>
              <a:spcBef>
                <a:spcPts val="5"/>
              </a:spcBef>
            </a:pPr>
            <a:r>
              <a:rPr sz="2300" b="1" dirty="0">
                <a:latin typeface="Gill Sans MT"/>
                <a:cs typeface="Gill Sans MT"/>
              </a:rPr>
              <a:t>Jogadores</a:t>
            </a:r>
            <a:r>
              <a:rPr sz="2300" b="1" spc="-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basquetebol</a:t>
            </a:r>
            <a:r>
              <a:rPr sz="2300" b="1" spc="-6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são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altos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solidFill>
                  <a:srgbClr val="FF5008"/>
                </a:solidFill>
                <a:latin typeface="Gill Sans MT"/>
                <a:cs typeface="Gill Sans MT"/>
              </a:rPr>
              <a:t>(premissa</a:t>
            </a:r>
            <a:r>
              <a:rPr sz="2300" b="1" spc="-45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300" b="1" spc="-10" dirty="0">
                <a:solidFill>
                  <a:srgbClr val="FF5008"/>
                </a:solidFill>
                <a:latin typeface="Gill Sans MT"/>
                <a:cs typeface="Gill Sans MT"/>
              </a:rPr>
              <a:t>principal) </a:t>
            </a:r>
            <a:r>
              <a:rPr sz="2300" b="1" dirty="0">
                <a:latin typeface="Gill Sans MT"/>
                <a:cs typeface="Gill Sans MT"/>
              </a:rPr>
              <a:t>Janete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é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jogadora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basquete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solidFill>
                  <a:srgbClr val="FF5008"/>
                </a:solidFill>
                <a:latin typeface="Gill Sans MT"/>
                <a:cs typeface="Gill Sans MT"/>
              </a:rPr>
              <a:t>(premissa</a:t>
            </a:r>
            <a:r>
              <a:rPr sz="2300" b="1" spc="-15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300" b="1" spc="-10" dirty="0">
                <a:solidFill>
                  <a:srgbClr val="FF5008"/>
                </a:solidFill>
                <a:latin typeface="Gill Sans MT"/>
                <a:cs typeface="Gill Sans MT"/>
              </a:rPr>
              <a:t>secundária) </a:t>
            </a:r>
            <a:r>
              <a:rPr sz="2300" b="1" spc="-20" dirty="0">
                <a:latin typeface="Gill Sans MT"/>
                <a:cs typeface="Gill Sans MT"/>
              </a:rPr>
              <a:t>Então,</a:t>
            </a:r>
            <a:r>
              <a:rPr sz="2300" b="1" spc="-2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Janete é</a:t>
            </a:r>
            <a:r>
              <a:rPr sz="2300" b="1" spc="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alta</a:t>
            </a:r>
            <a:r>
              <a:rPr sz="2300" b="1" spc="15" dirty="0">
                <a:latin typeface="Gill Sans MT"/>
                <a:cs typeface="Gill Sans MT"/>
              </a:rPr>
              <a:t> </a:t>
            </a:r>
            <a:r>
              <a:rPr sz="2300" b="1" spc="-10" dirty="0">
                <a:solidFill>
                  <a:srgbClr val="FF5008"/>
                </a:solidFill>
                <a:latin typeface="Gill Sans MT"/>
                <a:cs typeface="Gill Sans MT"/>
              </a:rPr>
              <a:t>(conclusão)</a:t>
            </a:r>
            <a:endParaRPr sz="2300">
              <a:latin typeface="Gill Sans MT"/>
              <a:cs typeface="Gill Sans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35212" y="6276975"/>
            <a:ext cx="6705600" cy="406400"/>
            <a:chOff x="2335212" y="6276975"/>
            <a:chExt cx="6705600" cy="406400"/>
          </a:xfrm>
        </p:grpSpPr>
        <p:sp>
          <p:nvSpPr>
            <p:cNvPr id="13" name="object 13"/>
            <p:cNvSpPr/>
            <p:nvPr/>
          </p:nvSpPr>
          <p:spPr>
            <a:xfrm>
              <a:off x="2339975" y="6281737"/>
              <a:ext cx="6696075" cy="396875"/>
            </a:xfrm>
            <a:custGeom>
              <a:avLst/>
              <a:gdLst/>
              <a:ahLst/>
              <a:cxnLst/>
              <a:rect l="l" t="t" r="r" b="b"/>
              <a:pathLst>
                <a:path w="6696075" h="396875">
                  <a:moveTo>
                    <a:pt x="6696075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6696075" y="396875"/>
                  </a:lnTo>
                  <a:lnTo>
                    <a:pt x="66960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9975" y="6281737"/>
              <a:ext cx="6696075" cy="396875"/>
            </a:xfrm>
            <a:custGeom>
              <a:avLst/>
              <a:gdLst/>
              <a:ahLst/>
              <a:cxnLst/>
              <a:rect l="l" t="t" r="r" b="b"/>
              <a:pathLst>
                <a:path w="6696075" h="396875">
                  <a:moveTo>
                    <a:pt x="0" y="396875"/>
                  </a:moveTo>
                  <a:lnTo>
                    <a:pt x="6696075" y="396875"/>
                  </a:lnTo>
                  <a:lnTo>
                    <a:pt x="6696075" y="0"/>
                  </a:lnTo>
                  <a:lnTo>
                    <a:pt x="0" y="0"/>
                  </a:lnTo>
                  <a:lnTo>
                    <a:pt x="0" y="396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5817" y="6268923"/>
            <a:ext cx="6068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Primeiro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passo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para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o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método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científico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...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891283" y="443483"/>
            <a:ext cx="5598160" cy="899160"/>
            <a:chOff x="1891283" y="443483"/>
            <a:chExt cx="5598160" cy="899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1283" y="443483"/>
              <a:ext cx="3220212" cy="899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8095" y="443483"/>
              <a:ext cx="679703" cy="89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00" y="443483"/>
              <a:ext cx="2764536" cy="89916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66927" y="1423416"/>
            <a:ext cx="1899285" cy="736600"/>
            <a:chOff x="566927" y="1423416"/>
            <a:chExt cx="1899285" cy="73660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927" y="1667256"/>
              <a:ext cx="118872" cy="2057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7219" y="1423416"/>
              <a:ext cx="1848612" cy="73609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5940" y="1430557"/>
            <a:ext cx="7813675" cy="386516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Empírico</a:t>
            </a:r>
            <a:endParaRPr sz="2600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“Empírico”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 err="1">
                <a:latin typeface="Gill Sans MT"/>
                <a:cs typeface="Gill Sans MT"/>
              </a:rPr>
              <a:t>significa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lang="pt-BR" sz="2300" b="1" spc="-5" dirty="0">
                <a:latin typeface="Gill Sans MT"/>
                <a:cs typeface="Gill Sans MT"/>
              </a:rPr>
              <a:t>um fato que se apoia somente em experiências vividas, na observação de coisas, e não em teorias e métodos científicos.</a:t>
            </a:r>
            <a:r>
              <a:rPr sz="2300" b="1" dirty="0">
                <a:latin typeface="Gill Sans MT"/>
                <a:cs typeface="Gill Sans MT"/>
              </a:rPr>
              <a:t> </a:t>
            </a:r>
            <a:endParaRPr lang="pt-BR" sz="2300" b="1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Esta</a:t>
            </a:r>
            <a:r>
              <a:rPr sz="2300" b="1" spc="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característica</a:t>
            </a:r>
            <a:r>
              <a:rPr sz="2300" b="1" spc="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também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é</a:t>
            </a:r>
            <a:r>
              <a:rPr sz="2300" b="1" spc="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parte</a:t>
            </a:r>
            <a:r>
              <a:rPr sz="2300" b="1" spc="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do</a:t>
            </a:r>
            <a:r>
              <a:rPr sz="2300" b="1" spc="-10" dirty="0">
                <a:latin typeface="Gill Sans MT"/>
                <a:cs typeface="Gill Sans MT"/>
              </a:rPr>
              <a:t> método científico.</a:t>
            </a:r>
            <a:r>
              <a:rPr sz="2300" b="1" spc="-215" dirty="0">
                <a:latin typeface="Gill Sans MT"/>
                <a:cs typeface="Gill Sans MT"/>
              </a:rPr>
              <a:t> </a:t>
            </a:r>
            <a:r>
              <a:rPr lang="pt-BR" sz="2300" b="1" spc="-215" dirty="0">
                <a:latin typeface="Gill Sans MT"/>
                <a:cs typeface="Gill Sans MT"/>
              </a:rPr>
              <a:t> </a:t>
            </a:r>
            <a:r>
              <a:rPr sz="2300" b="1" spc="-20" dirty="0" err="1">
                <a:latin typeface="Gill Sans MT"/>
                <a:cs typeface="Gill Sans MT"/>
              </a:rPr>
              <a:t>Entretanto</a:t>
            </a:r>
            <a:r>
              <a:rPr sz="2300" b="1" spc="-20" dirty="0">
                <a:latin typeface="Gill Sans MT"/>
                <a:cs typeface="Gill Sans MT"/>
              </a:rPr>
              <a:t>,</a:t>
            </a:r>
            <a:r>
              <a:rPr sz="2300" b="1" spc="-229" dirty="0">
                <a:latin typeface="Gill Sans MT"/>
                <a:cs typeface="Gill Sans MT"/>
              </a:rPr>
              <a:t> </a:t>
            </a:r>
            <a:r>
              <a:rPr lang="pt-BR" sz="2300" b="1" spc="-229" dirty="0">
                <a:latin typeface="Gill Sans MT"/>
                <a:cs typeface="Gill Sans MT"/>
              </a:rPr>
              <a:t> </a:t>
            </a:r>
            <a:r>
              <a:rPr sz="2300" b="1" dirty="0" err="1">
                <a:latin typeface="Gill Sans MT"/>
                <a:cs typeface="Gill Sans MT"/>
              </a:rPr>
              <a:t>há</a:t>
            </a:r>
            <a:r>
              <a:rPr sz="2300" b="1" spc="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</a:t>
            </a:r>
            <a:r>
              <a:rPr sz="2300" b="1" spc="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necessidade</a:t>
            </a:r>
            <a:r>
              <a:rPr sz="2300" b="1" spc="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</a:t>
            </a:r>
            <a:r>
              <a:rPr sz="2300" b="1" spc="1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buscar </a:t>
            </a:r>
            <a:r>
              <a:rPr sz="2300" b="1" dirty="0">
                <a:latin typeface="Gill Sans MT"/>
                <a:cs typeface="Gill Sans MT"/>
              </a:rPr>
              <a:t>explicações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coerentes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para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as </a:t>
            </a:r>
            <a:r>
              <a:rPr sz="2300" b="1" dirty="0" err="1">
                <a:latin typeface="Gill Sans MT"/>
                <a:cs typeface="Gill Sans MT"/>
              </a:rPr>
              <a:t>observações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spc="-10" dirty="0" err="1">
                <a:latin typeface="Gill Sans MT"/>
                <a:cs typeface="Gill Sans MT"/>
              </a:rPr>
              <a:t>realizadas</a:t>
            </a:r>
            <a:r>
              <a:rPr lang="pt-BR" sz="2300" b="1" spc="-10" dirty="0">
                <a:latin typeface="Gill Sans MT"/>
                <a:cs typeface="Gill Sans MT"/>
              </a:rPr>
              <a:t>.</a:t>
            </a:r>
            <a:endParaRPr sz="2300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490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spc="-10" dirty="0">
                <a:latin typeface="Gill Sans MT"/>
                <a:cs typeface="Gill Sans MT"/>
              </a:rPr>
              <a:t>Exemplo:</a:t>
            </a:r>
            <a:r>
              <a:rPr sz="2300" b="1" spc="-25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crianças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não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engatinharam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terão</a:t>
            </a:r>
            <a:endParaRPr sz="2300" dirty="0">
              <a:latin typeface="Gill Sans MT"/>
              <a:cs typeface="Gill Sans MT"/>
            </a:endParaRPr>
          </a:p>
          <a:p>
            <a:pPr marL="561340">
              <a:lnSpc>
                <a:spcPct val="100000"/>
              </a:lnSpc>
            </a:pPr>
            <a:r>
              <a:rPr sz="2300" b="1" dirty="0">
                <a:latin typeface="Gill Sans MT"/>
                <a:cs typeface="Gill Sans MT"/>
              </a:rPr>
              <a:t>dificuldades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em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aprender</a:t>
            </a:r>
            <a:r>
              <a:rPr sz="2300" b="1" spc="-3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ler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</a:t>
            </a:r>
            <a:r>
              <a:rPr sz="2300" b="1" spc="-10" dirty="0">
                <a:latin typeface="Gill Sans MT"/>
                <a:cs typeface="Gill Sans MT"/>
              </a:rPr>
              <a:t> escrever!!!</a:t>
            </a:r>
            <a:endParaRPr sz="2300" dirty="0">
              <a:latin typeface="Gill Sans MT"/>
              <a:cs typeface="Gill Sans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35212" y="6276975"/>
            <a:ext cx="6705600" cy="406400"/>
            <a:chOff x="2335212" y="6276975"/>
            <a:chExt cx="6705600" cy="406400"/>
          </a:xfrm>
        </p:grpSpPr>
        <p:sp>
          <p:nvSpPr>
            <p:cNvPr id="13" name="object 13"/>
            <p:cNvSpPr/>
            <p:nvPr/>
          </p:nvSpPr>
          <p:spPr>
            <a:xfrm>
              <a:off x="2339975" y="6281737"/>
              <a:ext cx="6696075" cy="396875"/>
            </a:xfrm>
            <a:custGeom>
              <a:avLst/>
              <a:gdLst/>
              <a:ahLst/>
              <a:cxnLst/>
              <a:rect l="l" t="t" r="r" b="b"/>
              <a:pathLst>
                <a:path w="6696075" h="396875">
                  <a:moveTo>
                    <a:pt x="6696075" y="0"/>
                  </a:moveTo>
                  <a:lnTo>
                    <a:pt x="0" y="0"/>
                  </a:lnTo>
                  <a:lnTo>
                    <a:pt x="0" y="396875"/>
                  </a:lnTo>
                  <a:lnTo>
                    <a:pt x="6696075" y="396875"/>
                  </a:lnTo>
                  <a:lnTo>
                    <a:pt x="66960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39975" y="6281737"/>
              <a:ext cx="6696075" cy="396875"/>
            </a:xfrm>
            <a:custGeom>
              <a:avLst/>
              <a:gdLst/>
              <a:ahLst/>
              <a:cxnLst/>
              <a:rect l="l" t="t" r="r" b="b"/>
              <a:pathLst>
                <a:path w="6696075" h="396875">
                  <a:moveTo>
                    <a:pt x="0" y="396875"/>
                  </a:moveTo>
                  <a:lnTo>
                    <a:pt x="6696075" y="396875"/>
                  </a:lnTo>
                  <a:lnTo>
                    <a:pt x="6696075" y="0"/>
                  </a:lnTo>
                  <a:lnTo>
                    <a:pt x="0" y="0"/>
                  </a:lnTo>
                  <a:lnTo>
                    <a:pt x="0" y="396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45817" y="6268923"/>
            <a:ext cx="5883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passo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importante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no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método</a:t>
            </a:r>
            <a:r>
              <a:rPr sz="2400" b="1" spc="1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científico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-152400"/>
            <a:ext cx="7620000" cy="1577227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840105">
              <a:lnSpc>
                <a:spcPct val="100000"/>
              </a:lnSpc>
              <a:spcBef>
                <a:spcPts val="105"/>
              </a:spcBef>
            </a:pPr>
            <a:r>
              <a:rPr dirty="0"/>
              <a:t>Métodos</a:t>
            </a:r>
            <a:r>
              <a:rPr spc="-45" dirty="0"/>
              <a:t> </a:t>
            </a:r>
            <a:r>
              <a:rPr dirty="0"/>
              <a:t>não-científicos</a:t>
            </a:r>
            <a:r>
              <a:rPr spc="-45" dirty="0"/>
              <a:t> </a:t>
            </a:r>
            <a:r>
              <a:rPr spc="-10" dirty="0"/>
              <a:t>(problemas)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510" y="1430557"/>
            <a:ext cx="8142605" cy="45377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70840" indent="-27495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70840" algn="l"/>
                <a:tab pos="371475" algn="l"/>
              </a:tabLst>
            </a:pPr>
            <a:r>
              <a:rPr sz="2600" b="1" dirty="0">
                <a:latin typeface="Gill Sans MT"/>
                <a:cs typeface="Gill Sans MT"/>
              </a:rPr>
              <a:t>Carecem</a:t>
            </a:r>
            <a:r>
              <a:rPr sz="2600" b="1" spc="-7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de</a:t>
            </a:r>
            <a:r>
              <a:rPr sz="2600" b="1" spc="-20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objetividade</a:t>
            </a:r>
            <a:endParaRPr sz="2600" dirty="0">
              <a:latin typeface="Gill Sans MT"/>
              <a:cs typeface="Gill Sans MT"/>
            </a:endParaRPr>
          </a:p>
          <a:p>
            <a:pPr marL="645795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645795" algn="l"/>
                <a:tab pos="646430" algn="l"/>
              </a:tabLst>
            </a:pPr>
            <a:r>
              <a:rPr sz="2300" b="1" dirty="0">
                <a:latin typeface="Gill Sans MT"/>
                <a:cs typeface="Gill Sans MT"/>
              </a:rPr>
              <a:t>Definição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um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propósito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definido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seria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resolvido</a:t>
            </a:r>
            <a:endParaRPr sz="2300" dirty="0">
              <a:latin typeface="Gill Sans MT"/>
              <a:cs typeface="Gill Sans MT"/>
            </a:endParaRPr>
          </a:p>
          <a:p>
            <a:pPr marL="645795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Gill Sans MT"/>
                <a:cs typeface="Gill Sans MT"/>
              </a:rPr>
              <a:t>ou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observado</a:t>
            </a:r>
            <a:endParaRPr sz="23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50" dirty="0">
              <a:latin typeface="Gill Sans MT"/>
              <a:cs typeface="Gill Sans MT"/>
            </a:endParaRPr>
          </a:p>
          <a:p>
            <a:pPr marL="481965" indent="-469900">
              <a:lnSpc>
                <a:spcPct val="100000"/>
              </a:lnSpc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dirty="0">
                <a:latin typeface="Gill Sans MT"/>
                <a:cs typeface="Gill Sans MT"/>
              </a:rPr>
              <a:t>Carecem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de</a:t>
            </a:r>
            <a:r>
              <a:rPr sz="3200" b="1" spc="-50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controle</a:t>
            </a:r>
            <a:endParaRPr sz="3200" dirty="0">
              <a:latin typeface="Gill Sans MT"/>
              <a:cs typeface="Gill Sans MT"/>
            </a:endParaRPr>
          </a:p>
          <a:p>
            <a:pPr marL="920750" marR="5080" lvl="1" indent="-437515">
              <a:lnSpc>
                <a:spcPct val="100000"/>
              </a:lnSpc>
              <a:spcBef>
                <a:spcPts val="690"/>
              </a:spcBef>
              <a:buClr>
                <a:srgbClr val="003399"/>
              </a:buClr>
              <a:buSzPct val="75000"/>
              <a:buFont typeface="Wingdings"/>
              <a:buChar char=""/>
              <a:tabLst>
                <a:tab pos="920750" algn="l"/>
                <a:tab pos="921385" algn="l"/>
              </a:tabLst>
            </a:pPr>
            <a:r>
              <a:rPr sz="2800" b="1" dirty="0">
                <a:latin typeface="Gill Sans MT"/>
                <a:cs typeface="Gill Sans MT"/>
              </a:rPr>
              <a:t>São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realizados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sem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definição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clara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de </a:t>
            </a:r>
            <a:r>
              <a:rPr sz="2800" b="1" spc="-10" dirty="0">
                <a:latin typeface="Gill Sans MT"/>
                <a:cs typeface="Gill Sans MT"/>
              </a:rPr>
              <a:t>procedimentos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tanto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obtenção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dados </a:t>
            </a:r>
            <a:r>
              <a:rPr sz="2800" b="1" dirty="0">
                <a:latin typeface="Gill Sans MT"/>
                <a:cs typeface="Gill Sans MT"/>
              </a:rPr>
              <a:t>quanto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análise</a:t>
            </a:r>
            <a:r>
              <a:rPr sz="2800" b="1" spc="-3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dos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mesmos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 dirty="0">
              <a:latin typeface="Gill Sans MT"/>
              <a:cs typeface="Gill Sans MT"/>
            </a:endParaRPr>
          </a:p>
          <a:p>
            <a:pPr marL="1042669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r>
              <a:rPr sz="2400" b="1" spc="-26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Método</a:t>
            </a:r>
            <a:r>
              <a:rPr sz="2400" b="1" spc="-6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Científico</a:t>
            </a:r>
            <a:r>
              <a:rPr sz="2400" b="1" spc="-4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resolveria</a:t>
            </a:r>
            <a:r>
              <a:rPr sz="2400" b="1" spc="-4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estes</a:t>
            </a:r>
            <a:r>
              <a:rPr sz="2400" b="1" spc="-4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problemas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endParaRPr sz="24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367" y="152400"/>
            <a:ext cx="6589199" cy="1280890"/>
          </a:xfrm>
          <a:prstGeom prst="rect">
            <a:avLst/>
          </a:prstGeom>
        </p:spPr>
        <p:txBody>
          <a:bodyPr vert="horz" wrap="square" lIns="0" tIns="464693" rIns="0" bIns="0" rtlCol="0">
            <a:spAutoFit/>
          </a:bodyPr>
          <a:lstStyle/>
          <a:p>
            <a:pPr marL="2424430">
              <a:lnSpc>
                <a:spcPct val="100000"/>
              </a:lnSpc>
              <a:spcBef>
                <a:spcPts val="105"/>
              </a:spcBef>
            </a:pPr>
            <a:r>
              <a:rPr dirty="0"/>
              <a:t>Método</a:t>
            </a:r>
            <a:r>
              <a:rPr spc="5" dirty="0"/>
              <a:t> </a:t>
            </a:r>
            <a:r>
              <a:rPr spc="-25" dirty="0"/>
              <a:t>...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26311" y="1837436"/>
            <a:ext cx="6476365" cy="1215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 marR="5080" indent="-18923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Gill Sans MT"/>
                <a:cs typeface="Gill Sans MT"/>
              </a:rPr>
              <a:t>Representa</a:t>
            </a:r>
            <a:r>
              <a:rPr sz="2600" b="1" spc="-7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o</a:t>
            </a:r>
            <a:r>
              <a:rPr sz="2600" b="1" spc="-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conjunto</a:t>
            </a:r>
            <a:r>
              <a:rPr sz="2600" b="1" spc="-4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de</a:t>
            </a:r>
            <a:r>
              <a:rPr sz="2600" b="1" spc="-20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procedimentos racionais,</a:t>
            </a:r>
            <a:r>
              <a:rPr sz="2600" b="1" spc="-28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baseados</a:t>
            </a:r>
            <a:r>
              <a:rPr sz="2600" b="1" spc="-1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em</a:t>
            </a:r>
            <a:r>
              <a:rPr sz="2600" b="1" spc="20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regras,</a:t>
            </a:r>
            <a:r>
              <a:rPr sz="2600" b="1" spc="-27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que </a:t>
            </a:r>
            <a:r>
              <a:rPr sz="2600" b="1" spc="-10" dirty="0">
                <a:latin typeface="Gill Sans MT"/>
                <a:cs typeface="Gill Sans MT"/>
              </a:rPr>
              <a:t>visam</a:t>
            </a:r>
            <a:endParaRPr sz="2600">
              <a:latin typeface="Gill Sans MT"/>
              <a:cs typeface="Gill Sans MT"/>
            </a:endParaRPr>
          </a:p>
          <a:p>
            <a:pPr marL="815975">
              <a:lnSpc>
                <a:spcPct val="100000"/>
              </a:lnSpc>
            </a:pPr>
            <a:r>
              <a:rPr sz="2600" b="1" dirty="0">
                <a:latin typeface="Gill Sans MT"/>
                <a:cs typeface="Gill Sans MT"/>
              </a:rPr>
              <a:t>atingir</a:t>
            </a:r>
            <a:r>
              <a:rPr sz="2600" b="1" spc="-8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um</a:t>
            </a:r>
            <a:r>
              <a:rPr sz="2600" b="1" spc="-4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objetivo</a:t>
            </a:r>
            <a:r>
              <a:rPr sz="2600" b="1" spc="-70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determinado</a:t>
            </a:r>
            <a:endParaRPr sz="26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2089" y="4423917"/>
            <a:ext cx="682434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r>
              <a:rPr sz="2400" b="1" spc="-26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resolução</a:t>
            </a:r>
            <a:r>
              <a:rPr sz="2400" b="1" spc="-7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de</a:t>
            </a:r>
            <a:r>
              <a:rPr sz="2400" b="1" spc="-5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problemas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Gill Sans MT"/>
              <a:cs typeface="Gill Sans MT"/>
            </a:endParaRPr>
          </a:p>
          <a:p>
            <a:pPr marL="2755900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Japiassú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&amp;</a:t>
            </a:r>
            <a:r>
              <a:rPr sz="2400" b="1" spc="-4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Marcondes</a:t>
            </a:r>
            <a:r>
              <a:rPr sz="2400" b="1" spc="-4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(1996)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876" y="443483"/>
            <a:ext cx="4328160" cy="8991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503933"/>
            <a:ext cx="8109584" cy="4798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Caminho</a:t>
            </a:r>
            <a:r>
              <a:rPr sz="2600" b="1" spc="-3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para</a:t>
            </a:r>
            <a:r>
              <a:rPr sz="2600" b="1" spc="-3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se</a:t>
            </a:r>
            <a:r>
              <a:rPr sz="2600" b="1" spc="-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chegar</a:t>
            </a:r>
            <a:r>
              <a:rPr sz="2600" b="1" spc="-3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a</a:t>
            </a:r>
            <a:r>
              <a:rPr sz="2600" b="1" spc="-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determinado</a:t>
            </a:r>
            <a:r>
              <a:rPr sz="2600" b="1" spc="-30" dirty="0">
                <a:latin typeface="Gill Sans MT"/>
                <a:cs typeface="Gill Sans MT"/>
              </a:rPr>
              <a:t> </a:t>
            </a:r>
            <a:r>
              <a:rPr sz="2600" b="1" spc="-20" dirty="0">
                <a:latin typeface="Gill Sans MT"/>
                <a:cs typeface="Gill Sans MT"/>
              </a:rPr>
              <a:t>fim;</a:t>
            </a: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0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Gill Sans MT"/>
              <a:cs typeface="Gill Sans MT"/>
            </a:endParaRPr>
          </a:p>
          <a:p>
            <a:pPr marL="490855" marR="5080" indent="-469900">
              <a:lnSpc>
                <a:spcPct val="100000"/>
              </a:lnSpc>
              <a:spcBef>
                <a:spcPts val="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490855" algn="l"/>
                <a:tab pos="491490" algn="l"/>
              </a:tabLst>
            </a:pPr>
            <a:r>
              <a:rPr sz="3200" b="1" dirty="0">
                <a:latin typeface="Gill Sans MT"/>
                <a:cs typeface="Gill Sans MT"/>
              </a:rPr>
              <a:t>Conjunto</a:t>
            </a:r>
            <a:r>
              <a:rPr sz="3200" b="1" spc="-8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de</a:t>
            </a:r>
            <a:r>
              <a:rPr sz="3200" b="1" spc="-5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procedimentos</a:t>
            </a:r>
            <a:r>
              <a:rPr sz="3200" b="1" spc="-90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intelectuais </a:t>
            </a:r>
            <a:r>
              <a:rPr sz="3200" b="1" dirty="0">
                <a:latin typeface="Gill Sans MT"/>
                <a:cs typeface="Gill Sans MT"/>
              </a:rPr>
              <a:t>e</a:t>
            </a:r>
            <a:r>
              <a:rPr sz="3200" b="1" spc="-1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técnicas</a:t>
            </a:r>
            <a:r>
              <a:rPr sz="3200" b="1" spc="-4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para</a:t>
            </a:r>
            <a:r>
              <a:rPr sz="3200" b="1" spc="-3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se</a:t>
            </a:r>
            <a:r>
              <a:rPr sz="3200" b="1" spc="-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atingir</a:t>
            </a:r>
            <a:r>
              <a:rPr sz="3200" b="1" spc="-25" dirty="0">
                <a:latin typeface="Gill Sans MT"/>
                <a:cs typeface="Gill Sans MT"/>
              </a:rPr>
              <a:t> </a:t>
            </a:r>
            <a:r>
              <a:rPr sz="3200" b="1" spc="-50" dirty="0">
                <a:latin typeface="Gill Sans MT"/>
                <a:cs typeface="Gill Sans MT"/>
              </a:rPr>
              <a:t>o </a:t>
            </a:r>
            <a:r>
              <a:rPr sz="3200" b="1" spc="-10" dirty="0">
                <a:latin typeface="Gill Sans MT"/>
                <a:cs typeface="Gill Sans MT"/>
              </a:rPr>
              <a:t>conhecimento</a:t>
            </a:r>
            <a:endParaRPr sz="3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700">
              <a:latin typeface="Gill Sans MT"/>
              <a:cs typeface="Gill Sans MT"/>
            </a:endParaRPr>
          </a:p>
          <a:p>
            <a:pPr marL="958850">
              <a:lnSpc>
                <a:spcPct val="100000"/>
              </a:lnSpc>
              <a:spcBef>
                <a:spcPts val="2535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r>
              <a:rPr sz="2400" b="1" spc="-26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resolução</a:t>
            </a:r>
            <a:r>
              <a:rPr sz="2400" b="1" spc="-7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de</a:t>
            </a:r>
            <a:r>
              <a:rPr sz="2400" b="1" spc="-5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problemas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Gill Sans MT"/>
              <a:cs typeface="Gill Sans MT"/>
            </a:endParaRPr>
          </a:p>
          <a:p>
            <a:pPr marR="1167765" algn="r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Gil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(1999)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1619" y="443483"/>
            <a:ext cx="4328159" cy="899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70633" y="545338"/>
            <a:ext cx="3820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Bookman Old Style"/>
                <a:cs typeface="Bookman Old Style"/>
              </a:rPr>
              <a:t>Método</a:t>
            </a:r>
            <a:r>
              <a:rPr sz="3200" b="1" spc="-5" dirty="0">
                <a:latin typeface="Bookman Old Style"/>
                <a:cs typeface="Bookman Old Style"/>
              </a:rPr>
              <a:t> </a:t>
            </a:r>
            <a:r>
              <a:rPr sz="3200" b="1" spc="-10" dirty="0">
                <a:latin typeface="Bookman Old Style"/>
                <a:cs typeface="Bookman Old Style"/>
              </a:rPr>
              <a:t>Científico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7841" y="1450594"/>
            <a:ext cx="26047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FF0000"/>
                </a:solidFill>
                <a:latin typeface="Gill Sans MT"/>
                <a:cs typeface="Gill Sans MT"/>
              </a:rPr>
              <a:t>Neutralidade</a:t>
            </a:r>
            <a:endParaRPr sz="33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0608" y="2186762"/>
            <a:ext cx="7720965" cy="3356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 marR="21590" indent="-469900">
              <a:lnSpc>
                <a:spcPct val="100000"/>
              </a:lnSpc>
              <a:spcBef>
                <a:spcPts val="10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dirty="0">
                <a:latin typeface="Gill Sans MT"/>
                <a:cs typeface="Gill Sans MT"/>
              </a:rPr>
              <a:t>Representa</a:t>
            </a:r>
            <a:r>
              <a:rPr sz="3200" b="1" spc="-125" dirty="0">
                <a:latin typeface="Gill Sans MT"/>
                <a:cs typeface="Gill Sans MT"/>
              </a:rPr>
              <a:t> </a:t>
            </a:r>
            <a:r>
              <a:rPr sz="3200" b="1" spc="-20" dirty="0">
                <a:latin typeface="Gill Sans MT"/>
                <a:cs typeface="Gill Sans MT"/>
              </a:rPr>
              <a:t>isenção,</a:t>
            </a:r>
            <a:r>
              <a:rPr sz="3200" b="1" spc="-37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imparcialidade</a:t>
            </a:r>
            <a:r>
              <a:rPr sz="3200" b="1" spc="-100" dirty="0">
                <a:latin typeface="Gill Sans MT"/>
                <a:cs typeface="Gill Sans MT"/>
              </a:rPr>
              <a:t> </a:t>
            </a:r>
            <a:r>
              <a:rPr sz="3200" b="1" spc="-25" dirty="0">
                <a:latin typeface="Gill Sans MT"/>
                <a:cs typeface="Gill Sans MT"/>
              </a:rPr>
              <a:t>do </a:t>
            </a:r>
            <a:r>
              <a:rPr sz="3200" b="1" spc="-10" dirty="0">
                <a:latin typeface="Gill Sans MT"/>
                <a:cs typeface="Gill Sans MT"/>
              </a:rPr>
              <a:t>pesquisador;</a:t>
            </a:r>
            <a:endParaRPr sz="3200">
              <a:latin typeface="Gill Sans MT"/>
              <a:cs typeface="Gill Sans MT"/>
            </a:endParaRPr>
          </a:p>
          <a:p>
            <a:pPr marL="481965" indent="-469900">
              <a:lnSpc>
                <a:spcPct val="100000"/>
              </a:lnSpc>
              <a:spcBef>
                <a:spcPts val="90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dirty="0">
                <a:latin typeface="Gill Sans MT"/>
                <a:cs typeface="Gill Sans MT"/>
              </a:rPr>
              <a:t>Imune</a:t>
            </a:r>
            <a:r>
              <a:rPr sz="3200" b="1" spc="-7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a</a:t>
            </a:r>
            <a:r>
              <a:rPr sz="3200" b="1" spc="-3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juízos</a:t>
            </a:r>
            <a:r>
              <a:rPr sz="3200" b="1" spc="-7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de</a:t>
            </a:r>
            <a:r>
              <a:rPr sz="3200" b="1" spc="-4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valor;</a:t>
            </a:r>
            <a:endParaRPr sz="3200">
              <a:latin typeface="Gill Sans MT"/>
              <a:cs typeface="Gill Sans MT"/>
            </a:endParaRPr>
          </a:p>
          <a:p>
            <a:pPr marL="481965" marR="5080" indent="-469900">
              <a:lnSpc>
                <a:spcPct val="100000"/>
              </a:lnSpc>
              <a:spcBef>
                <a:spcPts val="2275"/>
              </a:spcBef>
              <a:buClr>
                <a:srgbClr val="FF9900"/>
              </a:buClr>
              <a:buSzPct val="7031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3200" b="1" dirty="0">
                <a:latin typeface="Gill Sans MT"/>
                <a:cs typeface="Gill Sans MT"/>
              </a:rPr>
              <a:t>O</a:t>
            </a:r>
            <a:r>
              <a:rPr sz="3200" b="1" spc="-5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olhar</a:t>
            </a:r>
            <a:r>
              <a:rPr sz="3200" b="1" spc="-6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do</a:t>
            </a:r>
            <a:r>
              <a:rPr sz="3200" b="1" spc="-3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pesquisador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não</a:t>
            </a:r>
            <a:r>
              <a:rPr sz="3200" b="1" spc="-5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deve</a:t>
            </a:r>
            <a:r>
              <a:rPr sz="3200" b="1" spc="-55" dirty="0">
                <a:latin typeface="Gill Sans MT"/>
                <a:cs typeface="Gill Sans MT"/>
              </a:rPr>
              <a:t> </a:t>
            </a:r>
            <a:r>
              <a:rPr sz="3200" b="1" spc="-25" dirty="0">
                <a:latin typeface="Gill Sans MT"/>
                <a:cs typeface="Gill Sans MT"/>
              </a:rPr>
              <a:t>ser </a:t>
            </a:r>
            <a:r>
              <a:rPr sz="3200" b="1" dirty="0">
                <a:latin typeface="Gill Sans MT"/>
                <a:cs typeface="Gill Sans MT"/>
              </a:rPr>
              <a:t>“contaminado”</a:t>
            </a:r>
            <a:r>
              <a:rPr sz="3200" b="1" spc="-5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por</a:t>
            </a:r>
            <a:r>
              <a:rPr sz="3200" b="1" spc="-20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posições</a:t>
            </a:r>
            <a:r>
              <a:rPr sz="3200" b="1" spc="-50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políticas, </a:t>
            </a:r>
            <a:r>
              <a:rPr sz="3200" b="1" dirty="0">
                <a:latin typeface="Gill Sans MT"/>
                <a:cs typeface="Gill Sans MT"/>
              </a:rPr>
              <a:t>ideológicas</a:t>
            </a:r>
            <a:r>
              <a:rPr sz="3200" b="1" spc="-8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–</a:t>
            </a:r>
            <a:r>
              <a:rPr sz="3200" b="1" spc="-45" dirty="0">
                <a:latin typeface="Gill Sans MT"/>
                <a:cs typeface="Gill Sans MT"/>
              </a:rPr>
              <a:t> </a:t>
            </a:r>
            <a:r>
              <a:rPr sz="3200" b="1" dirty="0">
                <a:latin typeface="Gill Sans MT"/>
                <a:cs typeface="Gill Sans MT"/>
              </a:rPr>
              <a:t>preferências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pessoais;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2912" y="1889188"/>
          <a:ext cx="8229600" cy="4156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Comum</a:t>
                      </a:r>
                      <a:r>
                        <a:rPr sz="2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0" dirty="0">
                          <a:latin typeface="Arial"/>
                          <a:cs typeface="Arial"/>
                        </a:rPr>
                        <a:t>(popular)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77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Científico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Valorativo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Real/factual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Reflexivo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Contingente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Assistemático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Sistemático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Verificável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Verificabilidade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Falível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Falível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Inexato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163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Aproximadamente exato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63112" y="221354"/>
            <a:ext cx="6589199" cy="1280890"/>
          </a:xfrm>
          <a:prstGeom prst="rect">
            <a:avLst/>
          </a:prstGeom>
        </p:spPr>
        <p:txBody>
          <a:bodyPr vert="horz" wrap="square" lIns="0" tIns="537591" rIns="0" bIns="0" rtlCol="0">
            <a:spAutoFit/>
          </a:bodyPr>
          <a:lstStyle/>
          <a:p>
            <a:pPr marL="1848485">
              <a:lnSpc>
                <a:spcPct val="100000"/>
              </a:lnSpc>
              <a:spcBef>
                <a:spcPts val="100"/>
              </a:spcBef>
            </a:pPr>
            <a:r>
              <a:rPr sz="3600"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Características</a:t>
            </a:r>
            <a:endParaRPr sz="3600" dirty="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499872"/>
            <a:ext cx="3924300" cy="8183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610308"/>
            <a:ext cx="8173720" cy="4907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5717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5008"/>
                </a:solidFill>
                <a:latin typeface="Gill Sans MT"/>
                <a:cs typeface="Gill Sans MT"/>
              </a:rPr>
              <a:t>Conjunto</a:t>
            </a:r>
            <a:r>
              <a:rPr sz="3200" b="1" spc="-55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3200" b="1" dirty="0">
                <a:solidFill>
                  <a:srgbClr val="FF5008"/>
                </a:solidFill>
                <a:latin typeface="Gill Sans MT"/>
                <a:cs typeface="Gill Sans MT"/>
              </a:rPr>
              <a:t>de</a:t>
            </a:r>
            <a:r>
              <a:rPr sz="3200" b="1" spc="-3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3200" b="1" spc="-10" dirty="0">
                <a:solidFill>
                  <a:srgbClr val="FF5008"/>
                </a:solidFill>
                <a:latin typeface="Gill Sans MT"/>
                <a:cs typeface="Gill Sans MT"/>
              </a:rPr>
              <a:t>procedimentos</a:t>
            </a:r>
            <a:endParaRPr sz="3200">
              <a:latin typeface="Gill Sans MT"/>
              <a:cs typeface="Gill Sans MT"/>
            </a:endParaRPr>
          </a:p>
          <a:p>
            <a:pPr marL="286385" indent="-273685">
              <a:lnSpc>
                <a:spcPct val="100000"/>
              </a:lnSpc>
              <a:spcBef>
                <a:spcPts val="295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Caracterizados</a:t>
            </a:r>
            <a:r>
              <a:rPr sz="2600" b="1" spc="-7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por</a:t>
            </a:r>
            <a:r>
              <a:rPr sz="2600" b="1" spc="-3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etapas</a:t>
            </a:r>
            <a:r>
              <a:rPr sz="2600" b="1" spc="-40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(passos):</a:t>
            </a:r>
            <a:endParaRPr sz="26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spc="-10" dirty="0">
                <a:latin typeface="Gill Sans MT"/>
                <a:cs typeface="Gill Sans MT"/>
              </a:rPr>
              <a:t>Desenvolvimento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do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problema;</a:t>
            </a:r>
            <a:endParaRPr sz="23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Formulação</a:t>
            </a:r>
            <a:r>
              <a:rPr sz="2300" b="1" spc="-9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da(s)</a:t>
            </a:r>
            <a:r>
              <a:rPr sz="2300" b="1" spc="-7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hipótese(s);</a:t>
            </a:r>
            <a:endParaRPr sz="23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490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Obtenção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dos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dados;</a:t>
            </a:r>
            <a:endParaRPr sz="23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0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Análise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interpretação</a:t>
            </a:r>
            <a:r>
              <a:rPr sz="2300" b="1" spc="-4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dos</a:t>
            </a:r>
            <a:r>
              <a:rPr sz="2300" b="1" spc="-10" dirty="0">
                <a:latin typeface="Gill Sans MT"/>
                <a:cs typeface="Gill Sans MT"/>
              </a:rPr>
              <a:t> resultados</a:t>
            </a:r>
            <a:endParaRPr sz="2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Gill Sans MT"/>
              <a:cs typeface="Gill Sans MT"/>
            </a:endParaRPr>
          </a:p>
          <a:p>
            <a:pPr marL="958850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r>
              <a:rPr sz="2400" b="1" spc="-25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resolução</a:t>
            </a:r>
            <a:r>
              <a:rPr sz="2400" b="1" spc="-9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de</a:t>
            </a:r>
            <a:r>
              <a:rPr sz="2400" b="1" spc="-6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problemas</a:t>
            </a:r>
            <a:r>
              <a:rPr sz="2400" b="1" spc="-6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...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50">
              <a:latin typeface="Gill Sans MT"/>
              <a:cs typeface="Gill Sans MT"/>
            </a:endParaRPr>
          </a:p>
          <a:p>
            <a:pPr marL="4616450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Thomas</a:t>
            </a:r>
            <a:r>
              <a:rPr sz="2400" b="1" spc="-3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&amp;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Nelson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(2007)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2367" y="-94804"/>
            <a:ext cx="7300033" cy="963212"/>
          </a:xfrm>
          <a:prstGeom prst="rect">
            <a:avLst/>
          </a:prstGeom>
        </p:spPr>
        <p:txBody>
          <a:bodyPr vert="horz" wrap="square" lIns="0" tIns="511937" rIns="0" bIns="0" rtlCol="0">
            <a:spAutoFit/>
          </a:bodyPr>
          <a:lstStyle/>
          <a:p>
            <a:pPr marL="1704339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464652"/>
                </a:solidFill>
              </a:rPr>
              <a:t>Método Científico</a:t>
            </a:r>
            <a:r>
              <a:rPr sz="2900" spc="-30" dirty="0">
                <a:solidFill>
                  <a:srgbClr val="464652"/>
                </a:solidFill>
              </a:rPr>
              <a:t> </a:t>
            </a:r>
            <a:r>
              <a:rPr sz="2900" dirty="0">
                <a:solidFill>
                  <a:srgbClr val="464652"/>
                </a:solidFill>
              </a:rPr>
              <a:t>– </a:t>
            </a:r>
            <a:r>
              <a:rPr sz="2900" dirty="0">
                <a:solidFill>
                  <a:srgbClr val="FF5008"/>
                </a:solidFill>
              </a:rPr>
              <a:t>PASSO</a:t>
            </a:r>
            <a:r>
              <a:rPr sz="2900" spc="-30" dirty="0">
                <a:solidFill>
                  <a:srgbClr val="FF5008"/>
                </a:solidFill>
              </a:rPr>
              <a:t> </a:t>
            </a:r>
            <a:r>
              <a:rPr sz="2900" spc="-50" dirty="0">
                <a:solidFill>
                  <a:srgbClr val="FF5008"/>
                </a:solidFill>
              </a:rPr>
              <a:t>1</a:t>
            </a:r>
            <a:endParaRPr sz="2900" dirty="0"/>
          </a:p>
        </p:txBody>
      </p:sp>
      <p:sp>
        <p:nvSpPr>
          <p:cNvPr id="4" name="object 4"/>
          <p:cNvSpPr txBox="1"/>
          <p:nvPr/>
        </p:nvSpPr>
        <p:spPr>
          <a:xfrm>
            <a:off x="535940" y="1430557"/>
            <a:ext cx="5606415" cy="328485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Desenvolvimento</a:t>
            </a:r>
            <a:r>
              <a:rPr sz="2600" b="1" spc="-5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do</a:t>
            </a:r>
            <a:r>
              <a:rPr sz="2600" b="1" spc="10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problema:</a:t>
            </a:r>
            <a:endParaRPr sz="26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O que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será </a:t>
            </a:r>
            <a:r>
              <a:rPr sz="2300" b="1" spc="-10" dirty="0">
                <a:latin typeface="Gill Sans MT"/>
                <a:cs typeface="Gill Sans MT"/>
              </a:rPr>
              <a:t>estudado;</a:t>
            </a:r>
            <a:endParaRPr sz="2300">
              <a:latin typeface="Gill Sans MT"/>
              <a:cs typeface="Gill Sans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9FB8CD"/>
              </a:buClr>
              <a:buFont typeface="Wingdings 3"/>
              <a:buChar char=""/>
            </a:pPr>
            <a:endParaRPr sz="2550">
              <a:latin typeface="Gill Sans MT"/>
              <a:cs typeface="Gill Sans MT"/>
            </a:endParaRPr>
          </a:p>
          <a:p>
            <a:pPr marL="885190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DEFINIÇÃO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</a:t>
            </a:r>
            <a:r>
              <a:rPr sz="2400" b="1" spc="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PROBLEMA</a:t>
            </a:r>
            <a:endParaRPr sz="24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116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Qual</a:t>
            </a:r>
            <a:r>
              <a:rPr sz="2300" b="1" spc="-4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profundidade</a:t>
            </a:r>
            <a:r>
              <a:rPr sz="2300" b="1" spc="-6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do</a:t>
            </a:r>
            <a:r>
              <a:rPr sz="2300" b="1" spc="-2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estudo;</a:t>
            </a:r>
            <a:endParaRPr sz="2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6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Gill Sans MT"/>
              <a:cs typeface="Gill Sans MT"/>
            </a:endParaRPr>
          </a:p>
          <a:p>
            <a:pPr marL="885190">
              <a:lnSpc>
                <a:spcPct val="100000"/>
              </a:lnSpc>
            </a:pP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DELIMITAÇÃO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PROBLEMA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0401" y="5157787"/>
            <a:ext cx="6120130" cy="11271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73990" marR="166370" algn="ctr">
              <a:lnSpc>
                <a:spcPts val="2880"/>
              </a:lnSpc>
              <a:spcBef>
                <a:spcPts val="90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Qualquer</a:t>
            </a:r>
            <a:r>
              <a:rPr sz="2400" b="1" spc="-3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questão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não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solucionada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que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pode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ser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discutida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em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alguma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área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de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conhecimento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75017" y="225626"/>
            <a:ext cx="6589199" cy="1280890"/>
          </a:xfrm>
          <a:prstGeom prst="rect">
            <a:avLst/>
          </a:prstGeom>
        </p:spPr>
        <p:txBody>
          <a:bodyPr vert="horz" wrap="square" lIns="0" tIns="511937" rIns="0" bIns="0" rtlCol="0">
            <a:spAutoFit/>
          </a:bodyPr>
          <a:lstStyle/>
          <a:p>
            <a:pPr marL="1343025">
              <a:lnSpc>
                <a:spcPct val="100000"/>
              </a:lnSpc>
              <a:spcBef>
                <a:spcPts val="105"/>
              </a:spcBef>
            </a:pPr>
            <a:r>
              <a:rPr sz="2900" dirty="0">
                <a:solidFill>
                  <a:srgbClr val="464652"/>
                </a:solidFill>
              </a:rPr>
              <a:t>Método</a:t>
            </a:r>
            <a:r>
              <a:rPr sz="2900" spc="15" dirty="0">
                <a:solidFill>
                  <a:srgbClr val="464652"/>
                </a:solidFill>
              </a:rPr>
              <a:t> </a:t>
            </a:r>
            <a:r>
              <a:rPr sz="2900" dirty="0">
                <a:solidFill>
                  <a:srgbClr val="464652"/>
                </a:solidFill>
              </a:rPr>
              <a:t>Científico</a:t>
            </a:r>
            <a:r>
              <a:rPr sz="2900" spc="-50" dirty="0">
                <a:solidFill>
                  <a:srgbClr val="464652"/>
                </a:solidFill>
              </a:rPr>
              <a:t> </a:t>
            </a:r>
            <a:r>
              <a:rPr sz="2900" dirty="0">
                <a:solidFill>
                  <a:srgbClr val="464652"/>
                </a:solidFill>
              </a:rPr>
              <a:t>– </a:t>
            </a:r>
            <a:r>
              <a:rPr sz="2900" dirty="0">
                <a:solidFill>
                  <a:srgbClr val="FF5008"/>
                </a:solidFill>
              </a:rPr>
              <a:t>PASSO</a:t>
            </a:r>
            <a:r>
              <a:rPr sz="2900" spc="-25" dirty="0">
                <a:solidFill>
                  <a:srgbClr val="FF5008"/>
                </a:solidFill>
              </a:rPr>
              <a:t> </a:t>
            </a:r>
            <a:r>
              <a:rPr sz="2900" spc="-50" dirty="0">
                <a:solidFill>
                  <a:srgbClr val="FF5008"/>
                </a:solidFill>
              </a:rPr>
              <a:t>2</a:t>
            </a:r>
            <a:endParaRPr sz="2900" dirty="0"/>
          </a:p>
        </p:txBody>
      </p:sp>
      <p:sp>
        <p:nvSpPr>
          <p:cNvPr id="8" name="object 8"/>
          <p:cNvSpPr txBox="1"/>
          <p:nvPr/>
        </p:nvSpPr>
        <p:spPr>
          <a:xfrm>
            <a:off x="535940" y="1430557"/>
            <a:ext cx="5200015" cy="9118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Formulação</a:t>
            </a:r>
            <a:r>
              <a:rPr sz="2600" b="1" spc="-8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da(s)</a:t>
            </a:r>
            <a:r>
              <a:rPr sz="2600" b="1" spc="-5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hipótese(s)</a:t>
            </a:r>
            <a:r>
              <a:rPr sz="2600" b="1" spc="-70" dirty="0">
                <a:latin typeface="Gill Sans MT"/>
                <a:cs typeface="Gill Sans MT"/>
              </a:rPr>
              <a:t> </a:t>
            </a:r>
            <a:r>
              <a:rPr sz="2600" b="1" spc="-50" dirty="0">
                <a:latin typeface="Gill Sans MT"/>
                <a:cs typeface="Gill Sans MT"/>
              </a:rPr>
              <a:t>:</a:t>
            </a:r>
            <a:endParaRPr sz="26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O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que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é esperado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como</a:t>
            </a:r>
            <a:r>
              <a:rPr sz="2300" b="1" spc="-15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resultado</a:t>
            </a:r>
            <a:endParaRPr sz="23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43722" y="2516314"/>
            <a:ext cx="3933825" cy="2141855"/>
            <a:chOff x="5143722" y="2516314"/>
            <a:chExt cx="3933825" cy="2141855"/>
          </a:xfrm>
        </p:grpSpPr>
        <p:sp>
          <p:nvSpPr>
            <p:cNvPr id="10" name="object 10"/>
            <p:cNvSpPr/>
            <p:nvPr/>
          </p:nvSpPr>
          <p:spPr>
            <a:xfrm>
              <a:off x="5148484" y="2521076"/>
              <a:ext cx="3924300" cy="2132330"/>
            </a:xfrm>
            <a:custGeom>
              <a:avLst/>
              <a:gdLst/>
              <a:ahLst/>
              <a:cxnLst/>
              <a:rect l="l" t="t" r="r" b="b"/>
              <a:pathLst>
                <a:path w="3924300" h="2132329">
                  <a:moveTo>
                    <a:pt x="213963" y="0"/>
                  </a:moveTo>
                  <a:lnTo>
                    <a:pt x="597376" y="584962"/>
                  </a:lnTo>
                  <a:lnTo>
                    <a:pt x="545454" y="608874"/>
                  </a:lnTo>
                  <a:lnTo>
                    <a:pt x="495883" y="633450"/>
                  </a:lnTo>
                  <a:lnTo>
                    <a:pt x="448665" y="658659"/>
                  </a:lnTo>
                  <a:lnTo>
                    <a:pt x="403802" y="684471"/>
                  </a:lnTo>
                  <a:lnTo>
                    <a:pt x="361293" y="710855"/>
                  </a:lnTo>
                  <a:lnTo>
                    <a:pt x="321140" y="737779"/>
                  </a:lnTo>
                  <a:lnTo>
                    <a:pt x="283344" y="765213"/>
                  </a:lnTo>
                  <a:lnTo>
                    <a:pt x="247906" y="793127"/>
                  </a:lnTo>
                  <a:lnTo>
                    <a:pt x="214828" y="821489"/>
                  </a:lnTo>
                  <a:lnTo>
                    <a:pt x="184110" y="850270"/>
                  </a:lnTo>
                  <a:lnTo>
                    <a:pt x="155753" y="879437"/>
                  </a:lnTo>
                  <a:lnTo>
                    <a:pt x="129759" y="908960"/>
                  </a:lnTo>
                  <a:lnTo>
                    <a:pt x="84863" y="968953"/>
                  </a:lnTo>
                  <a:lnTo>
                    <a:pt x="49430" y="1030002"/>
                  </a:lnTo>
                  <a:lnTo>
                    <a:pt x="23470" y="1091861"/>
                  </a:lnTo>
                  <a:lnTo>
                    <a:pt x="6990" y="1154284"/>
                  </a:lnTo>
                  <a:lnTo>
                    <a:pt x="0" y="1217025"/>
                  </a:lnTo>
                  <a:lnTo>
                    <a:pt x="66" y="1248437"/>
                  </a:lnTo>
                  <a:lnTo>
                    <a:pt x="7326" y="1311193"/>
                  </a:lnTo>
                  <a:lnTo>
                    <a:pt x="24097" y="1373651"/>
                  </a:lnTo>
                  <a:lnTo>
                    <a:pt x="50389" y="1435566"/>
                  </a:lnTo>
                  <a:lnTo>
                    <a:pt x="86210" y="1496690"/>
                  </a:lnTo>
                  <a:lnTo>
                    <a:pt x="131568" y="1556779"/>
                  </a:lnTo>
                  <a:lnTo>
                    <a:pt x="157826" y="1586359"/>
                  </a:lnTo>
                  <a:lnTo>
                    <a:pt x="186472" y="1615586"/>
                  </a:lnTo>
                  <a:lnTo>
                    <a:pt x="217506" y="1644432"/>
                  </a:lnTo>
                  <a:lnTo>
                    <a:pt x="250931" y="1672865"/>
                  </a:lnTo>
                  <a:lnTo>
                    <a:pt x="286746" y="1700855"/>
                  </a:lnTo>
                  <a:lnTo>
                    <a:pt x="324954" y="1728370"/>
                  </a:lnTo>
                  <a:lnTo>
                    <a:pt x="365554" y="1755381"/>
                  </a:lnTo>
                  <a:lnTo>
                    <a:pt x="408549" y="1781855"/>
                  </a:lnTo>
                  <a:lnTo>
                    <a:pt x="453939" y="1807763"/>
                  </a:lnTo>
                  <a:lnTo>
                    <a:pt x="501726" y="1833073"/>
                  </a:lnTo>
                  <a:lnTo>
                    <a:pt x="551910" y="1857756"/>
                  </a:lnTo>
                  <a:lnTo>
                    <a:pt x="591321" y="1875924"/>
                  </a:lnTo>
                  <a:lnTo>
                    <a:pt x="631574" y="1893471"/>
                  </a:lnTo>
                  <a:lnTo>
                    <a:pt x="672640" y="1910397"/>
                  </a:lnTo>
                  <a:lnTo>
                    <a:pt x="714490" y="1926702"/>
                  </a:lnTo>
                  <a:lnTo>
                    <a:pt x="757094" y="1942385"/>
                  </a:lnTo>
                  <a:lnTo>
                    <a:pt x="800423" y="1957447"/>
                  </a:lnTo>
                  <a:lnTo>
                    <a:pt x="844447" y="1971887"/>
                  </a:lnTo>
                  <a:lnTo>
                    <a:pt x="889139" y="1985704"/>
                  </a:lnTo>
                  <a:lnTo>
                    <a:pt x="934467" y="1998899"/>
                  </a:lnTo>
                  <a:lnTo>
                    <a:pt x="980403" y="2011472"/>
                  </a:lnTo>
                  <a:lnTo>
                    <a:pt x="1026918" y="2023422"/>
                  </a:lnTo>
                  <a:lnTo>
                    <a:pt x="1073983" y="2034749"/>
                  </a:lnTo>
                  <a:lnTo>
                    <a:pt x="1121567" y="2045452"/>
                  </a:lnTo>
                  <a:lnTo>
                    <a:pt x="1169642" y="2055532"/>
                  </a:lnTo>
                  <a:lnTo>
                    <a:pt x="1218179" y="2064989"/>
                  </a:lnTo>
                  <a:lnTo>
                    <a:pt x="1267149" y="2073821"/>
                  </a:lnTo>
                  <a:lnTo>
                    <a:pt x="1316521" y="2082030"/>
                  </a:lnTo>
                  <a:lnTo>
                    <a:pt x="1366267" y="2089614"/>
                  </a:lnTo>
                  <a:lnTo>
                    <a:pt x="1416357" y="2096573"/>
                  </a:lnTo>
                  <a:lnTo>
                    <a:pt x="1466762" y="2102908"/>
                  </a:lnTo>
                  <a:lnTo>
                    <a:pt x="1517454" y="2108618"/>
                  </a:lnTo>
                  <a:lnTo>
                    <a:pt x="1568402" y="2113703"/>
                  </a:lnTo>
                  <a:lnTo>
                    <a:pt x="1619577" y="2118162"/>
                  </a:lnTo>
                  <a:lnTo>
                    <a:pt x="1670951" y="2121996"/>
                  </a:lnTo>
                  <a:lnTo>
                    <a:pt x="1722493" y="2125204"/>
                  </a:lnTo>
                  <a:lnTo>
                    <a:pt x="1774175" y="2127786"/>
                  </a:lnTo>
                  <a:lnTo>
                    <a:pt x="1825967" y="2129742"/>
                  </a:lnTo>
                  <a:lnTo>
                    <a:pt x="1877840" y="2131071"/>
                  </a:lnTo>
                  <a:lnTo>
                    <a:pt x="1929765" y="2131774"/>
                  </a:lnTo>
                  <a:lnTo>
                    <a:pt x="1981712" y="2131850"/>
                  </a:lnTo>
                  <a:lnTo>
                    <a:pt x="2033652" y="2131298"/>
                  </a:lnTo>
                  <a:lnTo>
                    <a:pt x="2085556" y="2130120"/>
                  </a:lnTo>
                  <a:lnTo>
                    <a:pt x="2137395" y="2128313"/>
                  </a:lnTo>
                  <a:lnTo>
                    <a:pt x="2189139" y="2125879"/>
                  </a:lnTo>
                  <a:lnTo>
                    <a:pt x="2240759" y="2122818"/>
                  </a:lnTo>
                  <a:lnTo>
                    <a:pt x="2292226" y="2119127"/>
                  </a:lnTo>
                  <a:lnTo>
                    <a:pt x="2343510" y="2114809"/>
                  </a:lnTo>
                  <a:lnTo>
                    <a:pt x="2394583" y="2109862"/>
                  </a:lnTo>
                  <a:lnTo>
                    <a:pt x="2445415" y="2104286"/>
                  </a:lnTo>
                  <a:lnTo>
                    <a:pt x="2495976" y="2098081"/>
                  </a:lnTo>
                  <a:lnTo>
                    <a:pt x="2546238" y="2091247"/>
                  </a:lnTo>
                  <a:lnTo>
                    <a:pt x="2596170" y="2083783"/>
                  </a:lnTo>
                  <a:lnTo>
                    <a:pt x="2645745" y="2075690"/>
                  </a:lnTo>
                  <a:lnTo>
                    <a:pt x="2694932" y="2066967"/>
                  </a:lnTo>
                  <a:lnTo>
                    <a:pt x="2743703" y="2057614"/>
                  </a:lnTo>
                  <a:lnTo>
                    <a:pt x="2792027" y="2047630"/>
                  </a:lnTo>
                  <a:lnTo>
                    <a:pt x="2839876" y="2037016"/>
                  </a:lnTo>
                  <a:lnTo>
                    <a:pt x="2887221" y="2025771"/>
                  </a:lnTo>
                  <a:lnTo>
                    <a:pt x="2934032" y="2013895"/>
                  </a:lnTo>
                  <a:lnTo>
                    <a:pt x="2980280" y="2001388"/>
                  </a:lnTo>
                  <a:lnTo>
                    <a:pt x="3025935" y="1988250"/>
                  </a:lnTo>
                  <a:lnTo>
                    <a:pt x="3070969" y="1974480"/>
                  </a:lnTo>
                  <a:lnTo>
                    <a:pt x="3115352" y="1960078"/>
                  </a:lnTo>
                  <a:lnTo>
                    <a:pt x="3159055" y="1945044"/>
                  </a:lnTo>
                  <a:lnTo>
                    <a:pt x="3202048" y="1929378"/>
                  </a:lnTo>
                  <a:lnTo>
                    <a:pt x="3244303" y="1913079"/>
                  </a:lnTo>
                  <a:lnTo>
                    <a:pt x="3285789" y="1896148"/>
                  </a:lnTo>
                  <a:lnTo>
                    <a:pt x="3326479" y="1878584"/>
                  </a:lnTo>
                  <a:lnTo>
                    <a:pt x="3378401" y="1854671"/>
                  </a:lnTo>
                  <a:lnTo>
                    <a:pt x="3427971" y="1830095"/>
                  </a:lnTo>
                  <a:lnTo>
                    <a:pt x="3475189" y="1804886"/>
                  </a:lnTo>
                  <a:lnTo>
                    <a:pt x="3520053" y="1779074"/>
                  </a:lnTo>
                  <a:lnTo>
                    <a:pt x="3562562" y="1752690"/>
                  </a:lnTo>
                  <a:lnTo>
                    <a:pt x="3602715" y="1725766"/>
                  </a:lnTo>
                  <a:lnTo>
                    <a:pt x="3640511" y="1698332"/>
                  </a:lnTo>
                  <a:lnTo>
                    <a:pt x="3675948" y="1670418"/>
                  </a:lnTo>
                  <a:lnTo>
                    <a:pt x="3709027" y="1642056"/>
                  </a:lnTo>
                  <a:lnTo>
                    <a:pt x="3739745" y="1613275"/>
                  </a:lnTo>
                  <a:lnTo>
                    <a:pt x="3768101" y="1584108"/>
                  </a:lnTo>
                  <a:lnTo>
                    <a:pt x="3794095" y="1554585"/>
                  </a:lnTo>
                  <a:lnTo>
                    <a:pt x="3838991" y="1494592"/>
                  </a:lnTo>
                  <a:lnTo>
                    <a:pt x="3874424" y="1433543"/>
                  </a:lnTo>
                  <a:lnTo>
                    <a:pt x="3900385" y="1371684"/>
                  </a:lnTo>
                  <a:lnTo>
                    <a:pt x="3916865" y="1309261"/>
                  </a:lnTo>
                  <a:lnTo>
                    <a:pt x="3923855" y="1246520"/>
                  </a:lnTo>
                  <a:lnTo>
                    <a:pt x="3923789" y="1215108"/>
                  </a:lnTo>
                  <a:lnTo>
                    <a:pt x="3916529" y="1152352"/>
                  </a:lnTo>
                  <a:lnTo>
                    <a:pt x="3899757" y="1089894"/>
                  </a:lnTo>
                  <a:lnTo>
                    <a:pt x="3873465" y="1027979"/>
                  </a:lnTo>
                  <a:lnTo>
                    <a:pt x="3837645" y="966855"/>
                  </a:lnTo>
                  <a:lnTo>
                    <a:pt x="3792287" y="906766"/>
                  </a:lnTo>
                  <a:lnTo>
                    <a:pt x="3766029" y="877186"/>
                  </a:lnTo>
                  <a:lnTo>
                    <a:pt x="3737383" y="847959"/>
                  </a:lnTo>
                  <a:lnTo>
                    <a:pt x="3706348" y="819113"/>
                  </a:lnTo>
                  <a:lnTo>
                    <a:pt x="3672924" y="790680"/>
                  </a:lnTo>
                  <a:lnTo>
                    <a:pt x="3637108" y="762690"/>
                  </a:lnTo>
                  <a:lnTo>
                    <a:pt x="3598901" y="735175"/>
                  </a:lnTo>
                  <a:lnTo>
                    <a:pt x="3558300" y="708164"/>
                  </a:lnTo>
                  <a:lnTo>
                    <a:pt x="3515305" y="681690"/>
                  </a:lnTo>
                  <a:lnTo>
                    <a:pt x="3469915" y="655782"/>
                  </a:lnTo>
                  <a:lnTo>
                    <a:pt x="3422129" y="630472"/>
                  </a:lnTo>
                  <a:lnTo>
                    <a:pt x="3371945" y="605789"/>
                  </a:lnTo>
                  <a:lnTo>
                    <a:pt x="3333568" y="588095"/>
                  </a:lnTo>
                  <a:lnTo>
                    <a:pt x="3294311" y="570964"/>
                  </a:lnTo>
                  <a:lnTo>
                    <a:pt x="3254202" y="554401"/>
                  </a:lnTo>
                  <a:lnTo>
                    <a:pt x="3213269" y="538407"/>
                  </a:lnTo>
                  <a:lnTo>
                    <a:pt x="3171540" y="522986"/>
                  </a:lnTo>
                  <a:lnTo>
                    <a:pt x="3129043" y="508141"/>
                  </a:lnTo>
                  <a:lnTo>
                    <a:pt x="3085808" y="493873"/>
                  </a:lnTo>
                  <a:lnTo>
                    <a:pt x="3041861" y="480187"/>
                  </a:lnTo>
                  <a:lnTo>
                    <a:pt x="2997232" y="467084"/>
                  </a:lnTo>
                  <a:lnTo>
                    <a:pt x="2951949" y="454567"/>
                  </a:lnTo>
                  <a:lnTo>
                    <a:pt x="2906039" y="442640"/>
                  </a:lnTo>
                  <a:lnTo>
                    <a:pt x="2859532" y="431305"/>
                  </a:lnTo>
                  <a:lnTo>
                    <a:pt x="2812455" y="420564"/>
                  </a:lnTo>
                  <a:lnTo>
                    <a:pt x="2764837" y="410420"/>
                  </a:lnTo>
                  <a:lnTo>
                    <a:pt x="2716707" y="400877"/>
                  </a:lnTo>
                  <a:lnTo>
                    <a:pt x="2668091" y="391936"/>
                  </a:lnTo>
                  <a:lnTo>
                    <a:pt x="2619019" y="383601"/>
                  </a:lnTo>
                  <a:lnTo>
                    <a:pt x="2569519" y="375875"/>
                  </a:lnTo>
                  <a:lnTo>
                    <a:pt x="2519619" y="368759"/>
                  </a:lnTo>
                  <a:lnTo>
                    <a:pt x="2469348" y="362258"/>
                  </a:lnTo>
                  <a:lnTo>
                    <a:pt x="2418733" y="356373"/>
                  </a:lnTo>
                  <a:lnTo>
                    <a:pt x="2367803" y="351107"/>
                  </a:lnTo>
                  <a:lnTo>
                    <a:pt x="2316587" y="346463"/>
                  </a:lnTo>
                  <a:lnTo>
                    <a:pt x="2265112" y="342444"/>
                  </a:lnTo>
                  <a:lnTo>
                    <a:pt x="2213407" y="339053"/>
                  </a:lnTo>
                  <a:lnTo>
                    <a:pt x="2161500" y="336292"/>
                  </a:lnTo>
                  <a:lnTo>
                    <a:pt x="2109419" y="334164"/>
                  </a:lnTo>
                  <a:lnTo>
                    <a:pt x="2057193" y="332672"/>
                  </a:lnTo>
                  <a:lnTo>
                    <a:pt x="2004850" y="331819"/>
                  </a:lnTo>
                  <a:lnTo>
                    <a:pt x="1952418" y="331606"/>
                  </a:lnTo>
                  <a:lnTo>
                    <a:pt x="1899926" y="332038"/>
                  </a:lnTo>
                  <a:lnTo>
                    <a:pt x="1847401" y="333117"/>
                  </a:lnTo>
                  <a:lnTo>
                    <a:pt x="1794873" y="334845"/>
                  </a:lnTo>
                  <a:lnTo>
                    <a:pt x="1742368" y="337225"/>
                  </a:lnTo>
                  <a:lnTo>
                    <a:pt x="1689917" y="340261"/>
                  </a:lnTo>
                  <a:lnTo>
                    <a:pt x="1637546" y="343954"/>
                  </a:lnTo>
                  <a:lnTo>
                    <a:pt x="1585284" y="348308"/>
                  </a:lnTo>
                  <a:lnTo>
                    <a:pt x="1533160" y="353325"/>
                  </a:lnTo>
                  <a:lnTo>
                    <a:pt x="1481201" y="359008"/>
                  </a:lnTo>
                  <a:lnTo>
                    <a:pt x="1429436" y="365360"/>
                  </a:lnTo>
                  <a:lnTo>
                    <a:pt x="1377894" y="372383"/>
                  </a:lnTo>
                  <a:lnTo>
                    <a:pt x="1326602" y="380081"/>
                  </a:lnTo>
                  <a:lnTo>
                    <a:pt x="1275589" y="388455"/>
                  </a:lnTo>
                  <a:lnTo>
                    <a:pt x="1224883" y="397510"/>
                  </a:lnTo>
                  <a:lnTo>
                    <a:pt x="213963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48484" y="2521076"/>
              <a:ext cx="3924300" cy="2132330"/>
            </a:xfrm>
            <a:custGeom>
              <a:avLst/>
              <a:gdLst/>
              <a:ahLst/>
              <a:cxnLst/>
              <a:rect l="l" t="t" r="r" b="b"/>
              <a:pathLst>
                <a:path w="3924300" h="2132329">
                  <a:moveTo>
                    <a:pt x="213963" y="0"/>
                  </a:moveTo>
                  <a:lnTo>
                    <a:pt x="597376" y="584962"/>
                  </a:lnTo>
                  <a:lnTo>
                    <a:pt x="545454" y="608874"/>
                  </a:lnTo>
                  <a:lnTo>
                    <a:pt x="495883" y="633450"/>
                  </a:lnTo>
                  <a:lnTo>
                    <a:pt x="448665" y="658659"/>
                  </a:lnTo>
                  <a:lnTo>
                    <a:pt x="403802" y="684471"/>
                  </a:lnTo>
                  <a:lnTo>
                    <a:pt x="361293" y="710855"/>
                  </a:lnTo>
                  <a:lnTo>
                    <a:pt x="321140" y="737779"/>
                  </a:lnTo>
                  <a:lnTo>
                    <a:pt x="283344" y="765213"/>
                  </a:lnTo>
                  <a:lnTo>
                    <a:pt x="247906" y="793127"/>
                  </a:lnTo>
                  <a:lnTo>
                    <a:pt x="214828" y="821489"/>
                  </a:lnTo>
                  <a:lnTo>
                    <a:pt x="184110" y="850270"/>
                  </a:lnTo>
                  <a:lnTo>
                    <a:pt x="155753" y="879437"/>
                  </a:lnTo>
                  <a:lnTo>
                    <a:pt x="129759" y="908960"/>
                  </a:lnTo>
                  <a:lnTo>
                    <a:pt x="84863" y="968953"/>
                  </a:lnTo>
                  <a:lnTo>
                    <a:pt x="49430" y="1030002"/>
                  </a:lnTo>
                  <a:lnTo>
                    <a:pt x="23470" y="1091861"/>
                  </a:lnTo>
                  <a:lnTo>
                    <a:pt x="6990" y="1154284"/>
                  </a:lnTo>
                  <a:lnTo>
                    <a:pt x="0" y="1217025"/>
                  </a:lnTo>
                  <a:lnTo>
                    <a:pt x="66" y="1248437"/>
                  </a:lnTo>
                  <a:lnTo>
                    <a:pt x="7326" y="1311193"/>
                  </a:lnTo>
                  <a:lnTo>
                    <a:pt x="24097" y="1373651"/>
                  </a:lnTo>
                  <a:lnTo>
                    <a:pt x="50389" y="1435566"/>
                  </a:lnTo>
                  <a:lnTo>
                    <a:pt x="86210" y="1496690"/>
                  </a:lnTo>
                  <a:lnTo>
                    <a:pt x="131568" y="1556779"/>
                  </a:lnTo>
                  <a:lnTo>
                    <a:pt x="157826" y="1586359"/>
                  </a:lnTo>
                  <a:lnTo>
                    <a:pt x="186472" y="1615586"/>
                  </a:lnTo>
                  <a:lnTo>
                    <a:pt x="217506" y="1644432"/>
                  </a:lnTo>
                  <a:lnTo>
                    <a:pt x="250931" y="1672865"/>
                  </a:lnTo>
                  <a:lnTo>
                    <a:pt x="286746" y="1700855"/>
                  </a:lnTo>
                  <a:lnTo>
                    <a:pt x="324954" y="1728370"/>
                  </a:lnTo>
                  <a:lnTo>
                    <a:pt x="365554" y="1755381"/>
                  </a:lnTo>
                  <a:lnTo>
                    <a:pt x="408549" y="1781855"/>
                  </a:lnTo>
                  <a:lnTo>
                    <a:pt x="453939" y="1807763"/>
                  </a:lnTo>
                  <a:lnTo>
                    <a:pt x="501726" y="1833073"/>
                  </a:lnTo>
                  <a:lnTo>
                    <a:pt x="551910" y="1857756"/>
                  </a:lnTo>
                  <a:lnTo>
                    <a:pt x="591321" y="1875924"/>
                  </a:lnTo>
                  <a:lnTo>
                    <a:pt x="631574" y="1893471"/>
                  </a:lnTo>
                  <a:lnTo>
                    <a:pt x="672640" y="1910397"/>
                  </a:lnTo>
                  <a:lnTo>
                    <a:pt x="714490" y="1926702"/>
                  </a:lnTo>
                  <a:lnTo>
                    <a:pt x="757094" y="1942385"/>
                  </a:lnTo>
                  <a:lnTo>
                    <a:pt x="800423" y="1957447"/>
                  </a:lnTo>
                  <a:lnTo>
                    <a:pt x="844447" y="1971887"/>
                  </a:lnTo>
                  <a:lnTo>
                    <a:pt x="889139" y="1985704"/>
                  </a:lnTo>
                  <a:lnTo>
                    <a:pt x="934467" y="1998899"/>
                  </a:lnTo>
                  <a:lnTo>
                    <a:pt x="980403" y="2011472"/>
                  </a:lnTo>
                  <a:lnTo>
                    <a:pt x="1026918" y="2023422"/>
                  </a:lnTo>
                  <a:lnTo>
                    <a:pt x="1073983" y="2034749"/>
                  </a:lnTo>
                  <a:lnTo>
                    <a:pt x="1121567" y="2045452"/>
                  </a:lnTo>
                  <a:lnTo>
                    <a:pt x="1169642" y="2055532"/>
                  </a:lnTo>
                  <a:lnTo>
                    <a:pt x="1218179" y="2064989"/>
                  </a:lnTo>
                  <a:lnTo>
                    <a:pt x="1267149" y="2073821"/>
                  </a:lnTo>
                  <a:lnTo>
                    <a:pt x="1316521" y="2082030"/>
                  </a:lnTo>
                  <a:lnTo>
                    <a:pt x="1366267" y="2089614"/>
                  </a:lnTo>
                  <a:lnTo>
                    <a:pt x="1416357" y="2096573"/>
                  </a:lnTo>
                  <a:lnTo>
                    <a:pt x="1466762" y="2102908"/>
                  </a:lnTo>
                  <a:lnTo>
                    <a:pt x="1517454" y="2108618"/>
                  </a:lnTo>
                  <a:lnTo>
                    <a:pt x="1568402" y="2113703"/>
                  </a:lnTo>
                  <a:lnTo>
                    <a:pt x="1619577" y="2118162"/>
                  </a:lnTo>
                  <a:lnTo>
                    <a:pt x="1670951" y="2121996"/>
                  </a:lnTo>
                  <a:lnTo>
                    <a:pt x="1722493" y="2125204"/>
                  </a:lnTo>
                  <a:lnTo>
                    <a:pt x="1774175" y="2127786"/>
                  </a:lnTo>
                  <a:lnTo>
                    <a:pt x="1825967" y="2129742"/>
                  </a:lnTo>
                  <a:lnTo>
                    <a:pt x="1877840" y="2131071"/>
                  </a:lnTo>
                  <a:lnTo>
                    <a:pt x="1929765" y="2131774"/>
                  </a:lnTo>
                  <a:lnTo>
                    <a:pt x="1981712" y="2131850"/>
                  </a:lnTo>
                  <a:lnTo>
                    <a:pt x="2033652" y="2131298"/>
                  </a:lnTo>
                  <a:lnTo>
                    <a:pt x="2085556" y="2130120"/>
                  </a:lnTo>
                  <a:lnTo>
                    <a:pt x="2137395" y="2128313"/>
                  </a:lnTo>
                  <a:lnTo>
                    <a:pt x="2189139" y="2125879"/>
                  </a:lnTo>
                  <a:lnTo>
                    <a:pt x="2240759" y="2122818"/>
                  </a:lnTo>
                  <a:lnTo>
                    <a:pt x="2292226" y="2119127"/>
                  </a:lnTo>
                  <a:lnTo>
                    <a:pt x="2343510" y="2114809"/>
                  </a:lnTo>
                  <a:lnTo>
                    <a:pt x="2394583" y="2109862"/>
                  </a:lnTo>
                  <a:lnTo>
                    <a:pt x="2445415" y="2104286"/>
                  </a:lnTo>
                  <a:lnTo>
                    <a:pt x="2495976" y="2098081"/>
                  </a:lnTo>
                  <a:lnTo>
                    <a:pt x="2546238" y="2091247"/>
                  </a:lnTo>
                  <a:lnTo>
                    <a:pt x="2596170" y="2083783"/>
                  </a:lnTo>
                  <a:lnTo>
                    <a:pt x="2645745" y="2075690"/>
                  </a:lnTo>
                  <a:lnTo>
                    <a:pt x="2694932" y="2066967"/>
                  </a:lnTo>
                  <a:lnTo>
                    <a:pt x="2743703" y="2057614"/>
                  </a:lnTo>
                  <a:lnTo>
                    <a:pt x="2792027" y="2047630"/>
                  </a:lnTo>
                  <a:lnTo>
                    <a:pt x="2839876" y="2037016"/>
                  </a:lnTo>
                  <a:lnTo>
                    <a:pt x="2887221" y="2025771"/>
                  </a:lnTo>
                  <a:lnTo>
                    <a:pt x="2934032" y="2013895"/>
                  </a:lnTo>
                  <a:lnTo>
                    <a:pt x="2980280" y="2001388"/>
                  </a:lnTo>
                  <a:lnTo>
                    <a:pt x="3025935" y="1988250"/>
                  </a:lnTo>
                  <a:lnTo>
                    <a:pt x="3070969" y="1974480"/>
                  </a:lnTo>
                  <a:lnTo>
                    <a:pt x="3115352" y="1960078"/>
                  </a:lnTo>
                  <a:lnTo>
                    <a:pt x="3159055" y="1945044"/>
                  </a:lnTo>
                  <a:lnTo>
                    <a:pt x="3202048" y="1929378"/>
                  </a:lnTo>
                  <a:lnTo>
                    <a:pt x="3244303" y="1913079"/>
                  </a:lnTo>
                  <a:lnTo>
                    <a:pt x="3285789" y="1896148"/>
                  </a:lnTo>
                  <a:lnTo>
                    <a:pt x="3326479" y="1878584"/>
                  </a:lnTo>
                  <a:lnTo>
                    <a:pt x="3378401" y="1854671"/>
                  </a:lnTo>
                  <a:lnTo>
                    <a:pt x="3427971" y="1830095"/>
                  </a:lnTo>
                  <a:lnTo>
                    <a:pt x="3475189" y="1804886"/>
                  </a:lnTo>
                  <a:lnTo>
                    <a:pt x="3520053" y="1779074"/>
                  </a:lnTo>
                  <a:lnTo>
                    <a:pt x="3562562" y="1752690"/>
                  </a:lnTo>
                  <a:lnTo>
                    <a:pt x="3602715" y="1725766"/>
                  </a:lnTo>
                  <a:lnTo>
                    <a:pt x="3640511" y="1698332"/>
                  </a:lnTo>
                  <a:lnTo>
                    <a:pt x="3675948" y="1670418"/>
                  </a:lnTo>
                  <a:lnTo>
                    <a:pt x="3709027" y="1642056"/>
                  </a:lnTo>
                  <a:lnTo>
                    <a:pt x="3739745" y="1613275"/>
                  </a:lnTo>
                  <a:lnTo>
                    <a:pt x="3768101" y="1584108"/>
                  </a:lnTo>
                  <a:lnTo>
                    <a:pt x="3794095" y="1554585"/>
                  </a:lnTo>
                  <a:lnTo>
                    <a:pt x="3838991" y="1494592"/>
                  </a:lnTo>
                  <a:lnTo>
                    <a:pt x="3874424" y="1433543"/>
                  </a:lnTo>
                  <a:lnTo>
                    <a:pt x="3900385" y="1371684"/>
                  </a:lnTo>
                  <a:lnTo>
                    <a:pt x="3916865" y="1309261"/>
                  </a:lnTo>
                  <a:lnTo>
                    <a:pt x="3923855" y="1246520"/>
                  </a:lnTo>
                  <a:lnTo>
                    <a:pt x="3923789" y="1215108"/>
                  </a:lnTo>
                  <a:lnTo>
                    <a:pt x="3916529" y="1152352"/>
                  </a:lnTo>
                  <a:lnTo>
                    <a:pt x="3899757" y="1089894"/>
                  </a:lnTo>
                  <a:lnTo>
                    <a:pt x="3873465" y="1027979"/>
                  </a:lnTo>
                  <a:lnTo>
                    <a:pt x="3837645" y="966855"/>
                  </a:lnTo>
                  <a:lnTo>
                    <a:pt x="3792287" y="906766"/>
                  </a:lnTo>
                  <a:lnTo>
                    <a:pt x="3766029" y="877186"/>
                  </a:lnTo>
                  <a:lnTo>
                    <a:pt x="3737383" y="847959"/>
                  </a:lnTo>
                  <a:lnTo>
                    <a:pt x="3706348" y="819113"/>
                  </a:lnTo>
                  <a:lnTo>
                    <a:pt x="3672924" y="790680"/>
                  </a:lnTo>
                  <a:lnTo>
                    <a:pt x="3637108" y="762690"/>
                  </a:lnTo>
                  <a:lnTo>
                    <a:pt x="3598901" y="735175"/>
                  </a:lnTo>
                  <a:lnTo>
                    <a:pt x="3558300" y="708164"/>
                  </a:lnTo>
                  <a:lnTo>
                    <a:pt x="3515305" y="681690"/>
                  </a:lnTo>
                  <a:lnTo>
                    <a:pt x="3469915" y="655782"/>
                  </a:lnTo>
                  <a:lnTo>
                    <a:pt x="3422129" y="630472"/>
                  </a:lnTo>
                  <a:lnTo>
                    <a:pt x="3371945" y="605789"/>
                  </a:lnTo>
                  <a:lnTo>
                    <a:pt x="3333568" y="588095"/>
                  </a:lnTo>
                  <a:lnTo>
                    <a:pt x="3294311" y="570964"/>
                  </a:lnTo>
                  <a:lnTo>
                    <a:pt x="3254202" y="554401"/>
                  </a:lnTo>
                  <a:lnTo>
                    <a:pt x="3213269" y="538407"/>
                  </a:lnTo>
                  <a:lnTo>
                    <a:pt x="3171540" y="522986"/>
                  </a:lnTo>
                  <a:lnTo>
                    <a:pt x="3129043" y="508141"/>
                  </a:lnTo>
                  <a:lnTo>
                    <a:pt x="3085808" y="493873"/>
                  </a:lnTo>
                  <a:lnTo>
                    <a:pt x="3041861" y="480187"/>
                  </a:lnTo>
                  <a:lnTo>
                    <a:pt x="2997232" y="467084"/>
                  </a:lnTo>
                  <a:lnTo>
                    <a:pt x="2951949" y="454567"/>
                  </a:lnTo>
                  <a:lnTo>
                    <a:pt x="2906039" y="442640"/>
                  </a:lnTo>
                  <a:lnTo>
                    <a:pt x="2859532" y="431305"/>
                  </a:lnTo>
                  <a:lnTo>
                    <a:pt x="2812455" y="420564"/>
                  </a:lnTo>
                  <a:lnTo>
                    <a:pt x="2764837" y="410420"/>
                  </a:lnTo>
                  <a:lnTo>
                    <a:pt x="2716707" y="400877"/>
                  </a:lnTo>
                  <a:lnTo>
                    <a:pt x="2668091" y="391936"/>
                  </a:lnTo>
                  <a:lnTo>
                    <a:pt x="2619019" y="383601"/>
                  </a:lnTo>
                  <a:lnTo>
                    <a:pt x="2569519" y="375875"/>
                  </a:lnTo>
                  <a:lnTo>
                    <a:pt x="2519619" y="368759"/>
                  </a:lnTo>
                  <a:lnTo>
                    <a:pt x="2469348" y="362258"/>
                  </a:lnTo>
                  <a:lnTo>
                    <a:pt x="2418733" y="356373"/>
                  </a:lnTo>
                  <a:lnTo>
                    <a:pt x="2367803" y="351107"/>
                  </a:lnTo>
                  <a:lnTo>
                    <a:pt x="2316587" y="346463"/>
                  </a:lnTo>
                  <a:lnTo>
                    <a:pt x="2265112" y="342444"/>
                  </a:lnTo>
                  <a:lnTo>
                    <a:pt x="2213407" y="339053"/>
                  </a:lnTo>
                  <a:lnTo>
                    <a:pt x="2161500" y="336292"/>
                  </a:lnTo>
                  <a:lnTo>
                    <a:pt x="2109419" y="334164"/>
                  </a:lnTo>
                  <a:lnTo>
                    <a:pt x="2057193" y="332672"/>
                  </a:lnTo>
                  <a:lnTo>
                    <a:pt x="2004850" y="331819"/>
                  </a:lnTo>
                  <a:lnTo>
                    <a:pt x="1952418" y="331606"/>
                  </a:lnTo>
                  <a:lnTo>
                    <a:pt x="1899926" y="332038"/>
                  </a:lnTo>
                  <a:lnTo>
                    <a:pt x="1847401" y="333117"/>
                  </a:lnTo>
                  <a:lnTo>
                    <a:pt x="1794873" y="334845"/>
                  </a:lnTo>
                  <a:lnTo>
                    <a:pt x="1742368" y="337225"/>
                  </a:lnTo>
                  <a:lnTo>
                    <a:pt x="1689917" y="340261"/>
                  </a:lnTo>
                  <a:lnTo>
                    <a:pt x="1637546" y="343954"/>
                  </a:lnTo>
                  <a:lnTo>
                    <a:pt x="1585284" y="348308"/>
                  </a:lnTo>
                  <a:lnTo>
                    <a:pt x="1533160" y="353325"/>
                  </a:lnTo>
                  <a:lnTo>
                    <a:pt x="1481201" y="359008"/>
                  </a:lnTo>
                  <a:lnTo>
                    <a:pt x="1429436" y="365360"/>
                  </a:lnTo>
                  <a:lnTo>
                    <a:pt x="1377894" y="372383"/>
                  </a:lnTo>
                  <a:lnTo>
                    <a:pt x="1326602" y="380081"/>
                  </a:lnTo>
                  <a:lnTo>
                    <a:pt x="1275589" y="388455"/>
                  </a:lnTo>
                  <a:lnTo>
                    <a:pt x="1224883" y="397510"/>
                  </a:lnTo>
                  <a:lnTo>
                    <a:pt x="213963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5786" y="3140786"/>
            <a:ext cx="7011670" cy="316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898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5008"/>
                </a:solidFill>
                <a:latin typeface="Gill Sans MT"/>
                <a:cs typeface="Gill Sans MT"/>
              </a:rPr>
              <a:t>HIPÓTESE</a:t>
            </a:r>
            <a:r>
              <a:rPr sz="1800" b="1" spc="-2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é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spc="-50" dirty="0">
                <a:latin typeface="Gill Sans MT"/>
                <a:cs typeface="Gill Sans MT"/>
              </a:rPr>
              <a:t>o</a:t>
            </a:r>
            <a:endParaRPr sz="1800">
              <a:latin typeface="Gill Sans MT"/>
              <a:cs typeface="Gill Sans MT"/>
            </a:endParaRPr>
          </a:p>
          <a:p>
            <a:pPr marL="4550410" marR="5080" algn="ctr">
              <a:lnSpc>
                <a:spcPct val="100000"/>
              </a:lnSpc>
            </a:pPr>
            <a:r>
              <a:rPr sz="1800" b="1" dirty="0">
                <a:latin typeface="Gill Sans MT"/>
                <a:cs typeface="Gill Sans MT"/>
              </a:rPr>
              <a:t>resultado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esperado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...</a:t>
            </a:r>
            <a:r>
              <a:rPr sz="1800" b="1" spc="-190" dirty="0">
                <a:latin typeface="Gill Sans MT"/>
                <a:cs typeface="Gill Sans MT"/>
              </a:rPr>
              <a:t> </a:t>
            </a:r>
            <a:r>
              <a:rPr sz="1800" b="1" spc="-50" dirty="0">
                <a:latin typeface="Gill Sans MT"/>
                <a:cs typeface="Gill Sans MT"/>
              </a:rPr>
              <a:t>a </a:t>
            </a:r>
            <a:r>
              <a:rPr sz="1800" b="1" dirty="0">
                <a:latin typeface="Gill Sans MT"/>
                <a:cs typeface="Gill Sans MT"/>
              </a:rPr>
              <a:t>resposta</a:t>
            </a:r>
            <a:r>
              <a:rPr sz="1800" b="1" spc="-6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antecipada </a:t>
            </a:r>
            <a:r>
              <a:rPr sz="1800" b="1" dirty="0">
                <a:latin typeface="Gill Sans MT"/>
                <a:cs typeface="Gill Sans MT"/>
              </a:rPr>
              <a:t>para</a:t>
            </a:r>
            <a:r>
              <a:rPr sz="1800" b="1" spc="-1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</a:t>
            </a:r>
            <a:r>
              <a:rPr sz="1800" b="1" spc="-10" dirty="0">
                <a:latin typeface="Gill Sans MT"/>
                <a:cs typeface="Gill Sans MT"/>
              </a:rPr>
              <a:t> problema apresentado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ts val="237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Hipótese(s)</a:t>
            </a:r>
            <a:r>
              <a:rPr sz="2400" b="1" spc="-8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deve(m)</a:t>
            </a:r>
            <a:r>
              <a:rPr sz="2400" b="1" spc="-7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estar</a:t>
            </a:r>
            <a:endParaRPr sz="2400">
              <a:latin typeface="Gill Sans MT"/>
              <a:cs typeface="Gill Sans MT"/>
            </a:endParaRPr>
          </a:p>
          <a:p>
            <a:pPr marL="12700" marR="2366645">
              <a:lnSpc>
                <a:spcPct val="100000"/>
              </a:lnSpc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baseada(s)</a:t>
            </a:r>
            <a:r>
              <a:rPr sz="2400" b="1" spc="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em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alguma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construção</a:t>
            </a:r>
            <a:r>
              <a:rPr sz="2400" b="1" spc="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teórica,</a:t>
            </a:r>
            <a:r>
              <a:rPr sz="2400" b="1" spc="-2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nos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resultados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dos</a:t>
            </a:r>
            <a:r>
              <a:rPr sz="2400" b="1" spc="-3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estudo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anteriores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(</a:t>
            </a:r>
            <a:r>
              <a:rPr sz="2400" b="1" dirty="0">
                <a:solidFill>
                  <a:srgbClr val="FF5008"/>
                </a:solidFill>
                <a:latin typeface="Gill Sans MT"/>
                <a:cs typeface="Gill Sans MT"/>
              </a:rPr>
              <a:t>revisão</a:t>
            </a:r>
            <a:r>
              <a:rPr sz="2400" b="1" spc="-7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FF5008"/>
                </a:solidFill>
                <a:latin typeface="Gill Sans MT"/>
                <a:cs typeface="Gill Sans MT"/>
              </a:rPr>
              <a:t>de</a:t>
            </a:r>
            <a:r>
              <a:rPr sz="2400" b="1" spc="-75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FF5008"/>
                </a:solidFill>
                <a:latin typeface="Gill Sans MT"/>
                <a:cs typeface="Gill Sans MT"/>
              </a:rPr>
              <a:t>literatura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)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22486" y="2740116"/>
            <a:ext cx="875030" cy="1630680"/>
            <a:chOff x="2622486" y="2740116"/>
            <a:chExt cx="875030" cy="1630680"/>
          </a:xfrm>
        </p:grpSpPr>
        <p:sp>
          <p:nvSpPr>
            <p:cNvPr id="14" name="object 14"/>
            <p:cNvSpPr/>
            <p:nvPr/>
          </p:nvSpPr>
          <p:spPr>
            <a:xfrm>
              <a:off x="2627248" y="2906903"/>
              <a:ext cx="865505" cy="1459230"/>
            </a:xfrm>
            <a:custGeom>
              <a:avLst/>
              <a:gdLst/>
              <a:ahLst/>
              <a:cxnLst/>
              <a:rect l="l" t="t" r="r" b="b"/>
              <a:pathLst>
                <a:path w="865504" h="1459229">
                  <a:moveTo>
                    <a:pt x="648970" y="0"/>
                  </a:moveTo>
                  <a:lnTo>
                    <a:pt x="216407" y="0"/>
                  </a:lnTo>
                  <a:lnTo>
                    <a:pt x="216407" y="1026541"/>
                  </a:lnTo>
                  <a:lnTo>
                    <a:pt x="0" y="1026541"/>
                  </a:lnTo>
                  <a:lnTo>
                    <a:pt x="432688" y="1458722"/>
                  </a:lnTo>
                  <a:lnTo>
                    <a:pt x="865251" y="1026541"/>
                  </a:lnTo>
                  <a:lnTo>
                    <a:pt x="648970" y="1026541"/>
                  </a:lnTo>
                  <a:lnTo>
                    <a:pt x="64897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7248" y="2906903"/>
              <a:ext cx="865505" cy="1459230"/>
            </a:xfrm>
            <a:custGeom>
              <a:avLst/>
              <a:gdLst/>
              <a:ahLst/>
              <a:cxnLst/>
              <a:rect l="l" t="t" r="r" b="b"/>
              <a:pathLst>
                <a:path w="865504" h="1459229">
                  <a:moveTo>
                    <a:pt x="865251" y="1026541"/>
                  </a:moveTo>
                  <a:lnTo>
                    <a:pt x="648970" y="1026541"/>
                  </a:lnTo>
                  <a:lnTo>
                    <a:pt x="648970" y="0"/>
                  </a:lnTo>
                  <a:lnTo>
                    <a:pt x="216407" y="0"/>
                  </a:lnTo>
                  <a:lnTo>
                    <a:pt x="216407" y="1026541"/>
                  </a:lnTo>
                  <a:lnTo>
                    <a:pt x="0" y="1026541"/>
                  </a:lnTo>
                  <a:lnTo>
                    <a:pt x="432688" y="1458722"/>
                  </a:lnTo>
                  <a:lnTo>
                    <a:pt x="865251" y="10265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43656" y="2744878"/>
              <a:ext cx="433070" cy="108585"/>
            </a:xfrm>
            <a:custGeom>
              <a:avLst/>
              <a:gdLst/>
              <a:ahLst/>
              <a:cxnLst/>
              <a:rect l="l" t="t" r="r" b="b"/>
              <a:pathLst>
                <a:path w="433070" h="108585">
                  <a:moveTo>
                    <a:pt x="432600" y="0"/>
                  </a:moveTo>
                  <a:lnTo>
                    <a:pt x="0" y="0"/>
                  </a:lnTo>
                  <a:lnTo>
                    <a:pt x="0" y="108049"/>
                  </a:lnTo>
                  <a:lnTo>
                    <a:pt x="432600" y="108049"/>
                  </a:lnTo>
                  <a:lnTo>
                    <a:pt x="4326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3656" y="2744878"/>
              <a:ext cx="433070" cy="108585"/>
            </a:xfrm>
            <a:custGeom>
              <a:avLst/>
              <a:gdLst/>
              <a:ahLst/>
              <a:cxnLst/>
              <a:rect l="l" t="t" r="r" b="b"/>
              <a:pathLst>
                <a:path w="433070" h="108585">
                  <a:moveTo>
                    <a:pt x="0" y="108049"/>
                  </a:moveTo>
                  <a:lnTo>
                    <a:pt x="432600" y="108049"/>
                  </a:lnTo>
                  <a:lnTo>
                    <a:pt x="432600" y="0"/>
                  </a:lnTo>
                  <a:lnTo>
                    <a:pt x="0" y="0"/>
                  </a:lnTo>
                  <a:lnTo>
                    <a:pt x="0" y="1080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838894" y="2632088"/>
            <a:ext cx="442595" cy="64135"/>
            <a:chOff x="2838894" y="2632088"/>
            <a:chExt cx="442595" cy="64135"/>
          </a:xfrm>
        </p:grpSpPr>
        <p:sp>
          <p:nvSpPr>
            <p:cNvPr id="19" name="object 19"/>
            <p:cNvSpPr/>
            <p:nvPr/>
          </p:nvSpPr>
          <p:spPr>
            <a:xfrm>
              <a:off x="2843657" y="2636851"/>
              <a:ext cx="433070" cy="54610"/>
            </a:xfrm>
            <a:custGeom>
              <a:avLst/>
              <a:gdLst/>
              <a:ahLst/>
              <a:cxnLst/>
              <a:rect l="l" t="t" r="r" b="b"/>
              <a:pathLst>
                <a:path w="433070" h="54610">
                  <a:moveTo>
                    <a:pt x="432600" y="0"/>
                  </a:moveTo>
                  <a:lnTo>
                    <a:pt x="0" y="0"/>
                  </a:lnTo>
                  <a:lnTo>
                    <a:pt x="0" y="54024"/>
                  </a:lnTo>
                  <a:lnTo>
                    <a:pt x="432600" y="54024"/>
                  </a:lnTo>
                  <a:lnTo>
                    <a:pt x="43260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43657" y="2636851"/>
              <a:ext cx="433070" cy="54610"/>
            </a:xfrm>
            <a:custGeom>
              <a:avLst/>
              <a:gdLst/>
              <a:ahLst/>
              <a:cxnLst/>
              <a:rect l="l" t="t" r="r" b="b"/>
              <a:pathLst>
                <a:path w="433070" h="54610">
                  <a:moveTo>
                    <a:pt x="0" y="54024"/>
                  </a:moveTo>
                  <a:lnTo>
                    <a:pt x="432600" y="54024"/>
                  </a:lnTo>
                  <a:lnTo>
                    <a:pt x="432600" y="0"/>
                  </a:lnTo>
                  <a:lnTo>
                    <a:pt x="0" y="0"/>
                  </a:lnTo>
                  <a:lnTo>
                    <a:pt x="0" y="540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367" y="69755"/>
            <a:ext cx="8461033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844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Método Científico</a:t>
            </a:r>
            <a:r>
              <a:rPr spc="-25" dirty="0"/>
              <a:t> </a:t>
            </a:r>
            <a:r>
              <a:rPr spc="-50" dirty="0"/>
              <a:t>– </a:t>
            </a:r>
            <a:r>
              <a:rPr dirty="0"/>
              <a:t>Características</a:t>
            </a:r>
            <a:r>
              <a:rPr spc="-20" dirty="0"/>
              <a:t> </a:t>
            </a:r>
            <a:r>
              <a:rPr dirty="0"/>
              <a:t>das</a:t>
            </a:r>
            <a:r>
              <a:rPr spc="-5" dirty="0"/>
              <a:t> </a:t>
            </a:r>
            <a:r>
              <a:rPr spc="-10" dirty="0"/>
              <a:t>Hipóteses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30557"/>
            <a:ext cx="5410200" cy="30422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Hipótese:</a:t>
            </a:r>
            <a:endParaRPr sz="26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spc="-120" dirty="0">
                <a:solidFill>
                  <a:srgbClr val="464652"/>
                </a:solidFill>
                <a:latin typeface="Gill Sans MT"/>
                <a:cs typeface="Gill Sans MT"/>
              </a:rPr>
              <a:t>Tem</a:t>
            </a:r>
            <a:r>
              <a:rPr sz="2300" b="1" spc="-30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2300" b="1" dirty="0">
                <a:solidFill>
                  <a:srgbClr val="464652"/>
                </a:solidFill>
                <a:latin typeface="Gill Sans MT"/>
                <a:cs typeface="Gill Sans MT"/>
              </a:rPr>
              <a:t>que</a:t>
            </a:r>
            <a:r>
              <a:rPr sz="2300" b="1" spc="-30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2300" b="1" dirty="0">
                <a:solidFill>
                  <a:srgbClr val="464652"/>
                </a:solidFill>
                <a:latin typeface="Gill Sans MT"/>
                <a:cs typeface="Gill Sans MT"/>
              </a:rPr>
              <a:t>ser</a:t>
            </a:r>
            <a:r>
              <a:rPr sz="2300" b="1" spc="-355" dirty="0">
                <a:solidFill>
                  <a:srgbClr val="464652"/>
                </a:solidFill>
                <a:latin typeface="Gill Sans MT"/>
                <a:cs typeface="Gill Sans MT"/>
              </a:rPr>
              <a:t> </a:t>
            </a:r>
            <a:r>
              <a:rPr sz="2300" b="1" spc="-10" dirty="0">
                <a:solidFill>
                  <a:srgbClr val="FF5008"/>
                </a:solidFill>
                <a:latin typeface="Gill Sans MT"/>
                <a:cs typeface="Gill Sans MT"/>
              </a:rPr>
              <a:t>TESTÁVEL</a:t>
            </a:r>
            <a:endParaRPr sz="23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2600">
              <a:latin typeface="Gill Sans MT"/>
              <a:cs typeface="Gill Sans MT"/>
            </a:endParaRPr>
          </a:p>
          <a:p>
            <a:pPr marL="1677670" marR="5080">
              <a:lnSpc>
                <a:spcPct val="100000"/>
              </a:lnSpc>
              <a:spcBef>
                <a:spcPts val="2240"/>
              </a:spcBef>
            </a:pPr>
            <a:r>
              <a:rPr sz="2400" b="1" dirty="0">
                <a:solidFill>
                  <a:srgbClr val="FF5008"/>
                </a:solidFill>
                <a:latin typeface="Gill Sans MT"/>
                <a:cs typeface="Gill Sans MT"/>
              </a:rPr>
              <a:t>Hipótese</a:t>
            </a:r>
            <a:r>
              <a:rPr sz="2400" b="1" spc="-2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FF5008"/>
                </a:solidFill>
                <a:latin typeface="Gill Sans MT"/>
                <a:cs typeface="Gill Sans MT"/>
              </a:rPr>
              <a:t>Experimental: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resultado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esperado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para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cada</a:t>
            </a:r>
            <a:r>
              <a:rPr sz="2400" b="1" spc="-5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problema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(pergunta)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estudo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0887" y="2560637"/>
            <a:ext cx="1017905" cy="1490980"/>
            <a:chOff x="750887" y="2560637"/>
            <a:chExt cx="1017905" cy="1490980"/>
          </a:xfrm>
        </p:grpSpPr>
        <p:sp>
          <p:nvSpPr>
            <p:cNvPr id="10" name="object 10"/>
            <p:cNvSpPr/>
            <p:nvPr/>
          </p:nvSpPr>
          <p:spPr>
            <a:xfrm>
              <a:off x="755650" y="3094355"/>
              <a:ext cx="1008380" cy="952500"/>
            </a:xfrm>
            <a:custGeom>
              <a:avLst/>
              <a:gdLst/>
              <a:ahLst/>
              <a:cxnLst/>
              <a:rect l="l" t="t" r="r" b="b"/>
              <a:pathLst>
                <a:path w="1008380" h="952500">
                  <a:moveTo>
                    <a:pt x="0" y="0"/>
                  </a:moveTo>
                  <a:lnTo>
                    <a:pt x="0" y="302260"/>
                  </a:lnTo>
                  <a:lnTo>
                    <a:pt x="2217" y="337435"/>
                  </a:lnTo>
                  <a:lnTo>
                    <a:pt x="19605" y="406219"/>
                  </a:lnTo>
                  <a:lnTo>
                    <a:pt x="53470" y="472325"/>
                  </a:lnTo>
                  <a:lnTo>
                    <a:pt x="76284" y="504154"/>
                  </a:lnTo>
                  <a:lnTo>
                    <a:pt x="102862" y="535051"/>
                  </a:lnTo>
                  <a:lnTo>
                    <a:pt x="133083" y="564926"/>
                  </a:lnTo>
                  <a:lnTo>
                    <a:pt x="166831" y="593692"/>
                  </a:lnTo>
                  <a:lnTo>
                    <a:pt x="203985" y="621260"/>
                  </a:lnTo>
                  <a:lnTo>
                    <a:pt x="244427" y="647544"/>
                  </a:lnTo>
                  <a:lnTo>
                    <a:pt x="288038" y="672454"/>
                  </a:lnTo>
                  <a:lnTo>
                    <a:pt x="334700" y="695903"/>
                  </a:lnTo>
                  <a:lnTo>
                    <a:pt x="384294" y="717804"/>
                  </a:lnTo>
                  <a:lnTo>
                    <a:pt x="436701" y="738067"/>
                  </a:lnTo>
                  <a:lnTo>
                    <a:pt x="491802" y="756605"/>
                  </a:lnTo>
                  <a:lnTo>
                    <a:pt x="549479" y="773330"/>
                  </a:lnTo>
                  <a:lnTo>
                    <a:pt x="609612" y="788154"/>
                  </a:lnTo>
                  <a:lnTo>
                    <a:pt x="672084" y="800989"/>
                  </a:lnTo>
                  <a:lnTo>
                    <a:pt x="672084" y="952119"/>
                  </a:lnTo>
                  <a:lnTo>
                    <a:pt x="1008126" y="680085"/>
                  </a:lnTo>
                  <a:lnTo>
                    <a:pt x="672084" y="347599"/>
                  </a:lnTo>
                  <a:lnTo>
                    <a:pt x="672084" y="498729"/>
                  </a:lnTo>
                  <a:lnTo>
                    <a:pt x="609612" y="485894"/>
                  </a:lnTo>
                  <a:lnTo>
                    <a:pt x="549479" y="471070"/>
                  </a:lnTo>
                  <a:lnTo>
                    <a:pt x="491802" y="454345"/>
                  </a:lnTo>
                  <a:lnTo>
                    <a:pt x="436701" y="435807"/>
                  </a:lnTo>
                  <a:lnTo>
                    <a:pt x="384294" y="415544"/>
                  </a:lnTo>
                  <a:lnTo>
                    <a:pt x="334700" y="393643"/>
                  </a:lnTo>
                  <a:lnTo>
                    <a:pt x="288038" y="370194"/>
                  </a:lnTo>
                  <a:lnTo>
                    <a:pt x="244427" y="345284"/>
                  </a:lnTo>
                  <a:lnTo>
                    <a:pt x="203985" y="319000"/>
                  </a:lnTo>
                  <a:lnTo>
                    <a:pt x="166831" y="291432"/>
                  </a:lnTo>
                  <a:lnTo>
                    <a:pt x="133083" y="262666"/>
                  </a:lnTo>
                  <a:lnTo>
                    <a:pt x="102862" y="232791"/>
                  </a:lnTo>
                  <a:lnTo>
                    <a:pt x="76284" y="201894"/>
                  </a:lnTo>
                  <a:lnTo>
                    <a:pt x="53470" y="170065"/>
                  </a:lnTo>
                  <a:lnTo>
                    <a:pt x="19605" y="103959"/>
                  </a:lnTo>
                  <a:lnTo>
                    <a:pt x="2217" y="35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5887" y="2565400"/>
              <a:ext cx="1008380" cy="680085"/>
            </a:xfrm>
            <a:custGeom>
              <a:avLst/>
              <a:gdLst/>
              <a:ahLst/>
              <a:cxnLst/>
              <a:rect l="l" t="t" r="r" b="b"/>
              <a:pathLst>
                <a:path w="1008380" h="680085">
                  <a:moveTo>
                    <a:pt x="1007888" y="0"/>
                  </a:moveTo>
                  <a:lnTo>
                    <a:pt x="959176" y="613"/>
                  </a:lnTo>
                  <a:lnTo>
                    <a:pt x="910634" y="2455"/>
                  </a:lnTo>
                  <a:lnTo>
                    <a:pt x="862346" y="5524"/>
                  </a:lnTo>
                  <a:lnTo>
                    <a:pt x="814396" y="9821"/>
                  </a:lnTo>
                  <a:lnTo>
                    <a:pt x="766870" y="15345"/>
                  </a:lnTo>
                  <a:lnTo>
                    <a:pt x="719852" y="22098"/>
                  </a:lnTo>
                  <a:lnTo>
                    <a:pt x="656941" y="33109"/>
                  </a:lnTo>
                  <a:lnTo>
                    <a:pt x="596329" y="46062"/>
                  </a:lnTo>
                  <a:lnTo>
                    <a:pt x="538103" y="60869"/>
                  </a:lnTo>
                  <a:lnTo>
                    <a:pt x="482353" y="77443"/>
                  </a:lnTo>
                  <a:lnTo>
                    <a:pt x="429169" y="95698"/>
                  </a:lnTo>
                  <a:lnTo>
                    <a:pt x="378639" y="115546"/>
                  </a:lnTo>
                  <a:lnTo>
                    <a:pt x="330854" y="136901"/>
                  </a:lnTo>
                  <a:lnTo>
                    <a:pt x="285902" y="159677"/>
                  </a:lnTo>
                  <a:lnTo>
                    <a:pt x="243873" y="183785"/>
                  </a:lnTo>
                  <a:lnTo>
                    <a:pt x="204856" y="209141"/>
                  </a:lnTo>
                  <a:lnTo>
                    <a:pt x="168940" y="235657"/>
                  </a:lnTo>
                  <a:lnTo>
                    <a:pt x="136215" y="263245"/>
                  </a:lnTo>
                  <a:lnTo>
                    <a:pt x="106770" y="291821"/>
                  </a:lnTo>
                  <a:lnTo>
                    <a:pt x="80694" y="321295"/>
                  </a:lnTo>
                  <a:lnTo>
                    <a:pt x="39009" y="382597"/>
                  </a:lnTo>
                  <a:lnTo>
                    <a:pt x="11872" y="446456"/>
                  </a:lnTo>
                  <a:lnTo>
                    <a:pt x="0" y="512179"/>
                  </a:lnTo>
                  <a:lnTo>
                    <a:pt x="10" y="545523"/>
                  </a:lnTo>
                  <a:lnTo>
                    <a:pt x="4105" y="579072"/>
                  </a:lnTo>
                  <a:lnTo>
                    <a:pt x="12373" y="612739"/>
                  </a:lnTo>
                  <a:lnTo>
                    <a:pt x="24904" y="646439"/>
                  </a:lnTo>
                  <a:lnTo>
                    <a:pt x="41786" y="680085"/>
                  </a:lnTo>
                  <a:lnTo>
                    <a:pt x="60780" y="649963"/>
                  </a:lnTo>
                  <a:lnTo>
                    <a:pt x="82945" y="620761"/>
                  </a:lnTo>
                  <a:lnTo>
                    <a:pt x="136310" y="565308"/>
                  </a:lnTo>
                  <a:lnTo>
                    <a:pt x="167271" y="539150"/>
                  </a:lnTo>
                  <a:lnTo>
                    <a:pt x="200924" y="514100"/>
                  </a:lnTo>
                  <a:lnTo>
                    <a:pt x="237150" y="490206"/>
                  </a:lnTo>
                  <a:lnTo>
                    <a:pt x="275830" y="467513"/>
                  </a:lnTo>
                  <a:lnTo>
                    <a:pt x="316842" y="446068"/>
                  </a:lnTo>
                  <a:lnTo>
                    <a:pt x="360068" y="425920"/>
                  </a:lnTo>
                  <a:lnTo>
                    <a:pt x="405389" y="407114"/>
                  </a:lnTo>
                  <a:lnTo>
                    <a:pt x="452683" y="389697"/>
                  </a:lnTo>
                  <a:lnTo>
                    <a:pt x="501833" y="373717"/>
                  </a:lnTo>
                  <a:lnTo>
                    <a:pt x="552717" y="359220"/>
                  </a:lnTo>
                  <a:lnTo>
                    <a:pt x="605217" y="346252"/>
                  </a:lnTo>
                  <a:lnTo>
                    <a:pt x="659212" y="334862"/>
                  </a:lnTo>
                  <a:lnTo>
                    <a:pt x="714583" y="325095"/>
                  </a:lnTo>
                  <a:lnTo>
                    <a:pt x="771210" y="317000"/>
                  </a:lnTo>
                  <a:lnTo>
                    <a:pt x="828974" y="310621"/>
                  </a:lnTo>
                  <a:lnTo>
                    <a:pt x="887755" y="306007"/>
                  </a:lnTo>
                  <a:lnTo>
                    <a:pt x="947432" y="303204"/>
                  </a:lnTo>
                  <a:lnTo>
                    <a:pt x="1007888" y="302260"/>
                  </a:lnTo>
                  <a:lnTo>
                    <a:pt x="1007888" y="0"/>
                  </a:lnTo>
                  <a:close/>
                </a:path>
              </a:pathLst>
            </a:custGeom>
            <a:solidFill>
              <a:srgbClr val="5C6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5650" y="2565400"/>
              <a:ext cx="1008380" cy="1481455"/>
            </a:xfrm>
            <a:custGeom>
              <a:avLst/>
              <a:gdLst/>
              <a:ahLst/>
              <a:cxnLst/>
              <a:rect l="l" t="t" r="r" b="b"/>
              <a:pathLst>
                <a:path w="1008380" h="1481454">
                  <a:moveTo>
                    <a:pt x="0" y="528954"/>
                  </a:moveTo>
                  <a:lnTo>
                    <a:pt x="8792" y="598812"/>
                  </a:lnTo>
                  <a:lnTo>
                    <a:pt x="34537" y="666345"/>
                  </a:lnTo>
                  <a:lnTo>
                    <a:pt x="76284" y="730849"/>
                  </a:lnTo>
                  <a:lnTo>
                    <a:pt x="102862" y="761746"/>
                  </a:lnTo>
                  <a:lnTo>
                    <a:pt x="133083" y="791621"/>
                  </a:lnTo>
                  <a:lnTo>
                    <a:pt x="166831" y="820387"/>
                  </a:lnTo>
                  <a:lnTo>
                    <a:pt x="203985" y="847955"/>
                  </a:lnTo>
                  <a:lnTo>
                    <a:pt x="244427" y="874239"/>
                  </a:lnTo>
                  <a:lnTo>
                    <a:pt x="288038" y="899149"/>
                  </a:lnTo>
                  <a:lnTo>
                    <a:pt x="334700" y="922598"/>
                  </a:lnTo>
                  <a:lnTo>
                    <a:pt x="384294" y="944499"/>
                  </a:lnTo>
                  <a:lnTo>
                    <a:pt x="436701" y="964762"/>
                  </a:lnTo>
                  <a:lnTo>
                    <a:pt x="491802" y="983300"/>
                  </a:lnTo>
                  <a:lnTo>
                    <a:pt x="549479" y="1000025"/>
                  </a:lnTo>
                  <a:lnTo>
                    <a:pt x="609612" y="1014849"/>
                  </a:lnTo>
                  <a:lnTo>
                    <a:pt x="672084" y="1027684"/>
                  </a:lnTo>
                  <a:lnTo>
                    <a:pt x="672084" y="876553"/>
                  </a:lnTo>
                  <a:lnTo>
                    <a:pt x="1008126" y="1209039"/>
                  </a:lnTo>
                  <a:lnTo>
                    <a:pt x="672084" y="1481074"/>
                  </a:lnTo>
                  <a:lnTo>
                    <a:pt x="672084" y="1329944"/>
                  </a:lnTo>
                  <a:lnTo>
                    <a:pt x="609612" y="1317109"/>
                  </a:lnTo>
                  <a:lnTo>
                    <a:pt x="549479" y="1302285"/>
                  </a:lnTo>
                  <a:lnTo>
                    <a:pt x="491802" y="1285560"/>
                  </a:lnTo>
                  <a:lnTo>
                    <a:pt x="436701" y="1267022"/>
                  </a:lnTo>
                  <a:lnTo>
                    <a:pt x="384294" y="1246759"/>
                  </a:lnTo>
                  <a:lnTo>
                    <a:pt x="334700" y="1224858"/>
                  </a:lnTo>
                  <a:lnTo>
                    <a:pt x="288038" y="1201409"/>
                  </a:lnTo>
                  <a:lnTo>
                    <a:pt x="244427" y="1176499"/>
                  </a:lnTo>
                  <a:lnTo>
                    <a:pt x="203985" y="1150215"/>
                  </a:lnTo>
                  <a:lnTo>
                    <a:pt x="166831" y="1122647"/>
                  </a:lnTo>
                  <a:lnTo>
                    <a:pt x="133083" y="1093881"/>
                  </a:lnTo>
                  <a:lnTo>
                    <a:pt x="102862" y="1064006"/>
                  </a:lnTo>
                  <a:lnTo>
                    <a:pt x="76284" y="1033109"/>
                  </a:lnTo>
                  <a:lnTo>
                    <a:pt x="53470" y="1001280"/>
                  </a:lnTo>
                  <a:lnTo>
                    <a:pt x="19605" y="935174"/>
                  </a:lnTo>
                  <a:lnTo>
                    <a:pt x="2217" y="866390"/>
                  </a:lnTo>
                  <a:lnTo>
                    <a:pt x="0" y="831214"/>
                  </a:lnTo>
                  <a:lnTo>
                    <a:pt x="0" y="528954"/>
                  </a:lnTo>
                  <a:lnTo>
                    <a:pt x="7288" y="465027"/>
                  </a:lnTo>
                  <a:lnTo>
                    <a:pt x="28592" y="403360"/>
                  </a:lnTo>
                  <a:lnTo>
                    <a:pt x="63067" y="344399"/>
                  </a:lnTo>
                  <a:lnTo>
                    <a:pt x="109870" y="288584"/>
                  </a:lnTo>
                  <a:lnTo>
                    <a:pt x="137631" y="261996"/>
                  </a:lnTo>
                  <a:lnTo>
                    <a:pt x="168158" y="236360"/>
                  </a:lnTo>
                  <a:lnTo>
                    <a:pt x="201345" y="211733"/>
                  </a:lnTo>
                  <a:lnTo>
                    <a:pt x="237087" y="188169"/>
                  </a:lnTo>
                  <a:lnTo>
                    <a:pt x="275279" y="165725"/>
                  </a:lnTo>
                  <a:lnTo>
                    <a:pt x="315815" y="144455"/>
                  </a:lnTo>
                  <a:lnTo>
                    <a:pt x="358589" y="124414"/>
                  </a:lnTo>
                  <a:lnTo>
                    <a:pt x="403497" y="105659"/>
                  </a:lnTo>
                  <a:lnTo>
                    <a:pt x="450432" y="88244"/>
                  </a:lnTo>
                  <a:lnTo>
                    <a:pt x="499290" y="72225"/>
                  </a:lnTo>
                  <a:lnTo>
                    <a:pt x="549965" y="57657"/>
                  </a:lnTo>
                  <a:lnTo>
                    <a:pt x="602352" y="44596"/>
                  </a:lnTo>
                  <a:lnTo>
                    <a:pt x="656344" y="33096"/>
                  </a:lnTo>
                  <a:lnTo>
                    <a:pt x="711838" y="23214"/>
                  </a:lnTo>
                  <a:lnTo>
                    <a:pt x="768726" y="15004"/>
                  </a:lnTo>
                  <a:lnTo>
                    <a:pt x="826905" y="8523"/>
                  </a:lnTo>
                  <a:lnTo>
                    <a:pt x="886268" y="3825"/>
                  </a:lnTo>
                  <a:lnTo>
                    <a:pt x="946710" y="965"/>
                  </a:lnTo>
                  <a:lnTo>
                    <a:pt x="1008126" y="0"/>
                  </a:lnTo>
                  <a:lnTo>
                    <a:pt x="1008126" y="302260"/>
                  </a:lnTo>
                  <a:lnTo>
                    <a:pt x="947670" y="303204"/>
                  </a:lnTo>
                  <a:lnTo>
                    <a:pt x="887992" y="306007"/>
                  </a:lnTo>
                  <a:lnTo>
                    <a:pt x="829212" y="310621"/>
                  </a:lnTo>
                  <a:lnTo>
                    <a:pt x="771448" y="317000"/>
                  </a:lnTo>
                  <a:lnTo>
                    <a:pt x="714821" y="325095"/>
                  </a:lnTo>
                  <a:lnTo>
                    <a:pt x="659449" y="334862"/>
                  </a:lnTo>
                  <a:lnTo>
                    <a:pt x="605454" y="346252"/>
                  </a:lnTo>
                  <a:lnTo>
                    <a:pt x="552955" y="359220"/>
                  </a:lnTo>
                  <a:lnTo>
                    <a:pt x="502070" y="373717"/>
                  </a:lnTo>
                  <a:lnTo>
                    <a:pt x="452921" y="389697"/>
                  </a:lnTo>
                  <a:lnTo>
                    <a:pt x="405626" y="407114"/>
                  </a:lnTo>
                  <a:lnTo>
                    <a:pt x="360306" y="425920"/>
                  </a:lnTo>
                  <a:lnTo>
                    <a:pt x="317080" y="446068"/>
                  </a:lnTo>
                  <a:lnTo>
                    <a:pt x="276067" y="467513"/>
                  </a:lnTo>
                  <a:lnTo>
                    <a:pt x="237388" y="490206"/>
                  </a:lnTo>
                  <a:lnTo>
                    <a:pt x="201162" y="514100"/>
                  </a:lnTo>
                  <a:lnTo>
                    <a:pt x="167509" y="539150"/>
                  </a:lnTo>
                  <a:lnTo>
                    <a:pt x="136548" y="565308"/>
                  </a:lnTo>
                  <a:lnTo>
                    <a:pt x="108400" y="592528"/>
                  </a:lnTo>
                  <a:lnTo>
                    <a:pt x="61018" y="649963"/>
                  </a:lnTo>
                  <a:lnTo>
                    <a:pt x="42024" y="68008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638738" y="5008562"/>
            <a:ext cx="1522730" cy="1017905"/>
            <a:chOff x="4638738" y="5008562"/>
            <a:chExt cx="1522730" cy="1017905"/>
          </a:xfrm>
        </p:grpSpPr>
        <p:sp>
          <p:nvSpPr>
            <p:cNvPr id="14" name="object 14"/>
            <p:cNvSpPr/>
            <p:nvPr/>
          </p:nvSpPr>
          <p:spPr>
            <a:xfrm>
              <a:off x="4643501" y="5013325"/>
              <a:ext cx="1513205" cy="1008380"/>
            </a:xfrm>
            <a:custGeom>
              <a:avLst/>
              <a:gdLst/>
              <a:ahLst/>
              <a:cxnLst/>
              <a:rect l="l" t="t" r="r" b="b"/>
              <a:pathLst>
                <a:path w="1513204" h="1008379">
                  <a:moveTo>
                    <a:pt x="1210310" y="0"/>
                  </a:moveTo>
                  <a:lnTo>
                    <a:pt x="1210310" y="144018"/>
                  </a:lnTo>
                  <a:lnTo>
                    <a:pt x="302513" y="144018"/>
                  </a:lnTo>
                  <a:lnTo>
                    <a:pt x="302513" y="0"/>
                  </a:lnTo>
                  <a:lnTo>
                    <a:pt x="0" y="288036"/>
                  </a:lnTo>
                  <a:lnTo>
                    <a:pt x="302513" y="576046"/>
                  </a:lnTo>
                  <a:lnTo>
                    <a:pt x="302513" y="432053"/>
                  </a:lnTo>
                  <a:lnTo>
                    <a:pt x="605154" y="432053"/>
                  </a:lnTo>
                  <a:lnTo>
                    <a:pt x="605154" y="720064"/>
                  </a:lnTo>
                  <a:lnTo>
                    <a:pt x="453771" y="720064"/>
                  </a:lnTo>
                  <a:lnTo>
                    <a:pt x="756412" y="1008062"/>
                  </a:lnTo>
                  <a:lnTo>
                    <a:pt x="1058926" y="720064"/>
                  </a:lnTo>
                  <a:lnTo>
                    <a:pt x="907669" y="720064"/>
                  </a:lnTo>
                  <a:lnTo>
                    <a:pt x="907669" y="432053"/>
                  </a:lnTo>
                  <a:lnTo>
                    <a:pt x="1210310" y="432053"/>
                  </a:lnTo>
                  <a:lnTo>
                    <a:pt x="1210310" y="576046"/>
                  </a:lnTo>
                  <a:lnTo>
                    <a:pt x="1512824" y="288036"/>
                  </a:lnTo>
                  <a:lnTo>
                    <a:pt x="121031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3501" y="5013325"/>
              <a:ext cx="1513205" cy="1008380"/>
            </a:xfrm>
            <a:custGeom>
              <a:avLst/>
              <a:gdLst/>
              <a:ahLst/>
              <a:cxnLst/>
              <a:rect l="l" t="t" r="r" b="b"/>
              <a:pathLst>
                <a:path w="1513204" h="1008379">
                  <a:moveTo>
                    <a:pt x="756412" y="1008062"/>
                  </a:moveTo>
                  <a:lnTo>
                    <a:pt x="1058926" y="720064"/>
                  </a:lnTo>
                  <a:lnTo>
                    <a:pt x="907669" y="720064"/>
                  </a:lnTo>
                  <a:lnTo>
                    <a:pt x="907669" y="432053"/>
                  </a:lnTo>
                  <a:lnTo>
                    <a:pt x="1210310" y="432053"/>
                  </a:lnTo>
                  <a:lnTo>
                    <a:pt x="1210310" y="576046"/>
                  </a:lnTo>
                  <a:lnTo>
                    <a:pt x="1512824" y="288036"/>
                  </a:lnTo>
                  <a:lnTo>
                    <a:pt x="1210310" y="0"/>
                  </a:lnTo>
                  <a:lnTo>
                    <a:pt x="1210310" y="144018"/>
                  </a:lnTo>
                  <a:lnTo>
                    <a:pt x="302513" y="144018"/>
                  </a:lnTo>
                  <a:lnTo>
                    <a:pt x="302513" y="0"/>
                  </a:lnTo>
                  <a:lnTo>
                    <a:pt x="0" y="288036"/>
                  </a:lnTo>
                  <a:lnTo>
                    <a:pt x="302513" y="576046"/>
                  </a:lnTo>
                  <a:lnTo>
                    <a:pt x="302513" y="432053"/>
                  </a:lnTo>
                  <a:lnTo>
                    <a:pt x="605154" y="432053"/>
                  </a:lnTo>
                  <a:lnTo>
                    <a:pt x="605154" y="720064"/>
                  </a:lnTo>
                  <a:lnTo>
                    <a:pt x="453771" y="720064"/>
                  </a:lnTo>
                  <a:lnTo>
                    <a:pt x="756412" y="100806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777489" y="5116195"/>
            <a:ext cx="156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ill Sans MT"/>
                <a:cs typeface="Gill Sans MT"/>
              </a:rPr>
              <a:t>Hipótese</a:t>
            </a:r>
            <a:r>
              <a:rPr sz="2400" b="1" spc="-35" dirty="0">
                <a:latin typeface="Gill Sans MT"/>
                <a:cs typeface="Gill Sans MT"/>
              </a:rPr>
              <a:t> </a:t>
            </a:r>
            <a:r>
              <a:rPr sz="2400" b="1" spc="-50" dirty="0">
                <a:latin typeface="Gill Sans MT"/>
                <a:cs typeface="Gill Sans MT"/>
              </a:rPr>
              <a:t>1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8702" y="5116195"/>
            <a:ext cx="156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ill Sans MT"/>
                <a:cs typeface="Gill Sans MT"/>
              </a:rPr>
              <a:t>Hipótese</a:t>
            </a:r>
            <a:r>
              <a:rPr sz="2400" b="1" spc="-40" dirty="0">
                <a:latin typeface="Gill Sans MT"/>
                <a:cs typeface="Gill Sans MT"/>
              </a:rPr>
              <a:t> </a:t>
            </a:r>
            <a:r>
              <a:rPr sz="2400" b="1" spc="-50" dirty="0">
                <a:latin typeface="Gill Sans MT"/>
                <a:cs typeface="Gill Sans MT"/>
              </a:rPr>
              <a:t>2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8222" y="6124447"/>
            <a:ext cx="15633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Gill Sans MT"/>
                <a:cs typeface="Gill Sans MT"/>
              </a:rPr>
              <a:t>Hipótese</a:t>
            </a:r>
            <a:r>
              <a:rPr sz="2400" b="1" spc="-40" dirty="0">
                <a:latin typeface="Gill Sans MT"/>
                <a:cs typeface="Gill Sans MT"/>
              </a:rPr>
              <a:t> </a:t>
            </a:r>
            <a:r>
              <a:rPr sz="2400" b="1" spc="-50" dirty="0">
                <a:latin typeface="Gill Sans MT"/>
                <a:cs typeface="Gill Sans MT"/>
              </a:rPr>
              <a:t>3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5940" y="1430557"/>
            <a:ext cx="2162175" cy="9118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spc="-10" dirty="0">
                <a:latin typeface="Gill Sans MT"/>
                <a:cs typeface="Gill Sans MT"/>
              </a:rPr>
              <a:t>Hipótese:</a:t>
            </a:r>
            <a:endParaRPr sz="260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spc="-10" dirty="0">
                <a:solidFill>
                  <a:srgbClr val="FF5008"/>
                </a:solidFill>
                <a:latin typeface="Gill Sans MT"/>
                <a:cs typeface="Gill Sans MT"/>
              </a:rPr>
              <a:t>TESTÁVEL</a:t>
            </a:r>
            <a:endParaRPr sz="23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3800" y="1700276"/>
            <a:ext cx="3816350" cy="23114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9050" marR="800100">
              <a:lnSpc>
                <a:spcPts val="2880"/>
              </a:lnSpc>
              <a:spcBef>
                <a:spcPts val="85"/>
              </a:spcBef>
            </a:pPr>
            <a:r>
              <a:rPr sz="2400" b="1" dirty="0">
                <a:solidFill>
                  <a:srgbClr val="FF5008"/>
                </a:solidFill>
                <a:latin typeface="Gill Sans MT"/>
                <a:cs typeface="Gill Sans MT"/>
              </a:rPr>
              <a:t>Corroborada</a:t>
            </a:r>
            <a:r>
              <a:rPr sz="2400" b="1" spc="-130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FF5008"/>
                </a:solidFill>
                <a:latin typeface="Gill Sans MT"/>
                <a:cs typeface="Gill Sans MT"/>
              </a:rPr>
              <a:t>(aceita, sustentada):</a:t>
            </a:r>
            <a:endParaRPr sz="2400">
              <a:latin typeface="Gill Sans MT"/>
              <a:cs typeface="Gill Sans MT"/>
            </a:endParaRPr>
          </a:p>
          <a:p>
            <a:pPr marL="76835" marR="66675" indent="82550" algn="ctr">
              <a:lnSpc>
                <a:spcPct val="100000"/>
              </a:lnSpc>
              <a:spcBef>
                <a:spcPts val="480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resultados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confirmam</a:t>
            </a:r>
            <a:r>
              <a:rPr sz="2400" b="1" spc="-40" dirty="0">
                <a:latin typeface="Gill Sans MT"/>
                <a:cs typeface="Gill Sans MT"/>
              </a:rPr>
              <a:t> 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o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enunciado</a:t>
            </a:r>
            <a:r>
              <a:rPr sz="2400" b="1" spc="-3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que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o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pesquisador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sugeriu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antes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estudo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3800" y="4238625"/>
            <a:ext cx="3816350" cy="194627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41375" algn="ctr">
              <a:lnSpc>
                <a:spcPts val="2875"/>
              </a:lnSpc>
            </a:pPr>
            <a:r>
              <a:rPr sz="2400" b="1" dirty="0">
                <a:solidFill>
                  <a:srgbClr val="FF5008"/>
                </a:solidFill>
                <a:latin typeface="Gill Sans MT"/>
                <a:cs typeface="Gill Sans MT"/>
              </a:rPr>
              <a:t>Refutada </a:t>
            </a:r>
            <a:r>
              <a:rPr sz="2400" b="1" spc="-10" dirty="0">
                <a:solidFill>
                  <a:srgbClr val="FF5008"/>
                </a:solidFill>
                <a:latin typeface="Gill Sans MT"/>
                <a:cs typeface="Gill Sans MT"/>
              </a:rPr>
              <a:t>(rejeitada):</a:t>
            </a:r>
            <a:endParaRPr sz="2400">
              <a:latin typeface="Gill Sans MT"/>
              <a:cs typeface="Gill Sans MT"/>
            </a:endParaRPr>
          </a:p>
          <a:p>
            <a:pPr marL="46355" marR="40005" algn="ctr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resultados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latin typeface="Gill Sans MT"/>
                <a:cs typeface="Gill Sans MT"/>
              </a:rPr>
              <a:t>não</a:t>
            </a:r>
            <a:r>
              <a:rPr sz="2400" b="1" spc="-25" dirty="0">
                <a:latin typeface="Gill Sans MT"/>
                <a:cs typeface="Gill Sans MT"/>
              </a:rPr>
              <a:t> </a:t>
            </a:r>
            <a:r>
              <a:rPr sz="2400" b="1" spc="-10" dirty="0">
                <a:latin typeface="Gill Sans MT"/>
                <a:cs typeface="Gill Sans MT"/>
              </a:rPr>
              <a:t>confirmam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o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enunciado</a:t>
            </a:r>
            <a:r>
              <a:rPr sz="2400" b="1" spc="-2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que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50" dirty="0">
                <a:solidFill>
                  <a:srgbClr val="0000CC"/>
                </a:solidFill>
                <a:latin typeface="Gill Sans MT"/>
                <a:cs typeface="Gill Sans MT"/>
              </a:rPr>
              <a:t>o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pesquisador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sugeriu</a:t>
            </a:r>
            <a:r>
              <a:rPr sz="2400" b="1" spc="-4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antes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estudo</a:t>
            </a:r>
            <a:endParaRPr sz="2400">
              <a:latin typeface="Gill Sans MT"/>
              <a:cs typeface="Gill Sans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3113" y="2487612"/>
            <a:ext cx="3034030" cy="3394075"/>
            <a:chOff x="1543113" y="2487612"/>
            <a:chExt cx="3034030" cy="3394075"/>
          </a:xfrm>
        </p:grpSpPr>
        <p:sp>
          <p:nvSpPr>
            <p:cNvPr id="7" name="object 7"/>
            <p:cNvSpPr/>
            <p:nvPr/>
          </p:nvSpPr>
          <p:spPr>
            <a:xfrm>
              <a:off x="3276599" y="2492375"/>
              <a:ext cx="1079500" cy="720725"/>
            </a:xfrm>
            <a:custGeom>
              <a:avLst/>
              <a:gdLst/>
              <a:ahLst/>
              <a:cxnLst/>
              <a:rect l="l" t="t" r="r" b="b"/>
              <a:pathLst>
                <a:path w="1079500" h="720725">
                  <a:moveTo>
                    <a:pt x="359790" y="0"/>
                  </a:moveTo>
                  <a:lnTo>
                    <a:pt x="0" y="0"/>
                  </a:lnTo>
                  <a:lnTo>
                    <a:pt x="0" y="617727"/>
                  </a:lnTo>
                  <a:lnTo>
                    <a:pt x="719709" y="617727"/>
                  </a:lnTo>
                  <a:lnTo>
                    <a:pt x="719709" y="720725"/>
                  </a:lnTo>
                  <a:lnTo>
                    <a:pt x="1079500" y="514858"/>
                  </a:lnTo>
                  <a:lnTo>
                    <a:pt x="719709" y="308863"/>
                  </a:lnTo>
                  <a:lnTo>
                    <a:pt x="719709" y="411861"/>
                  </a:lnTo>
                  <a:lnTo>
                    <a:pt x="359790" y="411861"/>
                  </a:lnTo>
                  <a:lnTo>
                    <a:pt x="359790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6599" y="2492375"/>
              <a:ext cx="1079500" cy="720725"/>
            </a:xfrm>
            <a:custGeom>
              <a:avLst/>
              <a:gdLst/>
              <a:ahLst/>
              <a:cxnLst/>
              <a:rect l="l" t="t" r="r" b="b"/>
              <a:pathLst>
                <a:path w="1079500" h="720725">
                  <a:moveTo>
                    <a:pt x="1079500" y="514858"/>
                  </a:moveTo>
                  <a:lnTo>
                    <a:pt x="719709" y="308863"/>
                  </a:lnTo>
                  <a:lnTo>
                    <a:pt x="719709" y="411861"/>
                  </a:lnTo>
                  <a:lnTo>
                    <a:pt x="359790" y="411861"/>
                  </a:lnTo>
                  <a:lnTo>
                    <a:pt x="359790" y="0"/>
                  </a:lnTo>
                  <a:lnTo>
                    <a:pt x="0" y="0"/>
                  </a:lnTo>
                  <a:lnTo>
                    <a:pt x="0" y="617727"/>
                  </a:lnTo>
                  <a:lnTo>
                    <a:pt x="719709" y="617727"/>
                  </a:lnTo>
                  <a:lnTo>
                    <a:pt x="719709" y="720725"/>
                  </a:lnTo>
                  <a:lnTo>
                    <a:pt x="1079500" y="51485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7875" y="2636773"/>
              <a:ext cx="3024505" cy="3240405"/>
            </a:xfrm>
            <a:custGeom>
              <a:avLst/>
              <a:gdLst/>
              <a:ahLst/>
              <a:cxnLst/>
              <a:rect l="l" t="t" r="r" b="b"/>
              <a:pathLst>
                <a:path w="3024504" h="3240404">
                  <a:moveTo>
                    <a:pt x="1007999" y="0"/>
                  </a:moveTo>
                  <a:lnTo>
                    <a:pt x="0" y="0"/>
                  </a:lnTo>
                  <a:lnTo>
                    <a:pt x="0" y="2777236"/>
                  </a:lnTo>
                  <a:lnTo>
                    <a:pt x="2015998" y="2777236"/>
                  </a:lnTo>
                  <a:lnTo>
                    <a:pt x="2015998" y="3240151"/>
                  </a:lnTo>
                  <a:lnTo>
                    <a:pt x="3024124" y="2314448"/>
                  </a:lnTo>
                  <a:lnTo>
                    <a:pt x="2015998" y="1388618"/>
                  </a:lnTo>
                  <a:lnTo>
                    <a:pt x="2015998" y="1851533"/>
                  </a:lnTo>
                  <a:lnTo>
                    <a:pt x="1007999" y="1851533"/>
                  </a:lnTo>
                  <a:lnTo>
                    <a:pt x="1007999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7875" y="2636773"/>
              <a:ext cx="3024505" cy="3240405"/>
            </a:xfrm>
            <a:custGeom>
              <a:avLst/>
              <a:gdLst/>
              <a:ahLst/>
              <a:cxnLst/>
              <a:rect l="l" t="t" r="r" b="b"/>
              <a:pathLst>
                <a:path w="3024504" h="3240404">
                  <a:moveTo>
                    <a:pt x="3024124" y="2314448"/>
                  </a:moveTo>
                  <a:lnTo>
                    <a:pt x="2015998" y="1388618"/>
                  </a:lnTo>
                  <a:lnTo>
                    <a:pt x="2015998" y="1851533"/>
                  </a:lnTo>
                  <a:lnTo>
                    <a:pt x="1007999" y="1851533"/>
                  </a:lnTo>
                  <a:lnTo>
                    <a:pt x="1007999" y="0"/>
                  </a:lnTo>
                  <a:lnTo>
                    <a:pt x="0" y="0"/>
                  </a:lnTo>
                  <a:lnTo>
                    <a:pt x="0" y="2777236"/>
                  </a:lnTo>
                  <a:lnTo>
                    <a:pt x="2015998" y="2777236"/>
                  </a:lnTo>
                  <a:lnTo>
                    <a:pt x="2015998" y="3240151"/>
                  </a:lnTo>
                  <a:lnTo>
                    <a:pt x="3024124" y="23144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286343" y="196263"/>
            <a:ext cx="75438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Método</a:t>
            </a:r>
            <a:r>
              <a:rPr spc="-5" dirty="0"/>
              <a:t> </a:t>
            </a:r>
            <a:r>
              <a:rPr dirty="0"/>
              <a:t>Científico</a:t>
            </a:r>
            <a:r>
              <a:rPr spc="-3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dirty="0"/>
              <a:t>Características</a:t>
            </a:r>
            <a:r>
              <a:rPr spc="-15" dirty="0"/>
              <a:t> </a:t>
            </a:r>
            <a:r>
              <a:rPr spc="-25" dirty="0"/>
              <a:t>das </a:t>
            </a:r>
            <a:r>
              <a:rPr spc="-10" dirty="0"/>
              <a:t>Hipóteses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773" y="439195"/>
            <a:ext cx="663422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080510" algn="l"/>
              </a:tabLst>
            </a:pPr>
            <a:r>
              <a:rPr dirty="0">
                <a:solidFill>
                  <a:srgbClr val="464652"/>
                </a:solidFill>
              </a:rPr>
              <a:t>Método</a:t>
            </a:r>
            <a:r>
              <a:rPr spc="-5" dirty="0">
                <a:solidFill>
                  <a:srgbClr val="464652"/>
                </a:solidFill>
              </a:rPr>
              <a:t> </a:t>
            </a:r>
            <a:r>
              <a:rPr spc="-10" dirty="0">
                <a:solidFill>
                  <a:srgbClr val="464652"/>
                </a:solidFill>
              </a:rPr>
              <a:t>Científico</a:t>
            </a:r>
            <a:r>
              <a:rPr dirty="0">
                <a:solidFill>
                  <a:srgbClr val="464652"/>
                </a:solidFill>
              </a:rPr>
              <a:t>	–</a:t>
            </a:r>
            <a:r>
              <a:rPr spc="-20" dirty="0">
                <a:solidFill>
                  <a:srgbClr val="464652"/>
                </a:solidFill>
              </a:rPr>
              <a:t> </a:t>
            </a:r>
            <a:r>
              <a:rPr dirty="0">
                <a:solidFill>
                  <a:srgbClr val="FF5008"/>
                </a:solidFill>
              </a:rPr>
              <a:t>PASSO</a:t>
            </a:r>
            <a:r>
              <a:rPr spc="-15" dirty="0">
                <a:solidFill>
                  <a:srgbClr val="FF5008"/>
                </a:solidFill>
              </a:rPr>
              <a:t> </a:t>
            </a:r>
            <a:r>
              <a:rPr spc="-50" dirty="0">
                <a:solidFill>
                  <a:srgbClr val="FF5008"/>
                </a:solidFill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4367" y="1339876"/>
            <a:ext cx="8357870" cy="34772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680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600" b="1" dirty="0">
                <a:latin typeface="Gill Sans MT"/>
                <a:cs typeface="Gill Sans MT"/>
              </a:rPr>
              <a:t>Obtenção</a:t>
            </a:r>
            <a:r>
              <a:rPr sz="2600" b="1" spc="-4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dos</a:t>
            </a:r>
            <a:r>
              <a:rPr sz="2600" b="1" spc="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dados</a:t>
            </a:r>
            <a:r>
              <a:rPr sz="2600" b="1" spc="-20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(coleta</a:t>
            </a:r>
            <a:r>
              <a:rPr sz="2600" b="1" spc="-25" dirty="0">
                <a:latin typeface="Gill Sans MT"/>
                <a:cs typeface="Gill Sans MT"/>
              </a:rPr>
              <a:t> </a:t>
            </a:r>
            <a:r>
              <a:rPr sz="2600" b="1" dirty="0">
                <a:latin typeface="Gill Sans MT"/>
                <a:cs typeface="Gill Sans MT"/>
              </a:rPr>
              <a:t>de</a:t>
            </a:r>
            <a:r>
              <a:rPr sz="2600" b="1" spc="-5" dirty="0">
                <a:latin typeface="Gill Sans MT"/>
                <a:cs typeface="Gill Sans MT"/>
              </a:rPr>
              <a:t> </a:t>
            </a:r>
            <a:r>
              <a:rPr sz="2600" b="1" spc="-10" dirty="0">
                <a:latin typeface="Gill Sans MT"/>
                <a:cs typeface="Gill Sans MT"/>
              </a:rPr>
              <a:t>dados):</a:t>
            </a:r>
            <a:endParaRPr sz="2600" dirty="0">
              <a:latin typeface="Gill Sans MT"/>
              <a:cs typeface="Gill Sans MT"/>
            </a:endParaRPr>
          </a:p>
          <a:p>
            <a:pPr marL="561340" lvl="1" indent="-275590">
              <a:lnSpc>
                <a:spcPct val="100000"/>
              </a:lnSpc>
              <a:spcBef>
                <a:spcPts val="515"/>
              </a:spcBef>
              <a:buClr>
                <a:srgbClr val="9FB8CD"/>
              </a:buClr>
              <a:buSzPct val="76086"/>
              <a:buFont typeface="Wingdings 3"/>
              <a:buChar char=""/>
              <a:tabLst>
                <a:tab pos="561340" algn="l"/>
                <a:tab pos="561975" algn="l"/>
              </a:tabLst>
            </a:pPr>
            <a:r>
              <a:rPr sz="2300" b="1" dirty="0">
                <a:latin typeface="Gill Sans MT"/>
                <a:cs typeface="Gill Sans MT"/>
              </a:rPr>
              <a:t>Normalmente</a:t>
            </a:r>
            <a:r>
              <a:rPr sz="2300" b="1" spc="-5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é</a:t>
            </a:r>
            <a:r>
              <a:rPr sz="2300" b="1" spc="-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a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etapa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mais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fácil</a:t>
            </a:r>
            <a:r>
              <a:rPr sz="2300" b="1" spc="-1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...</a:t>
            </a:r>
            <a:r>
              <a:rPr sz="2300" b="1" spc="-229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o</a:t>
            </a:r>
            <a:r>
              <a:rPr sz="2300" b="1" spc="-2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pesquisador</a:t>
            </a:r>
            <a:r>
              <a:rPr sz="2300" b="1" spc="-30" dirty="0">
                <a:latin typeface="Gill Sans MT"/>
                <a:cs typeface="Gill Sans MT"/>
              </a:rPr>
              <a:t> </a:t>
            </a:r>
            <a:r>
              <a:rPr sz="2300" b="1" spc="-25" dirty="0">
                <a:latin typeface="Gill Sans MT"/>
                <a:cs typeface="Gill Sans MT"/>
              </a:rPr>
              <a:t>já</a:t>
            </a:r>
            <a:endParaRPr sz="2300" dirty="0">
              <a:latin typeface="Gill Sans MT"/>
              <a:cs typeface="Gill Sans MT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300" b="1" dirty="0">
                <a:latin typeface="Gill Sans MT"/>
                <a:cs typeface="Gill Sans MT"/>
              </a:rPr>
              <a:t>realizou</a:t>
            </a:r>
            <a:r>
              <a:rPr sz="2300" b="1" spc="-155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diversas</a:t>
            </a:r>
            <a:r>
              <a:rPr sz="2300" b="1" spc="-8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vezes</a:t>
            </a:r>
            <a:r>
              <a:rPr sz="2300" b="1" spc="-60" dirty="0">
                <a:latin typeface="Gill Sans MT"/>
                <a:cs typeface="Gill Sans MT"/>
              </a:rPr>
              <a:t> </a:t>
            </a:r>
            <a:r>
              <a:rPr sz="2300" b="1" dirty="0">
                <a:latin typeface="Gill Sans MT"/>
                <a:cs typeface="Gill Sans MT"/>
              </a:rPr>
              <a:t>...</a:t>
            </a:r>
            <a:r>
              <a:rPr sz="2300" b="1" spc="-229" dirty="0">
                <a:latin typeface="Gill Sans MT"/>
                <a:cs typeface="Gill Sans MT"/>
              </a:rPr>
              <a:t> </a:t>
            </a:r>
            <a:r>
              <a:rPr sz="2300" b="1" spc="-10" dirty="0">
                <a:latin typeface="Gill Sans MT"/>
                <a:cs typeface="Gill Sans MT"/>
              </a:rPr>
              <a:t>(rotina)</a:t>
            </a:r>
            <a:endParaRPr sz="23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00" dirty="0">
              <a:latin typeface="Gill Sans MT"/>
              <a:cs typeface="Gill Sans MT"/>
            </a:endParaRPr>
          </a:p>
          <a:p>
            <a:pPr marL="2217420">
              <a:lnSpc>
                <a:spcPct val="100000"/>
              </a:lnSpc>
            </a:pPr>
            <a:r>
              <a:rPr sz="2400" b="1" dirty="0">
                <a:solidFill>
                  <a:srgbClr val="FF5008"/>
                </a:solidFill>
                <a:latin typeface="Gill Sans MT"/>
                <a:cs typeface="Gill Sans MT"/>
              </a:rPr>
              <a:t>Entretanto</a:t>
            </a:r>
            <a:r>
              <a:rPr sz="2400" b="1" spc="-55" dirty="0">
                <a:solidFill>
                  <a:srgbClr val="FF5008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FF5008"/>
                </a:solidFill>
                <a:latin typeface="Gill Sans MT"/>
                <a:cs typeface="Gill Sans MT"/>
              </a:rPr>
              <a:t>antes:</a:t>
            </a:r>
            <a:endParaRPr sz="2400" dirty="0">
              <a:latin typeface="Gill Sans MT"/>
              <a:cs typeface="Gill Sans MT"/>
            </a:endParaRPr>
          </a:p>
          <a:p>
            <a:pPr marL="2403475" lvl="2" indent="-186690">
              <a:lnSpc>
                <a:spcPct val="100000"/>
              </a:lnSpc>
              <a:spcBef>
                <a:spcPts val="575"/>
              </a:spcBef>
              <a:buChar char="-"/>
              <a:tabLst>
                <a:tab pos="2404110" algn="l"/>
              </a:tabLst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Decisão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sobre</a:t>
            </a:r>
            <a:r>
              <a:rPr sz="2400" b="1" spc="-2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os</a:t>
            </a:r>
            <a:r>
              <a:rPr sz="2400" b="1" spc="-3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métodos;</a:t>
            </a:r>
            <a:endParaRPr sz="2400" dirty="0">
              <a:latin typeface="Gill Sans MT"/>
              <a:cs typeface="Gill Sans MT"/>
            </a:endParaRPr>
          </a:p>
          <a:p>
            <a:pPr marL="2403475" lvl="2" indent="-186690">
              <a:lnSpc>
                <a:spcPct val="100000"/>
              </a:lnSpc>
              <a:spcBef>
                <a:spcPts val="575"/>
              </a:spcBef>
              <a:buChar char="-"/>
              <a:tabLst>
                <a:tab pos="2404110" algn="l"/>
              </a:tabLst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Fidegnidade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dos</a:t>
            </a:r>
            <a:r>
              <a:rPr sz="2400" b="1" spc="-1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instrumentos de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medida;</a:t>
            </a:r>
            <a:endParaRPr sz="2400" dirty="0">
              <a:latin typeface="Gill Sans MT"/>
              <a:cs typeface="Gill Sans MT"/>
            </a:endParaRPr>
          </a:p>
          <a:p>
            <a:pPr marL="2403475" lvl="2" indent="-186690">
              <a:lnSpc>
                <a:spcPct val="100000"/>
              </a:lnSpc>
              <a:spcBef>
                <a:spcPts val="580"/>
              </a:spcBef>
              <a:buChar char="-"/>
              <a:tabLst>
                <a:tab pos="2404110" algn="l"/>
              </a:tabLst>
            </a:pP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Objetividade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dirty="0">
                <a:solidFill>
                  <a:srgbClr val="0000CC"/>
                </a:solidFill>
                <a:latin typeface="Gill Sans MT"/>
                <a:cs typeface="Gill Sans MT"/>
              </a:rPr>
              <a:t>e</a:t>
            </a:r>
            <a:r>
              <a:rPr sz="2400" b="1" spc="-5" dirty="0">
                <a:solidFill>
                  <a:srgbClr val="0000CC"/>
                </a:solidFill>
                <a:latin typeface="Gill Sans MT"/>
                <a:cs typeface="Gill Sans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Gill Sans MT"/>
                <a:cs typeface="Gill Sans MT"/>
              </a:rPr>
              <a:t>precisão.</a:t>
            </a:r>
            <a:endParaRPr sz="2400" dirty="0">
              <a:latin typeface="Gill Sans MT"/>
              <a:cs typeface="Gill Sans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22325" y="4936426"/>
            <a:ext cx="2673985" cy="1737995"/>
            <a:chOff x="822325" y="4936426"/>
            <a:chExt cx="2673985" cy="1737995"/>
          </a:xfrm>
        </p:grpSpPr>
        <p:sp>
          <p:nvSpPr>
            <p:cNvPr id="10" name="object 10"/>
            <p:cNvSpPr/>
            <p:nvPr/>
          </p:nvSpPr>
          <p:spPr>
            <a:xfrm>
              <a:off x="827087" y="4941189"/>
              <a:ext cx="2664460" cy="1728470"/>
            </a:xfrm>
            <a:custGeom>
              <a:avLst/>
              <a:gdLst/>
              <a:ahLst/>
              <a:cxnLst/>
              <a:rect l="l" t="t" r="r" b="b"/>
              <a:pathLst>
                <a:path w="2664460" h="1728470">
                  <a:moveTo>
                    <a:pt x="2423858" y="288036"/>
                  </a:moveTo>
                  <a:lnTo>
                    <a:pt x="239979" y="288036"/>
                  </a:lnTo>
                  <a:lnTo>
                    <a:pt x="191614" y="292911"/>
                  </a:lnTo>
                  <a:lnTo>
                    <a:pt x="146568" y="306895"/>
                  </a:lnTo>
                  <a:lnTo>
                    <a:pt x="105804" y="329023"/>
                  </a:lnTo>
                  <a:lnTo>
                    <a:pt x="70288" y="358330"/>
                  </a:lnTo>
                  <a:lnTo>
                    <a:pt x="40984" y="393852"/>
                  </a:lnTo>
                  <a:lnTo>
                    <a:pt x="18858" y="434625"/>
                  </a:lnTo>
                  <a:lnTo>
                    <a:pt x="4875" y="479684"/>
                  </a:lnTo>
                  <a:lnTo>
                    <a:pt x="0" y="528066"/>
                  </a:lnTo>
                  <a:lnTo>
                    <a:pt x="0" y="1487919"/>
                  </a:lnTo>
                  <a:lnTo>
                    <a:pt x="4875" y="1536283"/>
                  </a:lnTo>
                  <a:lnTo>
                    <a:pt x="18858" y="1581330"/>
                  </a:lnTo>
                  <a:lnTo>
                    <a:pt x="40984" y="1622094"/>
                  </a:lnTo>
                  <a:lnTo>
                    <a:pt x="70288" y="1657610"/>
                  </a:lnTo>
                  <a:lnTo>
                    <a:pt x="105804" y="1686913"/>
                  </a:lnTo>
                  <a:lnTo>
                    <a:pt x="146568" y="1709039"/>
                  </a:lnTo>
                  <a:lnTo>
                    <a:pt x="191614" y="1723022"/>
                  </a:lnTo>
                  <a:lnTo>
                    <a:pt x="239979" y="1727898"/>
                  </a:lnTo>
                  <a:lnTo>
                    <a:pt x="2423858" y="1727898"/>
                  </a:lnTo>
                  <a:lnTo>
                    <a:pt x="2472203" y="1723022"/>
                  </a:lnTo>
                  <a:lnTo>
                    <a:pt x="2517245" y="1709039"/>
                  </a:lnTo>
                  <a:lnTo>
                    <a:pt x="2558015" y="1686913"/>
                  </a:lnTo>
                  <a:lnTo>
                    <a:pt x="2593546" y="1657610"/>
                  </a:lnTo>
                  <a:lnTo>
                    <a:pt x="2622867" y="1622094"/>
                  </a:lnTo>
                  <a:lnTo>
                    <a:pt x="2645011" y="1581330"/>
                  </a:lnTo>
                  <a:lnTo>
                    <a:pt x="2659007" y="1536283"/>
                  </a:lnTo>
                  <a:lnTo>
                    <a:pt x="2663888" y="1487919"/>
                  </a:lnTo>
                  <a:lnTo>
                    <a:pt x="2663888" y="528066"/>
                  </a:lnTo>
                  <a:lnTo>
                    <a:pt x="2659007" y="479684"/>
                  </a:lnTo>
                  <a:lnTo>
                    <a:pt x="2645011" y="434625"/>
                  </a:lnTo>
                  <a:lnTo>
                    <a:pt x="2622867" y="393852"/>
                  </a:lnTo>
                  <a:lnTo>
                    <a:pt x="2593546" y="358330"/>
                  </a:lnTo>
                  <a:lnTo>
                    <a:pt x="2558015" y="329023"/>
                  </a:lnTo>
                  <a:lnTo>
                    <a:pt x="2517245" y="306895"/>
                  </a:lnTo>
                  <a:lnTo>
                    <a:pt x="2472203" y="292911"/>
                  </a:lnTo>
                  <a:lnTo>
                    <a:pt x="2423858" y="288036"/>
                  </a:lnTo>
                  <a:close/>
                </a:path>
                <a:path w="2664460" h="1728470">
                  <a:moveTo>
                    <a:pt x="2497391" y="0"/>
                  </a:moveTo>
                  <a:lnTo>
                    <a:pt x="1553908" y="288036"/>
                  </a:lnTo>
                  <a:lnTo>
                    <a:pt x="2219896" y="288036"/>
                  </a:lnTo>
                  <a:lnTo>
                    <a:pt x="2497391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7087" y="4941189"/>
              <a:ext cx="2664460" cy="1728470"/>
            </a:xfrm>
            <a:custGeom>
              <a:avLst/>
              <a:gdLst/>
              <a:ahLst/>
              <a:cxnLst/>
              <a:rect l="l" t="t" r="r" b="b"/>
              <a:pathLst>
                <a:path w="2664460" h="1728470">
                  <a:moveTo>
                    <a:pt x="2663888" y="1487919"/>
                  </a:moveTo>
                  <a:lnTo>
                    <a:pt x="2659007" y="1536283"/>
                  </a:lnTo>
                  <a:lnTo>
                    <a:pt x="2645011" y="1581330"/>
                  </a:lnTo>
                  <a:lnTo>
                    <a:pt x="2622867" y="1622094"/>
                  </a:lnTo>
                  <a:lnTo>
                    <a:pt x="2593546" y="1657610"/>
                  </a:lnTo>
                  <a:lnTo>
                    <a:pt x="2558015" y="1686913"/>
                  </a:lnTo>
                  <a:lnTo>
                    <a:pt x="2517245" y="1709039"/>
                  </a:lnTo>
                  <a:lnTo>
                    <a:pt x="2472203" y="1723022"/>
                  </a:lnTo>
                  <a:lnTo>
                    <a:pt x="2423858" y="1727898"/>
                  </a:lnTo>
                  <a:lnTo>
                    <a:pt x="2219896" y="1727898"/>
                  </a:lnTo>
                  <a:lnTo>
                    <a:pt x="1553908" y="1727898"/>
                  </a:lnTo>
                  <a:lnTo>
                    <a:pt x="239979" y="1727898"/>
                  </a:lnTo>
                  <a:lnTo>
                    <a:pt x="191614" y="1723022"/>
                  </a:lnTo>
                  <a:lnTo>
                    <a:pt x="146568" y="1709039"/>
                  </a:lnTo>
                  <a:lnTo>
                    <a:pt x="105804" y="1686913"/>
                  </a:lnTo>
                  <a:lnTo>
                    <a:pt x="70288" y="1657610"/>
                  </a:lnTo>
                  <a:lnTo>
                    <a:pt x="40984" y="1622094"/>
                  </a:lnTo>
                  <a:lnTo>
                    <a:pt x="18858" y="1581330"/>
                  </a:lnTo>
                  <a:lnTo>
                    <a:pt x="4875" y="1536283"/>
                  </a:lnTo>
                  <a:lnTo>
                    <a:pt x="0" y="1487919"/>
                  </a:lnTo>
                  <a:lnTo>
                    <a:pt x="0" y="887984"/>
                  </a:lnTo>
                  <a:lnTo>
                    <a:pt x="0" y="528066"/>
                  </a:lnTo>
                  <a:lnTo>
                    <a:pt x="4875" y="479684"/>
                  </a:lnTo>
                  <a:lnTo>
                    <a:pt x="18858" y="434625"/>
                  </a:lnTo>
                  <a:lnTo>
                    <a:pt x="40984" y="393852"/>
                  </a:lnTo>
                  <a:lnTo>
                    <a:pt x="70288" y="358330"/>
                  </a:lnTo>
                  <a:lnTo>
                    <a:pt x="105804" y="329023"/>
                  </a:lnTo>
                  <a:lnTo>
                    <a:pt x="146568" y="306895"/>
                  </a:lnTo>
                  <a:lnTo>
                    <a:pt x="191614" y="292911"/>
                  </a:lnTo>
                  <a:lnTo>
                    <a:pt x="239979" y="288036"/>
                  </a:lnTo>
                  <a:lnTo>
                    <a:pt x="1553908" y="288036"/>
                  </a:lnTo>
                  <a:lnTo>
                    <a:pt x="2497391" y="0"/>
                  </a:lnTo>
                  <a:lnTo>
                    <a:pt x="2219896" y="288036"/>
                  </a:lnTo>
                  <a:lnTo>
                    <a:pt x="2423858" y="288036"/>
                  </a:lnTo>
                  <a:lnTo>
                    <a:pt x="2472203" y="292911"/>
                  </a:lnTo>
                  <a:lnTo>
                    <a:pt x="2517245" y="306895"/>
                  </a:lnTo>
                  <a:lnTo>
                    <a:pt x="2558015" y="329023"/>
                  </a:lnTo>
                  <a:lnTo>
                    <a:pt x="2593546" y="358330"/>
                  </a:lnTo>
                  <a:lnTo>
                    <a:pt x="2622867" y="393852"/>
                  </a:lnTo>
                  <a:lnTo>
                    <a:pt x="2645011" y="434625"/>
                  </a:lnTo>
                  <a:lnTo>
                    <a:pt x="2659007" y="479684"/>
                  </a:lnTo>
                  <a:lnTo>
                    <a:pt x="2663888" y="528066"/>
                  </a:lnTo>
                  <a:lnTo>
                    <a:pt x="2663888" y="887984"/>
                  </a:lnTo>
                  <a:lnTo>
                    <a:pt x="2663888" y="148791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11376" y="5324297"/>
            <a:ext cx="18954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9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5008"/>
                </a:solidFill>
                <a:latin typeface="Gill Sans MT"/>
                <a:cs typeface="Gill Sans MT"/>
              </a:rPr>
              <a:t>Fidegnidade: </a:t>
            </a:r>
            <a:r>
              <a:rPr sz="1800" b="1" dirty="0">
                <a:latin typeface="Gill Sans MT"/>
                <a:cs typeface="Gill Sans MT"/>
              </a:rPr>
              <a:t>consistência</a:t>
            </a:r>
            <a:r>
              <a:rPr sz="1800" b="1" spc="-2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ou</a:t>
            </a:r>
            <a:r>
              <a:rPr sz="1800" b="1" spc="10" dirty="0">
                <a:latin typeface="Gill Sans MT"/>
                <a:cs typeface="Gill Sans MT"/>
              </a:rPr>
              <a:t> </a:t>
            </a:r>
            <a:r>
              <a:rPr sz="1800" b="1" spc="-50" dirty="0">
                <a:latin typeface="Gill Sans MT"/>
                <a:cs typeface="Gill Sans MT"/>
              </a:rPr>
              <a:t>a </a:t>
            </a:r>
            <a:r>
              <a:rPr sz="1800" b="1" dirty="0">
                <a:latin typeface="Gill Sans MT"/>
                <a:cs typeface="Gill Sans MT"/>
              </a:rPr>
              <a:t>possibilidade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spc="-25" dirty="0">
                <a:latin typeface="Gill Sans MT"/>
                <a:cs typeface="Gill Sans MT"/>
              </a:rPr>
              <a:t>de </a:t>
            </a:r>
            <a:r>
              <a:rPr sz="1800" b="1" dirty="0">
                <a:latin typeface="Gill Sans MT"/>
                <a:cs typeface="Gill Sans MT"/>
              </a:rPr>
              <a:t>repetição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de</a:t>
            </a:r>
            <a:r>
              <a:rPr sz="1800" b="1" spc="-15" dirty="0">
                <a:latin typeface="Gill Sans MT"/>
                <a:cs typeface="Gill Sans MT"/>
              </a:rPr>
              <a:t> </a:t>
            </a:r>
            <a:r>
              <a:rPr sz="1800" b="1" spc="-25" dirty="0">
                <a:latin typeface="Gill Sans MT"/>
                <a:cs typeface="Gill Sans MT"/>
              </a:rPr>
              <a:t>uma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7773" y="6421932"/>
            <a:ext cx="821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Gill Sans MT"/>
                <a:cs typeface="Gill Sans MT"/>
              </a:rPr>
              <a:t>medida</a:t>
            </a:r>
            <a:endParaRPr sz="1800">
              <a:latin typeface="Gill Sans MT"/>
              <a:cs typeface="Gill Sans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72062" y="4865052"/>
            <a:ext cx="2673350" cy="1737360"/>
            <a:chOff x="5072062" y="4865052"/>
            <a:chExt cx="2673350" cy="1737360"/>
          </a:xfrm>
        </p:grpSpPr>
        <p:sp>
          <p:nvSpPr>
            <p:cNvPr id="15" name="object 15"/>
            <p:cNvSpPr/>
            <p:nvPr/>
          </p:nvSpPr>
          <p:spPr>
            <a:xfrm>
              <a:off x="5076825" y="4869815"/>
              <a:ext cx="2663825" cy="1727835"/>
            </a:xfrm>
            <a:custGeom>
              <a:avLst/>
              <a:gdLst/>
              <a:ahLst/>
              <a:cxnLst/>
              <a:rect l="l" t="t" r="r" b="b"/>
              <a:pathLst>
                <a:path w="2663825" h="1727834">
                  <a:moveTo>
                    <a:pt x="2423795" y="287909"/>
                  </a:moveTo>
                  <a:lnTo>
                    <a:pt x="240029" y="287909"/>
                  </a:lnTo>
                  <a:lnTo>
                    <a:pt x="191648" y="292789"/>
                  </a:lnTo>
                  <a:lnTo>
                    <a:pt x="146589" y="306786"/>
                  </a:lnTo>
                  <a:lnTo>
                    <a:pt x="105816" y="328929"/>
                  </a:lnTo>
                  <a:lnTo>
                    <a:pt x="70294" y="358251"/>
                  </a:lnTo>
                  <a:lnTo>
                    <a:pt x="40987" y="393781"/>
                  </a:lnTo>
                  <a:lnTo>
                    <a:pt x="18859" y="434552"/>
                  </a:lnTo>
                  <a:lnTo>
                    <a:pt x="4875" y="479594"/>
                  </a:lnTo>
                  <a:lnTo>
                    <a:pt x="0" y="527939"/>
                  </a:lnTo>
                  <a:lnTo>
                    <a:pt x="0" y="1487855"/>
                  </a:lnTo>
                  <a:lnTo>
                    <a:pt x="4875" y="1536220"/>
                  </a:lnTo>
                  <a:lnTo>
                    <a:pt x="18859" y="1581266"/>
                  </a:lnTo>
                  <a:lnTo>
                    <a:pt x="40987" y="1622030"/>
                  </a:lnTo>
                  <a:lnTo>
                    <a:pt x="70294" y="1657546"/>
                  </a:lnTo>
                  <a:lnTo>
                    <a:pt x="105816" y="1686850"/>
                  </a:lnTo>
                  <a:lnTo>
                    <a:pt x="146589" y="1708976"/>
                  </a:lnTo>
                  <a:lnTo>
                    <a:pt x="191648" y="1722959"/>
                  </a:lnTo>
                  <a:lnTo>
                    <a:pt x="240029" y="1727835"/>
                  </a:lnTo>
                  <a:lnTo>
                    <a:pt x="2423795" y="1727835"/>
                  </a:lnTo>
                  <a:lnTo>
                    <a:pt x="2472176" y="1722959"/>
                  </a:lnTo>
                  <a:lnTo>
                    <a:pt x="2517235" y="1708976"/>
                  </a:lnTo>
                  <a:lnTo>
                    <a:pt x="2558008" y="1686850"/>
                  </a:lnTo>
                  <a:lnTo>
                    <a:pt x="2593530" y="1657546"/>
                  </a:lnTo>
                  <a:lnTo>
                    <a:pt x="2622837" y="1622030"/>
                  </a:lnTo>
                  <a:lnTo>
                    <a:pt x="2644965" y="1581266"/>
                  </a:lnTo>
                  <a:lnTo>
                    <a:pt x="2658949" y="1536220"/>
                  </a:lnTo>
                  <a:lnTo>
                    <a:pt x="2663825" y="1487855"/>
                  </a:lnTo>
                  <a:lnTo>
                    <a:pt x="2663825" y="527939"/>
                  </a:lnTo>
                  <a:lnTo>
                    <a:pt x="2658949" y="479594"/>
                  </a:lnTo>
                  <a:lnTo>
                    <a:pt x="2644965" y="434552"/>
                  </a:lnTo>
                  <a:lnTo>
                    <a:pt x="2622837" y="393781"/>
                  </a:lnTo>
                  <a:lnTo>
                    <a:pt x="2593530" y="358251"/>
                  </a:lnTo>
                  <a:lnTo>
                    <a:pt x="2558008" y="328929"/>
                  </a:lnTo>
                  <a:lnTo>
                    <a:pt x="2517235" y="306786"/>
                  </a:lnTo>
                  <a:lnTo>
                    <a:pt x="2472176" y="292789"/>
                  </a:lnTo>
                  <a:lnTo>
                    <a:pt x="2423795" y="287909"/>
                  </a:lnTo>
                  <a:close/>
                </a:path>
                <a:path w="2663825" h="1727834">
                  <a:moveTo>
                    <a:pt x="166497" y="0"/>
                  </a:moveTo>
                  <a:lnTo>
                    <a:pt x="443991" y="287909"/>
                  </a:lnTo>
                  <a:lnTo>
                    <a:pt x="1109979" y="287909"/>
                  </a:lnTo>
                  <a:lnTo>
                    <a:pt x="166497" y="0"/>
                  </a:lnTo>
                  <a:close/>
                </a:path>
              </a:pathLst>
            </a:custGeom>
            <a:solidFill>
              <a:srgbClr val="717B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76825" y="4869815"/>
              <a:ext cx="2663825" cy="1727835"/>
            </a:xfrm>
            <a:custGeom>
              <a:avLst/>
              <a:gdLst/>
              <a:ahLst/>
              <a:cxnLst/>
              <a:rect l="l" t="t" r="r" b="b"/>
              <a:pathLst>
                <a:path w="2663825" h="1727834">
                  <a:moveTo>
                    <a:pt x="0" y="1487855"/>
                  </a:moveTo>
                  <a:lnTo>
                    <a:pt x="4875" y="1536220"/>
                  </a:lnTo>
                  <a:lnTo>
                    <a:pt x="18859" y="1581266"/>
                  </a:lnTo>
                  <a:lnTo>
                    <a:pt x="40987" y="1622030"/>
                  </a:lnTo>
                  <a:lnTo>
                    <a:pt x="70294" y="1657546"/>
                  </a:lnTo>
                  <a:lnTo>
                    <a:pt x="105816" y="1686850"/>
                  </a:lnTo>
                  <a:lnTo>
                    <a:pt x="146589" y="1708976"/>
                  </a:lnTo>
                  <a:lnTo>
                    <a:pt x="191648" y="1722959"/>
                  </a:lnTo>
                  <a:lnTo>
                    <a:pt x="240029" y="1727835"/>
                  </a:lnTo>
                  <a:lnTo>
                    <a:pt x="443991" y="1727835"/>
                  </a:lnTo>
                  <a:lnTo>
                    <a:pt x="1109979" y="1727835"/>
                  </a:lnTo>
                  <a:lnTo>
                    <a:pt x="2423795" y="1727835"/>
                  </a:lnTo>
                  <a:lnTo>
                    <a:pt x="2472176" y="1722959"/>
                  </a:lnTo>
                  <a:lnTo>
                    <a:pt x="2517235" y="1708976"/>
                  </a:lnTo>
                  <a:lnTo>
                    <a:pt x="2558008" y="1686850"/>
                  </a:lnTo>
                  <a:lnTo>
                    <a:pt x="2593530" y="1657546"/>
                  </a:lnTo>
                  <a:lnTo>
                    <a:pt x="2622837" y="1622030"/>
                  </a:lnTo>
                  <a:lnTo>
                    <a:pt x="2644965" y="1581266"/>
                  </a:lnTo>
                  <a:lnTo>
                    <a:pt x="2658949" y="1536220"/>
                  </a:lnTo>
                  <a:lnTo>
                    <a:pt x="2663825" y="1487855"/>
                  </a:lnTo>
                  <a:lnTo>
                    <a:pt x="2663825" y="887907"/>
                  </a:lnTo>
                  <a:lnTo>
                    <a:pt x="2663825" y="527939"/>
                  </a:lnTo>
                  <a:lnTo>
                    <a:pt x="2658949" y="479594"/>
                  </a:lnTo>
                  <a:lnTo>
                    <a:pt x="2644965" y="434552"/>
                  </a:lnTo>
                  <a:lnTo>
                    <a:pt x="2622837" y="393781"/>
                  </a:lnTo>
                  <a:lnTo>
                    <a:pt x="2593530" y="358251"/>
                  </a:lnTo>
                  <a:lnTo>
                    <a:pt x="2558008" y="328929"/>
                  </a:lnTo>
                  <a:lnTo>
                    <a:pt x="2517235" y="306786"/>
                  </a:lnTo>
                  <a:lnTo>
                    <a:pt x="2472176" y="292789"/>
                  </a:lnTo>
                  <a:lnTo>
                    <a:pt x="2423795" y="287909"/>
                  </a:lnTo>
                  <a:lnTo>
                    <a:pt x="1109979" y="287909"/>
                  </a:lnTo>
                  <a:lnTo>
                    <a:pt x="166497" y="0"/>
                  </a:lnTo>
                  <a:lnTo>
                    <a:pt x="443991" y="287909"/>
                  </a:lnTo>
                  <a:lnTo>
                    <a:pt x="240029" y="287909"/>
                  </a:lnTo>
                  <a:lnTo>
                    <a:pt x="191648" y="292789"/>
                  </a:lnTo>
                  <a:lnTo>
                    <a:pt x="146589" y="306786"/>
                  </a:lnTo>
                  <a:lnTo>
                    <a:pt x="105816" y="328929"/>
                  </a:lnTo>
                  <a:lnTo>
                    <a:pt x="70294" y="358251"/>
                  </a:lnTo>
                  <a:lnTo>
                    <a:pt x="40987" y="393781"/>
                  </a:lnTo>
                  <a:lnTo>
                    <a:pt x="18859" y="434552"/>
                  </a:lnTo>
                  <a:lnTo>
                    <a:pt x="4875" y="479594"/>
                  </a:lnTo>
                  <a:lnTo>
                    <a:pt x="0" y="527939"/>
                  </a:lnTo>
                  <a:lnTo>
                    <a:pt x="0" y="887907"/>
                  </a:lnTo>
                  <a:lnTo>
                    <a:pt x="0" y="148785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62117" y="5252973"/>
            <a:ext cx="2293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015" marR="240029" indent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5008"/>
                </a:solidFill>
                <a:latin typeface="Gill Sans MT"/>
                <a:cs typeface="Gill Sans MT"/>
              </a:rPr>
              <a:t>Objetividade: </a:t>
            </a:r>
            <a:r>
              <a:rPr sz="1800" b="1" dirty="0">
                <a:latin typeface="Gill Sans MT"/>
                <a:cs typeface="Gill Sans MT"/>
              </a:rPr>
              <a:t>testes</a:t>
            </a:r>
            <a:r>
              <a:rPr sz="1800" b="1" spc="-4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realmente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Gill Sans MT"/>
                <a:cs typeface="Gill Sans MT"/>
              </a:rPr>
              <a:t>medem</a:t>
            </a:r>
            <a:r>
              <a:rPr sz="1800" b="1" spc="-5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ou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avaliam</a:t>
            </a:r>
            <a:r>
              <a:rPr sz="1800" b="1" spc="-65" dirty="0">
                <a:latin typeface="Gill Sans MT"/>
                <a:cs typeface="Gill Sans MT"/>
              </a:rPr>
              <a:t> </a:t>
            </a:r>
            <a:r>
              <a:rPr sz="1800" b="1" spc="-50" dirty="0">
                <a:latin typeface="Gill Sans MT"/>
                <a:cs typeface="Gill Sans MT"/>
              </a:rPr>
              <a:t>o</a:t>
            </a:r>
            <a:endParaRPr sz="1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</a:pPr>
            <a:r>
              <a:rPr sz="1800" b="1" dirty="0">
                <a:latin typeface="Gill Sans MT"/>
                <a:cs typeface="Gill Sans MT"/>
              </a:rPr>
              <a:t>que</a:t>
            </a:r>
            <a:r>
              <a:rPr sz="1800" b="1" spc="-2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eles</a:t>
            </a:r>
            <a:r>
              <a:rPr sz="1800" b="1" spc="-3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são</a:t>
            </a:r>
            <a:r>
              <a:rPr sz="1800" b="1" spc="-10" dirty="0">
                <a:latin typeface="Gill Sans MT"/>
                <a:cs typeface="Gill Sans MT"/>
              </a:rPr>
              <a:t> supostos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82970" y="6350609"/>
            <a:ext cx="853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a </a:t>
            </a:r>
            <a:r>
              <a:rPr sz="1800" b="1" spc="-10" dirty="0">
                <a:latin typeface="Gill Sans MT"/>
                <a:cs typeface="Gill Sans MT"/>
              </a:rPr>
              <a:t>medir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3273" rIns="0" bIns="0" rtlCol="0">
            <a:spAutoFit/>
          </a:bodyPr>
          <a:lstStyle/>
          <a:p>
            <a:pPr marL="249682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5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dirty="0"/>
              <a:t>é,</a:t>
            </a:r>
            <a:r>
              <a:rPr spc="-5" dirty="0"/>
              <a:t> </a:t>
            </a:r>
            <a:r>
              <a:rPr dirty="0"/>
              <a:t>o</a:t>
            </a:r>
            <a:r>
              <a:rPr spc="-5" dirty="0"/>
              <a:t> </a:t>
            </a:r>
            <a:r>
              <a:rPr dirty="0"/>
              <a:t>que</a:t>
            </a:r>
            <a:r>
              <a:rPr spc="-5" dirty="0"/>
              <a:t> </a:t>
            </a:r>
            <a:r>
              <a:rPr spc="-25" dirty="0"/>
              <a:t>é?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905000"/>
            <a:ext cx="4775949" cy="47212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4607" y="1186941"/>
            <a:ext cx="601916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0935" algn="l"/>
                <a:tab pos="2873375" algn="l"/>
              </a:tabLst>
            </a:pPr>
            <a:r>
              <a:rPr sz="2900" spc="-10" dirty="0"/>
              <a:t>Monografia</a:t>
            </a:r>
            <a:r>
              <a:rPr sz="2900" dirty="0"/>
              <a:t>	</a:t>
            </a:r>
            <a:r>
              <a:rPr sz="2900" spc="-50" dirty="0"/>
              <a:t>x</a:t>
            </a:r>
            <a:r>
              <a:rPr sz="2900" dirty="0"/>
              <a:t>	Artigo</a:t>
            </a:r>
            <a:r>
              <a:rPr sz="2900" spc="-35" dirty="0"/>
              <a:t> </a:t>
            </a:r>
            <a:r>
              <a:rPr sz="2900" spc="-10" dirty="0"/>
              <a:t>científico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852322" y="1930400"/>
            <a:ext cx="6750684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trabalhos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monográficos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dividem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Calibri"/>
                <a:cs typeface="Calibri"/>
              </a:rPr>
              <a:t>Trabalho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Conclusão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TCC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graduação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Monografia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pós-graduação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dirty="0">
                <a:latin typeface="Calibri"/>
                <a:cs typeface="Calibri"/>
              </a:rPr>
              <a:t>Dissertação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mestrado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spcBef>
                <a:spcPts val="5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30" dirty="0">
                <a:latin typeface="Calibri"/>
                <a:cs typeface="Calibri"/>
              </a:rPr>
              <a:t>Tese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doutorado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469900" marR="2235200" indent="-457834">
              <a:lnSpc>
                <a:spcPct val="100000"/>
              </a:lnSpc>
              <a:spcBef>
                <a:spcPts val="2340"/>
              </a:spcBef>
              <a:tabLst>
                <a:tab pos="2387600" algn="l"/>
                <a:tab pos="26238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diferença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é: </a:t>
            </a:r>
            <a:r>
              <a:rPr sz="2400" spc="-10" dirty="0">
                <a:latin typeface="Calibri"/>
                <a:cs typeface="Calibri"/>
              </a:rPr>
              <a:t>MONOGRAFIA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	mais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detalhada ARTIGO</a:t>
            </a:r>
            <a:r>
              <a:rPr sz="2400" dirty="0">
                <a:latin typeface="Calibri"/>
                <a:cs typeface="Calibri"/>
              </a:rPr>
              <a:t>	–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sintético.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392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464652"/>
                </a:solidFill>
                <a:latin typeface="Bookman Old Style"/>
                <a:cs typeface="Bookman Old Style"/>
              </a:rPr>
              <a:t>Estrutura</a:t>
            </a:r>
            <a:r>
              <a:rPr b="0" spc="-3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b="0" dirty="0">
                <a:solidFill>
                  <a:srgbClr val="464652"/>
                </a:solidFill>
                <a:latin typeface="Bookman Old Style"/>
                <a:cs typeface="Bookman Old Style"/>
              </a:rPr>
              <a:t>do</a:t>
            </a:r>
            <a:r>
              <a:rPr b="0" spc="-4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b="0" dirty="0">
                <a:solidFill>
                  <a:srgbClr val="464652"/>
                </a:solidFill>
                <a:latin typeface="Bookman Old Style"/>
                <a:cs typeface="Bookman Old Style"/>
              </a:rPr>
              <a:t>artigo</a:t>
            </a:r>
            <a:r>
              <a:rPr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científico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4969" y="90169"/>
              <a:ext cx="2314575" cy="571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6392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solidFill>
                  <a:srgbClr val="464652"/>
                </a:solidFill>
                <a:latin typeface="Bookman Old Style"/>
                <a:cs typeface="Bookman Old Style"/>
              </a:rPr>
              <a:t>Estrutura</a:t>
            </a:r>
            <a:r>
              <a:rPr b="0" spc="-3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b="0" dirty="0">
                <a:solidFill>
                  <a:srgbClr val="464652"/>
                </a:solidFill>
                <a:latin typeface="Bookman Old Style"/>
                <a:cs typeface="Bookman Old Style"/>
              </a:rPr>
              <a:t>do</a:t>
            </a:r>
            <a:r>
              <a:rPr b="0" spc="-4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b="0" dirty="0">
                <a:solidFill>
                  <a:srgbClr val="464652"/>
                </a:solidFill>
                <a:latin typeface="Bookman Old Style"/>
                <a:cs typeface="Bookman Old Style"/>
              </a:rPr>
              <a:t>artigo</a:t>
            </a:r>
            <a:r>
              <a:rPr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b="0" spc="-10" dirty="0">
                <a:solidFill>
                  <a:srgbClr val="464652"/>
                </a:solidFill>
                <a:latin typeface="Bookman Old Style"/>
                <a:cs typeface="Bookman Old Style"/>
              </a:rPr>
              <a:t>científico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4969" y="90169"/>
              <a:ext cx="2314575" cy="5715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892" y="382905"/>
            <a:ext cx="632110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Conhecimento</a:t>
            </a:r>
            <a:r>
              <a:rPr spc="-75" dirty="0"/>
              <a:t> </a:t>
            </a:r>
            <a:r>
              <a:rPr spc="-10" dirty="0"/>
              <a:t>Comum: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676400"/>
            <a:ext cx="8002905" cy="4160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671195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60045" algn="l"/>
                <a:tab pos="360680" algn="l"/>
              </a:tabLst>
            </a:pPr>
            <a:r>
              <a:rPr sz="2800" b="1" spc="-40" dirty="0">
                <a:latin typeface="Gill Sans MT"/>
                <a:cs typeface="Gill Sans MT"/>
              </a:rPr>
              <a:t>Valorativo:</a:t>
            </a:r>
            <a:r>
              <a:rPr sz="2800" b="1" spc="-2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fundamentado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numa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seleção </a:t>
            </a:r>
            <a:r>
              <a:rPr sz="2800" b="1" dirty="0">
                <a:latin typeface="Gill Sans MT"/>
                <a:cs typeface="Gill Sans MT"/>
              </a:rPr>
              <a:t>operada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com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base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em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estados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ânimo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spc="-50" dirty="0">
                <a:latin typeface="Gill Sans MT"/>
                <a:cs typeface="Gill Sans MT"/>
              </a:rPr>
              <a:t>e </a:t>
            </a:r>
            <a:r>
              <a:rPr sz="2800" b="1" dirty="0">
                <a:latin typeface="Gill Sans MT"/>
                <a:cs typeface="Gill Sans MT"/>
              </a:rPr>
              <a:t>emoções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(valores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do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sujeito)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150" dirty="0">
              <a:latin typeface="Gill Sans MT"/>
              <a:cs typeface="Gill Sans MT"/>
            </a:endParaRPr>
          </a:p>
          <a:p>
            <a:pPr marL="23495">
              <a:lnSpc>
                <a:spcPct val="100000"/>
              </a:lnSpc>
            </a:pPr>
            <a:r>
              <a:rPr sz="3200" b="1" dirty="0">
                <a:latin typeface="Gill Sans MT"/>
                <a:cs typeface="Gill Sans MT"/>
              </a:rPr>
              <a:t>Conhecimento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Científico:</a:t>
            </a:r>
            <a:endParaRPr sz="3200" dirty="0">
              <a:latin typeface="Gill Sans MT"/>
              <a:cs typeface="Gill Sans MT"/>
            </a:endParaRPr>
          </a:p>
          <a:p>
            <a:pPr marL="481965" marR="5080" indent="-469900">
              <a:lnSpc>
                <a:spcPct val="100000"/>
              </a:lnSpc>
              <a:spcBef>
                <a:spcPts val="1200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20" dirty="0">
                <a:latin typeface="Gill Sans MT"/>
                <a:cs typeface="Gill Sans MT"/>
              </a:rPr>
              <a:t>Real/factual:</a:t>
            </a:r>
            <a:r>
              <a:rPr sz="2800" b="1" spc="-2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ocorrências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ou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fatos</a:t>
            </a:r>
            <a:r>
              <a:rPr sz="2800" b="1" spc="-1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–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forma</a:t>
            </a:r>
            <a:r>
              <a:rPr sz="2800" b="1" spc="-3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de </a:t>
            </a:r>
            <a:r>
              <a:rPr sz="2800" b="1" dirty="0">
                <a:latin typeface="Gill Sans MT"/>
                <a:cs typeface="Gill Sans MT"/>
              </a:rPr>
              <a:t>existência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manifesta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algum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modo</a:t>
            </a:r>
            <a:r>
              <a:rPr sz="2800" b="1" spc="-50" dirty="0">
                <a:latin typeface="Gill Sans MT"/>
                <a:cs typeface="Gill Sans MT"/>
              </a:rPr>
              <a:t> – </a:t>
            </a:r>
            <a:r>
              <a:rPr sz="2800" b="1" spc="-10" dirty="0">
                <a:latin typeface="Gill Sans MT"/>
                <a:cs typeface="Gill Sans MT"/>
              </a:rPr>
              <a:t>“impessoal”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195" y="1115059"/>
            <a:ext cx="59677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0300" algn="l"/>
                <a:tab pos="2873375" algn="l"/>
              </a:tabLst>
            </a:pPr>
            <a:r>
              <a:rPr sz="2900" spc="-10" dirty="0"/>
              <a:t>Monografia</a:t>
            </a:r>
            <a:r>
              <a:rPr sz="2900" dirty="0"/>
              <a:t>	</a:t>
            </a:r>
            <a:r>
              <a:rPr sz="2900" spc="-50" dirty="0"/>
              <a:t>x</a:t>
            </a:r>
            <a:r>
              <a:rPr sz="2900" dirty="0"/>
              <a:t>	artigo</a:t>
            </a:r>
            <a:r>
              <a:rPr sz="2900" spc="-25" dirty="0"/>
              <a:t> </a:t>
            </a:r>
            <a:r>
              <a:rPr sz="2900" spc="-10" dirty="0"/>
              <a:t>científico</a:t>
            </a:r>
            <a:endParaRPr sz="29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7582" y="2780880"/>
            <a:ext cx="2952369" cy="29523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31411" y="1991994"/>
            <a:ext cx="3887470" cy="472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900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uma </a:t>
            </a:r>
            <a:r>
              <a:rPr sz="2800" spc="-10" dirty="0">
                <a:latin typeface="Calibri"/>
                <a:cs typeface="Calibri"/>
              </a:rPr>
              <a:t>Monografia?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99800"/>
              </a:lnSpc>
            </a:pPr>
            <a:r>
              <a:rPr sz="2800" dirty="0">
                <a:latin typeface="Gill Sans MT"/>
                <a:cs typeface="Gill Sans MT"/>
              </a:rPr>
              <a:t>É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uma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dissertação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cujo </a:t>
            </a:r>
            <a:r>
              <a:rPr sz="2800" dirty="0">
                <a:latin typeface="Gill Sans MT"/>
                <a:cs typeface="Gill Sans MT"/>
              </a:rPr>
              <a:t>objetivo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é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demonstrar, </a:t>
            </a:r>
            <a:r>
              <a:rPr sz="2800" dirty="0">
                <a:latin typeface="Gill Sans MT"/>
                <a:cs typeface="Gill Sans MT"/>
              </a:rPr>
              <a:t>mediante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argumentos,</a:t>
            </a:r>
            <a:r>
              <a:rPr sz="2800" spc="-27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uma </a:t>
            </a:r>
            <a:r>
              <a:rPr sz="2800" dirty="0">
                <a:latin typeface="Gill Sans MT"/>
                <a:cs typeface="Gill Sans MT"/>
              </a:rPr>
              <a:t>tese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que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é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uma</a:t>
            </a:r>
            <a:r>
              <a:rPr sz="2800" spc="-3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proposta </a:t>
            </a:r>
            <a:r>
              <a:rPr sz="2800" dirty="0">
                <a:latin typeface="Gill Sans MT"/>
                <a:cs typeface="Gill Sans MT"/>
              </a:rPr>
              <a:t>de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solução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para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um </a:t>
            </a:r>
            <a:r>
              <a:rPr sz="2800" dirty="0">
                <a:latin typeface="Gill Sans MT"/>
                <a:cs typeface="Gill Sans MT"/>
              </a:rPr>
              <a:t>problema</a:t>
            </a:r>
            <a:r>
              <a:rPr sz="2800" spc="-1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relativo</a:t>
            </a:r>
            <a:r>
              <a:rPr sz="2800" spc="-175" dirty="0">
                <a:latin typeface="Gill Sans MT"/>
                <a:cs typeface="Gill Sans MT"/>
              </a:rPr>
              <a:t> </a:t>
            </a:r>
            <a:r>
              <a:rPr sz="2800" spc="-50" dirty="0">
                <a:latin typeface="Gill Sans MT"/>
                <a:cs typeface="Gill Sans MT"/>
              </a:rPr>
              <a:t>a </a:t>
            </a:r>
            <a:r>
              <a:rPr sz="2800" dirty="0">
                <a:latin typeface="Gill Sans MT"/>
                <a:cs typeface="Gill Sans MT"/>
              </a:rPr>
              <a:t>determinado</a:t>
            </a:r>
            <a:r>
              <a:rPr sz="2800" spc="-13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tema.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6455" y="1474977"/>
            <a:ext cx="596773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00300" algn="l"/>
                <a:tab pos="2873375" algn="l"/>
              </a:tabLst>
            </a:pPr>
            <a:r>
              <a:rPr sz="2900" spc="-10" dirty="0"/>
              <a:t>Monografia</a:t>
            </a:r>
            <a:r>
              <a:rPr sz="2900" dirty="0"/>
              <a:t>	</a:t>
            </a:r>
            <a:r>
              <a:rPr sz="2900" spc="-50" dirty="0"/>
              <a:t>x</a:t>
            </a:r>
            <a:r>
              <a:rPr sz="2900" dirty="0"/>
              <a:t>	artigo</a:t>
            </a:r>
            <a:r>
              <a:rPr sz="2900" spc="-25" dirty="0"/>
              <a:t> </a:t>
            </a:r>
            <a:r>
              <a:rPr sz="2900" spc="-10" dirty="0"/>
              <a:t>científico</a:t>
            </a:r>
            <a:endParaRPr sz="29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688" y="2406738"/>
            <a:ext cx="6447028" cy="419061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30290" y="4284345"/>
            <a:ext cx="18688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Gill Sans MT"/>
                <a:cs typeface="Gill Sans MT"/>
              </a:rPr>
              <a:t>Monografia</a:t>
            </a:r>
            <a:endParaRPr sz="3200">
              <a:latin typeface="Gill Sans MT"/>
              <a:cs typeface="Gill Sans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6860" y="673608"/>
            <a:ext cx="6265545" cy="2033270"/>
            <a:chOff x="1546860" y="673608"/>
            <a:chExt cx="6265545" cy="2033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860" y="673608"/>
              <a:ext cx="6265164" cy="20330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5195" y="1202055"/>
              <a:ext cx="5017515" cy="639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5323" y="1620138"/>
              <a:ext cx="134366" cy="1522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569" y="1473200"/>
              <a:ext cx="201295" cy="1103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95195" y="1202055"/>
              <a:ext cx="5017770" cy="640080"/>
            </a:xfrm>
            <a:custGeom>
              <a:avLst/>
              <a:gdLst/>
              <a:ahLst/>
              <a:cxnLst/>
              <a:rect l="l" t="t" r="r" b="b"/>
              <a:pathLst>
                <a:path w="5017770" h="640080">
                  <a:moveTo>
                    <a:pt x="2355469" y="280289"/>
                  </a:moveTo>
                  <a:lnTo>
                    <a:pt x="2314892" y="289401"/>
                  </a:lnTo>
                  <a:lnTo>
                    <a:pt x="2284222" y="316611"/>
                  </a:lnTo>
                  <a:lnTo>
                    <a:pt x="2265013" y="360632"/>
                  </a:lnTo>
                  <a:lnTo>
                    <a:pt x="2258568" y="420370"/>
                  </a:lnTo>
                  <a:lnTo>
                    <a:pt x="2264618" y="481970"/>
                  </a:lnTo>
                  <a:lnTo>
                    <a:pt x="2282777" y="525986"/>
                  </a:lnTo>
                  <a:lnTo>
                    <a:pt x="2313056" y="552404"/>
                  </a:lnTo>
                  <a:lnTo>
                    <a:pt x="2355469" y="561213"/>
                  </a:lnTo>
                  <a:lnTo>
                    <a:pt x="2397067" y="552235"/>
                  </a:lnTo>
                  <a:lnTo>
                    <a:pt x="2426795" y="525303"/>
                  </a:lnTo>
                  <a:lnTo>
                    <a:pt x="2444640" y="480417"/>
                  </a:lnTo>
                  <a:lnTo>
                    <a:pt x="2450592" y="417575"/>
                  </a:lnTo>
                  <a:lnTo>
                    <a:pt x="2444640" y="357548"/>
                  </a:lnTo>
                  <a:lnTo>
                    <a:pt x="2426795" y="314642"/>
                  </a:lnTo>
                  <a:lnTo>
                    <a:pt x="2397067" y="288881"/>
                  </a:lnTo>
                  <a:lnTo>
                    <a:pt x="2355469" y="280289"/>
                  </a:lnTo>
                  <a:close/>
                </a:path>
                <a:path w="5017770" h="640080">
                  <a:moveTo>
                    <a:pt x="935101" y="280289"/>
                  </a:moveTo>
                  <a:lnTo>
                    <a:pt x="894524" y="289401"/>
                  </a:lnTo>
                  <a:lnTo>
                    <a:pt x="863854" y="316611"/>
                  </a:lnTo>
                  <a:lnTo>
                    <a:pt x="844645" y="360632"/>
                  </a:lnTo>
                  <a:lnTo>
                    <a:pt x="838200" y="420370"/>
                  </a:lnTo>
                  <a:lnTo>
                    <a:pt x="844250" y="481970"/>
                  </a:lnTo>
                  <a:lnTo>
                    <a:pt x="862409" y="525986"/>
                  </a:lnTo>
                  <a:lnTo>
                    <a:pt x="892688" y="552404"/>
                  </a:lnTo>
                  <a:lnTo>
                    <a:pt x="935101" y="561213"/>
                  </a:lnTo>
                  <a:lnTo>
                    <a:pt x="976699" y="552235"/>
                  </a:lnTo>
                  <a:lnTo>
                    <a:pt x="1006427" y="525303"/>
                  </a:lnTo>
                  <a:lnTo>
                    <a:pt x="1024272" y="480417"/>
                  </a:lnTo>
                  <a:lnTo>
                    <a:pt x="1030224" y="417575"/>
                  </a:lnTo>
                  <a:lnTo>
                    <a:pt x="1024272" y="357548"/>
                  </a:lnTo>
                  <a:lnTo>
                    <a:pt x="1006427" y="314642"/>
                  </a:lnTo>
                  <a:lnTo>
                    <a:pt x="976699" y="288881"/>
                  </a:lnTo>
                  <a:lnTo>
                    <a:pt x="935101" y="280289"/>
                  </a:lnTo>
                  <a:close/>
                </a:path>
                <a:path w="5017770" h="640080">
                  <a:moveTo>
                    <a:pt x="3677539" y="210312"/>
                  </a:moveTo>
                  <a:lnTo>
                    <a:pt x="4089146" y="210312"/>
                  </a:lnTo>
                  <a:lnTo>
                    <a:pt x="3873246" y="541147"/>
                  </a:lnTo>
                  <a:lnTo>
                    <a:pt x="4089146" y="541147"/>
                  </a:lnTo>
                  <a:lnTo>
                    <a:pt x="4089146" y="631698"/>
                  </a:lnTo>
                  <a:lnTo>
                    <a:pt x="3656583" y="631698"/>
                  </a:lnTo>
                  <a:lnTo>
                    <a:pt x="3872992" y="300863"/>
                  </a:lnTo>
                  <a:lnTo>
                    <a:pt x="3677539" y="300863"/>
                  </a:lnTo>
                  <a:lnTo>
                    <a:pt x="3677539" y="210312"/>
                  </a:lnTo>
                  <a:close/>
                </a:path>
                <a:path w="5017770" h="640080">
                  <a:moveTo>
                    <a:pt x="4929505" y="201295"/>
                  </a:moveTo>
                  <a:lnTo>
                    <a:pt x="4948775" y="203700"/>
                  </a:lnTo>
                  <a:lnTo>
                    <a:pt x="4969843" y="210915"/>
                  </a:lnTo>
                  <a:lnTo>
                    <a:pt x="4992745" y="222940"/>
                  </a:lnTo>
                  <a:lnTo>
                    <a:pt x="5017515" y="239775"/>
                  </a:lnTo>
                  <a:lnTo>
                    <a:pt x="4980939" y="357124"/>
                  </a:lnTo>
                  <a:lnTo>
                    <a:pt x="4957601" y="343455"/>
                  </a:lnTo>
                  <a:lnTo>
                    <a:pt x="4936728" y="333692"/>
                  </a:lnTo>
                  <a:lnTo>
                    <a:pt x="4918307" y="327834"/>
                  </a:lnTo>
                  <a:lnTo>
                    <a:pt x="4902327" y="325882"/>
                  </a:lnTo>
                  <a:lnTo>
                    <a:pt x="4880256" y="329451"/>
                  </a:lnTo>
                  <a:lnTo>
                    <a:pt x="4841497" y="357975"/>
                  </a:lnTo>
                  <a:lnTo>
                    <a:pt x="4811095" y="408428"/>
                  </a:lnTo>
                  <a:lnTo>
                    <a:pt x="4793360" y="449325"/>
                  </a:lnTo>
                  <a:lnTo>
                    <a:pt x="4793360" y="631698"/>
                  </a:lnTo>
                  <a:lnTo>
                    <a:pt x="4660773" y="631698"/>
                  </a:lnTo>
                  <a:lnTo>
                    <a:pt x="4660773" y="210312"/>
                  </a:lnTo>
                  <a:lnTo>
                    <a:pt x="4793360" y="210312"/>
                  </a:lnTo>
                  <a:lnTo>
                    <a:pt x="4793360" y="330835"/>
                  </a:lnTo>
                  <a:lnTo>
                    <a:pt x="4795138" y="330835"/>
                  </a:lnTo>
                  <a:lnTo>
                    <a:pt x="4825170" y="274161"/>
                  </a:lnTo>
                  <a:lnTo>
                    <a:pt x="4857559" y="233680"/>
                  </a:lnTo>
                  <a:lnTo>
                    <a:pt x="4892329" y="209391"/>
                  </a:lnTo>
                  <a:lnTo>
                    <a:pt x="4929505" y="201295"/>
                  </a:lnTo>
                  <a:close/>
                </a:path>
                <a:path w="5017770" h="640080">
                  <a:moveTo>
                    <a:pt x="4353686" y="201295"/>
                  </a:moveTo>
                  <a:lnTo>
                    <a:pt x="4400168" y="205388"/>
                  </a:lnTo>
                  <a:lnTo>
                    <a:pt x="4442269" y="217662"/>
                  </a:lnTo>
                  <a:lnTo>
                    <a:pt x="4479988" y="238103"/>
                  </a:lnTo>
                  <a:lnTo>
                    <a:pt x="4513326" y="266700"/>
                  </a:lnTo>
                  <a:lnTo>
                    <a:pt x="4540329" y="302228"/>
                  </a:lnTo>
                  <a:lnTo>
                    <a:pt x="4559046" y="343281"/>
                  </a:lnTo>
                  <a:lnTo>
                    <a:pt x="4569475" y="389858"/>
                  </a:lnTo>
                  <a:lnTo>
                    <a:pt x="4571619" y="441960"/>
                  </a:lnTo>
                  <a:lnTo>
                    <a:pt x="4268851" y="441960"/>
                  </a:lnTo>
                  <a:lnTo>
                    <a:pt x="4272897" y="468985"/>
                  </a:lnTo>
                  <a:lnTo>
                    <a:pt x="4293229" y="513129"/>
                  </a:lnTo>
                  <a:lnTo>
                    <a:pt x="4329348" y="543800"/>
                  </a:lnTo>
                  <a:lnTo>
                    <a:pt x="4378446" y="559282"/>
                  </a:lnTo>
                  <a:lnTo>
                    <a:pt x="4407661" y="561213"/>
                  </a:lnTo>
                  <a:lnTo>
                    <a:pt x="4445430" y="557448"/>
                  </a:lnTo>
                  <a:lnTo>
                    <a:pt x="4484068" y="546147"/>
                  </a:lnTo>
                  <a:lnTo>
                    <a:pt x="4523587" y="527298"/>
                  </a:lnTo>
                  <a:lnTo>
                    <a:pt x="4563999" y="500888"/>
                  </a:lnTo>
                  <a:lnTo>
                    <a:pt x="4563999" y="584454"/>
                  </a:lnTo>
                  <a:lnTo>
                    <a:pt x="4523753" y="608643"/>
                  </a:lnTo>
                  <a:lnTo>
                    <a:pt x="4479020" y="625951"/>
                  </a:lnTo>
                  <a:lnTo>
                    <a:pt x="4429785" y="636353"/>
                  </a:lnTo>
                  <a:lnTo>
                    <a:pt x="4376038" y="639826"/>
                  </a:lnTo>
                  <a:lnTo>
                    <a:pt x="4323218" y="636089"/>
                  </a:lnTo>
                  <a:lnTo>
                    <a:pt x="4275994" y="624887"/>
                  </a:lnTo>
                  <a:lnTo>
                    <a:pt x="4234342" y="606232"/>
                  </a:lnTo>
                  <a:lnTo>
                    <a:pt x="4198239" y="580136"/>
                  </a:lnTo>
                  <a:lnTo>
                    <a:pt x="4169161" y="547895"/>
                  </a:lnTo>
                  <a:lnTo>
                    <a:pt x="4148407" y="510809"/>
                  </a:lnTo>
                  <a:lnTo>
                    <a:pt x="4135963" y="468889"/>
                  </a:lnTo>
                  <a:lnTo>
                    <a:pt x="4131818" y="422148"/>
                  </a:lnTo>
                  <a:lnTo>
                    <a:pt x="4135723" y="376001"/>
                  </a:lnTo>
                  <a:lnTo>
                    <a:pt x="4147439" y="334152"/>
                  </a:lnTo>
                  <a:lnTo>
                    <a:pt x="4166965" y="296614"/>
                  </a:lnTo>
                  <a:lnTo>
                    <a:pt x="4194302" y="263398"/>
                  </a:lnTo>
                  <a:lnTo>
                    <a:pt x="4227689" y="236227"/>
                  </a:lnTo>
                  <a:lnTo>
                    <a:pt x="4265374" y="216820"/>
                  </a:lnTo>
                  <a:lnTo>
                    <a:pt x="4307369" y="205176"/>
                  </a:lnTo>
                  <a:lnTo>
                    <a:pt x="4353686" y="201295"/>
                  </a:lnTo>
                  <a:close/>
                </a:path>
                <a:path w="5017770" h="640080">
                  <a:moveTo>
                    <a:pt x="3389376" y="201295"/>
                  </a:moveTo>
                  <a:lnTo>
                    <a:pt x="3453642" y="206429"/>
                  </a:lnTo>
                  <a:lnTo>
                    <a:pt x="3503637" y="221830"/>
                  </a:lnTo>
                  <a:lnTo>
                    <a:pt x="3539355" y="247490"/>
                  </a:lnTo>
                  <a:lnTo>
                    <a:pt x="3560791" y="283404"/>
                  </a:lnTo>
                  <a:lnTo>
                    <a:pt x="3567938" y="329565"/>
                  </a:lnTo>
                  <a:lnTo>
                    <a:pt x="3567938" y="521843"/>
                  </a:lnTo>
                  <a:lnTo>
                    <a:pt x="3569297" y="534751"/>
                  </a:lnTo>
                  <a:lnTo>
                    <a:pt x="3573383" y="543956"/>
                  </a:lnTo>
                  <a:lnTo>
                    <a:pt x="3580207" y="549471"/>
                  </a:lnTo>
                  <a:lnTo>
                    <a:pt x="3589781" y="551307"/>
                  </a:lnTo>
                  <a:lnTo>
                    <a:pt x="3599118" y="549830"/>
                  </a:lnTo>
                  <a:lnTo>
                    <a:pt x="3610562" y="545401"/>
                  </a:lnTo>
                  <a:lnTo>
                    <a:pt x="3624125" y="538019"/>
                  </a:lnTo>
                  <a:lnTo>
                    <a:pt x="3639820" y="527685"/>
                  </a:lnTo>
                  <a:lnTo>
                    <a:pt x="3639820" y="601345"/>
                  </a:lnTo>
                  <a:lnTo>
                    <a:pt x="3607270" y="618180"/>
                  </a:lnTo>
                  <a:lnTo>
                    <a:pt x="3575732" y="630205"/>
                  </a:lnTo>
                  <a:lnTo>
                    <a:pt x="3545218" y="637420"/>
                  </a:lnTo>
                  <a:lnTo>
                    <a:pt x="3515741" y="639826"/>
                  </a:lnTo>
                  <a:lnTo>
                    <a:pt x="3487668" y="636853"/>
                  </a:lnTo>
                  <a:lnTo>
                    <a:pt x="3465941" y="627951"/>
                  </a:lnTo>
                  <a:lnTo>
                    <a:pt x="3450572" y="613144"/>
                  </a:lnTo>
                  <a:lnTo>
                    <a:pt x="3441573" y="592455"/>
                  </a:lnTo>
                  <a:lnTo>
                    <a:pt x="3406953" y="613144"/>
                  </a:lnTo>
                  <a:lnTo>
                    <a:pt x="3372262" y="627951"/>
                  </a:lnTo>
                  <a:lnTo>
                    <a:pt x="3337524" y="636853"/>
                  </a:lnTo>
                  <a:lnTo>
                    <a:pt x="3302762" y="639826"/>
                  </a:lnTo>
                  <a:lnTo>
                    <a:pt x="3279114" y="637875"/>
                  </a:lnTo>
                  <a:lnTo>
                    <a:pt x="3237343" y="622305"/>
                  </a:lnTo>
                  <a:lnTo>
                    <a:pt x="3204194" y="592544"/>
                  </a:lnTo>
                  <a:lnTo>
                    <a:pt x="3187049" y="556400"/>
                  </a:lnTo>
                  <a:lnTo>
                    <a:pt x="3184906" y="536448"/>
                  </a:lnTo>
                  <a:lnTo>
                    <a:pt x="3187120" y="510254"/>
                  </a:lnTo>
                  <a:lnTo>
                    <a:pt x="3204837" y="465867"/>
                  </a:lnTo>
                  <a:lnTo>
                    <a:pt x="3240286" y="433409"/>
                  </a:lnTo>
                  <a:lnTo>
                    <a:pt x="3314787" y="400190"/>
                  </a:lnTo>
                  <a:lnTo>
                    <a:pt x="3369317" y="381224"/>
                  </a:lnTo>
                  <a:lnTo>
                    <a:pt x="3435350" y="360680"/>
                  </a:lnTo>
                  <a:lnTo>
                    <a:pt x="3432419" y="329842"/>
                  </a:lnTo>
                  <a:lnTo>
                    <a:pt x="3419236" y="307816"/>
                  </a:lnTo>
                  <a:lnTo>
                    <a:pt x="3395791" y="294600"/>
                  </a:lnTo>
                  <a:lnTo>
                    <a:pt x="3362071" y="290195"/>
                  </a:lnTo>
                  <a:lnTo>
                    <a:pt x="3320710" y="294600"/>
                  </a:lnTo>
                  <a:lnTo>
                    <a:pt x="3281029" y="307816"/>
                  </a:lnTo>
                  <a:lnTo>
                    <a:pt x="3243038" y="329842"/>
                  </a:lnTo>
                  <a:lnTo>
                    <a:pt x="3206750" y="360680"/>
                  </a:lnTo>
                  <a:lnTo>
                    <a:pt x="3206750" y="252730"/>
                  </a:lnTo>
                  <a:lnTo>
                    <a:pt x="3249304" y="230227"/>
                  </a:lnTo>
                  <a:lnTo>
                    <a:pt x="3293919" y="214153"/>
                  </a:lnTo>
                  <a:lnTo>
                    <a:pt x="3340606" y="204509"/>
                  </a:lnTo>
                  <a:lnTo>
                    <a:pt x="3389376" y="201295"/>
                  </a:lnTo>
                  <a:close/>
                </a:path>
                <a:path w="5017770" h="640080">
                  <a:moveTo>
                    <a:pt x="2355469" y="201295"/>
                  </a:moveTo>
                  <a:lnTo>
                    <a:pt x="2403137" y="204936"/>
                  </a:lnTo>
                  <a:lnTo>
                    <a:pt x="2447067" y="215852"/>
                  </a:lnTo>
                  <a:lnTo>
                    <a:pt x="2487235" y="234031"/>
                  </a:lnTo>
                  <a:lnTo>
                    <a:pt x="2523617" y="259461"/>
                  </a:lnTo>
                  <a:lnTo>
                    <a:pt x="2553787" y="291349"/>
                  </a:lnTo>
                  <a:lnTo>
                    <a:pt x="2575337" y="328930"/>
                  </a:lnTo>
                  <a:lnTo>
                    <a:pt x="2588267" y="372225"/>
                  </a:lnTo>
                  <a:lnTo>
                    <a:pt x="2592578" y="421259"/>
                  </a:lnTo>
                  <a:lnTo>
                    <a:pt x="2588196" y="470356"/>
                  </a:lnTo>
                  <a:lnTo>
                    <a:pt x="2575051" y="513619"/>
                  </a:lnTo>
                  <a:lnTo>
                    <a:pt x="2553144" y="551025"/>
                  </a:lnTo>
                  <a:lnTo>
                    <a:pt x="2522474" y="582549"/>
                  </a:lnTo>
                  <a:lnTo>
                    <a:pt x="2485753" y="607571"/>
                  </a:lnTo>
                  <a:lnTo>
                    <a:pt x="2445686" y="625475"/>
                  </a:lnTo>
                  <a:lnTo>
                    <a:pt x="2402262" y="636234"/>
                  </a:lnTo>
                  <a:lnTo>
                    <a:pt x="2355469" y="639826"/>
                  </a:lnTo>
                  <a:lnTo>
                    <a:pt x="2305387" y="635996"/>
                  </a:lnTo>
                  <a:lnTo>
                    <a:pt x="2260092" y="624522"/>
                  </a:lnTo>
                  <a:lnTo>
                    <a:pt x="2219559" y="605428"/>
                  </a:lnTo>
                  <a:lnTo>
                    <a:pt x="2183765" y="578739"/>
                  </a:lnTo>
                  <a:lnTo>
                    <a:pt x="2154594" y="545974"/>
                  </a:lnTo>
                  <a:lnTo>
                    <a:pt x="2133758" y="508650"/>
                  </a:lnTo>
                  <a:lnTo>
                    <a:pt x="2121257" y="466778"/>
                  </a:lnTo>
                  <a:lnTo>
                    <a:pt x="2117090" y="420370"/>
                  </a:lnTo>
                  <a:lnTo>
                    <a:pt x="2121332" y="373199"/>
                  </a:lnTo>
                  <a:lnTo>
                    <a:pt x="2134076" y="330946"/>
                  </a:lnTo>
                  <a:lnTo>
                    <a:pt x="2155344" y="293622"/>
                  </a:lnTo>
                  <a:lnTo>
                    <a:pt x="2185162" y="261239"/>
                  </a:lnTo>
                  <a:lnTo>
                    <a:pt x="2221309" y="234995"/>
                  </a:lnTo>
                  <a:lnTo>
                    <a:pt x="2261743" y="216265"/>
                  </a:lnTo>
                  <a:lnTo>
                    <a:pt x="2306462" y="205035"/>
                  </a:lnTo>
                  <a:lnTo>
                    <a:pt x="2355469" y="201295"/>
                  </a:lnTo>
                  <a:close/>
                </a:path>
                <a:path w="5017770" h="640080">
                  <a:moveTo>
                    <a:pt x="1543558" y="201295"/>
                  </a:moveTo>
                  <a:lnTo>
                    <a:pt x="1593776" y="206912"/>
                  </a:lnTo>
                  <a:lnTo>
                    <a:pt x="1635839" y="223758"/>
                  </a:lnTo>
                  <a:lnTo>
                    <a:pt x="1669734" y="251819"/>
                  </a:lnTo>
                  <a:lnTo>
                    <a:pt x="1695450" y="291084"/>
                  </a:lnTo>
                  <a:lnTo>
                    <a:pt x="1734498" y="251819"/>
                  </a:lnTo>
                  <a:lnTo>
                    <a:pt x="1775237" y="223758"/>
                  </a:lnTo>
                  <a:lnTo>
                    <a:pt x="1817643" y="206912"/>
                  </a:lnTo>
                  <a:lnTo>
                    <a:pt x="1861693" y="201295"/>
                  </a:lnTo>
                  <a:lnTo>
                    <a:pt x="1896411" y="204059"/>
                  </a:lnTo>
                  <a:lnTo>
                    <a:pt x="1955847" y="226208"/>
                  </a:lnTo>
                  <a:lnTo>
                    <a:pt x="2000660" y="269404"/>
                  </a:lnTo>
                  <a:lnTo>
                    <a:pt x="2023659" y="327074"/>
                  </a:lnTo>
                  <a:lnTo>
                    <a:pt x="2026539" y="360934"/>
                  </a:lnTo>
                  <a:lnTo>
                    <a:pt x="2026539" y="631698"/>
                  </a:lnTo>
                  <a:lnTo>
                    <a:pt x="1893951" y="631698"/>
                  </a:lnTo>
                  <a:lnTo>
                    <a:pt x="1893951" y="384556"/>
                  </a:lnTo>
                  <a:lnTo>
                    <a:pt x="1892665" y="363412"/>
                  </a:lnTo>
                  <a:lnTo>
                    <a:pt x="1873377" y="314960"/>
                  </a:lnTo>
                  <a:lnTo>
                    <a:pt x="1833407" y="291742"/>
                  </a:lnTo>
                  <a:lnTo>
                    <a:pt x="1816100" y="290195"/>
                  </a:lnTo>
                  <a:lnTo>
                    <a:pt x="1787691" y="294669"/>
                  </a:lnTo>
                  <a:lnTo>
                    <a:pt x="1760759" y="308086"/>
                  </a:lnTo>
                  <a:lnTo>
                    <a:pt x="1735304" y="330432"/>
                  </a:lnTo>
                  <a:lnTo>
                    <a:pt x="1711325" y="361696"/>
                  </a:lnTo>
                  <a:lnTo>
                    <a:pt x="1711325" y="631698"/>
                  </a:lnTo>
                  <a:lnTo>
                    <a:pt x="1579245" y="631698"/>
                  </a:lnTo>
                  <a:lnTo>
                    <a:pt x="1579245" y="381762"/>
                  </a:lnTo>
                  <a:lnTo>
                    <a:pt x="1577861" y="360947"/>
                  </a:lnTo>
                  <a:lnTo>
                    <a:pt x="1557020" y="313817"/>
                  </a:lnTo>
                  <a:lnTo>
                    <a:pt x="1515729" y="291671"/>
                  </a:lnTo>
                  <a:lnTo>
                    <a:pt x="1498345" y="290195"/>
                  </a:lnTo>
                  <a:lnTo>
                    <a:pt x="1472437" y="293860"/>
                  </a:lnTo>
                  <a:lnTo>
                    <a:pt x="1446910" y="304847"/>
                  </a:lnTo>
                  <a:lnTo>
                    <a:pt x="1421765" y="323145"/>
                  </a:lnTo>
                  <a:lnTo>
                    <a:pt x="1397000" y="348742"/>
                  </a:lnTo>
                  <a:lnTo>
                    <a:pt x="1397000" y="631698"/>
                  </a:lnTo>
                  <a:lnTo>
                    <a:pt x="1264412" y="631698"/>
                  </a:lnTo>
                  <a:lnTo>
                    <a:pt x="1264412" y="210312"/>
                  </a:lnTo>
                  <a:lnTo>
                    <a:pt x="1397000" y="210312"/>
                  </a:lnTo>
                  <a:lnTo>
                    <a:pt x="1397000" y="264287"/>
                  </a:lnTo>
                  <a:lnTo>
                    <a:pt x="1431454" y="236710"/>
                  </a:lnTo>
                  <a:lnTo>
                    <a:pt x="1467373" y="217027"/>
                  </a:lnTo>
                  <a:lnTo>
                    <a:pt x="1504745" y="205226"/>
                  </a:lnTo>
                  <a:lnTo>
                    <a:pt x="1543558" y="201295"/>
                  </a:lnTo>
                  <a:close/>
                </a:path>
                <a:path w="5017770" h="640080">
                  <a:moveTo>
                    <a:pt x="935101" y="201295"/>
                  </a:moveTo>
                  <a:lnTo>
                    <a:pt x="982769" y="204936"/>
                  </a:lnTo>
                  <a:lnTo>
                    <a:pt x="1026699" y="215852"/>
                  </a:lnTo>
                  <a:lnTo>
                    <a:pt x="1066867" y="234031"/>
                  </a:lnTo>
                  <a:lnTo>
                    <a:pt x="1103249" y="259461"/>
                  </a:lnTo>
                  <a:lnTo>
                    <a:pt x="1133419" y="291349"/>
                  </a:lnTo>
                  <a:lnTo>
                    <a:pt x="1154969" y="328930"/>
                  </a:lnTo>
                  <a:lnTo>
                    <a:pt x="1167899" y="372225"/>
                  </a:lnTo>
                  <a:lnTo>
                    <a:pt x="1172209" y="421259"/>
                  </a:lnTo>
                  <a:lnTo>
                    <a:pt x="1167828" y="470356"/>
                  </a:lnTo>
                  <a:lnTo>
                    <a:pt x="1154684" y="513619"/>
                  </a:lnTo>
                  <a:lnTo>
                    <a:pt x="1132776" y="551025"/>
                  </a:lnTo>
                  <a:lnTo>
                    <a:pt x="1102106" y="582549"/>
                  </a:lnTo>
                  <a:lnTo>
                    <a:pt x="1065385" y="607571"/>
                  </a:lnTo>
                  <a:lnTo>
                    <a:pt x="1025318" y="625475"/>
                  </a:lnTo>
                  <a:lnTo>
                    <a:pt x="981894" y="636234"/>
                  </a:lnTo>
                  <a:lnTo>
                    <a:pt x="935101" y="639826"/>
                  </a:lnTo>
                  <a:lnTo>
                    <a:pt x="885019" y="635996"/>
                  </a:lnTo>
                  <a:lnTo>
                    <a:pt x="839724" y="624522"/>
                  </a:lnTo>
                  <a:lnTo>
                    <a:pt x="799191" y="605428"/>
                  </a:lnTo>
                  <a:lnTo>
                    <a:pt x="763397" y="578739"/>
                  </a:lnTo>
                  <a:lnTo>
                    <a:pt x="734226" y="545974"/>
                  </a:lnTo>
                  <a:lnTo>
                    <a:pt x="713390" y="508650"/>
                  </a:lnTo>
                  <a:lnTo>
                    <a:pt x="700889" y="466778"/>
                  </a:lnTo>
                  <a:lnTo>
                    <a:pt x="696722" y="420370"/>
                  </a:lnTo>
                  <a:lnTo>
                    <a:pt x="700964" y="373199"/>
                  </a:lnTo>
                  <a:lnTo>
                    <a:pt x="713708" y="330946"/>
                  </a:lnTo>
                  <a:lnTo>
                    <a:pt x="734976" y="293622"/>
                  </a:lnTo>
                  <a:lnTo>
                    <a:pt x="764794" y="261239"/>
                  </a:lnTo>
                  <a:lnTo>
                    <a:pt x="800941" y="234995"/>
                  </a:lnTo>
                  <a:lnTo>
                    <a:pt x="841375" y="216265"/>
                  </a:lnTo>
                  <a:lnTo>
                    <a:pt x="886094" y="205035"/>
                  </a:lnTo>
                  <a:lnTo>
                    <a:pt x="935101" y="201295"/>
                  </a:lnTo>
                  <a:close/>
                </a:path>
                <a:path w="5017770" h="640080">
                  <a:moveTo>
                    <a:pt x="3137662" y="0"/>
                  </a:moveTo>
                  <a:lnTo>
                    <a:pt x="3150328" y="500"/>
                  </a:lnTo>
                  <a:lnTo>
                    <a:pt x="3167935" y="2000"/>
                  </a:lnTo>
                  <a:lnTo>
                    <a:pt x="3190472" y="4500"/>
                  </a:lnTo>
                  <a:lnTo>
                    <a:pt x="3217926" y="8000"/>
                  </a:lnTo>
                  <a:lnTo>
                    <a:pt x="3217926" y="115189"/>
                  </a:lnTo>
                  <a:lnTo>
                    <a:pt x="3198657" y="112855"/>
                  </a:lnTo>
                  <a:lnTo>
                    <a:pt x="3182366" y="111188"/>
                  </a:lnTo>
                  <a:lnTo>
                    <a:pt x="3169027" y="110188"/>
                  </a:lnTo>
                  <a:lnTo>
                    <a:pt x="3158617" y="109855"/>
                  </a:lnTo>
                  <a:lnTo>
                    <a:pt x="3126539" y="114452"/>
                  </a:lnTo>
                  <a:lnTo>
                    <a:pt x="3103641" y="128254"/>
                  </a:lnTo>
                  <a:lnTo>
                    <a:pt x="3089911" y="151270"/>
                  </a:lnTo>
                  <a:lnTo>
                    <a:pt x="3085338" y="183515"/>
                  </a:lnTo>
                  <a:lnTo>
                    <a:pt x="3085338" y="210312"/>
                  </a:lnTo>
                  <a:lnTo>
                    <a:pt x="3145663" y="210312"/>
                  </a:lnTo>
                  <a:lnTo>
                    <a:pt x="3145663" y="300863"/>
                  </a:lnTo>
                  <a:lnTo>
                    <a:pt x="3085338" y="300863"/>
                  </a:lnTo>
                  <a:lnTo>
                    <a:pt x="3085338" y="631698"/>
                  </a:lnTo>
                  <a:lnTo>
                    <a:pt x="2952750" y="631698"/>
                  </a:lnTo>
                  <a:lnTo>
                    <a:pt x="2952750" y="300863"/>
                  </a:lnTo>
                  <a:lnTo>
                    <a:pt x="2892425" y="300863"/>
                  </a:lnTo>
                  <a:lnTo>
                    <a:pt x="2892425" y="210312"/>
                  </a:lnTo>
                  <a:lnTo>
                    <a:pt x="2952750" y="210312"/>
                  </a:lnTo>
                  <a:lnTo>
                    <a:pt x="2952750" y="189230"/>
                  </a:lnTo>
                  <a:lnTo>
                    <a:pt x="2955871" y="147248"/>
                  </a:lnTo>
                  <a:lnTo>
                    <a:pt x="2965243" y="110077"/>
                  </a:lnTo>
                  <a:lnTo>
                    <a:pt x="3002788" y="50165"/>
                  </a:lnTo>
                  <a:lnTo>
                    <a:pt x="3061462" y="12557"/>
                  </a:lnTo>
                  <a:lnTo>
                    <a:pt x="3097371" y="3141"/>
                  </a:lnTo>
                  <a:lnTo>
                    <a:pt x="3137662" y="0"/>
                  </a:lnTo>
                  <a:close/>
                </a:path>
                <a:path w="5017770" h="640080">
                  <a:moveTo>
                    <a:pt x="375031" y="0"/>
                  </a:moveTo>
                  <a:lnTo>
                    <a:pt x="426801" y="2194"/>
                  </a:lnTo>
                  <a:lnTo>
                    <a:pt x="475279" y="8778"/>
                  </a:lnTo>
                  <a:lnTo>
                    <a:pt x="520466" y="19751"/>
                  </a:lnTo>
                  <a:lnTo>
                    <a:pt x="562361" y="35112"/>
                  </a:lnTo>
                  <a:lnTo>
                    <a:pt x="600963" y="54864"/>
                  </a:lnTo>
                  <a:lnTo>
                    <a:pt x="600963" y="193675"/>
                  </a:lnTo>
                  <a:lnTo>
                    <a:pt x="556098" y="170707"/>
                  </a:lnTo>
                  <a:lnTo>
                    <a:pt x="512183" y="152854"/>
                  </a:lnTo>
                  <a:lnTo>
                    <a:pt x="469226" y="140109"/>
                  </a:lnTo>
                  <a:lnTo>
                    <a:pt x="427232" y="132467"/>
                  </a:lnTo>
                  <a:lnTo>
                    <a:pt x="386206" y="129921"/>
                  </a:lnTo>
                  <a:lnTo>
                    <a:pt x="338677" y="133254"/>
                  </a:lnTo>
                  <a:lnTo>
                    <a:pt x="295719" y="143255"/>
                  </a:lnTo>
                  <a:lnTo>
                    <a:pt x="257333" y="159924"/>
                  </a:lnTo>
                  <a:lnTo>
                    <a:pt x="223519" y="183261"/>
                  </a:lnTo>
                  <a:lnTo>
                    <a:pt x="195849" y="211762"/>
                  </a:lnTo>
                  <a:lnTo>
                    <a:pt x="164226" y="279719"/>
                  </a:lnTo>
                  <a:lnTo>
                    <a:pt x="160274" y="319150"/>
                  </a:lnTo>
                  <a:lnTo>
                    <a:pt x="164177" y="358870"/>
                  </a:lnTo>
                  <a:lnTo>
                    <a:pt x="195367" y="427450"/>
                  </a:lnTo>
                  <a:lnTo>
                    <a:pt x="222631" y="456311"/>
                  </a:lnTo>
                  <a:lnTo>
                    <a:pt x="255895" y="479907"/>
                  </a:lnTo>
                  <a:lnTo>
                    <a:pt x="293576" y="496776"/>
                  </a:lnTo>
                  <a:lnTo>
                    <a:pt x="335662" y="506906"/>
                  </a:lnTo>
                  <a:lnTo>
                    <a:pt x="382143" y="510286"/>
                  </a:lnTo>
                  <a:lnTo>
                    <a:pt x="406026" y="509498"/>
                  </a:lnTo>
                  <a:lnTo>
                    <a:pt x="452508" y="503160"/>
                  </a:lnTo>
                  <a:lnTo>
                    <a:pt x="500133" y="489299"/>
                  </a:lnTo>
                  <a:lnTo>
                    <a:pt x="566618" y="461295"/>
                  </a:lnTo>
                  <a:lnTo>
                    <a:pt x="608076" y="441579"/>
                  </a:lnTo>
                  <a:lnTo>
                    <a:pt x="608076" y="577723"/>
                  </a:lnTo>
                  <a:lnTo>
                    <a:pt x="560846" y="600080"/>
                  </a:lnTo>
                  <a:lnTo>
                    <a:pt x="512726" y="617468"/>
                  </a:lnTo>
                  <a:lnTo>
                    <a:pt x="463710" y="629889"/>
                  </a:lnTo>
                  <a:lnTo>
                    <a:pt x="413792" y="637341"/>
                  </a:lnTo>
                  <a:lnTo>
                    <a:pt x="362966" y="639826"/>
                  </a:lnTo>
                  <a:lnTo>
                    <a:pt x="309477" y="637275"/>
                  </a:lnTo>
                  <a:lnTo>
                    <a:pt x="259752" y="629623"/>
                  </a:lnTo>
                  <a:lnTo>
                    <a:pt x="213788" y="616870"/>
                  </a:lnTo>
                  <a:lnTo>
                    <a:pt x="171581" y="599016"/>
                  </a:lnTo>
                  <a:lnTo>
                    <a:pt x="133128" y="576061"/>
                  </a:lnTo>
                  <a:lnTo>
                    <a:pt x="98425" y="548005"/>
                  </a:lnTo>
                  <a:lnTo>
                    <a:pt x="62975" y="509582"/>
                  </a:lnTo>
                  <a:lnTo>
                    <a:pt x="35414" y="467765"/>
                  </a:lnTo>
                  <a:lnTo>
                    <a:pt x="15735" y="422540"/>
                  </a:lnTo>
                  <a:lnTo>
                    <a:pt x="3932" y="373895"/>
                  </a:lnTo>
                  <a:lnTo>
                    <a:pt x="0" y="321818"/>
                  </a:lnTo>
                  <a:lnTo>
                    <a:pt x="4146" y="269713"/>
                  </a:lnTo>
                  <a:lnTo>
                    <a:pt x="16589" y="220845"/>
                  </a:lnTo>
                  <a:lnTo>
                    <a:pt x="37334" y="175221"/>
                  </a:lnTo>
                  <a:lnTo>
                    <a:pt x="66389" y="132846"/>
                  </a:lnTo>
                  <a:lnTo>
                    <a:pt x="103759" y="93725"/>
                  </a:lnTo>
                  <a:lnTo>
                    <a:pt x="140133" y="65087"/>
                  </a:lnTo>
                  <a:lnTo>
                    <a:pt x="180043" y="41656"/>
                  </a:lnTo>
                  <a:lnTo>
                    <a:pt x="223488" y="23431"/>
                  </a:lnTo>
                  <a:lnTo>
                    <a:pt x="270467" y="10414"/>
                  </a:lnTo>
                  <a:lnTo>
                    <a:pt x="320981" y="2603"/>
                  </a:lnTo>
                  <a:lnTo>
                    <a:pt x="375031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205348"/>
            <a:ext cx="6589199" cy="1280890"/>
          </a:xfrm>
          <a:prstGeom prst="rect">
            <a:avLst/>
          </a:prstGeom>
        </p:spPr>
        <p:txBody>
          <a:bodyPr vert="horz" wrap="square" lIns="0" tIns="461086" rIns="0" bIns="0" rtlCol="0">
            <a:spAutoFit/>
          </a:bodyPr>
          <a:lstStyle/>
          <a:p>
            <a:pPr marL="2275205">
              <a:lnSpc>
                <a:spcPct val="100000"/>
              </a:lnSpc>
              <a:spcBef>
                <a:spcPts val="105"/>
              </a:spcBef>
            </a:pPr>
            <a:r>
              <a:rPr dirty="0"/>
              <a:t>Escolha</a:t>
            </a:r>
            <a:r>
              <a:rPr spc="-35" dirty="0"/>
              <a:t> </a:t>
            </a:r>
            <a:r>
              <a:rPr dirty="0"/>
              <a:t>do</a:t>
            </a:r>
            <a:r>
              <a:rPr spc="-15" dirty="0"/>
              <a:t> </a:t>
            </a:r>
            <a:r>
              <a:rPr spc="-20" dirty="0"/>
              <a:t>tema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1936495"/>
            <a:ext cx="6752590" cy="3430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557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ill Sans MT"/>
                <a:cs typeface="Gill Sans MT"/>
              </a:rPr>
              <a:t>Selecione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um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tema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que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você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goste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ou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precise trabalhar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Gill Sans MT"/>
              <a:cs typeface="Gill Sans MT"/>
            </a:endParaRPr>
          </a:p>
          <a:p>
            <a:pPr marL="12700" marR="25146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Escolha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estudo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mereça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ser </a:t>
            </a:r>
            <a:r>
              <a:rPr sz="2800" spc="-10" dirty="0">
                <a:latin typeface="Calibri"/>
                <a:cs typeface="Calibri"/>
              </a:rPr>
              <a:t>investigado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escolha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responder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pergunta: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800" b="1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que</a:t>
            </a:r>
            <a:r>
              <a:rPr sz="2800" b="1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será</a:t>
            </a:r>
            <a:r>
              <a:rPr sz="28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explorado?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7814" y="95006"/>
            <a:ext cx="472498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Escolha</a:t>
            </a:r>
            <a:r>
              <a:rPr spc="-35" dirty="0"/>
              <a:t> </a:t>
            </a:r>
            <a:r>
              <a:rPr dirty="0"/>
              <a:t>do</a:t>
            </a:r>
            <a:r>
              <a:rPr spc="-10" dirty="0"/>
              <a:t> </a:t>
            </a:r>
            <a:r>
              <a:rPr spc="-20" dirty="0"/>
              <a:t>tema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540" y="1145794"/>
            <a:ext cx="7162165" cy="514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16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1-</a:t>
            </a:r>
            <a:r>
              <a:rPr sz="2400" spc="-254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Afinidade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– escolha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um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assunto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que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desperte</a:t>
            </a:r>
            <a:r>
              <a:rPr sz="2400" spc="1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seu </a:t>
            </a:r>
            <a:r>
              <a:rPr sz="2400" spc="-10" dirty="0">
                <a:latin typeface="Gill Sans MT"/>
                <a:cs typeface="Gill Sans MT"/>
              </a:rPr>
              <a:t>interesse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Gill Sans MT"/>
              <a:cs typeface="Gill Sans MT"/>
            </a:endParaRPr>
          </a:p>
          <a:p>
            <a:pPr marL="248920" indent="-236220">
              <a:lnSpc>
                <a:spcPct val="100000"/>
              </a:lnSpc>
              <a:buAutoNum type="arabicPlain" startAt="2"/>
              <a:tabLst>
                <a:tab pos="248920" algn="l"/>
              </a:tabLst>
            </a:pP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-</a:t>
            </a:r>
            <a:r>
              <a:rPr sz="2400" spc="-31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Gill Sans MT"/>
                <a:cs typeface="Gill Sans MT"/>
              </a:rPr>
              <a:t>Tempo</a:t>
            </a:r>
            <a:r>
              <a:rPr sz="2400" spc="-4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–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escolha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um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escopo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não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muito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grande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Gill Sans MT"/>
              <a:buAutoNum type="arabicPlain" startAt="2"/>
            </a:pPr>
            <a:endParaRPr sz="2450">
              <a:latin typeface="Gill Sans MT"/>
              <a:cs typeface="Gill Sans MT"/>
            </a:endParaRPr>
          </a:p>
          <a:p>
            <a:pPr marL="12700" marR="193675" indent="236220" algn="just">
              <a:lnSpc>
                <a:spcPct val="100000"/>
              </a:lnSpc>
              <a:buAutoNum type="arabicPlain" startAt="2"/>
              <a:tabLst>
                <a:tab pos="248920" algn="l"/>
              </a:tabLst>
            </a:pP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400" spc="-3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Relação</a:t>
            </a:r>
            <a:r>
              <a:rPr sz="2400" spc="-2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–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procure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fazer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algo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que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tenha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ver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o </a:t>
            </a:r>
            <a:r>
              <a:rPr sz="2400" dirty="0">
                <a:latin typeface="Gill Sans MT"/>
                <a:cs typeface="Gill Sans MT"/>
              </a:rPr>
              <a:t>seu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trabalho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atual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ou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com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o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que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você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pretende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fazer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no </a:t>
            </a:r>
            <a:r>
              <a:rPr sz="2400" spc="-10" dirty="0">
                <a:latin typeface="Gill Sans MT"/>
                <a:cs typeface="Gill Sans MT"/>
              </a:rPr>
              <a:t>futuro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Font typeface="Gill Sans MT"/>
              <a:buAutoNum type="arabicPlain" startAt="2"/>
            </a:pPr>
            <a:endParaRPr sz="2450">
              <a:latin typeface="Gill Sans MT"/>
              <a:cs typeface="Gill Sans MT"/>
            </a:endParaRPr>
          </a:p>
          <a:p>
            <a:pPr marL="12700" marR="5080" indent="236220">
              <a:lnSpc>
                <a:spcPct val="100000"/>
              </a:lnSpc>
              <a:buAutoNum type="arabicPlain" startAt="2"/>
              <a:tabLst>
                <a:tab pos="248920" algn="l"/>
              </a:tabLst>
            </a:pP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400" spc="-30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Relevância</a:t>
            </a:r>
            <a:r>
              <a:rPr sz="2400" spc="-3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–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procure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um</a:t>
            </a:r>
            <a:r>
              <a:rPr sz="2400" spc="-3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tema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que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seja</a:t>
            </a:r>
            <a:r>
              <a:rPr sz="2400" spc="-2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importante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25" dirty="0">
                <a:latin typeface="Gill Sans MT"/>
                <a:cs typeface="Gill Sans MT"/>
              </a:rPr>
              <a:t>na </a:t>
            </a:r>
            <a:r>
              <a:rPr sz="2400" dirty="0">
                <a:latin typeface="Gill Sans MT"/>
                <a:cs typeface="Gill Sans MT"/>
              </a:rPr>
              <a:t>sua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área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buClr>
                <a:srgbClr val="FF0000"/>
              </a:buClr>
              <a:buFont typeface="Gill Sans MT"/>
              <a:buAutoNum type="arabicPlain" startAt="2"/>
            </a:pPr>
            <a:endParaRPr sz="2600">
              <a:latin typeface="Gill Sans MT"/>
              <a:cs typeface="Gill Sans MT"/>
            </a:endParaRPr>
          </a:p>
          <a:p>
            <a:pPr marL="12700" marR="1093470" indent="236220">
              <a:lnSpc>
                <a:spcPts val="2830"/>
              </a:lnSpc>
              <a:spcBef>
                <a:spcPts val="5"/>
              </a:spcBef>
              <a:buAutoNum type="arabicPlain" startAt="2"/>
              <a:tabLst>
                <a:tab pos="248920" algn="l"/>
              </a:tabLst>
            </a:pP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–</a:t>
            </a:r>
            <a:r>
              <a:rPr sz="2400" spc="-2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/>
                <a:cs typeface="Gill Sans MT"/>
              </a:rPr>
              <a:t>Bibliografia</a:t>
            </a:r>
            <a:r>
              <a:rPr sz="2400" spc="-5" dirty="0">
                <a:solidFill>
                  <a:srgbClr val="FF0000"/>
                </a:solidFill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–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antes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de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começar,</a:t>
            </a:r>
            <a:r>
              <a:rPr sz="2400" spc="-26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veja</a:t>
            </a:r>
            <a:r>
              <a:rPr sz="2400" spc="-15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se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existe </a:t>
            </a:r>
            <a:r>
              <a:rPr sz="2400" dirty="0">
                <a:latin typeface="Gill Sans MT"/>
                <a:cs typeface="Gill Sans MT"/>
              </a:rPr>
              <a:t>bibliografia</a:t>
            </a:r>
            <a:r>
              <a:rPr sz="2400" spc="-3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em</a:t>
            </a:r>
            <a:r>
              <a:rPr sz="2400" spc="-10" dirty="0">
                <a:latin typeface="Gill Sans MT"/>
                <a:cs typeface="Gill Sans MT"/>
              </a:rPr>
              <a:t> </a:t>
            </a:r>
            <a:r>
              <a:rPr sz="2400" dirty="0">
                <a:latin typeface="Gill Sans MT"/>
                <a:cs typeface="Gill Sans MT"/>
              </a:rPr>
              <a:t>quantidade</a:t>
            </a:r>
            <a:r>
              <a:rPr sz="2400" spc="-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Gill Sans MT"/>
                <a:cs typeface="Gill Sans MT"/>
              </a:rPr>
              <a:t>suficiente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2311" y="1186941"/>
            <a:ext cx="6295390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Defina</a:t>
            </a:r>
            <a:r>
              <a:rPr sz="2900" spc="-25" dirty="0"/>
              <a:t> </a:t>
            </a:r>
            <a:r>
              <a:rPr sz="2900" dirty="0"/>
              <a:t>seu</a:t>
            </a:r>
            <a:r>
              <a:rPr sz="2900" spc="-15" dirty="0"/>
              <a:t> </a:t>
            </a:r>
            <a:r>
              <a:rPr sz="2900" dirty="0"/>
              <a:t>problema</a:t>
            </a:r>
            <a:r>
              <a:rPr sz="2900" spc="-5" dirty="0"/>
              <a:t> </a:t>
            </a:r>
            <a:r>
              <a:rPr sz="2900" dirty="0"/>
              <a:t>de</a:t>
            </a:r>
            <a:r>
              <a:rPr sz="2900" spc="-10" dirty="0"/>
              <a:t> pesquisa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1118616" y="2341941"/>
            <a:ext cx="700278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815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Problema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pesquisa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dificuldade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teórica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ou </a:t>
            </a:r>
            <a:r>
              <a:rPr sz="2400" dirty="0">
                <a:latin typeface="Calibri"/>
                <a:cs typeface="Calibri"/>
              </a:rPr>
              <a:t>prática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importância,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deve </a:t>
            </a:r>
            <a:r>
              <a:rPr sz="2400" dirty="0">
                <a:latin typeface="Calibri"/>
                <a:cs typeface="Calibri"/>
              </a:rPr>
              <a:t>encontrar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solução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claro,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específico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quanto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abrangente,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será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pesquisa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Tudo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questionado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problema,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respondido.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331213"/>
            <a:ext cx="76231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Como</a:t>
            </a:r>
            <a:r>
              <a:rPr sz="2900" spc="-10" dirty="0"/>
              <a:t> </a:t>
            </a:r>
            <a:r>
              <a:rPr sz="2900" dirty="0"/>
              <a:t>delimitar</a:t>
            </a:r>
            <a:r>
              <a:rPr sz="2900" spc="-5" dirty="0"/>
              <a:t> </a:t>
            </a:r>
            <a:r>
              <a:rPr sz="2900" dirty="0"/>
              <a:t>o</a:t>
            </a:r>
            <a:r>
              <a:rPr sz="2900" spc="-10" dirty="0"/>
              <a:t> </a:t>
            </a:r>
            <a:r>
              <a:rPr sz="2900" dirty="0"/>
              <a:t>problema de</a:t>
            </a:r>
            <a:r>
              <a:rPr sz="2900" spc="-10" dirty="0"/>
              <a:t> pesquisa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618540" y="2619883"/>
            <a:ext cx="709549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Exemplo: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Pergunta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pesquisa:</a:t>
            </a:r>
            <a:endParaRPr sz="2400">
              <a:latin typeface="Calibri"/>
              <a:cs typeface="Calibri"/>
            </a:endParaRPr>
          </a:p>
          <a:p>
            <a:pPr marL="12700" marR="5080" indent="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latin typeface="Calibri"/>
                <a:cs typeface="Calibri"/>
              </a:rPr>
              <a:t>Quais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tendências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educacionais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XYZ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longo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história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distância?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Desdobramentos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sobre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fazer:</a:t>
            </a:r>
            <a:endParaRPr sz="2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latin typeface="Calibri"/>
                <a:cs typeface="Calibri"/>
              </a:rPr>
              <a:t>Informações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coletar</a:t>
            </a:r>
            <a:endParaRPr sz="2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latin typeface="Calibri"/>
                <a:cs typeface="Calibri"/>
              </a:rPr>
              <a:t>Fontes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coleta</a:t>
            </a:r>
            <a:endParaRPr sz="2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latin typeface="Calibri"/>
                <a:cs typeface="Calibri"/>
              </a:rPr>
              <a:t>Instrumentos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coleta</a:t>
            </a:r>
            <a:endParaRPr sz="2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buFont typeface="Arial"/>
              <a:buChar char="•"/>
              <a:tabLst>
                <a:tab pos="187960" algn="l"/>
              </a:tabLst>
            </a:pPr>
            <a:r>
              <a:rPr sz="2400" dirty="0">
                <a:latin typeface="Calibri"/>
                <a:cs typeface="Calibri"/>
              </a:rPr>
              <a:t>Procedimentos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análise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4686" y="-314"/>
            <a:ext cx="6589199" cy="1280890"/>
          </a:xfrm>
          <a:prstGeom prst="rect">
            <a:avLst/>
          </a:prstGeom>
        </p:spPr>
        <p:txBody>
          <a:bodyPr vert="horz" wrap="square" lIns="0" tIns="500963" rIns="0" bIns="0" rtlCol="0">
            <a:spAutoFit/>
          </a:bodyPr>
          <a:lstStyle/>
          <a:p>
            <a:pPr marL="2712720">
              <a:lnSpc>
                <a:spcPct val="100000"/>
              </a:lnSpc>
              <a:spcBef>
                <a:spcPts val="105"/>
              </a:spcBef>
            </a:pPr>
            <a:r>
              <a:rPr dirty="0"/>
              <a:t>Escolha</a:t>
            </a:r>
            <a:r>
              <a:rPr spc="-35" dirty="0"/>
              <a:t> </a:t>
            </a:r>
            <a:r>
              <a:rPr dirty="0"/>
              <a:t>do</a:t>
            </a:r>
            <a:r>
              <a:rPr spc="-15" dirty="0"/>
              <a:t> </a:t>
            </a:r>
            <a:r>
              <a:rPr spc="-20" dirty="0"/>
              <a:t>tema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0473" y="1504264"/>
            <a:ext cx="7093584" cy="471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monografia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deve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ser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fundamentada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em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teorias, </a:t>
            </a:r>
            <a:r>
              <a:rPr sz="2800" dirty="0">
                <a:latin typeface="Gill Sans MT"/>
                <a:cs typeface="Gill Sans MT"/>
              </a:rPr>
              <a:t>mas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sempre</a:t>
            </a:r>
            <a:r>
              <a:rPr sz="2800" spc="-13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propondo</a:t>
            </a:r>
            <a:r>
              <a:rPr sz="2800" spc="-11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conclusões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originais </a:t>
            </a:r>
            <a:r>
              <a:rPr sz="2800" b="1" dirty="0">
                <a:latin typeface="Gill Sans MT"/>
                <a:cs typeface="Gill Sans MT"/>
              </a:rPr>
              <a:t>sobre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tema</a:t>
            </a:r>
            <a:r>
              <a:rPr sz="2800" b="1" spc="-30" dirty="0">
                <a:latin typeface="Gill Sans MT"/>
                <a:cs typeface="Gill Sans MT"/>
              </a:rPr>
              <a:t> abordado</a:t>
            </a:r>
            <a:r>
              <a:rPr sz="2800" spc="-30" dirty="0">
                <a:latin typeface="Gill Sans MT"/>
                <a:cs typeface="Gill Sans MT"/>
              </a:rPr>
              <a:t>,</a:t>
            </a:r>
            <a:r>
              <a:rPr sz="2800" spc="-254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obtidas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depois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de </a:t>
            </a:r>
            <a:r>
              <a:rPr sz="2800" dirty="0">
                <a:latin typeface="Gill Sans MT"/>
                <a:cs typeface="Gill Sans MT"/>
              </a:rPr>
              <a:t>muita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pesquisa</a:t>
            </a:r>
            <a:r>
              <a:rPr sz="2800" spc="-10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</a:t>
            </a:r>
            <a:r>
              <a:rPr sz="2800" spc="-10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experimentação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prática.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900">
              <a:latin typeface="Gill Sans MT"/>
              <a:cs typeface="Gill Sans MT"/>
            </a:endParaRPr>
          </a:p>
          <a:p>
            <a:pPr marL="12700" marR="243204">
              <a:lnSpc>
                <a:spcPct val="99700"/>
              </a:lnSpc>
            </a:pPr>
            <a:r>
              <a:rPr sz="2800" dirty="0">
                <a:latin typeface="Gill Sans MT"/>
                <a:cs typeface="Gill Sans MT"/>
              </a:rPr>
              <a:t>Ao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escolher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tema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sua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pesquisa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acadêmica, certifique-</a:t>
            </a:r>
            <a:r>
              <a:rPr sz="2800" dirty="0">
                <a:latin typeface="Gill Sans MT"/>
                <a:cs typeface="Gill Sans MT"/>
              </a:rPr>
              <a:t>se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de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que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existem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autores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já </a:t>
            </a:r>
            <a:r>
              <a:rPr sz="2800" b="1" dirty="0">
                <a:latin typeface="Gill Sans MT"/>
                <a:cs typeface="Gill Sans MT"/>
              </a:rPr>
              <a:t>estudaram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essa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questão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que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podem </a:t>
            </a:r>
            <a:r>
              <a:rPr sz="2800" dirty="0">
                <a:latin typeface="Gill Sans MT"/>
                <a:cs typeface="Gill Sans MT"/>
              </a:rPr>
              <a:t>fornecer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uma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boa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base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conceitual,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porém, </a:t>
            </a:r>
            <a:r>
              <a:rPr sz="2800" dirty="0">
                <a:latin typeface="Gill Sans MT"/>
                <a:cs typeface="Gill Sans MT"/>
              </a:rPr>
              <a:t>tome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muito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cuidado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para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não</a:t>
            </a:r>
            <a:r>
              <a:rPr sz="2800" spc="-9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apresentar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um </a:t>
            </a:r>
            <a:r>
              <a:rPr sz="2800" dirty="0">
                <a:latin typeface="Gill Sans MT"/>
                <a:cs typeface="Gill Sans MT"/>
              </a:rPr>
              <a:t>raciocínio</a:t>
            </a:r>
            <a:r>
              <a:rPr sz="2800" spc="-7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já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previamente</a:t>
            </a:r>
            <a:r>
              <a:rPr sz="2800" spc="-9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discutido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67" y="6432206"/>
            <a:ext cx="120319" cy="190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18969" y="577037"/>
            <a:ext cx="33178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Escolha</a:t>
            </a:r>
            <a:r>
              <a:rPr sz="3200" b="0" spc="-4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dirty="0">
                <a:solidFill>
                  <a:srgbClr val="464652"/>
                </a:solidFill>
                <a:latin typeface="Bookman Old Style"/>
                <a:cs typeface="Bookman Old Style"/>
              </a:rPr>
              <a:t>do</a:t>
            </a:r>
            <a:r>
              <a:rPr sz="3200" b="0" spc="-15" dirty="0">
                <a:solidFill>
                  <a:srgbClr val="464652"/>
                </a:solidFill>
                <a:latin typeface="Bookman Old Style"/>
                <a:cs typeface="Bookman Old Style"/>
              </a:rPr>
              <a:t> </a:t>
            </a:r>
            <a:r>
              <a:rPr sz="3200" b="0" spc="-20" dirty="0">
                <a:solidFill>
                  <a:srgbClr val="464652"/>
                </a:solidFill>
                <a:latin typeface="Bookman Old Style"/>
                <a:cs typeface="Bookman Old Style"/>
              </a:rPr>
              <a:t>tema</a:t>
            </a:r>
            <a:endParaRPr sz="3200">
              <a:latin typeface="Bookman Old Style"/>
              <a:cs typeface="Bookman Old Sty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6441" y="2656712"/>
            <a:ext cx="6532245" cy="1299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99300"/>
              </a:lnSpc>
              <a:spcBef>
                <a:spcPts val="120"/>
              </a:spcBef>
            </a:pPr>
            <a:r>
              <a:rPr sz="2800" dirty="0">
                <a:latin typeface="Gill Sans MT"/>
                <a:cs typeface="Gill Sans MT"/>
              </a:rPr>
              <a:t>Uma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monografia</a:t>
            </a:r>
            <a:r>
              <a:rPr sz="2800" spc="-4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bem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elaborada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é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aquela</a:t>
            </a:r>
            <a:r>
              <a:rPr sz="2800" spc="-7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que </a:t>
            </a:r>
            <a:r>
              <a:rPr sz="2800" dirty="0">
                <a:latin typeface="Gill Sans MT"/>
                <a:cs typeface="Gill Sans MT"/>
              </a:rPr>
              <a:t>contém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opiniões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bem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fundamentadas</a:t>
            </a:r>
            <a:r>
              <a:rPr sz="2800" spc="-8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e</a:t>
            </a:r>
            <a:r>
              <a:rPr sz="2800" spc="-85" dirty="0">
                <a:latin typeface="Gill Sans MT"/>
                <a:cs typeface="Gill Sans MT"/>
              </a:rPr>
              <a:t> </a:t>
            </a:r>
            <a:r>
              <a:rPr sz="2800" spc="-25" dirty="0">
                <a:latin typeface="Gill Sans MT"/>
                <a:cs typeface="Gill Sans MT"/>
              </a:rPr>
              <a:t>não </a:t>
            </a:r>
            <a:r>
              <a:rPr sz="2800" spc="-10" dirty="0">
                <a:latin typeface="Gill Sans MT"/>
                <a:cs typeface="Gill Sans MT"/>
              </a:rPr>
              <a:t>necessariamente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que</a:t>
            </a:r>
            <a:r>
              <a:rPr sz="2800" spc="-60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tem</a:t>
            </a:r>
            <a:r>
              <a:rPr sz="2800" spc="-45" dirty="0">
                <a:latin typeface="Gill Sans MT"/>
                <a:cs typeface="Gill Sans MT"/>
              </a:rPr>
              <a:t> </a:t>
            </a:r>
            <a:r>
              <a:rPr sz="2800" dirty="0">
                <a:latin typeface="Gill Sans MT"/>
                <a:cs typeface="Gill Sans MT"/>
              </a:rPr>
              <a:t>mais</a:t>
            </a:r>
            <a:r>
              <a:rPr sz="2800" spc="-3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páginas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694786"/>
            <a:ext cx="6334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Conhecimento</a:t>
            </a:r>
            <a:r>
              <a:rPr spc="-60" dirty="0"/>
              <a:t> </a:t>
            </a:r>
            <a:r>
              <a:rPr spc="-10" dirty="0"/>
              <a:t>Comum: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6592" y="2133600"/>
            <a:ext cx="80289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800" b="1" spc="-30" dirty="0">
                <a:latin typeface="Gill Sans MT"/>
                <a:cs typeface="Gill Sans MT"/>
              </a:rPr>
              <a:t>Reflexivo:</a:t>
            </a:r>
            <a:r>
              <a:rPr sz="2800" b="1" spc="-2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mas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limitado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pela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familiaridade </a:t>
            </a:r>
            <a:r>
              <a:rPr sz="2800" b="1" spc="-25" dirty="0">
                <a:latin typeface="Gill Sans MT"/>
                <a:cs typeface="Gill Sans MT"/>
              </a:rPr>
              <a:t>com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objeto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–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não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apresenta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formulação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geral</a:t>
            </a:r>
            <a:endParaRPr sz="28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200" y="3562231"/>
            <a:ext cx="6943725" cy="2253615"/>
          </a:xfrm>
          <a:prstGeom prst="rect">
            <a:avLst/>
          </a:prstGeom>
        </p:spPr>
        <p:txBody>
          <a:bodyPr vert="horz" wrap="square" lIns="0" tIns="25844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2035"/>
              </a:spcBef>
            </a:pPr>
            <a:r>
              <a:rPr sz="3200" b="1" dirty="0">
                <a:latin typeface="Gill Sans MT"/>
                <a:cs typeface="Gill Sans MT"/>
              </a:rPr>
              <a:t>Conhecimento</a:t>
            </a:r>
            <a:r>
              <a:rPr sz="3200" b="1" spc="-9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Científico:</a:t>
            </a:r>
            <a:endParaRPr sz="3200" dirty="0">
              <a:latin typeface="Gill Sans MT"/>
              <a:cs typeface="Gill Sans MT"/>
            </a:endParaRPr>
          </a:p>
          <a:p>
            <a:pPr marL="481965" marR="5080" indent="-469900">
              <a:lnSpc>
                <a:spcPct val="100000"/>
              </a:lnSpc>
              <a:spcBef>
                <a:spcPts val="1680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25" dirty="0">
                <a:latin typeface="Gill Sans MT"/>
                <a:cs typeface="Gill Sans MT"/>
              </a:rPr>
              <a:t>Contingente:</a:t>
            </a:r>
            <a:r>
              <a:rPr sz="2800" b="1" spc="-2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proposições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hipóteses </a:t>
            </a:r>
            <a:r>
              <a:rPr sz="2800" b="1" spc="-50" dirty="0">
                <a:latin typeface="Gill Sans MT"/>
                <a:cs typeface="Gill Sans MT"/>
              </a:rPr>
              <a:t>– </a:t>
            </a:r>
            <a:r>
              <a:rPr sz="2800" b="1" dirty="0">
                <a:latin typeface="Gill Sans MT"/>
                <a:cs typeface="Gill Sans MT"/>
              </a:rPr>
              <a:t>veracidade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ou</a:t>
            </a:r>
            <a:r>
              <a:rPr sz="2800" b="1" spc="-12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falsidade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conhecida: </a:t>
            </a:r>
            <a:r>
              <a:rPr sz="2800" b="1" spc="-35" dirty="0">
                <a:latin typeface="Gill Sans MT"/>
                <a:cs typeface="Gill Sans MT"/>
              </a:rPr>
              <a:t>EXPERIMENTAÇÃO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não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razão!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856362"/>
            <a:ext cx="5791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Conhecimento</a:t>
            </a:r>
            <a:r>
              <a:rPr spc="-75" dirty="0"/>
              <a:t> </a:t>
            </a:r>
            <a:r>
              <a:rPr spc="-10" dirty="0"/>
              <a:t>Comum: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483" y="2252598"/>
            <a:ext cx="8048625" cy="374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508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60045" algn="l"/>
                <a:tab pos="360680" algn="l"/>
              </a:tabLst>
            </a:pPr>
            <a:r>
              <a:rPr sz="2800" b="1" spc="-20" dirty="0">
                <a:latin typeface="Gill Sans MT"/>
                <a:cs typeface="Gill Sans MT"/>
              </a:rPr>
              <a:t>Assistemático:</a:t>
            </a:r>
            <a:r>
              <a:rPr sz="2800" b="1" spc="-4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“organização”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das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experiências </a:t>
            </a:r>
            <a:r>
              <a:rPr sz="2800" b="1" dirty="0">
                <a:latin typeface="Gill Sans MT"/>
                <a:cs typeface="Gill Sans MT"/>
              </a:rPr>
              <a:t>próprias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–</a:t>
            </a:r>
            <a:r>
              <a:rPr sz="2800" b="1" spc="-10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não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apresenta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sistematização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de </a:t>
            </a:r>
            <a:r>
              <a:rPr sz="2800" b="1" spc="-10" dirty="0">
                <a:latin typeface="Gill Sans MT"/>
                <a:cs typeface="Gill Sans MT"/>
              </a:rPr>
              <a:t>ideias.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 marL="23495">
              <a:lnSpc>
                <a:spcPct val="100000"/>
              </a:lnSpc>
              <a:spcBef>
                <a:spcPts val="2085"/>
              </a:spcBef>
            </a:pPr>
            <a:r>
              <a:rPr sz="3200" b="1" dirty="0">
                <a:latin typeface="Gill Sans MT"/>
                <a:cs typeface="Gill Sans MT"/>
              </a:rPr>
              <a:t>Conhecimento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Científico:</a:t>
            </a:r>
            <a:endParaRPr sz="3200" dirty="0">
              <a:latin typeface="Gill Sans MT"/>
              <a:cs typeface="Gill Sans MT"/>
            </a:endParaRPr>
          </a:p>
          <a:p>
            <a:pPr marL="481965" marR="603250" indent="-469900">
              <a:lnSpc>
                <a:spcPct val="100000"/>
              </a:lnSpc>
              <a:spcBef>
                <a:spcPts val="2885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20" dirty="0">
                <a:latin typeface="Gill Sans MT"/>
                <a:cs typeface="Gill Sans MT"/>
              </a:rPr>
              <a:t>Sistemático:</a:t>
            </a:r>
            <a:r>
              <a:rPr sz="2800" b="1" spc="-2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saber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ordenado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logicamente, </a:t>
            </a:r>
            <a:r>
              <a:rPr sz="2800" b="1" dirty="0">
                <a:latin typeface="Gill Sans MT"/>
                <a:cs typeface="Gill Sans MT"/>
              </a:rPr>
              <a:t>formando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um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sistema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ideias:</a:t>
            </a:r>
            <a:r>
              <a:rPr sz="2800" b="1" spc="1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TEORIA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519" y="776793"/>
            <a:ext cx="594308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Conhecimento</a:t>
            </a:r>
            <a:r>
              <a:rPr spc="-70" dirty="0"/>
              <a:t> </a:t>
            </a:r>
            <a:r>
              <a:rPr spc="-10" dirty="0"/>
              <a:t>Comum</a:t>
            </a:r>
            <a:r>
              <a:rPr sz="2900" spc="-10" dirty="0"/>
              <a:t>:</a:t>
            </a:r>
            <a:endParaRPr sz="2900" dirty="0"/>
          </a:p>
        </p:txBody>
      </p:sp>
      <p:sp>
        <p:nvSpPr>
          <p:cNvPr id="4" name="object 4"/>
          <p:cNvSpPr txBox="1"/>
          <p:nvPr/>
        </p:nvSpPr>
        <p:spPr>
          <a:xfrm>
            <a:off x="462483" y="2036444"/>
            <a:ext cx="7896859" cy="4110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508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60045" algn="l"/>
                <a:tab pos="360680" algn="l"/>
              </a:tabLst>
            </a:pPr>
            <a:r>
              <a:rPr sz="2800" b="1" spc="-50" dirty="0">
                <a:latin typeface="Gill Sans MT"/>
                <a:cs typeface="Gill Sans MT"/>
              </a:rPr>
              <a:t>Verificável:</a:t>
            </a:r>
            <a:r>
              <a:rPr sz="2800" b="1" spc="-2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porém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limitado</a:t>
            </a:r>
            <a:r>
              <a:rPr sz="2800" b="1" spc="-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âmbito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da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spc="-20" dirty="0">
                <a:latin typeface="Gill Sans MT"/>
                <a:cs typeface="Gill Sans MT"/>
              </a:rPr>
              <a:t>vida </a:t>
            </a:r>
            <a:r>
              <a:rPr sz="2800" b="1" dirty="0">
                <a:latin typeface="Gill Sans MT"/>
                <a:cs typeface="Gill Sans MT"/>
              </a:rPr>
              <a:t>diária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–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é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percebido</a:t>
            </a:r>
            <a:r>
              <a:rPr sz="2800" b="1" spc="-3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no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dia-</a:t>
            </a:r>
            <a:r>
              <a:rPr sz="2800" b="1" spc="-20" dirty="0">
                <a:latin typeface="Gill Sans MT"/>
                <a:cs typeface="Gill Sans MT"/>
              </a:rPr>
              <a:t>a-</a:t>
            </a:r>
            <a:r>
              <a:rPr sz="2800" b="1" spc="-25" dirty="0">
                <a:latin typeface="Gill Sans MT"/>
                <a:cs typeface="Gill Sans MT"/>
              </a:rPr>
              <a:t>dia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650" dirty="0">
              <a:latin typeface="Gill Sans MT"/>
              <a:cs typeface="Gill Sans MT"/>
            </a:endParaRPr>
          </a:p>
          <a:p>
            <a:pPr marL="23495">
              <a:lnSpc>
                <a:spcPct val="100000"/>
              </a:lnSpc>
            </a:pPr>
            <a:r>
              <a:rPr sz="3200" b="1" dirty="0">
                <a:latin typeface="Gill Sans MT"/>
                <a:cs typeface="Gill Sans MT"/>
              </a:rPr>
              <a:t>Conhecimento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Científico:</a:t>
            </a:r>
            <a:endParaRPr sz="3200" dirty="0">
              <a:latin typeface="Gill Sans MT"/>
              <a:cs typeface="Gill Sans MT"/>
            </a:endParaRPr>
          </a:p>
          <a:p>
            <a:pPr marL="481965" marR="194310" indent="-469900">
              <a:lnSpc>
                <a:spcPct val="100000"/>
              </a:lnSpc>
              <a:spcBef>
                <a:spcPts val="1764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50" dirty="0">
                <a:latin typeface="Gill Sans MT"/>
                <a:cs typeface="Gill Sans MT"/>
              </a:rPr>
              <a:t>Verificável:</a:t>
            </a:r>
            <a:r>
              <a:rPr sz="2800" b="1" spc="-2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afirmações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(hipóteses)</a:t>
            </a:r>
            <a:r>
              <a:rPr sz="2800" b="1" spc="-2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podem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ser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spc="-20" dirty="0" err="1">
                <a:latin typeface="Gill Sans MT"/>
                <a:cs typeface="Gill Sans MT"/>
              </a:rPr>
              <a:t>comprovadas</a:t>
            </a:r>
            <a:r>
              <a:rPr lang="pt-BR" sz="2800" b="1" spc="-55" dirty="0">
                <a:latin typeface="Gill Sans MT"/>
                <a:cs typeface="Gill Sans MT"/>
              </a:rPr>
              <a:t>, </a:t>
            </a:r>
            <a:r>
              <a:rPr sz="2800" b="1" dirty="0" err="1">
                <a:latin typeface="Gill Sans MT"/>
                <a:cs typeface="Gill Sans MT"/>
              </a:rPr>
              <a:t>pertencem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ao </a:t>
            </a:r>
            <a:r>
              <a:rPr sz="2800" b="1" dirty="0">
                <a:latin typeface="Gill Sans MT"/>
                <a:cs typeface="Gill Sans MT"/>
              </a:rPr>
              <a:t>âmbito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da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ciência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81200" y="671639"/>
            <a:ext cx="5867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Conhecimento</a:t>
            </a:r>
            <a:r>
              <a:rPr spc="-60" dirty="0"/>
              <a:t> </a:t>
            </a:r>
            <a:r>
              <a:rPr spc="-10" dirty="0"/>
              <a:t>Comum: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3740" y="2286000"/>
            <a:ext cx="7716520" cy="3189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508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60045" algn="l"/>
                <a:tab pos="360680" algn="l"/>
              </a:tabLst>
            </a:pPr>
            <a:r>
              <a:rPr sz="2800" b="1" spc="-35" dirty="0">
                <a:latin typeface="Gill Sans MT"/>
                <a:cs typeface="Gill Sans MT"/>
              </a:rPr>
              <a:t>Falível:</a:t>
            </a:r>
            <a:r>
              <a:rPr sz="2800" b="1" spc="-250" dirty="0">
                <a:latin typeface="Gill Sans MT"/>
                <a:cs typeface="Gill Sans MT"/>
              </a:rPr>
              <a:t> </a:t>
            </a:r>
            <a:r>
              <a:rPr lang="pt-BR" sz="2800" b="1" spc="-2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conform</a:t>
            </a:r>
            <a:r>
              <a:rPr lang="pt-BR" sz="2800" b="1" dirty="0">
                <a:latin typeface="Gill Sans MT"/>
                <a:cs typeface="Gill Sans MT"/>
              </a:rPr>
              <a:t>e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com</a:t>
            </a:r>
            <a:r>
              <a:rPr sz="2800" b="1" spc="-5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que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ouviu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dizer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spc="-50" dirty="0">
                <a:latin typeface="Gill Sans MT"/>
                <a:cs typeface="Gill Sans MT"/>
              </a:rPr>
              <a:t>a </a:t>
            </a:r>
            <a:r>
              <a:rPr sz="2800" b="1" dirty="0">
                <a:latin typeface="Gill Sans MT"/>
                <a:cs typeface="Gill Sans MT"/>
              </a:rPr>
              <a:t>respeito</a:t>
            </a:r>
            <a:r>
              <a:rPr sz="2800" b="1" spc="-7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do</a:t>
            </a:r>
            <a:r>
              <a:rPr sz="2800" b="1" spc="-10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objeto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 marL="23495">
              <a:lnSpc>
                <a:spcPct val="100000"/>
              </a:lnSpc>
              <a:spcBef>
                <a:spcPts val="2740"/>
              </a:spcBef>
            </a:pPr>
            <a:r>
              <a:rPr sz="3200" b="1" dirty="0">
                <a:latin typeface="Gill Sans MT"/>
                <a:cs typeface="Gill Sans MT"/>
              </a:rPr>
              <a:t>Conhecimento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Científico:</a:t>
            </a:r>
            <a:endParaRPr sz="3200" dirty="0">
              <a:latin typeface="Gill Sans MT"/>
              <a:cs typeface="Gill Sans MT"/>
            </a:endParaRPr>
          </a:p>
          <a:p>
            <a:pPr marL="481965" marR="649605" indent="-469900">
              <a:lnSpc>
                <a:spcPct val="100000"/>
              </a:lnSpc>
              <a:spcBef>
                <a:spcPts val="1190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35" dirty="0">
                <a:latin typeface="Gill Sans MT"/>
                <a:cs typeface="Gill Sans MT"/>
              </a:rPr>
              <a:t>Falível:</a:t>
            </a:r>
            <a:r>
              <a:rPr sz="2800" b="1" spc="-235" dirty="0">
                <a:latin typeface="Gill Sans MT"/>
                <a:cs typeface="Gill Sans MT"/>
              </a:rPr>
              <a:t> </a:t>
            </a:r>
            <a:r>
              <a:rPr lang="pt-BR" sz="2800" b="1" spc="-235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não</a:t>
            </a:r>
            <a:r>
              <a:rPr sz="2800" b="1" spc="1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é</a:t>
            </a:r>
            <a:r>
              <a:rPr sz="2800" b="1" spc="30" dirty="0">
                <a:latin typeface="Gill Sans MT"/>
                <a:cs typeface="Gill Sans MT"/>
              </a:rPr>
              <a:t> </a:t>
            </a:r>
            <a:r>
              <a:rPr sz="2800" b="1" spc="-35" dirty="0">
                <a:latin typeface="Gill Sans MT"/>
                <a:cs typeface="Gill Sans MT"/>
              </a:rPr>
              <a:t>definitivo,</a:t>
            </a:r>
            <a:r>
              <a:rPr sz="2800" b="1" spc="-215" dirty="0">
                <a:latin typeface="Gill Sans MT"/>
                <a:cs typeface="Gill Sans MT"/>
              </a:rPr>
              <a:t> </a:t>
            </a:r>
            <a:r>
              <a:rPr sz="2800" b="1" spc="-30" dirty="0">
                <a:latin typeface="Gill Sans MT"/>
                <a:cs typeface="Gill Sans MT"/>
              </a:rPr>
              <a:t>absoluto,</a:t>
            </a:r>
            <a:r>
              <a:rPr sz="2800" b="1" spc="-229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final</a:t>
            </a:r>
            <a:r>
              <a:rPr sz="2800" b="1" spc="45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e, portanto,</a:t>
            </a:r>
            <a:r>
              <a:rPr sz="2800" b="1" spc="-270" dirty="0">
                <a:latin typeface="Gill Sans MT"/>
                <a:cs typeface="Gill Sans MT"/>
              </a:rPr>
              <a:t> </a:t>
            </a:r>
            <a:r>
              <a:rPr lang="pt-BR" sz="2800" b="1" spc="-270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pode</a:t>
            </a:r>
            <a:r>
              <a:rPr sz="2800" b="1" spc="-1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ser</a:t>
            </a:r>
            <a:r>
              <a:rPr sz="2800" b="1" spc="-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alterado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67" y="6432206"/>
            <a:ext cx="120650" cy="191135"/>
          </a:xfrm>
          <a:custGeom>
            <a:avLst/>
            <a:gdLst/>
            <a:ahLst/>
            <a:cxnLst/>
            <a:rect l="l" t="t" r="r" b="b"/>
            <a:pathLst>
              <a:path w="120650" h="191134">
                <a:moveTo>
                  <a:pt x="0" y="0"/>
                </a:moveTo>
                <a:lnTo>
                  <a:pt x="0" y="190842"/>
                </a:lnTo>
                <a:lnTo>
                  <a:pt x="120319" y="95427"/>
                </a:lnTo>
                <a:lnTo>
                  <a:pt x="0" y="0"/>
                </a:lnTo>
                <a:close/>
              </a:path>
            </a:pathLst>
          </a:custGeom>
          <a:solidFill>
            <a:srgbClr val="9FB8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6327" y="534286"/>
            <a:ext cx="6365673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Conhecimento</a:t>
            </a:r>
            <a:r>
              <a:rPr spc="-60" dirty="0"/>
              <a:t> </a:t>
            </a:r>
            <a:r>
              <a:rPr spc="-10" dirty="0"/>
              <a:t>Comum: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000" y="1524000"/>
            <a:ext cx="8128634" cy="44390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712470" indent="-274320">
              <a:lnSpc>
                <a:spcPct val="100000"/>
              </a:lnSpc>
              <a:spcBef>
                <a:spcPts val="95"/>
              </a:spcBef>
              <a:buClr>
                <a:srgbClr val="717BA2"/>
              </a:buClr>
              <a:buSzPct val="75000"/>
              <a:buFont typeface="Wingdings 3"/>
              <a:buChar char=""/>
              <a:tabLst>
                <a:tab pos="360045" algn="l"/>
                <a:tab pos="360680" algn="l"/>
              </a:tabLst>
            </a:pPr>
            <a:r>
              <a:rPr sz="2800" b="1" spc="-25" dirty="0">
                <a:latin typeface="Gill Sans MT"/>
                <a:cs typeface="Gill Sans MT"/>
              </a:rPr>
              <a:t>Inexato:</a:t>
            </a:r>
            <a:r>
              <a:rPr sz="2800" b="1" spc="-275" dirty="0">
                <a:latin typeface="Gill Sans MT"/>
                <a:cs typeface="Gill Sans MT"/>
              </a:rPr>
              <a:t> </a:t>
            </a:r>
            <a:r>
              <a:rPr lang="pt-BR" sz="2800" b="1" spc="-275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não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permite</a:t>
            </a:r>
            <a:r>
              <a:rPr sz="2800" b="1" spc="-2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formulação</a:t>
            </a:r>
            <a:r>
              <a:rPr sz="2800" b="1" spc="-2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de </a:t>
            </a:r>
            <a:r>
              <a:rPr sz="2800" b="1" dirty="0">
                <a:latin typeface="Gill Sans MT"/>
                <a:cs typeface="Gill Sans MT"/>
              </a:rPr>
              <a:t>hipóteses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sobre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existência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9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fenômenos </a:t>
            </a:r>
            <a:r>
              <a:rPr sz="2800" b="1" dirty="0">
                <a:latin typeface="Gill Sans MT"/>
                <a:cs typeface="Gill Sans MT"/>
              </a:rPr>
              <a:t>situados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além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das</a:t>
            </a:r>
            <a:r>
              <a:rPr sz="2800" b="1" spc="-9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percepções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objetivas</a:t>
            </a:r>
            <a:endParaRPr sz="28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3150" dirty="0">
              <a:latin typeface="Gill Sans MT"/>
              <a:cs typeface="Gill Sans MT"/>
            </a:endParaRPr>
          </a:p>
          <a:p>
            <a:pPr marL="23495">
              <a:lnSpc>
                <a:spcPct val="100000"/>
              </a:lnSpc>
            </a:pPr>
            <a:r>
              <a:rPr sz="3200" b="1" dirty="0">
                <a:latin typeface="Gill Sans MT"/>
                <a:cs typeface="Gill Sans MT"/>
              </a:rPr>
              <a:t>Conhecimento</a:t>
            </a:r>
            <a:r>
              <a:rPr sz="3200" b="1" spc="-75" dirty="0">
                <a:latin typeface="Gill Sans MT"/>
                <a:cs typeface="Gill Sans MT"/>
              </a:rPr>
              <a:t> </a:t>
            </a:r>
            <a:r>
              <a:rPr sz="3200" b="1" spc="-10" dirty="0">
                <a:latin typeface="Gill Sans MT"/>
                <a:cs typeface="Gill Sans MT"/>
              </a:rPr>
              <a:t>Científico:</a:t>
            </a:r>
            <a:endParaRPr sz="3200" dirty="0">
              <a:latin typeface="Gill Sans MT"/>
              <a:cs typeface="Gill Sans MT"/>
            </a:endParaRPr>
          </a:p>
          <a:p>
            <a:pPr marL="481965" marR="5080" indent="-469900">
              <a:lnSpc>
                <a:spcPct val="100000"/>
              </a:lnSpc>
              <a:spcBef>
                <a:spcPts val="2900"/>
              </a:spcBef>
              <a:buClr>
                <a:srgbClr val="FF9900"/>
              </a:buClr>
              <a:buSzPct val="69642"/>
              <a:buFont typeface="Wingdings"/>
              <a:buChar char=""/>
              <a:tabLst>
                <a:tab pos="481965" algn="l"/>
                <a:tab pos="482600" algn="l"/>
              </a:tabLst>
            </a:pPr>
            <a:r>
              <a:rPr sz="2800" b="1" spc="-20" dirty="0">
                <a:latin typeface="Gill Sans MT"/>
                <a:cs typeface="Gill Sans MT"/>
              </a:rPr>
              <a:t>Aproximadamente</a:t>
            </a:r>
            <a:r>
              <a:rPr sz="2800" b="1" spc="-130" dirty="0">
                <a:latin typeface="Gill Sans MT"/>
                <a:cs typeface="Gill Sans MT"/>
              </a:rPr>
              <a:t> </a:t>
            </a:r>
            <a:r>
              <a:rPr sz="2800" b="1" spc="-25" dirty="0">
                <a:latin typeface="Gill Sans MT"/>
                <a:cs typeface="Gill Sans MT"/>
              </a:rPr>
              <a:t>exato:</a:t>
            </a:r>
            <a:r>
              <a:rPr sz="2800" b="1" spc="-290" dirty="0">
                <a:latin typeface="Gill Sans MT"/>
                <a:cs typeface="Gill Sans MT"/>
              </a:rPr>
              <a:t> </a:t>
            </a:r>
            <a:r>
              <a:rPr lang="pt-BR" sz="2800" b="1" spc="-290" dirty="0">
                <a:latin typeface="Gill Sans MT"/>
                <a:cs typeface="Gill Sans MT"/>
              </a:rPr>
              <a:t> </a:t>
            </a:r>
            <a:r>
              <a:rPr sz="2800" b="1" dirty="0" err="1">
                <a:latin typeface="Gill Sans MT"/>
                <a:cs typeface="Gill Sans MT"/>
              </a:rPr>
              <a:t>novas</a:t>
            </a:r>
            <a:r>
              <a:rPr sz="2800" b="1" spc="-11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proposições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spc="-50" dirty="0">
                <a:latin typeface="Gill Sans MT"/>
                <a:cs typeface="Gill Sans MT"/>
              </a:rPr>
              <a:t>e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spc="-20" dirty="0">
                <a:latin typeface="Gill Sans MT"/>
                <a:cs typeface="Gill Sans MT"/>
              </a:rPr>
              <a:t>desenvolvimento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4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técnicas</a:t>
            </a:r>
            <a:r>
              <a:rPr sz="2800" b="1" spc="-60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podem reformular</a:t>
            </a:r>
            <a:r>
              <a:rPr sz="2800" b="1" spc="-5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o</a:t>
            </a:r>
            <a:r>
              <a:rPr sz="2800" b="1" spc="-85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acervo</a:t>
            </a:r>
            <a:r>
              <a:rPr sz="2800" b="1" spc="-7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de</a:t>
            </a:r>
            <a:r>
              <a:rPr sz="2800" b="1" spc="-80" dirty="0">
                <a:latin typeface="Gill Sans MT"/>
                <a:cs typeface="Gill Sans MT"/>
              </a:rPr>
              <a:t> </a:t>
            </a:r>
            <a:r>
              <a:rPr sz="2800" b="1" dirty="0">
                <a:latin typeface="Gill Sans MT"/>
                <a:cs typeface="Gill Sans MT"/>
              </a:rPr>
              <a:t>teoria</a:t>
            </a:r>
            <a:r>
              <a:rPr sz="2800" b="1" spc="-65" dirty="0">
                <a:latin typeface="Gill Sans MT"/>
                <a:cs typeface="Gill Sans MT"/>
              </a:rPr>
              <a:t> </a:t>
            </a:r>
            <a:r>
              <a:rPr sz="2800" b="1" spc="-10" dirty="0">
                <a:latin typeface="Gill Sans MT"/>
                <a:cs typeface="Gill Sans MT"/>
              </a:rPr>
              <a:t>existente</a:t>
            </a:r>
            <a:endParaRPr sz="2800" dirty="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Cacho</Template>
  <TotalTime>1793</TotalTime>
  <Words>1685</Words>
  <Application>Microsoft Office PowerPoint</Application>
  <PresentationFormat>Apresentação na tela (4:3)</PresentationFormat>
  <Paragraphs>301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7" baseType="lpstr">
      <vt:lpstr>Arial</vt:lpstr>
      <vt:lpstr>Bookman Old Style</vt:lpstr>
      <vt:lpstr>Calibri</vt:lpstr>
      <vt:lpstr>Century Gothic</vt:lpstr>
      <vt:lpstr>Gill Sans MT</vt:lpstr>
      <vt:lpstr>Times New Roman</vt:lpstr>
      <vt:lpstr>Wingdings</vt:lpstr>
      <vt:lpstr>Wingdings 3</vt:lpstr>
      <vt:lpstr>Cacho</vt:lpstr>
      <vt:lpstr>METODOLOGIA DA PESQUISA CIENTÍFICA</vt:lpstr>
      <vt:lpstr>Conhecimento comum X científico</vt:lpstr>
      <vt:lpstr>Características</vt:lpstr>
      <vt:lpstr>Conhecimento Comum:</vt:lpstr>
      <vt:lpstr>Conhecimento Comum:</vt:lpstr>
      <vt:lpstr>Conhecimento Comum:</vt:lpstr>
      <vt:lpstr>Conhecimento Comum:</vt:lpstr>
      <vt:lpstr>Conhecimento Comum:</vt:lpstr>
      <vt:lpstr>Conhecimento Comum:</vt:lpstr>
      <vt:lpstr>O que é ciência?</vt:lpstr>
      <vt:lpstr>O que é ciência?</vt:lpstr>
      <vt:lpstr>O que é ciência?</vt:lpstr>
      <vt:lpstr>Ciência</vt:lpstr>
      <vt:lpstr>Conhecimento Científico</vt:lpstr>
      <vt:lpstr>Classificação das Ciências</vt:lpstr>
      <vt:lpstr>Apresentação do PowerPoint</vt:lpstr>
      <vt:lpstr>Apresentação do PowerPoint</vt:lpstr>
      <vt:lpstr>Apresentação do PowerPoint</vt:lpstr>
      <vt:lpstr>Apresentação do PowerPoint</vt:lpstr>
      <vt:lpstr>Métodos não-científicos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Métodos não-científicos (problemas)</vt:lpstr>
      <vt:lpstr>Método ...</vt:lpstr>
      <vt:lpstr>Apresentação do PowerPoint</vt:lpstr>
      <vt:lpstr>Neutralidade</vt:lpstr>
      <vt:lpstr>Apresentação do PowerPoint</vt:lpstr>
      <vt:lpstr>Método Científico – PASSO 1</vt:lpstr>
      <vt:lpstr>Método Científico – PASSO 2</vt:lpstr>
      <vt:lpstr>Método Científico – Características das Hipóteses</vt:lpstr>
      <vt:lpstr>Método Científico – Características das Hipóteses</vt:lpstr>
      <vt:lpstr>Método Científico – PASSO 3</vt:lpstr>
      <vt:lpstr>O que é, o que é?</vt:lpstr>
      <vt:lpstr>Monografia x Artigo científico</vt:lpstr>
      <vt:lpstr>Estrutura do artigo científico</vt:lpstr>
      <vt:lpstr>Estrutura do artigo científico</vt:lpstr>
      <vt:lpstr>Monografia x artigo científico</vt:lpstr>
      <vt:lpstr>Monografia x artigo científico</vt:lpstr>
      <vt:lpstr>Apresentação do PowerPoint</vt:lpstr>
      <vt:lpstr>Escolha do tema</vt:lpstr>
      <vt:lpstr>Escolha do tema</vt:lpstr>
      <vt:lpstr>Defina seu problema de pesquisa</vt:lpstr>
      <vt:lpstr>Como delimitar o problema de pesquisa</vt:lpstr>
      <vt:lpstr>Escolha do tema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 da Pesquisa Científica</dc:title>
  <dc:creator>gabriela</dc:creator>
  <cp:lastModifiedBy>Gabriela Meireles Rosa</cp:lastModifiedBy>
  <cp:revision>21</cp:revision>
  <dcterms:created xsi:type="dcterms:W3CDTF">2023-03-03T14:17:35Z</dcterms:created>
  <dcterms:modified xsi:type="dcterms:W3CDTF">2024-03-15T17:40:01Z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2016-11-25T00:00:00Z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2023-03-03T00:00:00Z</vt:filetime>
  </property>
  <property fmtid="{D5CDD505-2E9C-101B-9397-08002B2CF9AE}" pid="5" name="Producer">
    <vt:lpwstr>Microsoft® PowerPoint® 2010</vt:lpwstr>
  </property>
</Properties>
</file>