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0" r:id="rId9"/>
    <p:sldId id="261" r:id="rId10"/>
    <p:sldId id="269" r:id="rId11"/>
    <p:sldId id="274" r:id="rId12"/>
    <p:sldId id="270" r:id="rId13"/>
    <p:sldId id="259" r:id="rId14"/>
    <p:sldId id="262" r:id="rId15"/>
    <p:sldId id="275" r:id="rId16"/>
    <p:sldId id="277" r:id="rId17"/>
    <p:sldId id="278" r:id="rId18"/>
    <p:sldId id="271" r:id="rId19"/>
    <p:sldId id="272" r:id="rId20"/>
    <p:sldId id="273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F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47" autoAdjust="0"/>
  </p:normalViewPr>
  <p:slideViewPr>
    <p:cSldViewPr snapToGrid="0">
      <p:cViewPr varScale="1">
        <p:scale>
          <a:sx n="142" d="100"/>
          <a:sy n="142" d="100"/>
        </p:scale>
        <p:origin x="-147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6184"/>
            <a:ext cx="7772400" cy="978408"/>
          </a:xfrm>
        </p:spPr>
        <p:txBody>
          <a:bodyPr/>
          <a:lstStyle/>
          <a:p>
            <a:r>
              <a:rPr lang="en-US" dirty="0" smtClean="0">
                <a:latin typeface="Myriad Pro"/>
                <a:cs typeface="Myriad Pro"/>
              </a:rPr>
              <a:t>Learning Curve “Gotchas”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83736"/>
            <a:ext cx="7772400" cy="877824"/>
          </a:xfrm>
        </p:spPr>
        <p:txBody>
          <a:bodyPr/>
          <a:lstStyle/>
          <a:p>
            <a:r>
              <a:rPr lang="en-US" dirty="0" err="1" smtClean="0">
                <a:latin typeface="Myriad Pro"/>
                <a:cs typeface="Myriad Pro"/>
              </a:rPr>
              <a:t>AngularJS</a:t>
            </a:r>
            <a:r>
              <a:rPr lang="en-US" dirty="0" smtClean="0">
                <a:latin typeface="Myriad Pro"/>
                <a:cs typeface="Myriad Pro"/>
              </a:rPr>
              <a:t> Utah </a:t>
            </a:r>
            <a:r>
              <a:rPr lang="en-US" dirty="0" err="1" smtClean="0">
                <a:latin typeface="Myriad Pro"/>
                <a:cs typeface="Myriad Pro"/>
              </a:rPr>
              <a:t>Meetup</a:t>
            </a:r>
            <a:r>
              <a:rPr lang="en-US" dirty="0" smtClean="0">
                <a:latin typeface="Myriad Pro"/>
                <a:cs typeface="Myriad Pro"/>
              </a:rPr>
              <a:t>: January 14, 2014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968" y="6003607"/>
            <a:ext cx="4728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yriad Pro"/>
                <a:cs typeface="Myriad Pro"/>
              </a:rPr>
              <a:t>https://</a:t>
            </a:r>
            <a:r>
              <a:rPr lang="en-US" sz="1600" dirty="0" err="1">
                <a:latin typeface="Myriad Pro"/>
                <a:cs typeface="Myriad Pro"/>
              </a:rPr>
              <a:t>github.com</a:t>
            </a:r>
            <a:r>
              <a:rPr lang="en-US" sz="1600" dirty="0">
                <a:latin typeface="Myriad Pro"/>
                <a:cs typeface="Myriad Pro"/>
              </a:rPr>
              <a:t>/</a:t>
            </a:r>
            <a:r>
              <a:rPr lang="en-US" sz="1600" dirty="0" err="1">
                <a:latin typeface="Myriad Pro"/>
                <a:cs typeface="Myriad Pro"/>
              </a:rPr>
              <a:t>rsnapp</a:t>
            </a:r>
            <a:r>
              <a:rPr lang="en-US" sz="1600" dirty="0">
                <a:latin typeface="Myriad Pro"/>
                <a:cs typeface="Myriad Pro"/>
              </a:rPr>
              <a:t>/presents</a:t>
            </a:r>
            <a:r>
              <a:rPr lang="en-US" sz="1600" dirty="0" smtClean="0">
                <a:latin typeface="Myriad Pro"/>
                <a:cs typeface="Myriad Pro"/>
              </a:rPr>
              <a:t>-angular-gotchas</a:t>
            </a:r>
            <a:endParaRPr lang="en-US" sz="1600" dirty="0">
              <a:latin typeface="Myriad Pro"/>
              <a:cs typeface="Myriad Pro"/>
            </a:endParaRPr>
          </a:p>
        </p:txBody>
      </p:sp>
      <p:pic>
        <p:nvPicPr>
          <p:cNvPr id="7" name="Picture 6" descr="ng-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662" y="1489187"/>
            <a:ext cx="4714518" cy="120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97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must </a:t>
            </a:r>
            <a:r>
              <a:rPr lang="en-US" dirty="0" smtClean="0">
                <a:latin typeface="Courier New"/>
                <a:cs typeface="Courier New"/>
              </a:rPr>
              <a:t>$apply </a:t>
            </a:r>
            <a:r>
              <a:rPr lang="en-US" dirty="0" smtClean="0"/>
              <a:t>yourself</a:t>
            </a:r>
            <a:br>
              <a:rPr lang="en-US" dirty="0" smtClean="0"/>
            </a:br>
            <a:r>
              <a:rPr lang="en-US" sz="3100" dirty="0" smtClean="0"/>
              <a:t>(outside of Angular land)</a:t>
            </a:r>
            <a:endParaRPr lang="en-US" sz="3100" dirty="0"/>
          </a:p>
        </p:txBody>
      </p:sp>
      <p:pic>
        <p:nvPicPr>
          <p:cNvPr id="4" name="Picture 3" descr="Screen Shot 2014-01-12 at 5.21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0" y="1550894"/>
            <a:ext cx="4165600" cy="137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1088" y="3407757"/>
            <a:ext cx="669519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expect(</a:t>
            </a:r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('fourth').html()).</a:t>
            </a:r>
            <a:r>
              <a:rPr lang="en-US" dirty="0" err="1">
                <a:latin typeface="Courier New"/>
                <a:cs typeface="Courier New"/>
              </a:rPr>
              <a:t>toBeFalsy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('fourth').on("click", function() {</a:t>
            </a:r>
          </a:p>
          <a:p>
            <a:r>
              <a:rPr lang="en-US" dirty="0">
                <a:latin typeface="Courier New"/>
                <a:cs typeface="Courier New"/>
              </a:rPr>
              <a:t>	$</a:t>
            </a:r>
            <a:r>
              <a:rPr lang="en-US" dirty="0" err="1">
                <a:latin typeface="Courier New"/>
                <a:cs typeface="Courier New"/>
              </a:rPr>
              <a:t>scope.value</a:t>
            </a:r>
            <a:r>
              <a:rPr lang="en-US" dirty="0">
                <a:latin typeface="Courier New"/>
                <a:cs typeface="Courier New"/>
              </a:rPr>
              <a:t> = 10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})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('fourth')[0].click()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expect(</a:t>
            </a:r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('fourth').html()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54565" y="5587205"/>
            <a:ext cx="1985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toBeFalsy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70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must </a:t>
            </a:r>
            <a:r>
              <a:rPr lang="en-US" dirty="0" smtClean="0">
                <a:latin typeface="Courier New"/>
                <a:cs typeface="Courier New"/>
              </a:rPr>
              <a:t>$apply </a:t>
            </a:r>
            <a:r>
              <a:rPr lang="en-US" dirty="0" smtClean="0"/>
              <a:t>yourself</a:t>
            </a:r>
            <a:br>
              <a:rPr lang="en-US" dirty="0" smtClean="0"/>
            </a:br>
            <a:r>
              <a:rPr lang="en-US" sz="3100" dirty="0" smtClean="0"/>
              <a:t>(outside of Angular land)</a:t>
            </a:r>
            <a:endParaRPr lang="en-US" sz="3100" dirty="0"/>
          </a:p>
        </p:txBody>
      </p:sp>
      <p:pic>
        <p:nvPicPr>
          <p:cNvPr id="4" name="Picture 3" descr="Screen Shot 2014-01-12 at 5.21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0" y="1550894"/>
            <a:ext cx="4165600" cy="137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1088" y="3407757"/>
            <a:ext cx="6695199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expect(</a:t>
            </a:r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('fourth').html()).</a:t>
            </a:r>
            <a:r>
              <a:rPr lang="en-US" dirty="0" err="1">
                <a:latin typeface="Courier New"/>
                <a:cs typeface="Courier New"/>
              </a:rPr>
              <a:t>toBeFalsy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('fourth').on("click", function() {</a:t>
            </a:r>
          </a:p>
          <a:p>
            <a:r>
              <a:rPr lang="en-US" dirty="0">
                <a:latin typeface="Courier New"/>
                <a:cs typeface="Courier New"/>
              </a:rPr>
              <a:t>	$</a:t>
            </a:r>
            <a:r>
              <a:rPr lang="en-US" dirty="0" err="1">
                <a:latin typeface="Courier New"/>
                <a:cs typeface="Courier New"/>
              </a:rPr>
              <a:t>scope.value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smtClean="0">
                <a:latin typeface="Courier New"/>
                <a:cs typeface="Courier New"/>
              </a:rPr>
              <a:t>10;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$</a:t>
            </a:r>
            <a:r>
              <a:rPr lang="en-US" dirty="0" err="1" smtClean="0">
                <a:latin typeface="Courier New"/>
                <a:cs typeface="Courier New"/>
              </a:rPr>
              <a:t>scope.apply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})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('fourth')[0].click()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expect(</a:t>
            </a:r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('fourth').html()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99284" y="5874350"/>
            <a:ext cx="1846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toBe</a:t>
            </a:r>
            <a:r>
              <a:rPr lang="en-US" dirty="0" smtClean="0">
                <a:latin typeface="Courier New"/>
                <a:cs typeface="Courier New"/>
              </a:rPr>
              <a:t>(‘10’)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201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must </a:t>
            </a:r>
            <a:r>
              <a:rPr lang="en-US" dirty="0" smtClean="0">
                <a:latin typeface="Courier New"/>
                <a:cs typeface="Courier New"/>
              </a:rPr>
              <a:t>$apply </a:t>
            </a:r>
            <a:r>
              <a:rPr lang="en-US" dirty="0" smtClean="0"/>
              <a:t>yourself</a:t>
            </a:r>
            <a:br>
              <a:rPr lang="en-US" dirty="0" smtClean="0"/>
            </a:br>
            <a:r>
              <a:rPr lang="en-US" sz="3100" dirty="0" smtClean="0"/>
              <a:t>(outside of Angular land)</a:t>
            </a:r>
            <a:endParaRPr lang="en-US" sz="3100" dirty="0"/>
          </a:p>
        </p:txBody>
      </p:sp>
      <p:pic>
        <p:nvPicPr>
          <p:cNvPr id="4" name="Picture 3" descr="Screen Shot 2014-01-12 at 5.21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0" y="1550894"/>
            <a:ext cx="4165600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8413" y="3640308"/>
            <a:ext cx="66951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expect(</a:t>
            </a:r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('fourth').html()).</a:t>
            </a:r>
            <a:r>
              <a:rPr lang="en-US" dirty="0" err="1">
                <a:latin typeface="Courier New"/>
                <a:cs typeface="Courier New"/>
              </a:rPr>
              <a:t>toBeFalsy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browserTrigger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('div'), "click")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expect(</a:t>
            </a:r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('fourth').html()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0973" y="4721200"/>
            <a:ext cx="1846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toBe</a:t>
            </a:r>
            <a:r>
              <a:rPr lang="en-US" dirty="0">
                <a:latin typeface="Courier New"/>
                <a:cs typeface="Courier New"/>
              </a:rPr>
              <a:t>('15');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19802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$apply </a:t>
            </a:r>
            <a:r>
              <a:rPr lang="en-US" dirty="0" smtClean="0"/>
              <a:t>and </a:t>
            </a:r>
            <a:r>
              <a:rPr lang="en-US" dirty="0" smtClean="0">
                <a:latin typeface="Courier New"/>
                <a:cs typeface="Courier New"/>
              </a:rPr>
              <a:t>$digest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4" name="Picture 3" descr="concepts-runti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48" y="1890078"/>
            <a:ext cx="4437888" cy="3401568"/>
          </a:xfrm>
          <a:prstGeom prst="rect">
            <a:avLst/>
          </a:prstGeom>
        </p:spPr>
      </p:pic>
      <p:pic>
        <p:nvPicPr>
          <p:cNvPr id="6" name="Picture 5" descr="Screen Shot 2014-01-12 at 2.52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985" y="2419989"/>
            <a:ext cx="2755900" cy="2349500"/>
          </a:xfrm>
          <a:prstGeom prst="rect">
            <a:avLst/>
          </a:prstGeom>
        </p:spPr>
      </p:pic>
      <p:pic>
        <p:nvPicPr>
          <p:cNvPr id="7" name="Picture 6" descr="Screen Shot 2014-01-12 at 2.47.5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30" y="1890078"/>
            <a:ext cx="37846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5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Uses dirty checking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237" y="1466847"/>
            <a:ext cx="7803376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ourier New"/>
                <a:cs typeface="Courier New"/>
              </a:rPr>
              <a:t>$</a:t>
            </a:r>
            <a:r>
              <a:rPr lang="en-US" sz="1500" dirty="0" err="1">
                <a:latin typeface="Courier New"/>
                <a:cs typeface="Courier New"/>
              </a:rPr>
              <a:t>scope.guy</a:t>
            </a:r>
            <a:r>
              <a:rPr lang="en-US" sz="1500" dirty="0">
                <a:latin typeface="Courier New"/>
                <a:cs typeface="Courier New"/>
              </a:rPr>
              <a:t> = {};</a:t>
            </a:r>
          </a:p>
          <a:p>
            <a:endParaRPr lang="en-US" sz="1500" dirty="0">
              <a:latin typeface="Courier New"/>
              <a:cs typeface="Courier New"/>
            </a:endParaRPr>
          </a:p>
          <a:p>
            <a:r>
              <a:rPr lang="en-US" sz="1500" dirty="0" err="1">
                <a:latin typeface="Courier New"/>
                <a:cs typeface="Courier New"/>
              </a:rPr>
              <a:t>var</a:t>
            </a:r>
            <a:r>
              <a:rPr lang="en-US" sz="1500" dirty="0">
                <a:latin typeface="Courier New"/>
                <a:cs typeface="Courier New"/>
              </a:rPr>
              <a:t> watch = </a:t>
            </a:r>
            <a:r>
              <a:rPr lang="en-US" sz="1500" dirty="0" err="1">
                <a:latin typeface="Courier New"/>
                <a:cs typeface="Courier New"/>
              </a:rPr>
              <a:t>jasmine.createSpyObj</a:t>
            </a:r>
            <a:r>
              <a:rPr lang="en-US" sz="1500" dirty="0">
                <a:latin typeface="Courier New"/>
                <a:cs typeface="Courier New"/>
              </a:rPr>
              <a:t>('watch', </a:t>
            </a:r>
          </a:p>
          <a:p>
            <a:r>
              <a:rPr lang="en-US" sz="1500" dirty="0">
                <a:latin typeface="Courier New"/>
                <a:cs typeface="Courier New"/>
              </a:rPr>
              <a:t>	['</a:t>
            </a:r>
            <a:r>
              <a:rPr lang="en-US" sz="1500" dirty="0" err="1">
                <a:latin typeface="Courier New"/>
                <a:cs typeface="Courier New"/>
              </a:rPr>
              <a:t>obj</a:t>
            </a:r>
            <a:r>
              <a:rPr lang="en-US" sz="1500" dirty="0">
                <a:latin typeface="Courier New"/>
                <a:cs typeface="Courier New"/>
              </a:rPr>
              <a:t>', 'property', '</a:t>
            </a:r>
            <a:r>
              <a:rPr lang="en-US" sz="1500" dirty="0" err="1">
                <a:latin typeface="Courier New"/>
                <a:cs typeface="Courier New"/>
              </a:rPr>
              <a:t>deepObj</a:t>
            </a:r>
            <a:r>
              <a:rPr lang="en-US" sz="1500" dirty="0">
                <a:latin typeface="Courier New"/>
                <a:cs typeface="Courier New"/>
              </a:rPr>
              <a:t>']);</a:t>
            </a:r>
          </a:p>
          <a:p>
            <a:r>
              <a:rPr lang="en-US" sz="1500" dirty="0">
                <a:latin typeface="Courier New"/>
                <a:cs typeface="Courier New"/>
              </a:rPr>
              <a:t>$</a:t>
            </a:r>
            <a:r>
              <a:rPr lang="en-US" sz="1500" dirty="0" err="1">
                <a:latin typeface="Courier New"/>
                <a:cs typeface="Courier New"/>
              </a:rPr>
              <a:t>scope.$watch</a:t>
            </a:r>
            <a:r>
              <a:rPr lang="en-US" sz="1500" dirty="0">
                <a:latin typeface="Courier New"/>
                <a:cs typeface="Courier New"/>
              </a:rPr>
              <a:t>('guy', </a:t>
            </a:r>
            <a:r>
              <a:rPr lang="en-US" sz="1500" dirty="0" err="1">
                <a:latin typeface="Courier New"/>
                <a:cs typeface="Courier New"/>
              </a:rPr>
              <a:t>watch.obj</a:t>
            </a:r>
            <a:r>
              <a:rPr lang="en-US" sz="1500" dirty="0"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latin typeface="Courier New"/>
                <a:cs typeface="Courier New"/>
              </a:rPr>
              <a:t>$</a:t>
            </a:r>
            <a:r>
              <a:rPr lang="en-US" sz="1500" dirty="0" err="1">
                <a:latin typeface="Courier New"/>
                <a:cs typeface="Courier New"/>
              </a:rPr>
              <a:t>scope.$watch</a:t>
            </a:r>
            <a:r>
              <a:rPr lang="en-US" sz="1500" dirty="0">
                <a:latin typeface="Courier New"/>
                <a:cs typeface="Courier New"/>
              </a:rPr>
              <a:t>('</a:t>
            </a:r>
            <a:r>
              <a:rPr lang="en-US" sz="1500" dirty="0" err="1">
                <a:latin typeface="Courier New"/>
                <a:cs typeface="Courier New"/>
              </a:rPr>
              <a:t>guy.name</a:t>
            </a:r>
            <a:r>
              <a:rPr lang="en-US" sz="1500" dirty="0">
                <a:latin typeface="Courier New"/>
                <a:cs typeface="Courier New"/>
              </a:rPr>
              <a:t>', </a:t>
            </a:r>
            <a:r>
              <a:rPr lang="en-US" sz="1500" dirty="0" err="1">
                <a:latin typeface="Courier New"/>
                <a:cs typeface="Courier New"/>
              </a:rPr>
              <a:t>watch.property</a:t>
            </a:r>
            <a:r>
              <a:rPr lang="en-US" sz="1500" dirty="0"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latin typeface="Courier New"/>
                <a:cs typeface="Courier New"/>
              </a:rPr>
              <a:t>$</a:t>
            </a:r>
            <a:r>
              <a:rPr lang="en-US" sz="1500" dirty="0" err="1">
                <a:latin typeface="Courier New"/>
                <a:cs typeface="Courier New"/>
              </a:rPr>
              <a:t>scope.$watch</a:t>
            </a:r>
            <a:r>
              <a:rPr lang="en-US" sz="1500" dirty="0">
                <a:latin typeface="Courier New"/>
                <a:cs typeface="Courier New"/>
              </a:rPr>
              <a:t>('guy', </a:t>
            </a:r>
            <a:r>
              <a:rPr lang="en-US" sz="1500" dirty="0" err="1">
                <a:latin typeface="Courier New"/>
                <a:cs typeface="Courier New"/>
              </a:rPr>
              <a:t>watch.deepObj</a:t>
            </a:r>
            <a:r>
              <a:rPr lang="en-US" sz="1500" dirty="0">
                <a:latin typeface="Courier New"/>
                <a:cs typeface="Courier New"/>
              </a:rPr>
              <a:t>, true)</a:t>
            </a:r>
            <a:r>
              <a:rPr lang="en-US" sz="1500" dirty="0" smtClean="0">
                <a:latin typeface="Courier New"/>
                <a:cs typeface="Courier New"/>
              </a:rPr>
              <a:t>; // use </a:t>
            </a:r>
            <a:r>
              <a:rPr lang="en-US" sz="1500" dirty="0" err="1" smtClean="0">
                <a:latin typeface="Courier New"/>
                <a:cs typeface="Courier New"/>
              </a:rPr>
              <a:t>angular.equals</a:t>
            </a:r>
            <a:r>
              <a:rPr lang="en-US" sz="1500" dirty="0" smtClean="0">
                <a:latin typeface="Courier New"/>
                <a:cs typeface="Courier New"/>
              </a:rPr>
              <a:t>()</a:t>
            </a:r>
            <a:endParaRPr lang="en-US" sz="1500" dirty="0">
              <a:latin typeface="Courier New"/>
              <a:cs typeface="Courier New"/>
            </a:endParaRPr>
          </a:p>
          <a:p>
            <a:endParaRPr lang="en-US" sz="1500" dirty="0">
              <a:latin typeface="Courier New"/>
              <a:cs typeface="Courier New"/>
            </a:endParaRPr>
          </a:p>
          <a:p>
            <a:r>
              <a:rPr lang="en-US" sz="1500" dirty="0">
                <a:latin typeface="Courier New"/>
                <a:cs typeface="Courier New"/>
              </a:rPr>
              <a:t>$</a:t>
            </a:r>
            <a:r>
              <a:rPr lang="en-US" sz="1500" dirty="0" err="1">
                <a:latin typeface="Courier New"/>
                <a:cs typeface="Courier New"/>
              </a:rPr>
              <a:t>scope.$digest</a:t>
            </a:r>
            <a:r>
              <a:rPr lang="en-US" sz="1500" dirty="0">
                <a:latin typeface="Courier New"/>
                <a:cs typeface="Courier New"/>
              </a:rPr>
              <a:t>();</a:t>
            </a:r>
          </a:p>
          <a:p>
            <a:endParaRPr lang="en-US" sz="1500" dirty="0">
              <a:latin typeface="Courier New"/>
              <a:cs typeface="Courier New"/>
            </a:endParaRPr>
          </a:p>
          <a:p>
            <a:r>
              <a:rPr lang="en-US" sz="1500" dirty="0" err="1">
                <a:latin typeface="Courier New"/>
                <a:cs typeface="Courier New"/>
              </a:rPr>
              <a:t>watch.obj.reset</a:t>
            </a:r>
            <a:r>
              <a:rPr lang="en-US" sz="1500" dirty="0">
                <a:latin typeface="Courier New"/>
                <a:cs typeface="Courier New"/>
              </a:rPr>
              <a:t>();</a:t>
            </a:r>
          </a:p>
          <a:p>
            <a:r>
              <a:rPr lang="en-US" sz="1500" dirty="0" err="1">
                <a:latin typeface="Courier New"/>
                <a:cs typeface="Courier New"/>
              </a:rPr>
              <a:t>watch.property.reset</a:t>
            </a:r>
            <a:r>
              <a:rPr lang="en-US" sz="1500" dirty="0">
                <a:latin typeface="Courier New"/>
                <a:cs typeface="Courier New"/>
              </a:rPr>
              <a:t>();</a:t>
            </a:r>
          </a:p>
          <a:p>
            <a:r>
              <a:rPr lang="en-US" sz="1500" dirty="0" err="1">
                <a:latin typeface="Courier New"/>
                <a:cs typeface="Courier New"/>
              </a:rPr>
              <a:t>watch.deepObj.reset</a:t>
            </a:r>
            <a:r>
              <a:rPr lang="en-US" sz="1500" dirty="0">
                <a:latin typeface="Courier New"/>
                <a:cs typeface="Courier New"/>
              </a:rPr>
              <a:t>();</a:t>
            </a:r>
          </a:p>
          <a:p>
            <a:endParaRPr lang="en-US" sz="1500" dirty="0">
              <a:latin typeface="Courier New"/>
              <a:cs typeface="Courier New"/>
            </a:endParaRPr>
          </a:p>
          <a:p>
            <a:r>
              <a:rPr lang="en-US" sz="1500" dirty="0">
                <a:latin typeface="Courier New"/>
                <a:cs typeface="Courier New"/>
              </a:rPr>
              <a:t>$</a:t>
            </a:r>
            <a:r>
              <a:rPr lang="en-US" sz="1500" dirty="0" err="1">
                <a:latin typeface="Courier New"/>
                <a:cs typeface="Courier New"/>
              </a:rPr>
              <a:t>scope.$apply</a:t>
            </a:r>
            <a:r>
              <a:rPr lang="en-US" sz="1500" dirty="0">
                <a:latin typeface="Courier New"/>
                <a:cs typeface="Courier New"/>
              </a:rPr>
              <a:t>(function() {</a:t>
            </a:r>
          </a:p>
          <a:p>
            <a:r>
              <a:rPr lang="en-US" sz="1500" dirty="0">
                <a:latin typeface="Courier New"/>
                <a:cs typeface="Courier New"/>
              </a:rPr>
              <a:t>	$</a:t>
            </a:r>
            <a:r>
              <a:rPr lang="en-US" sz="1500" dirty="0" err="1">
                <a:latin typeface="Courier New"/>
                <a:cs typeface="Courier New"/>
              </a:rPr>
              <a:t>scope.guy.name</a:t>
            </a:r>
            <a:r>
              <a:rPr lang="en-US" sz="1500" dirty="0">
                <a:latin typeface="Courier New"/>
                <a:cs typeface="Courier New"/>
              </a:rPr>
              <a:t> = '</a:t>
            </a:r>
            <a:r>
              <a:rPr lang="en-US" sz="1500" dirty="0" err="1">
                <a:latin typeface="Courier New"/>
                <a:cs typeface="Courier New"/>
              </a:rPr>
              <a:t>fred</a:t>
            </a:r>
            <a:r>
              <a:rPr lang="en-US" sz="1500" dirty="0">
                <a:latin typeface="Courier New"/>
                <a:cs typeface="Courier New"/>
              </a:rPr>
              <a:t>';</a:t>
            </a:r>
          </a:p>
          <a:p>
            <a:r>
              <a:rPr lang="en-US" sz="1500" dirty="0">
                <a:latin typeface="Courier New"/>
                <a:cs typeface="Courier New"/>
              </a:rPr>
              <a:t>});</a:t>
            </a:r>
          </a:p>
          <a:p>
            <a:r>
              <a:rPr lang="en-US" sz="1500" dirty="0">
                <a:latin typeface="Courier New"/>
                <a:cs typeface="Courier New"/>
              </a:rPr>
              <a:t>					</a:t>
            </a:r>
          </a:p>
          <a:p>
            <a:r>
              <a:rPr lang="en-US" sz="1500" dirty="0">
                <a:latin typeface="Courier New"/>
                <a:cs typeface="Courier New"/>
              </a:rPr>
              <a:t>expect(</a:t>
            </a:r>
            <a:r>
              <a:rPr lang="en-US" sz="1500" dirty="0" err="1">
                <a:latin typeface="Courier New"/>
                <a:cs typeface="Courier New"/>
              </a:rPr>
              <a:t>watch.obj</a:t>
            </a:r>
            <a:r>
              <a:rPr lang="en-US" sz="1500" dirty="0" smtClean="0">
                <a:latin typeface="Courier New"/>
                <a:cs typeface="Courier New"/>
              </a:rPr>
              <a:t>)</a:t>
            </a:r>
            <a:endParaRPr lang="en-US" sz="1500" dirty="0">
              <a:latin typeface="Courier New"/>
              <a:cs typeface="Courier New"/>
            </a:endParaRPr>
          </a:p>
          <a:p>
            <a:r>
              <a:rPr lang="en-US" sz="1500" dirty="0">
                <a:latin typeface="Courier New"/>
                <a:cs typeface="Courier New"/>
              </a:rPr>
              <a:t>expect(</a:t>
            </a:r>
            <a:r>
              <a:rPr lang="en-US" sz="1500" dirty="0" err="1">
                <a:latin typeface="Courier New"/>
                <a:cs typeface="Courier New"/>
              </a:rPr>
              <a:t>watch.property</a:t>
            </a:r>
            <a:r>
              <a:rPr lang="en-US" sz="1500" dirty="0" smtClean="0">
                <a:latin typeface="Courier New"/>
                <a:cs typeface="Courier New"/>
              </a:rPr>
              <a:t>)</a:t>
            </a:r>
            <a:endParaRPr lang="en-US" sz="1500" dirty="0">
              <a:latin typeface="Courier New"/>
              <a:cs typeface="Courier New"/>
            </a:endParaRPr>
          </a:p>
          <a:p>
            <a:r>
              <a:rPr lang="en-US" sz="1500" dirty="0">
                <a:latin typeface="Courier New"/>
                <a:cs typeface="Courier New"/>
              </a:rPr>
              <a:t>expect(</a:t>
            </a:r>
            <a:r>
              <a:rPr lang="en-US" sz="1500" dirty="0" err="1">
                <a:latin typeface="Courier New"/>
                <a:cs typeface="Courier New"/>
              </a:rPr>
              <a:t>watch.deepObj</a:t>
            </a:r>
            <a:r>
              <a:rPr lang="en-US" sz="1500" dirty="0" smtClean="0">
                <a:latin typeface="Courier New"/>
                <a:cs typeface="Courier New"/>
              </a:rPr>
              <a:t>)</a:t>
            </a:r>
            <a:endParaRPr lang="en-US" sz="15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3237" y="5586668"/>
            <a:ext cx="50329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ourier New"/>
                <a:cs typeface="Courier New"/>
              </a:rPr>
              <a:t> </a:t>
            </a:r>
            <a:r>
              <a:rPr lang="en-US" sz="1500" dirty="0" smtClean="0">
                <a:latin typeface="Courier New"/>
                <a:cs typeface="Courier New"/>
              </a:rPr>
              <a:t>                .</a:t>
            </a:r>
            <a:r>
              <a:rPr lang="en-US" sz="1500" dirty="0" err="1" smtClean="0">
                <a:latin typeface="Courier New"/>
                <a:cs typeface="Courier New"/>
              </a:rPr>
              <a:t>not.toHaveBeenCalled</a:t>
            </a:r>
            <a:r>
              <a:rPr lang="en-US" sz="1500" dirty="0">
                <a:latin typeface="Courier New"/>
                <a:cs typeface="Courier New"/>
              </a:rPr>
              <a:t>();</a:t>
            </a:r>
          </a:p>
          <a:p>
            <a:r>
              <a:rPr lang="en-US" sz="1500" dirty="0">
                <a:latin typeface="Courier New"/>
                <a:cs typeface="Courier New"/>
              </a:rPr>
              <a:t> </a:t>
            </a:r>
            <a:r>
              <a:rPr lang="en-US" sz="1500" dirty="0" smtClean="0">
                <a:latin typeface="Courier New"/>
                <a:cs typeface="Courier New"/>
              </a:rPr>
              <a:t>                     .</a:t>
            </a:r>
            <a:r>
              <a:rPr lang="en-US" sz="1500" dirty="0" err="1" smtClean="0">
                <a:latin typeface="Courier New"/>
                <a:cs typeface="Courier New"/>
              </a:rPr>
              <a:t>toHaveBeenCalled</a:t>
            </a:r>
            <a:r>
              <a:rPr lang="en-US" sz="1500" dirty="0">
                <a:latin typeface="Courier New"/>
                <a:cs typeface="Courier New"/>
              </a:rPr>
              <a:t>();</a:t>
            </a:r>
          </a:p>
          <a:p>
            <a:r>
              <a:rPr lang="en-US" sz="1500" dirty="0">
                <a:latin typeface="Courier New"/>
                <a:cs typeface="Courier New"/>
              </a:rPr>
              <a:t> </a:t>
            </a:r>
            <a:r>
              <a:rPr lang="en-US" sz="1500" dirty="0" smtClean="0">
                <a:latin typeface="Courier New"/>
                <a:cs typeface="Courier New"/>
              </a:rPr>
              <a:t>                    .</a:t>
            </a:r>
            <a:r>
              <a:rPr lang="en-US" sz="1500" dirty="0" err="1" smtClean="0">
                <a:latin typeface="Courier New"/>
                <a:cs typeface="Courier New"/>
              </a:rPr>
              <a:t>toHaveBeenCalled</a:t>
            </a:r>
            <a:r>
              <a:rPr lang="en-US" sz="1500" dirty="0">
                <a:latin typeface="Courier New"/>
                <a:cs typeface="Courier New"/>
              </a:rPr>
              <a:t>();</a:t>
            </a:r>
          </a:p>
          <a:p>
            <a:endParaRPr lang="en-US" sz="1500" dirty="0"/>
          </a:p>
        </p:txBody>
      </p:sp>
      <p:pic>
        <p:nvPicPr>
          <p:cNvPr id="12" name="Picture 11" descr="Screen Shot 2014-01-13 at 8.50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842" y="3354622"/>
            <a:ext cx="55753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6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$digest</a:t>
            </a:r>
            <a:r>
              <a:rPr lang="en-US" dirty="0" smtClean="0"/>
              <a:t> </a:t>
            </a:r>
            <a:r>
              <a:rPr lang="en-US" i="1" dirty="0" smtClean="0"/>
              <a:t>loop</a:t>
            </a:r>
            <a:endParaRPr lang="en-US" i="1" dirty="0"/>
          </a:p>
        </p:txBody>
      </p:sp>
      <p:sp>
        <p:nvSpPr>
          <p:cNvPr id="5" name="Rectangle 4"/>
          <p:cNvSpPr/>
          <p:nvPr/>
        </p:nvSpPr>
        <p:spPr>
          <a:xfrm>
            <a:off x="2286000" y="1720840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digestCount</a:t>
            </a:r>
            <a:r>
              <a:rPr lang="en-US" dirty="0">
                <a:latin typeface="Courier New"/>
                <a:cs typeface="Courier New"/>
              </a:rPr>
              <a:t> = 0;</a:t>
            </a:r>
          </a:p>
          <a:p>
            <a:r>
              <a:rPr lang="en-US" dirty="0">
                <a:latin typeface="Courier New"/>
                <a:cs typeface="Courier New"/>
              </a:rPr>
              <a:t>$</a:t>
            </a:r>
            <a:r>
              <a:rPr lang="en-US" dirty="0" err="1">
                <a:latin typeface="Courier New"/>
                <a:cs typeface="Courier New"/>
              </a:rPr>
              <a:t>scope.test</a:t>
            </a:r>
            <a:r>
              <a:rPr lang="en-US" dirty="0">
                <a:latin typeface="Courier New"/>
                <a:cs typeface="Courier New"/>
              </a:rPr>
              <a:t> = 1;</a:t>
            </a:r>
          </a:p>
          <a:p>
            <a:r>
              <a:rPr lang="en-US" dirty="0">
                <a:latin typeface="Courier New"/>
                <a:cs typeface="Courier New"/>
              </a:rPr>
              <a:t>$</a:t>
            </a:r>
            <a:r>
              <a:rPr lang="en-US" dirty="0" err="1">
                <a:latin typeface="Courier New"/>
                <a:cs typeface="Courier New"/>
              </a:rPr>
              <a:t>scope.$watch</a:t>
            </a:r>
            <a:r>
              <a:rPr lang="en-US" dirty="0">
                <a:latin typeface="Courier New"/>
                <a:cs typeface="Courier New"/>
              </a:rPr>
              <a:t>('test', function() {</a:t>
            </a:r>
          </a:p>
          <a:p>
            <a:r>
              <a:rPr lang="en-US" dirty="0">
                <a:latin typeface="Courier New"/>
                <a:cs typeface="Courier New"/>
              </a:rPr>
              <a:t>	if($</a:t>
            </a:r>
            <a:r>
              <a:rPr lang="en-US" dirty="0" err="1">
                <a:latin typeface="Courier New"/>
                <a:cs typeface="Courier New"/>
              </a:rPr>
              <a:t>scope.test</a:t>
            </a:r>
            <a:r>
              <a:rPr lang="en-US" dirty="0">
                <a:latin typeface="Courier New"/>
                <a:cs typeface="Courier New"/>
              </a:rPr>
              <a:t> &lt; 4) {</a:t>
            </a:r>
          </a:p>
          <a:p>
            <a:r>
              <a:rPr lang="en-US" dirty="0">
                <a:latin typeface="Courier New"/>
                <a:cs typeface="Courier New"/>
              </a:rPr>
              <a:t>		$</a:t>
            </a:r>
            <a:r>
              <a:rPr lang="en-US" dirty="0" err="1">
                <a:latin typeface="Courier New"/>
                <a:cs typeface="Courier New"/>
              </a:rPr>
              <a:t>scope.test</a:t>
            </a:r>
            <a:r>
              <a:rPr lang="en-US" dirty="0">
                <a:latin typeface="Courier New"/>
                <a:cs typeface="Courier New"/>
              </a:rPr>
              <a:t>++;</a:t>
            </a:r>
          </a:p>
          <a:p>
            <a:r>
              <a:rPr lang="en-US" dirty="0">
                <a:latin typeface="Courier New"/>
                <a:cs typeface="Courier New"/>
              </a:rPr>
              <a:t>	}</a:t>
            </a:r>
          </a:p>
          <a:p>
            <a:r>
              <a:rPr lang="en-US" dirty="0">
                <a:latin typeface="Courier New"/>
                <a:cs typeface="Courier New"/>
              </a:rPr>
              <a:t>});</a:t>
            </a:r>
          </a:p>
          <a:p>
            <a:r>
              <a:rPr lang="en-US" dirty="0">
                <a:latin typeface="Courier New"/>
                <a:cs typeface="Courier New"/>
              </a:rPr>
              <a:t>$</a:t>
            </a:r>
            <a:r>
              <a:rPr lang="en-US" dirty="0" err="1">
                <a:latin typeface="Courier New"/>
                <a:cs typeface="Courier New"/>
              </a:rPr>
              <a:t>scope.$watch</a:t>
            </a:r>
            <a:r>
              <a:rPr lang="en-US" dirty="0">
                <a:latin typeface="Courier New"/>
                <a:cs typeface="Courier New"/>
              </a:rPr>
              <a:t>(function() 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digestCount</a:t>
            </a:r>
            <a:r>
              <a:rPr lang="en-US" dirty="0">
                <a:latin typeface="Courier New"/>
                <a:cs typeface="Courier New"/>
              </a:rPr>
              <a:t>++;</a:t>
            </a:r>
          </a:p>
          <a:p>
            <a:r>
              <a:rPr lang="en-US" dirty="0">
                <a:latin typeface="Courier New"/>
                <a:cs typeface="Courier New"/>
              </a:rPr>
              <a:t>});</a:t>
            </a:r>
          </a:p>
          <a:p>
            <a:r>
              <a:rPr lang="en-US" dirty="0">
                <a:latin typeface="Courier New"/>
                <a:cs typeface="Courier New"/>
              </a:rPr>
              <a:t>$</a:t>
            </a:r>
            <a:r>
              <a:rPr lang="en-US" dirty="0" err="1">
                <a:latin typeface="Courier New"/>
                <a:cs typeface="Courier New"/>
              </a:rPr>
              <a:t>scope.$digest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r>
              <a:rPr lang="en-US" dirty="0">
                <a:latin typeface="Courier New"/>
                <a:cs typeface="Courier New"/>
              </a:rPr>
              <a:t>expect(</a:t>
            </a:r>
            <a:r>
              <a:rPr lang="en-US" dirty="0" err="1">
                <a:latin typeface="Courier New"/>
                <a:cs typeface="Courier New"/>
              </a:rPr>
              <a:t>digestCount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40144" y="5018266"/>
            <a:ext cx="1431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toBe</a:t>
            </a:r>
            <a:r>
              <a:rPr lang="en-US" dirty="0">
                <a:latin typeface="Courier New"/>
                <a:cs typeface="Courier New"/>
              </a:rPr>
              <a:t>(4);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16417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$digest</a:t>
            </a:r>
            <a:r>
              <a:rPr lang="en-US" dirty="0" smtClean="0"/>
              <a:t> </a:t>
            </a:r>
            <a:r>
              <a:rPr lang="en-US" i="1" dirty="0" smtClean="0"/>
              <a:t>infinite</a:t>
            </a:r>
            <a:r>
              <a:rPr lang="en-US" dirty="0" smtClean="0"/>
              <a:t> loop</a:t>
            </a:r>
            <a:endParaRPr lang="en-US" i="1" dirty="0"/>
          </a:p>
        </p:txBody>
      </p:sp>
      <p:sp>
        <p:nvSpPr>
          <p:cNvPr id="5" name="Rectangle 4"/>
          <p:cNvSpPr/>
          <p:nvPr/>
        </p:nvSpPr>
        <p:spPr>
          <a:xfrm>
            <a:off x="1717225" y="2409547"/>
            <a:ext cx="5724084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$</a:t>
            </a:r>
            <a:r>
              <a:rPr lang="en-US" dirty="0" err="1">
                <a:latin typeface="Courier New"/>
                <a:cs typeface="Courier New"/>
              </a:rPr>
              <a:t>scope.getPeople</a:t>
            </a:r>
            <a:r>
              <a:rPr lang="en-US" dirty="0">
                <a:latin typeface="Courier New"/>
                <a:cs typeface="Courier New"/>
              </a:rPr>
              <a:t> = function() {</a:t>
            </a:r>
          </a:p>
          <a:p>
            <a:r>
              <a:rPr lang="en-US" dirty="0">
                <a:latin typeface="Courier New"/>
                <a:cs typeface="Courier New"/>
              </a:rPr>
              <a:t>	return [</a:t>
            </a:r>
          </a:p>
          <a:p>
            <a:r>
              <a:rPr lang="en-US" dirty="0">
                <a:latin typeface="Courier New"/>
                <a:cs typeface="Courier New"/>
              </a:rPr>
              <a:t>		{name: "john"},</a:t>
            </a:r>
          </a:p>
          <a:p>
            <a:r>
              <a:rPr lang="en-US" dirty="0">
                <a:latin typeface="Courier New"/>
                <a:cs typeface="Courier New"/>
              </a:rPr>
              <a:t>		{name: "</a:t>
            </a:r>
            <a:r>
              <a:rPr lang="en-US" dirty="0" err="1">
                <a:latin typeface="Courier New"/>
                <a:cs typeface="Courier New"/>
              </a:rPr>
              <a:t>fred</a:t>
            </a:r>
            <a:r>
              <a:rPr lang="en-US" dirty="0">
                <a:latin typeface="Courier New"/>
                <a:cs typeface="Courier New"/>
              </a:rPr>
              <a:t>"}</a:t>
            </a:r>
          </a:p>
          <a:p>
            <a:r>
              <a:rPr lang="en-US" dirty="0">
                <a:latin typeface="Courier New"/>
                <a:cs typeface="Courier New"/>
              </a:rPr>
              <a:t>	];</a:t>
            </a:r>
          </a:p>
          <a:p>
            <a:r>
              <a:rPr lang="en-US" dirty="0">
                <a:latin typeface="Courier New"/>
                <a:cs typeface="Courier New"/>
              </a:rPr>
              <a:t>};</a:t>
            </a:r>
          </a:p>
          <a:p>
            <a:r>
              <a:rPr lang="en-US" dirty="0">
                <a:latin typeface="Courier New"/>
                <a:cs typeface="Courier New"/>
              </a:rPr>
              <a:t>$compile(template)($scope);</a:t>
            </a:r>
          </a:p>
          <a:p>
            <a:r>
              <a:rPr lang="en-US" dirty="0">
                <a:latin typeface="Courier New"/>
                <a:cs typeface="Courier New"/>
              </a:rPr>
              <a:t>expect(function() </a:t>
            </a:r>
            <a:r>
              <a:rPr lang="en-US" dirty="0" smtClean="0">
                <a:latin typeface="Courier New"/>
                <a:cs typeface="Courier New"/>
              </a:rPr>
              <a:t>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$</a:t>
            </a:r>
            <a:r>
              <a:rPr lang="en-US" dirty="0" err="1">
                <a:latin typeface="Courier New"/>
                <a:cs typeface="Courier New"/>
              </a:rPr>
              <a:t>scope.$digest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r>
              <a:rPr lang="en-US" dirty="0" smtClean="0">
                <a:latin typeface="Courier New"/>
                <a:cs typeface="Courier New"/>
              </a:rPr>
              <a:t>})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3" name="Picture 2" descr="Screen Shot 2014-01-14 at 3.39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16040"/>
            <a:ext cx="6553200" cy="60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46908" y="4902538"/>
            <a:ext cx="1708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toThrow</a:t>
            </a:r>
            <a:r>
              <a:rPr lang="en-US" dirty="0">
                <a:latin typeface="Courier New"/>
                <a:cs typeface="Courier New"/>
              </a:rPr>
              <a:t>();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32878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$digest</a:t>
            </a:r>
            <a:r>
              <a:rPr lang="en-US" dirty="0" smtClean="0"/>
              <a:t> loop</a:t>
            </a:r>
            <a:endParaRPr lang="en-US" i="1" dirty="0"/>
          </a:p>
        </p:txBody>
      </p:sp>
      <p:sp>
        <p:nvSpPr>
          <p:cNvPr id="5" name="Rectangle 4"/>
          <p:cNvSpPr/>
          <p:nvPr/>
        </p:nvSpPr>
        <p:spPr>
          <a:xfrm>
            <a:off x="1439965" y="2409547"/>
            <a:ext cx="6296492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people = [</a:t>
            </a:r>
          </a:p>
          <a:p>
            <a:r>
              <a:rPr lang="en-US" dirty="0">
                <a:latin typeface="Courier New"/>
                <a:cs typeface="Courier New"/>
              </a:rPr>
              <a:t>	{name: "john"},</a:t>
            </a:r>
          </a:p>
          <a:p>
            <a:r>
              <a:rPr lang="en-US" dirty="0">
                <a:latin typeface="Courier New"/>
                <a:cs typeface="Courier New"/>
              </a:rPr>
              <a:t>	{name: "</a:t>
            </a:r>
            <a:r>
              <a:rPr lang="en-US" dirty="0" err="1">
                <a:latin typeface="Courier New"/>
                <a:cs typeface="Courier New"/>
              </a:rPr>
              <a:t>fred</a:t>
            </a:r>
            <a:r>
              <a:rPr lang="en-US" dirty="0">
                <a:latin typeface="Courier New"/>
                <a:cs typeface="Courier New"/>
              </a:rPr>
              <a:t>"}</a:t>
            </a:r>
          </a:p>
          <a:p>
            <a:r>
              <a:rPr lang="en-US" dirty="0">
                <a:latin typeface="Courier New"/>
                <a:cs typeface="Courier New"/>
              </a:rPr>
              <a:t>];</a:t>
            </a:r>
          </a:p>
          <a:p>
            <a:r>
              <a:rPr lang="en-US" dirty="0">
                <a:latin typeface="Courier New"/>
                <a:cs typeface="Courier New"/>
              </a:rPr>
              <a:t>$</a:t>
            </a:r>
            <a:r>
              <a:rPr lang="en-US" dirty="0" err="1">
                <a:latin typeface="Courier New"/>
                <a:cs typeface="Courier New"/>
              </a:rPr>
              <a:t>scope.getPeople</a:t>
            </a:r>
            <a:r>
              <a:rPr lang="en-US" dirty="0">
                <a:latin typeface="Courier New"/>
                <a:cs typeface="Courier New"/>
              </a:rPr>
              <a:t> = function() {</a:t>
            </a:r>
          </a:p>
          <a:p>
            <a:r>
              <a:rPr lang="en-US" dirty="0">
                <a:latin typeface="Courier New"/>
                <a:cs typeface="Courier New"/>
              </a:rPr>
              <a:t>	return people;</a:t>
            </a:r>
          </a:p>
          <a:p>
            <a:r>
              <a:rPr lang="en-US" dirty="0">
                <a:latin typeface="Courier New"/>
                <a:cs typeface="Courier New"/>
              </a:rPr>
              <a:t>};</a:t>
            </a:r>
          </a:p>
          <a:p>
            <a:r>
              <a:rPr lang="en-US" dirty="0">
                <a:latin typeface="Courier New"/>
                <a:cs typeface="Courier New"/>
              </a:rPr>
              <a:t>view = $compile(template)($scope);</a:t>
            </a:r>
          </a:p>
          <a:p>
            <a:r>
              <a:rPr lang="en-US" dirty="0">
                <a:latin typeface="Courier New"/>
                <a:cs typeface="Courier New"/>
              </a:rPr>
              <a:t>$</a:t>
            </a:r>
            <a:r>
              <a:rPr lang="en-US" dirty="0" err="1">
                <a:latin typeface="Courier New"/>
                <a:cs typeface="Courier New"/>
              </a:rPr>
              <a:t>scope.$digest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r>
              <a:rPr lang="en-US" dirty="0">
                <a:latin typeface="Courier New"/>
                <a:cs typeface="Courier New"/>
              </a:rPr>
              <a:t>expect(</a:t>
            </a:r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('person').length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3" name="Picture 2" descr="Screen Shot 2014-01-14 at 3.39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16040"/>
            <a:ext cx="6553200" cy="609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38625" y="4875705"/>
            <a:ext cx="1431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toBe</a:t>
            </a:r>
            <a:r>
              <a:rPr lang="en-US" dirty="0">
                <a:latin typeface="Courier New"/>
                <a:cs typeface="Courier New"/>
              </a:rPr>
              <a:t>(2);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dot</a:t>
            </a:r>
            <a:endParaRPr lang="en-US" dirty="0"/>
          </a:p>
        </p:txBody>
      </p:sp>
      <p:pic>
        <p:nvPicPr>
          <p:cNvPr id="6" name="Picture 5" descr="Screen Shot 2014-01-13 at 9.11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1434619"/>
            <a:ext cx="7696200" cy="1155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0413" y="2826381"/>
            <a:ext cx="766485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$</a:t>
            </a:r>
            <a:r>
              <a:rPr lang="en-US" dirty="0" err="1" smtClean="0">
                <a:latin typeface="Courier New"/>
                <a:cs typeface="Courier New"/>
              </a:rPr>
              <a:t>scope.people</a:t>
            </a:r>
            <a:r>
              <a:rPr lang="en-US" dirty="0" smtClean="0">
                <a:latin typeface="Courier New"/>
                <a:cs typeface="Courier New"/>
              </a:rPr>
              <a:t> = [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{name:”</a:t>
            </a:r>
            <a:r>
              <a:rPr lang="en-US" dirty="0" err="1" smtClean="0">
                <a:latin typeface="Courier New"/>
                <a:cs typeface="Courier New"/>
              </a:rPr>
              <a:t>fred</a:t>
            </a:r>
            <a:r>
              <a:rPr lang="en-US" dirty="0" smtClean="0">
                <a:latin typeface="Courier New"/>
                <a:cs typeface="Courier New"/>
              </a:rPr>
              <a:t>”},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{name: “john”}</a:t>
            </a:r>
          </a:p>
          <a:p>
            <a:r>
              <a:rPr lang="en-US" dirty="0" smtClean="0">
                <a:latin typeface="Courier New"/>
                <a:cs typeface="Courier New"/>
              </a:rPr>
              <a:t>];</a:t>
            </a:r>
          </a:p>
          <a:p>
            <a:r>
              <a:rPr lang="en-US" dirty="0" smtClean="0">
                <a:latin typeface="Courier New"/>
                <a:cs typeface="Courier New"/>
              </a:rPr>
              <a:t>$</a:t>
            </a:r>
            <a:r>
              <a:rPr lang="en-US" dirty="0" err="1" smtClean="0">
                <a:latin typeface="Courier New"/>
                <a:cs typeface="Courier New"/>
              </a:rPr>
              <a:t>scope.personOfDay</a:t>
            </a:r>
            <a:r>
              <a:rPr lang="en-US" dirty="0" smtClean="0">
                <a:latin typeface="Courier New"/>
                <a:cs typeface="Courier New"/>
              </a:rPr>
              <a:t> = “</a:t>
            </a:r>
            <a:r>
              <a:rPr lang="en-US" dirty="0" err="1" smtClean="0">
                <a:latin typeface="Courier New"/>
                <a:cs typeface="Courier New"/>
              </a:rPr>
              <a:t>fred</a:t>
            </a:r>
            <a:r>
              <a:rPr lang="en-US" dirty="0" smtClean="0">
                <a:latin typeface="Courier New"/>
                <a:cs typeface="Courier New"/>
              </a:rPr>
              <a:t>”;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expect(</a:t>
            </a:r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("div").length).</a:t>
            </a:r>
            <a:r>
              <a:rPr lang="en-US" dirty="0" err="1">
                <a:latin typeface="Courier New"/>
                <a:cs typeface="Courier New"/>
              </a:rPr>
              <a:t>toBe</a:t>
            </a:r>
            <a:r>
              <a:rPr lang="en-US" dirty="0">
                <a:latin typeface="Courier New"/>
                <a:cs typeface="Courier New"/>
              </a:rPr>
              <a:t>(2);</a:t>
            </a:r>
          </a:p>
          <a:p>
            <a:r>
              <a:rPr lang="en-US" dirty="0" smtClean="0">
                <a:latin typeface="Courier New"/>
                <a:cs typeface="Courier New"/>
              </a:rPr>
              <a:t>expect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("pod").html()).</a:t>
            </a:r>
            <a:r>
              <a:rPr lang="en-US" dirty="0" err="1">
                <a:latin typeface="Courier New"/>
                <a:cs typeface="Courier New"/>
              </a:rPr>
              <a:t>toBe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err="1">
                <a:latin typeface="Courier New"/>
                <a:cs typeface="Courier New"/>
              </a:rPr>
              <a:t>fred</a:t>
            </a:r>
            <a:r>
              <a:rPr lang="en-US" dirty="0">
                <a:latin typeface="Courier New"/>
                <a:cs typeface="Courier New"/>
              </a:rPr>
              <a:t>");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browserTrigger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err="1">
                <a:latin typeface="Courier New"/>
                <a:cs typeface="Courier New"/>
              </a:rPr>
              <a:t>button.john.pod</a:t>
            </a:r>
            <a:r>
              <a:rPr lang="en-US" dirty="0">
                <a:latin typeface="Courier New"/>
                <a:cs typeface="Courier New"/>
              </a:rPr>
              <a:t>"), "click");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expect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("pod").html()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49976" y="5834592"/>
            <a:ext cx="2123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toBe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err="1">
                <a:latin typeface="Courier New"/>
                <a:cs typeface="Courier New"/>
              </a:rPr>
              <a:t>fred</a:t>
            </a:r>
            <a:r>
              <a:rPr lang="en-US" dirty="0">
                <a:latin typeface="Courier New"/>
                <a:cs typeface="Courier New"/>
              </a:rPr>
              <a:t>");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41335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dot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0413" y="2826381"/>
            <a:ext cx="766485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$</a:t>
            </a:r>
            <a:r>
              <a:rPr lang="en-US" dirty="0" err="1" smtClean="0">
                <a:latin typeface="Courier New"/>
                <a:cs typeface="Courier New"/>
              </a:rPr>
              <a:t>scope.people</a:t>
            </a:r>
            <a:r>
              <a:rPr lang="en-US" dirty="0" smtClean="0">
                <a:latin typeface="Courier New"/>
                <a:cs typeface="Courier New"/>
              </a:rPr>
              <a:t> = [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{name: ”</a:t>
            </a:r>
            <a:r>
              <a:rPr lang="en-US" dirty="0" err="1" smtClean="0">
                <a:latin typeface="Courier New"/>
                <a:cs typeface="Courier New"/>
              </a:rPr>
              <a:t>fred</a:t>
            </a:r>
            <a:r>
              <a:rPr lang="en-US" dirty="0" smtClean="0">
                <a:latin typeface="Courier New"/>
                <a:cs typeface="Courier New"/>
              </a:rPr>
              <a:t>”},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{name: “john”}</a:t>
            </a:r>
          </a:p>
          <a:p>
            <a:r>
              <a:rPr lang="en-US" dirty="0" smtClean="0">
                <a:latin typeface="Courier New"/>
                <a:cs typeface="Courier New"/>
              </a:rPr>
              <a:t>];</a:t>
            </a:r>
          </a:p>
          <a:p>
            <a:r>
              <a:rPr lang="en-US" dirty="0" smtClean="0">
                <a:latin typeface="Courier New"/>
                <a:cs typeface="Courier New"/>
              </a:rPr>
              <a:t>$</a:t>
            </a:r>
            <a:r>
              <a:rPr lang="en-US" dirty="0" err="1" smtClean="0">
                <a:latin typeface="Courier New"/>
                <a:cs typeface="Courier New"/>
              </a:rPr>
              <a:t>scope.personOfDay</a:t>
            </a:r>
            <a:r>
              <a:rPr lang="en-US" dirty="0" smtClean="0">
                <a:latin typeface="Courier New"/>
                <a:cs typeface="Courier New"/>
              </a:rPr>
              <a:t> = 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current: “</a:t>
            </a:r>
            <a:r>
              <a:rPr lang="en-US" dirty="0" err="1" smtClean="0">
                <a:latin typeface="Courier New"/>
                <a:cs typeface="Courier New"/>
              </a:rPr>
              <a:t>fred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expect(</a:t>
            </a:r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("div").length).</a:t>
            </a:r>
            <a:r>
              <a:rPr lang="en-US" dirty="0" err="1">
                <a:latin typeface="Courier New"/>
                <a:cs typeface="Courier New"/>
              </a:rPr>
              <a:t>toBe</a:t>
            </a:r>
            <a:r>
              <a:rPr lang="en-US" dirty="0">
                <a:latin typeface="Courier New"/>
                <a:cs typeface="Courier New"/>
              </a:rPr>
              <a:t>(2);</a:t>
            </a:r>
          </a:p>
          <a:p>
            <a:r>
              <a:rPr lang="en-US" dirty="0" smtClean="0">
                <a:latin typeface="Courier New"/>
                <a:cs typeface="Courier New"/>
              </a:rPr>
              <a:t>expect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("pod").html()).</a:t>
            </a:r>
            <a:r>
              <a:rPr lang="en-US" dirty="0" err="1">
                <a:latin typeface="Courier New"/>
                <a:cs typeface="Courier New"/>
              </a:rPr>
              <a:t>toBe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err="1">
                <a:latin typeface="Courier New"/>
                <a:cs typeface="Courier New"/>
              </a:rPr>
              <a:t>fred</a:t>
            </a:r>
            <a:r>
              <a:rPr lang="en-US" dirty="0">
                <a:latin typeface="Courier New"/>
                <a:cs typeface="Courier New"/>
              </a:rPr>
              <a:t>");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browserTrigger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err="1">
                <a:latin typeface="Courier New"/>
                <a:cs typeface="Courier New"/>
              </a:rPr>
              <a:t>button.john.pod</a:t>
            </a:r>
            <a:r>
              <a:rPr lang="en-US" dirty="0">
                <a:latin typeface="Courier New"/>
                <a:cs typeface="Courier New"/>
              </a:rPr>
              <a:t>"), "click");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expect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("pod").html()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3" name="Picture 2" descr="Screen Shot 2014-01-13 at 9.20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1354867"/>
            <a:ext cx="8407400" cy="1130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63854" y="6389644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toBe</a:t>
            </a:r>
            <a:r>
              <a:rPr lang="en-US" dirty="0" smtClean="0">
                <a:latin typeface="Courier New"/>
                <a:cs typeface="Courier New"/>
              </a:rPr>
              <a:t>(“john”);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59757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yriad Pro"/>
                <a:cs typeface="Myriad Pro"/>
              </a:rPr>
              <a:t>About Us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4213" y="4039711"/>
            <a:ext cx="15953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yriad Pro"/>
                <a:cs typeface="Myriad Pro"/>
              </a:rPr>
              <a:t>Travis Barney </a:t>
            </a:r>
          </a:p>
          <a:p>
            <a:r>
              <a:rPr lang="en-US" sz="1200" dirty="0" smtClean="0">
                <a:latin typeface="Myriad Pro"/>
                <a:cs typeface="Myriad Pro"/>
              </a:rPr>
              <a:t>Twitter: @</a:t>
            </a:r>
            <a:r>
              <a:rPr lang="en-US" sz="1200" dirty="0" err="1" smtClean="0">
                <a:latin typeface="Myriad Pro"/>
                <a:cs typeface="Myriad Pro"/>
              </a:rPr>
              <a:t>travenasty</a:t>
            </a:r>
            <a:endParaRPr lang="en-US" sz="1200" dirty="0" smtClean="0">
              <a:latin typeface="Myriad Pro"/>
              <a:cs typeface="Myriad Pr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2543" y="4039711"/>
            <a:ext cx="27366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yriad Pro"/>
                <a:cs typeface="Myriad Pro"/>
              </a:rPr>
              <a:t>Rich </a:t>
            </a:r>
            <a:r>
              <a:rPr lang="en-US" sz="2000" dirty="0" err="1" smtClean="0">
                <a:latin typeface="Myriad Pro"/>
                <a:cs typeface="Myriad Pro"/>
              </a:rPr>
              <a:t>Snapp</a:t>
            </a:r>
            <a:r>
              <a:rPr lang="en-US" sz="2000" dirty="0" smtClean="0">
                <a:latin typeface="Myriad Pro"/>
                <a:cs typeface="Myriad Pro"/>
              </a:rPr>
              <a:t> </a:t>
            </a:r>
          </a:p>
          <a:p>
            <a:r>
              <a:rPr lang="en-US" sz="1200" dirty="0" smtClean="0">
                <a:latin typeface="Myriad Pro"/>
                <a:cs typeface="Myriad Pro"/>
              </a:rPr>
              <a:t>http</a:t>
            </a:r>
            <a:r>
              <a:rPr lang="en-US" sz="1200" dirty="0">
                <a:latin typeface="Myriad Pro"/>
                <a:cs typeface="Myriad Pro"/>
              </a:rPr>
              <a:t>://</a:t>
            </a:r>
            <a:r>
              <a:rPr lang="en-US" sz="1200" dirty="0" err="1">
                <a:latin typeface="Myriad Pro"/>
                <a:cs typeface="Myriad Pro"/>
              </a:rPr>
              <a:t>www.linkedin.com</a:t>
            </a:r>
            <a:r>
              <a:rPr lang="en-US" sz="1200" dirty="0">
                <a:latin typeface="Myriad Pro"/>
                <a:cs typeface="Myriad Pro"/>
              </a:rPr>
              <a:t>/in/</a:t>
            </a:r>
            <a:r>
              <a:rPr lang="en-US" sz="1200" dirty="0" err="1">
                <a:latin typeface="Myriad Pro"/>
                <a:cs typeface="Myriad Pro"/>
              </a:rPr>
              <a:t>richsnapp</a:t>
            </a:r>
            <a:endParaRPr lang="en-US" sz="1200" dirty="0">
              <a:latin typeface="Myriad Pro"/>
              <a:cs typeface="Myriad Pro"/>
            </a:endParaRPr>
          </a:p>
        </p:txBody>
      </p:sp>
      <p:pic>
        <p:nvPicPr>
          <p:cNvPr id="6" name="Picture 5" descr="802d5b37.trav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268" y="1550894"/>
            <a:ext cx="2145631" cy="2132221"/>
          </a:xfrm>
          <a:prstGeom prst="rect">
            <a:avLst/>
          </a:prstGeom>
        </p:spPr>
      </p:pic>
      <p:pic>
        <p:nvPicPr>
          <p:cNvPr id="7" name="Picture 6" descr="0d121a7f.ric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543" y="1550894"/>
            <a:ext cx="2132221" cy="213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1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promise this is the end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8542" y="21555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832397"/>
            <a:ext cx="789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v</a:t>
            </a:r>
            <a:r>
              <a:rPr lang="en-US" dirty="0" err="1" smtClean="0">
                <a:latin typeface="Courier New"/>
                <a:cs typeface="Courier New"/>
              </a:rPr>
              <a:t>ar</a:t>
            </a:r>
            <a:r>
              <a:rPr lang="en-US" dirty="0" smtClean="0">
                <a:latin typeface="Courier New"/>
                <a:cs typeface="Courier New"/>
              </a:rPr>
              <a:t> link = “https</a:t>
            </a:r>
            <a:r>
              <a:rPr lang="en-US" dirty="0">
                <a:latin typeface="Courier New"/>
                <a:cs typeface="Courier New"/>
              </a:rPr>
              <a:t>:</a:t>
            </a:r>
            <a:r>
              <a:rPr lang="en-US" dirty="0" smtClean="0">
                <a:latin typeface="Courier New"/>
                <a:cs typeface="Courier New"/>
              </a:rPr>
              <a:t>//</a:t>
            </a:r>
            <a:r>
              <a:rPr lang="en-US" dirty="0" err="1" smtClean="0">
                <a:latin typeface="Courier New"/>
                <a:cs typeface="Courier New"/>
              </a:rPr>
              <a:t>github.com</a:t>
            </a:r>
            <a:r>
              <a:rPr lang="en-US" dirty="0">
                <a:latin typeface="Courier New"/>
                <a:cs typeface="Courier New"/>
              </a:rPr>
              <a:t>/angular/</a:t>
            </a:r>
            <a:r>
              <a:rPr lang="en-US" dirty="0" err="1">
                <a:latin typeface="Courier New"/>
                <a:cs typeface="Courier New"/>
              </a:rPr>
              <a:t>angular.js</a:t>
            </a:r>
            <a:r>
              <a:rPr lang="en-US" dirty="0" smtClean="0">
                <a:latin typeface="Courier New"/>
                <a:cs typeface="Courier New"/>
              </a:rPr>
              <a:t>/” + 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“commit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smtClean="0">
                <a:latin typeface="Courier New"/>
                <a:cs typeface="Courier New"/>
              </a:rPr>
              <a:t>117f4ddba96a12224d878cbf9c6846f4c9954971”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7357" y="2630411"/>
            <a:ext cx="75837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yriad Pro"/>
                <a:cs typeface="Myriad Pro"/>
              </a:rPr>
              <a:t>fix($parse): deprecate promise unwrapping and make it an opt-</a:t>
            </a:r>
            <a:r>
              <a:rPr lang="en-US" b="1" dirty="0" smtClean="0">
                <a:latin typeface="Myriad Pro"/>
                <a:cs typeface="Myriad Pro"/>
              </a:rPr>
              <a:t>in</a:t>
            </a:r>
          </a:p>
          <a:p>
            <a:endParaRPr lang="en-US" b="1" dirty="0">
              <a:latin typeface="Myriad Pro"/>
              <a:cs typeface="Myriad Pro"/>
            </a:endParaRPr>
          </a:p>
          <a:p>
            <a:r>
              <a:rPr lang="en-US" dirty="0">
                <a:latin typeface="Myriad Pro"/>
                <a:cs typeface="Myriad Pro"/>
              </a:rPr>
              <a:t>This commit disables promise unwrapping and adds</a:t>
            </a:r>
          </a:p>
          <a:p>
            <a:r>
              <a:rPr lang="en-US" dirty="0">
                <a:latin typeface="Myriad Pro"/>
                <a:cs typeface="Myriad Pro"/>
              </a:rPr>
              <a:t>$</a:t>
            </a:r>
            <a:r>
              <a:rPr lang="en-US" dirty="0" err="1">
                <a:latin typeface="Myriad Pro"/>
                <a:cs typeface="Myriad Pro"/>
              </a:rPr>
              <a:t>parseProvider.unwrapPromises</a:t>
            </a:r>
            <a:r>
              <a:rPr lang="en-US" dirty="0">
                <a:latin typeface="Myriad Pro"/>
                <a:cs typeface="Myriad Pro"/>
              </a:rPr>
              <a:t>() getter/setter </a:t>
            </a:r>
            <a:r>
              <a:rPr lang="en-US" dirty="0" err="1">
                <a:latin typeface="Myriad Pro"/>
                <a:cs typeface="Myriad Pro"/>
              </a:rPr>
              <a:t>api</a:t>
            </a:r>
            <a:r>
              <a:rPr lang="en-US" dirty="0">
                <a:latin typeface="Myriad Pro"/>
                <a:cs typeface="Myriad Pro"/>
              </a:rPr>
              <a:t> that allows developers</a:t>
            </a:r>
          </a:p>
          <a:p>
            <a:r>
              <a:rPr lang="en-US" dirty="0">
                <a:latin typeface="Myriad Pro"/>
                <a:cs typeface="Myriad Pro"/>
              </a:rPr>
              <a:t>to turn the feature back on if needed. Promise unwrapping support will</a:t>
            </a:r>
          </a:p>
          <a:p>
            <a:r>
              <a:rPr lang="en-US" dirty="0">
                <a:latin typeface="Myriad Pro"/>
                <a:cs typeface="Myriad Pro"/>
              </a:rPr>
              <a:t>be removed from Angular in the future and this setting only allows for</a:t>
            </a:r>
          </a:p>
          <a:p>
            <a:r>
              <a:rPr lang="en-US" dirty="0">
                <a:latin typeface="Myriad Pro"/>
                <a:cs typeface="Myriad Pro"/>
              </a:rPr>
              <a:t>enabling it during transitional period.</a:t>
            </a:r>
          </a:p>
        </p:txBody>
      </p:sp>
    </p:spTree>
    <p:extLst>
      <p:ext uri="{BB962C8B-B14F-4D97-AF65-F5344CB8AC3E}">
        <p14:creationId xmlns:p14="http://schemas.microsoft.com/office/powerpoint/2010/main" val="2352581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25412"/>
            <a:ext cx="7770813" cy="1429871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501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71" y="416183"/>
            <a:ext cx="2399839" cy="1429871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Myriad Pro"/>
                <a:cs typeface="Myriad Pro"/>
              </a:rPr>
              <a:t>Work @ </a:t>
            </a:r>
            <a:endParaRPr lang="en-US" dirty="0">
              <a:latin typeface="Myriad Pro"/>
              <a:cs typeface="Myriad Pro"/>
            </a:endParaRPr>
          </a:p>
        </p:txBody>
      </p:sp>
      <p:pic>
        <p:nvPicPr>
          <p:cNvPr id="4" name="Picture 3" descr="0a902826.needle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433" y="725035"/>
            <a:ext cx="3810000" cy="82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9698" y="1697541"/>
            <a:ext cx="7541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yriad Pro"/>
                <a:cs typeface="Myriad Pro"/>
              </a:rPr>
              <a:t>Connecting shoppers with brand advocates through authentic conversations.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9698" y="3034287"/>
            <a:ext cx="496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yriad Pro"/>
                <a:cs typeface="Myriad Pro"/>
              </a:rPr>
              <a:t>Code in HTML5 (CSS3 + JS), Python, Mongo, and C.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2742" y="3408855"/>
            <a:ext cx="4024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Myriad Pro"/>
                <a:cs typeface="Myriad Pro"/>
              </a:rPr>
              <a:t>g</a:t>
            </a:r>
            <a:r>
              <a:rPr lang="en-US" sz="2800" dirty="0" err="1" smtClean="0">
                <a:latin typeface="Myriad Pro"/>
                <a:cs typeface="Myriad Pro"/>
              </a:rPr>
              <a:t>oto</a:t>
            </a:r>
            <a:r>
              <a:rPr lang="en-US" sz="2800" dirty="0" smtClean="0">
                <a:latin typeface="Myriad Pro"/>
                <a:cs typeface="Myriad Pro"/>
              </a:rPr>
              <a:t>: </a:t>
            </a:r>
            <a:r>
              <a:rPr lang="en-US" sz="2800" dirty="0" err="1" smtClean="0">
                <a:latin typeface="Myriad Pro"/>
                <a:cs typeface="Myriad Pro"/>
              </a:rPr>
              <a:t>needle.com</a:t>
            </a:r>
            <a:r>
              <a:rPr lang="en-US" sz="2800" dirty="0" smtClean="0">
                <a:latin typeface="Myriad Pro"/>
                <a:cs typeface="Myriad Pro"/>
              </a:rPr>
              <a:t>/careers </a:t>
            </a:r>
            <a:endParaRPr lang="en-US" sz="2800" dirty="0">
              <a:latin typeface="Myriad Pro"/>
              <a:cs typeface="Myriad Pro"/>
            </a:endParaRPr>
          </a:p>
        </p:txBody>
      </p:sp>
      <p:pic>
        <p:nvPicPr>
          <p:cNvPr id="9" name="Picture 8" descr="needle-hiring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829" y="3821380"/>
            <a:ext cx="3437191" cy="218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49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yriad Pro"/>
                <a:cs typeface="Myriad Pro"/>
              </a:rPr>
              <a:t>Why Angular?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7062" y="1940901"/>
            <a:ext cx="457341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  <a:t>Designer Friendly</a:t>
            </a:r>
            <a:b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</a:br>
            <a:r>
              <a:rPr lang="en-US" dirty="0" smtClean="0">
                <a:latin typeface="Myriad Pro"/>
                <a:cs typeface="Myriad Pro"/>
              </a:rPr>
              <a:t>Extend HTML – Declare behavior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Myriad Pro"/>
              <a:cs typeface="Myriad Pro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  <a:t>Full-Featured Framework</a:t>
            </a:r>
            <a:r>
              <a:rPr lang="en-US" dirty="0">
                <a:solidFill>
                  <a:srgbClr val="FFFF00"/>
                </a:solidFill>
                <a:latin typeface="Myriad Pro"/>
                <a:cs typeface="Myriad Pro"/>
              </a:rPr>
              <a:t/>
            </a:r>
            <a:br>
              <a:rPr lang="en-US" dirty="0">
                <a:solidFill>
                  <a:srgbClr val="FFFF00"/>
                </a:solidFill>
                <a:latin typeface="Myriad Pro"/>
                <a:cs typeface="Myriad Pro"/>
              </a:rPr>
            </a:br>
            <a:r>
              <a:rPr lang="en-US" dirty="0" smtClean="0">
                <a:latin typeface="Myriad Pro"/>
                <a:cs typeface="Myriad Pro"/>
              </a:rPr>
              <a:t>Easy to step into, use only what you need.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FFFF00"/>
              </a:solidFill>
              <a:latin typeface="Myriad Pro"/>
              <a:cs typeface="Myriad Pro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  <a:t>Separate Concerns</a:t>
            </a:r>
            <a:b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</a:br>
            <a:r>
              <a:rPr lang="en-US" dirty="0" smtClean="0">
                <a:latin typeface="Myriad Pro"/>
                <a:cs typeface="Myriad Pro"/>
              </a:rPr>
              <a:t>Well-defined patterns, best practices.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Myriad Pro"/>
              <a:cs typeface="Myriad Pro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  <a:t>Learn by Example</a:t>
            </a:r>
            <a:b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</a:br>
            <a:r>
              <a:rPr lang="en-US" dirty="0" smtClean="0">
                <a:latin typeface="Myriad Pro"/>
                <a:cs typeface="Myriad Pro"/>
              </a:rPr>
              <a:t>Open Source, with a vibrant community.</a:t>
            </a:r>
          </a:p>
        </p:txBody>
      </p:sp>
      <p:pic>
        <p:nvPicPr>
          <p:cNvPr id="6" name="Picture 5" descr="692451a3.rubb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110" y="2365844"/>
            <a:ext cx="2042486" cy="324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4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&amp; Tools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576664"/>
            <a:ext cx="386663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FFFF00"/>
                </a:solidFill>
                <a:latin typeface="Myriad Pro"/>
                <a:cs typeface="Myriad Pro"/>
              </a:rPr>
              <a:t>docs.angularjs.org</a:t>
            </a:r>
            <a: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  <a:t/>
            </a:r>
            <a:b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</a:br>
            <a:r>
              <a:rPr lang="en-US" dirty="0" smtClean="0">
                <a:latin typeface="Myriad Pro"/>
                <a:cs typeface="Myriad Pro"/>
              </a:rPr>
              <a:t>Version specific API documentation</a:t>
            </a:r>
            <a:endParaRPr lang="en-US" dirty="0">
              <a:latin typeface="Myriad Pro"/>
              <a:cs typeface="Myriad Pro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Myriad Pro"/>
              <a:cs typeface="Myriad Pro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rgbClr val="FFFF00"/>
                </a:solidFill>
                <a:latin typeface="Myriad Pro"/>
                <a:cs typeface="Myriad Pro"/>
              </a:rPr>
              <a:t>g</a:t>
            </a:r>
            <a:r>
              <a:rPr lang="en-US" dirty="0" err="1" smtClean="0">
                <a:solidFill>
                  <a:srgbClr val="FFFF00"/>
                </a:solidFill>
                <a:latin typeface="Myriad Pro"/>
                <a:cs typeface="Myriad Pro"/>
              </a:rPr>
              <a:t>ithub.com</a:t>
            </a:r>
            <a: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  <a:t>/angular</a:t>
            </a:r>
            <a:b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</a:br>
            <a:r>
              <a:rPr lang="en-US" dirty="0" smtClean="0">
                <a:latin typeface="Myriad Pro"/>
                <a:cs typeface="Myriad Pro"/>
              </a:rPr>
              <a:t>Read the source Luke</a:t>
            </a:r>
            <a:endParaRPr lang="en-US" dirty="0">
              <a:latin typeface="Myriad Pro"/>
              <a:cs typeface="Myriad Pro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FFFF00"/>
              </a:solidFill>
              <a:latin typeface="Myriad Pro"/>
              <a:cs typeface="Myriad Pro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rgbClr val="FFFF00"/>
                </a:solidFill>
                <a:latin typeface="Myriad Pro"/>
                <a:cs typeface="Myriad Pro"/>
              </a:rPr>
              <a:t>y</a:t>
            </a:r>
            <a:r>
              <a:rPr lang="en-US" dirty="0" err="1" smtClean="0">
                <a:solidFill>
                  <a:srgbClr val="FFFF00"/>
                </a:solidFill>
                <a:latin typeface="Myriad Pro"/>
                <a:cs typeface="Myriad Pro"/>
              </a:rPr>
              <a:t>earofmoo.com</a:t>
            </a:r>
            <a:r>
              <a:rPr lang="en-US" dirty="0">
                <a:solidFill>
                  <a:srgbClr val="FFFF00"/>
                </a:solidFill>
                <a:latin typeface="Myriad Pro"/>
                <a:cs typeface="Myriad Pro"/>
              </a:rPr>
              <a:t/>
            </a:r>
            <a:br>
              <a:rPr lang="en-US" dirty="0">
                <a:solidFill>
                  <a:srgbClr val="FFFF00"/>
                </a:solidFill>
                <a:latin typeface="Myriad Pro"/>
                <a:cs typeface="Myriad Pro"/>
              </a:rPr>
            </a:br>
            <a:r>
              <a:rPr lang="en-US" dirty="0" smtClean="0">
                <a:latin typeface="Myriad Pro"/>
                <a:cs typeface="Myriad Pro"/>
              </a:rPr>
              <a:t>Blog full of </a:t>
            </a:r>
            <a:r>
              <a:rPr lang="en-US" dirty="0" err="1" smtClean="0">
                <a:latin typeface="Myriad Pro"/>
                <a:cs typeface="Myriad Pro"/>
              </a:rPr>
              <a:t>ng</a:t>
            </a:r>
            <a:r>
              <a:rPr lang="en-US" dirty="0" smtClean="0">
                <a:latin typeface="Myriad Pro"/>
                <a:cs typeface="Myriad Pro"/>
              </a:rPr>
              <a:t>-goodness</a:t>
            </a:r>
            <a:endParaRPr lang="en-US" dirty="0">
              <a:latin typeface="Myriad Pro"/>
              <a:cs typeface="Myriad Pro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Myriad Pro"/>
              <a:cs typeface="Myriad Pro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FFFF00"/>
                </a:solidFill>
                <a:latin typeface="Myriad Pro"/>
                <a:cs typeface="Myriad Pro"/>
              </a:rPr>
              <a:t>Twitter.com</a:t>
            </a:r>
            <a: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Myriad Pro"/>
                <a:cs typeface="Myriad Pro"/>
              </a:rPr>
              <a:t>AngularJS_News</a:t>
            </a:r>
            <a: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  <a:t/>
            </a:r>
            <a:b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</a:br>
            <a:r>
              <a:rPr lang="en-US" dirty="0" smtClean="0">
                <a:latin typeface="Myriad Pro"/>
                <a:cs typeface="Myriad Pro"/>
              </a:rPr>
              <a:t>Stories worth following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Myriad Pro"/>
              <a:cs typeface="Myriad Pro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FFFF00"/>
                </a:solidFill>
                <a:latin typeface="Myriad Pro"/>
                <a:cs typeface="Myriad Pro"/>
              </a:rPr>
              <a:t>github.com</a:t>
            </a:r>
            <a:r>
              <a:rPr lang="en-US" dirty="0">
                <a:solidFill>
                  <a:srgbClr val="FFFF00"/>
                </a:solidFill>
                <a:latin typeface="Myriad Pro"/>
                <a:cs typeface="Myriad Pro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Myriad Pro"/>
                <a:cs typeface="Myriad Pro"/>
              </a:rPr>
              <a:t>ngbp</a:t>
            </a:r>
            <a:r>
              <a:rPr lang="en-US" dirty="0">
                <a:solidFill>
                  <a:srgbClr val="FFFF00"/>
                </a:solidFill>
                <a:latin typeface="Myriad Pro"/>
                <a:cs typeface="Myriad Pro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Myriad Pro"/>
                <a:cs typeface="Myriad Pro"/>
              </a:rPr>
              <a:t>ngbp</a:t>
            </a:r>
            <a:endParaRPr lang="en-US" dirty="0" smtClean="0">
              <a:solidFill>
                <a:srgbClr val="FFFF00"/>
              </a:solidFill>
              <a:latin typeface="Myriad Pro"/>
              <a:cs typeface="Myriad Pro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Myriad Pro"/>
                <a:cs typeface="Myriad Pro"/>
              </a:rPr>
              <a:t>Example project structure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04835" y="1597377"/>
            <a:ext cx="3866635" cy="4001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  <a:t>Yeoman</a:t>
            </a:r>
            <a:b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</a:br>
            <a:r>
              <a:rPr lang="en-US" dirty="0" smtClean="0">
                <a:latin typeface="Myriad Pro"/>
                <a:cs typeface="Myriad Pro"/>
              </a:rPr>
              <a:t>Painless scaffolding + generators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>
                <a:latin typeface="Myriad Pro"/>
                <a:cs typeface="Myriad Pro"/>
              </a:rPr>
              <a:t>g</a:t>
            </a:r>
            <a:r>
              <a:rPr lang="en-US" sz="1400" dirty="0" smtClean="0">
                <a:latin typeface="Myriad Pro"/>
                <a:cs typeface="Myriad Pro"/>
              </a:rPr>
              <a:t>enerator-angular: </a:t>
            </a:r>
            <a:r>
              <a:rPr lang="en-US" sz="1400" i="1" dirty="0" smtClean="0">
                <a:latin typeface="Myriad Pro"/>
                <a:cs typeface="Myriad Pro"/>
              </a:rPr>
              <a:t>live-reload, </a:t>
            </a:r>
            <a:r>
              <a:rPr lang="en-US" sz="1400" i="1" dirty="0" err="1" smtClean="0">
                <a:latin typeface="Myriad Pro"/>
                <a:cs typeface="Myriad Pro"/>
              </a:rPr>
              <a:t>ngmin</a:t>
            </a:r>
            <a:r>
              <a:rPr lang="en-US" sz="1400" i="1" dirty="0" smtClean="0">
                <a:latin typeface="Myriad Pro"/>
                <a:cs typeface="Myriad Pro"/>
              </a:rPr>
              <a:t>, </a:t>
            </a:r>
            <a:r>
              <a:rPr lang="en-US" sz="1400" i="1" dirty="0" err="1" smtClean="0">
                <a:latin typeface="Myriad Pro"/>
                <a:cs typeface="Myriad Pro"/>
              </a:rPr>
              <a:t>autoprefixer</a:t>
            </a:r>
            <a:endParaRPr lang="en-US" sz="1400" i="1" dirty="0" smtClean="0">
              <a:latin typeface="Myriad Pro"/>
              <a:cs typeface="Myriad Pro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>
                <a:latin typeface="Myriad Pro"/>
                <a:cs typeface="Myriad Pro"/>
              </a:rPr>
              <a:t>generator-karma: </a:t>
            </a:r>
            <a:r>
              <a:rPr lang="en-US" sz="1400" i="1" dirty="0" smtClean="0">
                <a:latin typeface="Myriad Pro"/>
                <a:cs typeface="Myriad Pro"/>
              </a:rPr>
              <a:t>jasmine, </a:t>
            </a:r>
            <a:r>
              <a:rPr lang="en-US" sz="1400" i="1" dirty="0" err="1" smtClean="0">
                <a:latin typeface="Myriad Pro"/>
                <a:cs typeface="Myriad Pro"/>
              </a:rPr>
              <a:t>phantomjs</a:t>
            </a:r>
            <a:endParaRPr lang="en-US" sz="1400" i="1" dirty="0" smtClean="0">
              <a:latin typeface="Myriad Pro"/>
              <a:cs typeface="Myriad Pro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>
                <a:latin typeface="Myriad Pro"/>
                <a:cs typeface="Myriad Pro"/>
              </a:rPr>
              <a:t>generator-radian: </a:t>
            </a:r>
            <a:r>
              <a:rPr lang="en-US" sz="1400" i="1" dirty="0" err="1" smtClean="0">
                <a:latin typeface="Myriad Pro"/>
                <a:cs typeface="Myriad Pro"/>
              </a:rPr>
              <a:t>cofee</a:t>
            </a:r>
            <a:r>
              <a:rPr lang="en-US" sz="1400" i="1" dirty="0" smtClean="0">
                <a:latin typeface="Myriad Pro"/>
                <a:cs typeface="Myriad Pro"/>
              </a:rPr>
              <a:t>, jade, sass</a:t>
            </a:r>
            <a:endParaRPr lang="en-US" sz="1400" dirty="0">
              <a:latin typeface="Myriad Pro"/>
              <a:cs typeface="Myriad Pro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Myriad Pro"/>
              <a:cs typeface="Myriad Pro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  <a:t>Grunt</a:t>
            </a:r>
            <a:b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</a:br>
            <a:r>
              <a:rPr lang="en-US" dirty="0" smtClean="0">
                <a:latin typeface="Myriad Pro"/>
                <a:cs typeface="Myriad Pro"/>
              </a:rPr>
              <a:t>Task runner</a:t>
            </a:r>
            <a:endParaRPr lang="en-US" dirty="0">
              <a:latin typeface="Myriad Pro"/>
              <a:cs typeface="Myriad Pro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FFFF00"/>
              </a:solidFill>
              <a:latin typeface="Myriad Pro"/>
              <a:cs typeface="Myriad Pro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  <a:t>Bower</a:t>
            </a:r>
            <a:r>
              <a:rPr lang="en-US" dirty="0">
                <a:solidFill>
                  <a:srgbClr val="FFFF00"/>
                </a:solidFill>
                <a:latin typeface="Myriad Pro"/>
                <a:cs typeface="Myriad Pro"/>
              </a:rPr>
              <a:t/>
            </a:r>
            <a:br>
              <a:rPr lang="en-US" dirty="0">
                <a:solidFill>
                  <a:srgbClr val="FFFF00"/>
                </a:solidFill>
                <a:latin typeface="Myriad Pro"/>
                <a:cs typeface="Myriad Pro"/>
              </a:rPr>
            </a:br>
            <a:r>
              <a:rPr lang="en-US" dirty="0" smtClean="0">
                <a:latin typeface="Myriad Pro"/>
                <a:cs typeface="Myriad Pro"/>
              </a:rPr>
              <a:t>Package management</a:t>
            </a:r>
            <a:endParaRPr lang="en-US" dirty="0">
              <a:latin typeface="Myriad Pro"/>
              <a:cs typeface="Myriad Pro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Myriad Pro"/>
              <a:cs typeface="Myriad Pro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FFFF00"/>
                </a:solidFill>
                <a:latin typeface="Myriad Pro"/>
                <a:cs typeface="Myriad Pro"/>
              </a:rPr>
              <a:t>npm</a:t>
            </a:r>
            <a: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  <a:t/>
            </a:r>
            <a:b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</a:br>
            <a:r>
              <a:rPr lang="en-US" dirty="0" smtClean="0">
                <a:latin typeface="Myriad Pro"/>
                <a:cs typeface="Myriad Pro"/>
              </a:rPr>
              <a:t>Node Package Manager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135503" y="1703877"/>
            <a:ext cx="2074980" cy="169941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>
              <a:spcAft>
                <a:spcPts val="100"/>
              </a:spcAft>
            </a:pPr>
            <a:r>
              <a:rPr lang="en-US" sz="1100" dirty="0" err="1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lang="en-US" sz="11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angular:route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  <a:cs typeface="Courier New"/>
              </a:rPr>
              <a:t> foo</a:t>
            </a:r>
            <a:endParaRPr lang="en-US" sz="11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35503" y="4190725"/>
            <a:ext cx="1556234" cy="169941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>
              <a:spcAft>
                <a:spcPts val="100"/>
              </a:spcAft>
            </a:pP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  <a:cs typeface="Courier New"/>
              </a:rPr>
              <a:t>ower install</a:t>
            </a:r>
            <a:endParaRPr lang="en-US" sz="11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135503" y="3341019"/>
            <a:ext cx="1439964" cy="169941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>
              <a:spcAft>
                <a:spcPts val="100"/>
              </a:spcAft>
            </a:pP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  <a:cs typeface="Courier New"/>
              </a:rPr>
              <a:t>runt build</a:t>
            </a:r>
            <a:endParaRPr lang="en-US" sz="11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135503" y="5045247"/>
            <a:ext cx="2074980" cy="169941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>
              <a:spcAft>
                <a:spcPts val="100"/>
              </a:spcAft>
            </a:pPr>
            <a:r>
              <a:rPr lang="en-US" sz="1100" dirty="0" err="1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lang="en-US" sz="11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pm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  <a:cs typeface="Courier New"/>
              </a:rPr>
              <a:t> install –g </a:t>
            </a:r>
            <a:r>
              <a:rPr lang="en-US" sz="11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yo</a:t>
            </a:r>
            <a:endParaRPr lang="en-US" sz="11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74291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latin typeface="Myriad Pro"/>
                <a:cs typeface="Myriad Pro"/>
              </a:rPr>
              <a:t>angular.module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0190" y="498064"/>
            <a:ext cx="382798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yriad Pro"/>
                <a:cs typeface="Myriad Pro"/>
              </a:rPr>
              <a:t>(“name”)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Myriad Pro"/>
                <a:cs typeface="Myriad Pro"/>
              </a:rPr>
              <a:t>// get</a:t>
            </a:r>
          </a:p>
          <a:p>
            <a:r>
              <a:rPr lang="en-US" sz="2400" dirty="0">
                <a:latin typeface="Myriad Pro"/>
                <a:cs typeface="Myriad Pro"/>
              </a:rPr>
              <a:t>(“name”, [</a:t>
            </a:r>
            <a:r>
              <a:rPr lang="en-US" sz="2400" dirty="0" err="1">
                <a:solidFill>
                  <a:srgbClr val="7F7F7F"/>
                </a:solidFill>
                <a:latin typeface="Myriad Pro"/>
                <a:cs typeface="Myriad Pro"/>
              </a:rPr>
              <a:t>deps</a:t>
            </a:r>
            <a:r>
              <a:rPr lang="en-US" sz="2400" dirty="0">
                <a:solidFill>
                  <a:srgbClr val="7F7F7F"/>
                </a:solidFill>
                <a:latin typeface="Myriad Pro"/>
                <a:cs typeface="Myriad Pro"/>
              </a:rPr>
              <a:t>. …</a:t>
            </a:r>
            <a:r>
              <a:rPr lang="en-US" sz="2400" dirty="0">
                <a:latin typeface="Myriad Pro"/>
                <a:cs typeface="Myriad Pro"/>
              </a:rPr>
              <a:t>])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Myriad Pro"/>
                <a:cs typeface="Myriad Pro"/>
              </a:rPr>
              <a:t>// set</a:t>
            </a:r>
          </a:p>
          <a:p>
            <a:endParaRPr lang="en-US" sz="2400" dirty="0">
              <a:solidFill>
                <a:schemeClr val="tx2"/>
              </a:solidFill>
              <a:latin typeface="Myriad Pro"/>
              <a:cs typeface="Myriad Pr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1281" y="1498080"/>
            <a:ext cx="7575471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  <a:t>“Data”</a:t>
            </a:r>
          </a:p>
          <a:p>
            <a:r>
              <a:rPr lang="en-US" dirty="0" smtClean="0">
                <a:latin typeface="Myriad Pro"/>
                <a:cs typeface="Myriad Pro"/>
              </a:rPr>
              <a:t>.</a:t>
            </a:r>
            <a:r>
              <a:rPr lang="en-US" dirty="0" err="1" smtClean="0">
                <a:latin typeface="Myriad Pro"/>
                <a:cs typeface="Myriad Pro"/>
              </a:rPr>
              <a:t>vaule</a:t>
            </a:r>
            <a:r>
              <a:rPr lang="en-US" dirty="0" smtClean="0">
                <a:latin typeface="Myriad Pro"/>
                <a:cs typeface="Myriad Pro"/>
              </a:rPr>
              <a:t>			‘Singleton’ object/primitive</a:t>
            </a:r>
          </a:p>
          <a:p>
            <a:r>
              <a:rPr lang="en-US" dirty="0" smtClean="0">
                <a:latin typeface="Myriad Pro"/>
                <a:cs typeface="Myriad Pro"/>
              </a:rPr>
              <a:t>.constant		Injectable to .providers</a:t>
            </a:r>
          </a:p>
          <a:p>
            <a:endParaRPr lang="en-US" dirty="0" smtClean="0">
              <a:latin typeface="Myriad Pro"/>
              <a:cs typeface="Myriad Pro"/>
            </a:endParaRPr>
          </a:p>
          <a:p>
            <a: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  <a:t>“Logic”</a:t>
            </a:r>
          </a:p>
          <a:p>
            <a:r>
              <a:rPr lang="en-US" dirty="0" smtClean="0">
                <a:latin typeface="Myriad Pro"/>
                <a:cs typeface="Myriad Pro"/>
              </a:rPr>
              <a:t>.factory			</a:t>
            </a:r>
            <a:r>
              <a:rPr lang="en-US" dirty="0" smtClean="0">
                <a:latin typeface="Courier New"/>
                <a:cs typeface="Courier New"/>
              </a:rPr>
              <a:t>return {…};</a:t>
            </a:r>
          </a:p>
          <a:p>
            <a:r>
              <a:rPr lang="en-US" dirty="0" smtClean="0">
                <a:latin typeface="Myriad Pro"/>
                <a:cs typeface="Myriad Pro"/>
              </a:rPr>
              <a:t>.service			</a:t>
            </a:r>
            <a:r>
              <a:rPr lang="en-US" dirty="0" smtClean="0">
                <a:latin typeface="Courier New"/>
                <a:cs typeface="Courier New"/>
              </a:rPr>
              <a:t>new svc();</a:t>
            </a:r>
          </a:p>
          <a:p>
            <a:r>
              <a:rPr lang="en-US" dirty="0" smtClean="0">
                <a:latin typeface="Myriad Pro"/>
                <a:cs typeface="Myriad Pro"/>
              </a:rPr>
              <a:t>.provider			</a:t>
            </a:r>
            <a:r>
              <a:rPr lang="en-US" dirty="0" smtClean="0">
                <a:latin typeface="Courier New"/>
                <a:cs typeface="Courier New"/>
              </a:rPr>
              <a:t>new pro().$get();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  <a:t>“View”</a:t>
            </a:r>
          </a:p>
          <a:p>
            <a:r>
              <a:rPr lang="en-US" dirty="0" smtClean="0">
                <a:latin typeface="Myriad Pro"/>
                <a:cs typeface="Myriad Pro"/>
              </a:rPr>
              <a:t>.directive		DOM element compile + link hooks. </a:t>
            </a:r>
          </a:p>
          <a:p>
            <a:r>
              <a:rPr lang="en-US" dirty="0" smtClean="0">
                <a:latin typeface="Myriad Pro"/>
                <a:cs typeface="Myriad Pro"/>
              </a:rPr>
              <a:t>.controller	Glue between Model and View.</a:t>
            </a:r>
          </a:p>
          <a:p>
            <a:r>
              <a:rPr lang="en-US" dirty="0" smtClean="0">
                <a:latin typeface="Myriad Pro"/>
                <a:cs typeface="Myriad Pro"/>
              </a:rPr>
              <a:t>.filter			Transformations: i18n, sorting, currency, etc.</a:t>
            </a:r>
          </a:p>
          <a:p>
            <a:endParaRPr lang="en-US" dirty="0">
              <a:latin typeface="Myriad Pro"/>
              <a:cs typeface="Myriad Pro"/>
            </a:endParaRPr>
          </a:p>
          <a:p>
            <a: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  <a:t>“App”</a:t>
            </a:r>
          </a:p>
          <a:p>
            <a:r>
              <a:rPr lang="en-US" dirty="0" smtClean="0">
                <a:latin typeface="Myriad Pro"/>
                <a:cs typeface="Myriad Pro"/>
              </a:rPr>
              <a:t>.</a:t>
            </a:r>
            <a:r>
              <a:rPr lang="en-US" dirty="0" err="1" smtClean="0">
                <a:latin typeface="Myriad Pro"/>
                <a:cs typeface="Myriad Pro"/>
              </a:rPr>
              <a:t>config</a:t>
            </a:r>
            <a:r>
              <a:rPr lang="en-US" dirty="0" smtClean="0">
                <a:latin typeface="Myriad Pro"/>
                <a:cs typeface="Myriad Pro"/>
              </a:rPr>
              <a:t>			“Decorate” components, declare routes.</a:t>
            </a:r>
          </a:p>
          <a:p>
            <a:r>
              <a:rPr lang="en-US" dirty="0" smtClean="0">
                <a:latin typeface="Myriad Pro"/>
                <a:cs typeface="Myriad Pro"/>
              </a:rPr>
              <a:t>.run			Kick start application, can inject instances or constants. </a:t>
            </a:r>
            <a:endParaRPr lang="en-US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843492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95994"/>
            <a:ext cx="7770813" cy="1429871"/>
          </a:xfrm>
        </p:spPr>
        <p:txBody>
          <a:bodyPr/>
          <a:lstStyle/>
          <a:p>
            <a:r>
              <a:rPr lang="en-US" dirty="0" smtClean="0"/>
              <a:t>Two-way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79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implicit </a:t>
            </a:r>
            <a:r>
              <a:rPr lang="en-US" dirty="0" smtClean="0">
                <a:latin typeface="Courier New"/>
                <a:cs typeface="Courier New"/>
              </a:rPr>
              <a:t>$watch</a:t>
            </a:r>
            <a:r>
              <a:rPr lang="en-US" dirty="0" smtClean="0"/>
              <a:t>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6895" y="3525257"/>
            <a:ext cx="475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expect($scope.$$</a:t>
            </a:r>
            <a:r>
              <a:rPr lang="en-US" dirty="0" err="1" smtClean="0">
                <a:latin typeface="Courier New"/>
                <a:cs typeface="Courier New"/>
              </a:rPr>
              <a:t>watchers.length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4015" y="3525257"/>
            <a:ext cx="141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toBe</a:t>
            </a:r>
            <a:r>
              <a:rPr lang="en-US" dirty="0">
                <a:latin typeface="Courier New"/>
                <a:cs typeface="Courier New"/>
              </a:rPr>
              <a:t>(4);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6895" y="4085968"/>
            <a:ext cx="6816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$</a:t>
            </a:r>
            <a:r>
              <a:rPr lang="en-US" dirty="0" err="1">
                <a:latin typeface="Courier New"/>
                <a:cs typeface="Courier New"/>
              </a:rPr>
              <a:t>scope.$watch</a:t>
            </a:r>
            <a:r>
              <a:rPr lang="en-US" dirty="0">
                <a:latin typeface="Courier New"/>
                <a:cs typeface="Courier New"/>
              </a:rPr>
              <a:t>('</a:t>
            </a:r>
            <a:r>
              <a:rPr lang="en-US" dirty="0" err="1">
                <a:latin typeface="Courier New"/>
                <a:cs typeface="Courier New"/>
              </a:rPr>
              <a:t>num</a:t>
            </a:r>
            <a:r>
              <a:rPr lang="en-US" dirty="0">
                <a:latin typeface="Courier New"/>
                <a:cs typeface="Courier New"/>
              </a:rPr>
              <a:t>', function() {})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expect</a:t>
            </a:r>
            <a:r>
              <a:rPr lang="en-US" dirty="0">
                <a:latin typeface="Courier New"/>
                <a:cs typeface="Courier New"/>
              </a:rPr>
              <a:t>($scope.$$</a:t>
            </a:r>
            <a:r>
              <a:rPr lang="en-US" dirty="0" err="1">
                <a:latin typeface="Courier New"/>
                <a:cs typeface="Courier New"/>
              </a:rPr>
              <a:t>watchers.length</a:t>
            </a:r>
            <a:r>
              <a:rPr lang="en-US" dirty="0">
                <a:latin typeface="Courier New"/>
                <a:cs typeface="Courier New"/>
              </a:rPr>
              <a:t>).</a:t>
            </a:r>
            <a:r>
              <a:rPr lang="en-US" dirty="0" err="1">
                <a:latin typeface="Courier New"/>
                <a:cs typeface="Courier New"/>
              </a:rPr>
              <a:t>toBe</a:t>
            </a:r>
            <a:r>
              <a:rPr lang="en-US" dirty="0">
                <a:latin typeface="Courier New"/>
                <a:cs typeface="Courier New"/>
              </a:rPr>
              <a:t>(5);</a:t>
            </a:r>
          </a:p>
        </p:txBody>
      </p:sp>
      <p:pic>
        <p:nvPicPr>
          <p:cNvPr id="8" name="Picture 7" descr="Screen Shot 2014-01-12 at 5.21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731" y="1550894"/>
            <a:ext cx="4165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21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View is updated by </a:t>
            </a:r>
            <a:r>
              <a:rPr lang="en-US" dirty="0" smtClean="0">
                <a:latin typeface="Courier New"/>
                <a:cs typeface="Courier New"/>
              </a:rPr>
              <a:t>$digest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4" name="Picture 3" descr="Screen Shot 2014-01-12 at 5.39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50894"/>
            <a:ext cx="4165600" cy="1574800"/>
          </a:xfrm>
          <a:prstGeom prst="rect">
            <a:avLst/>
          </a:prstGeom>
        </p:spPr>
      </p:pic>
      <p:pic>
        <p:nvPicPr>
          <p:cNvPr id="5" name="Picture 4" descr="Screen Shot 2014-01-12 at 5.38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13" y="1550894"/>
            <a:ext cx="3111500" cy="444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2668" y="3511849"/>
            <a:ext cx="47558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expect(</a:t>
            </a:r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('first').html()</a:t>
            </a:r>
            <a:r>
              <a:rPr lang="en-US" dirty="0" smtClean="0">
                <a:latin typeface="Courier New"/>
                <a:cs typeface="Courier New"/>
              </a:rPr>
              <a:t>) 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$</a:t>
            </a:r>
            <a:r>
              <a:rPr lang="en-US" dirty="0" err="1" smtClean="0">
                <a:latin typeface="Courier New"/>
                <a:cs typeface="Courier New"/>
              </a:rPr>
              <a:t>scope.$digest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expect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('first').html()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4463" y="3511849"/>
            <a:ext cx="323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toBe</a:t>
            </a:r>
            <a:r>
              <a:rPr lang="en-US" dirty="0">
                <a:latin typeface="Courier New"/>
                <a:cs typeface="Courier New"/>
              </a:rPr>
              <a:t>('random stuff');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4463" y="4609873"/>
            <a:ext cx="378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not.toBe</a:t>
            </a:r>
            <a:r>
              <a:rPr lang="en-US" dirty="0">
                <a:latin typeface="Courier New"/>
                <a:cs typeface="Courier New"/>
              </a:rPr>
              <a:t>('random stuff');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5163870"/>
            <a:ext cx="627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expect(</a:t>
            </a:r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('first').html()</a:t>
            </a:r>
            <a:r>
              <a:rPr lang="en-US" dirty="0" smtClean="0">
                <a:latin typeface="Courier New"/>
                <a:cs typeface="Courier New"/>
              </a:rPr>
              <a:t>).</a:t>
            </a:r>
            <a:r>
              <a:rPr lang="en-US" dirty="0" err="1" smtClean="0">
                <a:latin typeface="Courier New"/>
                <a:cs typeface="Courier New"/>
              </a:rPr>
              <a:t>toBe</a:t>
            </a:r>
            <a:r>
              <a:rPr lang="en-US" dirty="0" smtClean="0">
                <a:latin typeface="Courier New"/>
                <a:cs typeface="Courier New"/>
              </a:rPr>
              <a:t>(‘2’);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84148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3001</TotalTime>
  <Words>635</Words>
  <Application>Microsoft Macintosh PowerPoint</Application>
  <PresentationFormat>On-screen Show (4:3)</PresentationFormat>
  <Paragraphs>216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Story</vt:lpstr>
      <vt:lpstr>Learning Curve “Gotchas”</vt:lpstr>
      <vt:lpstr>About Us</vt:lpstr>
      <vt:lpstr>Work @ </vt:lpstr>
      <vt:lpstr>Why Angular?</vt:lpstr>
      <vt:lpstr>Resources &amp; Tools</vt:lpstr>
      <vt:lpstr>angular.module</vt:lpstr>
      <vt:lpstr>Two-way binding</vt:lpstr>
      <vt:lpstr>Uses implicit $watches</vt:lpstr>
      <vt:lpstr>View is updated by $digest</vt:lpstr>
      <vt:lpstr>You must $apply yourself (outside of Angular land)</vt:lpstr>
      <vt:lpstr>You must $apply yourself (outside of Angular land)</vt:lpstr>
      <vt:lpstr>You must $apply yourself (outside of Angular land)</vt:lpstr>
      <vt:lpstr>$apply and $digest</vt:lpstr>
      <vt:lpstr>Uses dirty checking</vt:lpstr>
      <vt:lpstr>$digest loop</vt:lpstr>
      <vt:lpstr>$digest infinite loop</vt:lpstr>
      <vt:lpstr>$digest loop</vt:lpstr>
      <vt:lpstr>Use the dot</vt:lpstr>
      <vt:lpstr>Use the dot</vt:lpstr>
      <vt:lpstr>I promise this is the end</vt:lpstr>
      <vt:lpstr>Questions?</vt:lpstr>
    </vt:vector>
  </TitlesOfParts>
  <Company>Needle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JS: Two-way binding</dc:title>
  <dc:creator>Rich Snapp</dc:creator>
  <cp:lastModifiedBy>Rich Snapp</cp:lastModifiedBy>
  <cp:revision>35</cp:revision>
  <dcterms:created xsi:type="dcterms:W3CDTF">2014-01-12T21:25:11Z</dcterms:created>
  <dcterms:modified xsi:type="dcterms:W3CDTF">2014-01-14T23:27:07Z</dcterms:modified>
</cp:coreProperties>
</file>