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0" r:id="rId9"/>
    <p:sldId id="261" r:id="rId10"/>
    <p:sldId id="269" r:id="rId11"/>
    <p:sldId id="274" r:id="rId12"/>
    <p:sldId id="270" r:id="rId13"/>
    <p:sldId id="259" r:id="rId14"/>
    <p:sldId id="262" r:id="rId15"/>
    <p:sldId id="275" r:id="rId16"/>
    <p:sldId id="277" r:id="rId17"/>
    <p:sldId id="278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7" autoAdjust="0"/>
  </p:normalViewPr>
  <p:slideViewPr>
    <p:cSldViewPr snapToGrid="0">
      <p:cViewPr varScale="1">
        <p:scale>
          <a:sx n="142" d="100"/>
          <a:sy n="142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6184"/>
            <a:ext cx="7772400" cy="978408"/>
          </a:xfrm>
        </p:spPr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Learning Curve “Gotchas”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83736"/>
            <a:ext cx="7772400" cy="877824"/>
          </a:xfrm>
        </p:spPr>
        <p:txBody>
          <a:bodyPr/>
          <a:lstStyle/>
          <a:p>
            <a:r>
              <a:rPr lang="en-US" dirty="0" err="1" smtClean="0">
                <a:latin typeface="Myriad Pro"/>
                <a:cs typeface="Myriad Pro"/>
              </a:rPr>
              <a:t>AngularJS</a:t>
            </a:r>
            <a:r>
              <a:rPr lang="en-US" dirty="0" smtClean="0">
                <a:latin typeface="Myriad Pro"/>
                <a:cs typeface="Myriad Pro"/>
              </a:rPr>
              <a:t> Utah </a:t>
            </a:r>
            <a:r>
              <a:rPr lang="en-US" dirty="0" err="1" smtClean="0">
                <a:latin typeface="Myriad Pro"/>
                <a:cs typeface="Myriad Pro"/>
              </a:rPr>
              <a:t>Meetup</a:t>
            </a:r>
            <a:r>
              <a:rPr lang="en-US" dirty="0" smtClean="0">
                <a:latin typeface="Myriad Pro"/>
                <a:cs typeface="Myriad Pro"/>
              </a:rPr>
              <a:t>: January 14,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968" y="6003607"/>
            <a:ext cx="47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/>
                <a:cs typeface="Myriad Pro"/>
              </a:rPr>
              <a:t>https://</a:t>
            </a:r>
            <a:r>
              <a:rPr lang="en-US" sz="1600" dirty="0" err="1">
                <a:latin typeface="Myriad Pro"/>
                <a:cs typeface="Myriad Pro"/>
              </a:rPr>
              <a:t>github.com</a:t>
            </a:r>
            <a:r>
              <a:rPr lang="en-US" sz="1600" dirty="0">
                <a:latin typeface="Myriad Pro"/>
                <a:cs typeface="Myriad Pro"/>
              </a:rPr>
              <a:t>/</a:t>
            </a:r>
            <a:r>
              <a:rPr lang="en-US" sz="1600" dirty="0" err="1">
                <a:latin typeface="Myriad Pro"/>
                <a:cs typeface="Myriad Pro"/>
              </a:rPr>
              <a:t>rsnapp</a:t>
            </a:r>
            <a:r>
              <a:rPr lang="en-US" sz="1600" dirty="0">
                <a:latin typeface="Myriad Pro"/>
                <a:cs typeface="Myriad Pro"/>
              </a:rPr>
              <a:t>/presents</a:t>
            </a:r>
            <a:r>
              <a:rPr lang="en-US" sz="1600" dirty="0" smtClean="0">
                <a:latin typeface="Myriad Pro"/>
                <a:cs typeface="Myriad Pro"/>
              </a:rPr>
              <a:t>-angular-gotchas</a:t>
            </a:r>
            <a:endParaRPr lang="en-US" sz="1600" dirty="0">
              <a:latin typeface="Myriad Pro"/>
              <a:cs typeface="Myriad Pro"/>
            </a:endParaRPr>
          </a:p>
        </p:txBody>
      </p:sp>
      <p:pic>
        <p:nvPicPr>
          <p:cNvPr id="7" name="Picture 6" descr="ng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62" y="1489187"/>
            <a:ext cx="4714518" cy="12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yourself</a:t>
            </a:r>
            <a:br>
              <a:rPr lang="en-US" dirty="0" smtClean="0"/>
            </a:br>
            <a:r>
              <a:rPr lang="en-US" sz="3100" dirty="0" smtClean="0"/>
              <a:t>(outside of Angular land)</a:t>
            </a:r>
            <a:endParaRPr lang="en-US" sz="3100" dirty="0"/>
          </a:p>
        </p:txBody>
      </p:sp>
      <p:pic>
        <p:nvPicPr>
          <p:cNvPr id="4" name="Picture 3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50894"/>
            <a:ext cx="4165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088" y="3407757"/>
            <a:ext cx="66951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('fourth').html()).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('fourth').on("click", function() {</a:t>
            </a:r>
          </a:p>
          <a:p>
            <a:r>
              <a:rPr lang="en-US" dirty="0">
                <a:latin typeface="Courier New"/>
                <a:cs typeface="Courier New"/>
              </a:rPr>
              <a:t>	$</a:t>
            </a:r>
            <a:r>
              <a:rPr lang="en-US" dirty="0" err="1">
                <a:latin typeface="Courier New"/>
                <a:cs typeface="Courier New"/>
              </a:rPr>
              <a:t>scope.value</a:t>
            </a:r>
            <a:r>
              <a:rPr lang="en-US" dirty="0">
                <a:latin typeface="Courier New"/>
                <a:cs typeface="Courier New"/>
              </a:rPr>
              <a:t> = 10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('fourth')[0].click()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565" y="5587205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7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yourself</a:t>
            </a:r>
            <a:br>
              <a:rPr lang="en-US" dirty="0" smtClean="0"/>
            </a:br>
            <a:r>
              <a:rPr lang="en-US" sz="3100" dirty="0" smtClean="0"/>
              <a:t>(outside of Angular land)</a:t>
            </a:r>
            <a:endParaRPr lang="en-US" sz="3100" dirty="0"/>
          </a:p>
        </p:txBody>
      </p:sp>
      <p:pic>
        <p:nvPicPr>
          <p:cNvPr id="4" name="Picture 3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50894"/>
            <a:ext cx="4165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088" y="3407757"/>
            <a:ext cx="669519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('fourth').html()).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('fourth').on("click", function() {</a:t>
            </a:r>
          </a:p>
          <a:p>
            <a:r>
              <a:rPr lang="en-US" dirty="0">
                <a:latin typeface="Courier New"/>
                <a:cs typeface="Courier New"/>
              </a:rPr>
              <a:t>	$</a:t>
            </a:r>
            <a:r>
              <a:rPr lang="en-US" dirty="0" err="1">
                <a:latin typeface="Courier New"/>
                <a:cs typeface="Courier New"/>
              </a:rPr>
              <a:t>scope.value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smtClean="0">
                <a:latin typeface="Courier New"/>
                <a:cs typeface="Courier New"/>
              </a:rPr>
              <a:t>10;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scope.apply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('fourth')[0].click()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9284" y="5874350"/>
            <a:ext cx="184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toBe</a:t>
            </a:r>
            <a:r>
              <a:rPr lang="en-US" dirty="0" smtClean="0">
                <a:latin typeface="Courier New"/>
                <a:cs typeface="Courier New"/>
              </a:rPr>
              <a:t>(‘10’)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0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</a:t>
            </a:r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yourself</a:t>
            </a:r>
            <a:br>
              <a:rPr lang="en-US" dirty="0" smtClean="0"/>
            </a:br>
            <a:r>
              <a:rPr lang="en-US" sz="3100" dirty="0" smtClean="0"/>
              <a:t>(outside of Angular land)</a:t>
            </a:r>
            <a:endParaRPr lang="en-US" sz="3100" dirty="0"/>
          </a:p>
        </p:txBody>
      </p:sp>
      <p:pic>
        <p:nvPicPr>
          <p:cNvPr id="4" name="Picture 3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550894"/>
            <a:ext cx="4165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8413" y="3640308"/>
            <a:ext cx="6695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('fourth').html()).</a:t>
            </a:r>
            <a:r>
              <a:rPr lang="en-US" dirty="0" err="1">
                <a:latin typeface="Courier New"/>
                <a:cs typeface="Courier New"/>
              </a:rPr>
              <a:t>toBeFalsy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browserTrigger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('div'), "click")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('fourth').html()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0973" y="4721200"/>
            <a:ext cx="1846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('15');</a:t>
            </a:r>
          </a:p>
        </p:txBody>
      </p:sp>
    </p:spTree>
    <p:extLst>
      <p:ext uri="{BB962C8B-B14F-4D97-AF65-F5344CB8AC3E}">
        <p14:creationId xmlns:p14="http://schemas.microsoft.com/office/powerpoint/2010/main" val="361980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$apply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$digest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8" y="1890078"/>
            <a:ext cx="4437888" cy="3401568"/>
          </a:xfrm>
          <a:prstGeom prst="rect">
            <a:avLst/>
          </a:prstGeom>
        </p:spPr>
      </p:pic>
      <p:pic>
        <p:nvPicPr>
          <p:cNvPr id="6" name="Picture 5" descr="Screen Shot 2014-01-12 at 2.52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85" y="2419989"/>
            <a:ext cx="2755900" cy="2349500"/>
          </a:xfrm>
          <a:prstGeom prst="rect">
            <a:avLst/>
          </a:prstGeom>
        </p:spPr>
      </p:pic>
      <p:pic>
        <p:nvPicPr>
          <p:cNvPr id="7" name="Picture 6" descr="Screen Shot 2014-01-12 at 2.47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30" y="1890078"/>
            <a:ext cx="378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Uses dirty checking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237" y="1466847"/>
            <a:ext cx="780337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scope.guy</a:t>
            </a:r>
            <a:r>
              <a:rPr lang="en-US" sz="1500" dirty="0">
                <a:latin typeface="Courier New"/>
                <a:cs typeface="Courier New"/>
              </a:rPr>
              <a:t> = {};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err="1">
                <a:latin typeface="Courier New"/>
                <a:cs typeface="Courier New"/>
              </a:rPr>
              <a:t>var</a:t>
            </a:r>
            <a:r>
              <a:rPr lang="en-US" sz="1500" dirty="0">
                <a:latin typeface="Courier New"/>
                <a:cs typeface="Courier New"/>
              </a:rPr>
              <a:t> watch = </a:t>
            </a:r>
            <a:r>
              <a:rPr lang="en-US" sz="1500" dirty="0" err="1">
                <a:latin typeface="Courier New"/>
                <a:cs typeface="Courier New"/>
              </a:rPr>
              <a:t>jasmine.createSpyObj</a:t>
            </a:r>
            <a:r>
              <a:rPr lang="en-US" sz="1500" dirty="0">
                <a:latin typeface="Courier New"/>
                <a:cs typeface="Courier New"/>
              </a:rPr>
              <a:t>('watch', </a:t>
            </a:r>
          </a:p>
          <a:p>
            <a:r>
              <a:rPr lang="en-US" sz="1500" dirty="0">
                <a:latin typeface="Courier New"/>
                <a:cs typeface="Courier New"/>
              </a:rPr>
              <a:t>	['</a:t>
            </a:r>
            <a:r>
              <a:rPr lang="en-US" sz="1500" dirty="0" err="1">
                <a:latin typeface="Courier New"/>
                <a:cs typeface="Courier New"/>
              </a:rPr>
              <a:t>obj</a:t>
            </a:r>
            <a:r>
              <a:rPr lang="en-US" sz="1500" dirty="0">
                <a:latin typeface="Courier New"/>
                <a:cs typeface="Courier New"/>
              </a:rPr>
              <a:t>', 'property', '</a:t>
            </a:r>
            <a:r>
              <a:rPr lang="en-US" sz="1500" dirty="0" err="1">
                <a:latin typeface="Courier New"/>
                <a:cs typeface="Courier New"/>
              </a:rPr>
              <a:t>deepObj</a:t>
            </a:r>
            <a:r>
              <a:rPr lang="en-US" sz="1500" dirty="0">
                <a:latin typeface="Courier New"/>
                <a:cs typeface="Courier New"/>
              </a:rPr>
              <a:t>']);</a:t>
            </a: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scope.$watch</a:t>
            </a:r>
            <a:r>
              <a:rPr lang="en-US" sz="1500" dirty="0">
                <a:latin typeface="Courier New"/>
                <a:cs typeface="Courier New"/>
              </a:rPr>
              <a:t>('guy', </a:t>
            </a:r>
            <a:r>
              <a:rPr lang="en-US" sz="1500" dirty="0" err="1">
                <a:latin typeface="Courier New"/>
                <a:cs typeface="Courier New"/>
              </a:rPr>
              <a:t>watch.obj</a:t>
            </a:r>
            <a:r>
              <a:rPr lang="en-US" sz="1500" dirty="0"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scope.$watch</a:t>
            </a:r>
            <a:r>
              <a:rPr lang="en-US" sz="1500" dirty="0">
                <a:latin typeface="Courier New"/>
                <a:cs typeface="Courier New"/>
              </a:rPr>
              <a:t>('</a:t>
            </a:r>
            <a:r>
              <a:rPr lang="en-US" sz="1500" dirty="0" err="1">
                <a:latin typeface="Courier New"/>
                <a:cs typeface="Courier New"/>
              </a:rPr>
              <a:t>guy.name</a:t>
            </a:r>
            <a:r>
              <a:rPr lang="en-US" sz="1500" dirty="0">
                <a:latin typeface="Courier New"/>
                <a:cs typeface="Courier New"/>
              </a:rPr>
              <a:t>', </a:t>
            </a:r>
            <a:r>
              <a:rPr lang="en-US" sz="1500" dirty="0" err="1">
                <a:latin typeface="Courier New"/>
                <a:cs typeface="Courier New"/>
              </a:rPr>
              <a:t>watch.property</a:t>
            </a:r>
            <a:r>
              <a:rPr lang="en-US" sz="1500" dirty="0"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scope.$watch</a:t>
            </a:r>
            <a:r>
              <a:rPr lang="en-US" sz="1500" dirty="0">
                <a:latin typeface="Courier New"/>
                <a:cs typeface="Courier New"/>
              </a:rPr>
              <a:t>('guy', </a:t>
            </a:r>
            <a:r>
              <a:rPr lang="en-US" sz="1500" dirty="0" err="1">
                <a:latin typeface="Courier New"/>
                <a:cs typeface="Courier New"/>
              </a:rPr>
              <a:t>watch.deepObj</a:t>
            </a:r>
            <a:r>
              <a:rPr lang="en-US" sz="1500" dirty="0">
                <a:latin typeface="Courier New"/>
                <a:cs typeface="Courier New"/>
              </a:rPr>
              <a:t>, true)</a:t>
            </a:r>
            <a:r>
              <a:rPr lang="en-US" sz="1500" dirty="0" smtClean="0">
                <a:latin typeface="Courier New"/>
                <a:cs typeface="Courier New"/>
              </a:rPr>
              <a:t>; // use </a:t>
            </a:r>
            <a:r>
              <a:rPr lang="en-US" sz="1500" dirty="0" err="1" smtClean="0">
                <a:latin typeface="Courier New"/>
                <a:cs typeface="Courier New"/>
              </a:rPr>
              <a:t>angular.equals</a:t>
            </a:r>
            <a:r>
              <a:rPr lang="en-US" sz="1500" dirty="0" smtClean="0">
                <a:latin typeface="Courier New"/>
                <a:cs typeface="Courier New"/>
              </a:rPr>
              <a:t>()</a:t>
            </a:r>
            <a:endParaRPr lang="en-US" sz="1500" dirty="0">
              <a:latin typeface="Courier New"/>
              <a:cs typeface="Courier New"/>
            </a:endParaRP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scope.$digest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err="1">
                <a:latin typeface="Courier New"/>
                <a:cs typeface="Courier New"/>
              </a:rPr>
              <a:t>watch.obj.reset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 err="1">
                <a:latin typeface="Courier New"/>
                <a:cs typeface="Courier New"/>
              </a:rPr>
              <a:t>watch.property.reset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 err="1">
                <a:latin typeface="Courier New"/>
                <a:cs typeface="Courier New"/>
              </a:rPr>
              <a:t>watch.deepObj.reset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$</a:t>
            </a:r>
            <a:r>
              <a:rPr lang="en-US" sz="1500" dirty="0" err="1">
                <a:latin typeface="Courier New"/>
                <a:cs typeface="Courier New"/>
              </a:rPr>
              <a:t>scope.$apply</a:t>
            </a:r>
            <a:r>
              <a:rPr lang="en-US" sz="1500" dirty="0">
                <a:latin typeface="Courier New"/>
                <a:cs typeface="Courier New"/>
              </a:rPr>
              <a:t>(function() {</a:t>
            </a:r>
          </a:p>
          <a:p>
            <a:r>
              <a:rPr lang="en-US" sz="1500" dirty="0">
                <a:latin typeface="Courier New"/>
                <a:cs typeface="Courier New"/>
              </a:rPr>
              <a:t>	$</a:t>
            </a:r>
            <a:r>
              <a:rPr lang="en-US" sz="1500" dirty="0" err="1">
                <a:latin typeface="Courier New"/>
                <a:cs typeface="Courier New"/>
              </a:rPr>
              <a:t>scope.guy.name</a:t>
            </a:r>
            <a:r>
              <a:rPr lang="en-US" sz="1500" dirty="0">
                <a:latin typeface="Courier New"/>
                <a:cs typeface="Courier New"/>
              </a:rPr>
              <a:t> = '</a:t>
            </a:r>
            <a:r>
              <a:rPr lang="en-US" sz="1500" dirty="0" err="1">
                <a:latin typeface="Courier New"/>
                <a:cs typeface="Courier New"/>
              </a:rPr>
              <a:t>fred</a:t>
            </a:r>
            <a:r>
              <a:rPr lang="en-US" sz="1500" dirty="0">
                <a:latin typeface="Courier New"/>
                <a:cs typeface="Courier New"/>
              </a:rPr>
              <a:t>';</a:t>
            </a:r>
          </a:p>
          <a:p>
            <a:r>
              <a:rPr lang="en-US" sz="1500" dirty="0">
                <a:latin typeface="Courier New"/>
                <a:cs typeface="Courier New"/>
              </a:rPr>
              <a:t>});</a:t>
            </a:r>
          </a:p>
          <a:p>
            <a:r>
              <a:rPr lang="en-US" sz="1500" dirty="0">
                <a:latin typeface="Courier New"/>
                <a:cs typeface="Courier New"/>
              </a:rPr>
              <a:t>					</a:t>
            </a:r>
          </a:p>
          <a:p>
            <a:r>
              <a:rPr lang="en-US" sz="1500" dirty="0">
                <a:latin typeface="Courier New"/>
                <a:cs typeface="Courier New"/>
              </a:rPr>
              <a:t>expect(</a:t>
            </a:r>
            <a:r>
              <a:rPr lang="en-US" sz="1500" dirty="0" err="1">
                <a:latin typeface="Courier New"/>
                <a:cs typeface="Courier New"/>
              </a:rPr>
              <a:t>watch.obj</a:t>
            </a:r>
            <a:r>
              <a:rPr lang="en-US" sz="1500" dirty="0" smtClean="0">
                <a:latin typeface="Courier New"/>
                <a:cs typeface="Courier New"/>
              </a:rPr>
              <a:t>)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expect(</a:t>
            </a:r>
            <a:r>
              <a:rPr lang="en-US" sz="1500" dirty="0" err="1">
                <a:latin typeface="Courier New"/>
                <a:cs typeface="Courier New"/>
              </a:rPr>
              <a:t>watch.property</a:t>
            </a:r>
            <a:r>
              <a:rPr lang="en-US" sz="1500" dirty="0" smtClean="0">
                <a:latin typeface="Courier New"/>
                <a:cs typeface="Courier New"/>
              </a:rPr>
              <a:t>)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expect(</a:t>
            </a:r>
            <a:r>
              <a:rPr lang="en-US" sz="1500" dirty="0" err="1">
                <a:latin typeface="Courier New"/>
                <a:cs typeface="Courier New"/>
              </a:rPr>
              <a:t>watch.deepObj</a:t>
            </a:r>
            <a:r>
              <a:rPr lang="en-US" sz="1500" dirty="0" smtClean="0">
                <a:latin typeface="Courier New"/>
                <a:cs typeface="Courier New"/>
              </a:rPr>
              <a:t>)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237" y="5586668"/>
            <a:ext cx="5032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             .</a:t>
            </a:r>
            <a:r>
              <a:rPr lang="en-US" sz="1500" dirty="0" err="1" smtClean="0">
                <a:latin typeface="Courier New"/>
                <a:cs typeface="Courier New"/>
              </a:rPr>
              <a:t>not.toHaveBeenCalled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                  .</a:t>
            </a:r>
            <a:r>
              <a:rPr lang="en-US" sz="1500" dirty="0" err="1" smtClean="0">
                <a:latin typeface="Courier New"/>
                <a:cs typeface="Courier New"/>
              </a:rPr>
              <a:t>toHaveBeenCalled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                 .</a:t>
            </a:r>
            <a:r>
              <a:rPr lang="en-US" sz="1500" dirty="0" err="1" smtClean="0">
                <a:latin typeface="Courier New"/>
                <a:cs typeface="Courier New"/>
              </a:rPr>
              <a:t>toHaveBeenCalled</a:t>
            </a:r>
            <a:r>
              <a:rPr lang="en-US" sz="1500" dirty="0">
                <a:latin typeface="Courier New"/>
                <a:cs typeface="Courier New"/>
              </a:rPr>
              <a:t>();</a:t>
            </a:r>
          </a:p>
          <a:p>
            <a:endParaRPr lang="en-US" sz="1500" dirty="0"/>
          </a:p>
        </p:txBody>
      </p:sp>
      <p:pic>
        <p:nvPicPr>
          <p:cNvPr id="12" name="Picture 11" descr="Screen Shot 2014-01-13 at 8.5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42" y="3354622"/>
            <a:ext cx="5575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$digest</a:t>
            </a:r>
            <a:r>
              <a:rPr lang="en-US" dirty="0" smtClean="0"/>
              <a:t> </a:t>
            </a:r>
            <a:r>
              <a:rPr lang="en-US" i="1" dirty="0" smtClean="0"/>
              <a:t>loop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286000" y="172084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digestCount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scope.test</a:t>
            </a:r>
            <a:r>
              <a:rPr lang="en-US" dirty="0">
                <a:latin typeface="Courier New"/>
                <a:cs typeface="Courier New"/>
              </a:rPr>
              <a:t> = 1;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scope.$watch</a:t>
            </a:r>
            <a:r>
              <a:rPr lang="en-US" dirty="0">
                <a:latin typeface="Courier New"/>
                <a:cs typeface="Courier New"/>
              </a:rPr>
              <a:t>('test', function() {</a:t>
            </a:r>
          </a:p>
          <a:p>
            <a:r>
              <a:rPr lang="en-US" dirty="0">
                <a:latin typeface="Courier New"/>
                <a:cs typeface="Courier New"/>
              </a:rPr>
              <a:t>	if($</a:t>
            </a:r>
            <a:r>
              <a:rPr lang="en-US" dirty="0" err="1">
                <a:latin typeface="Courier New"/>
                <a:cs typeface="Courier New"/>
              </a:rPr>
              <a:t>scope.test</a:t>
            </a:r>
            <a:r>
              <a:rPr lang="en-US" dirty="0">
                <a:latin typeface="Courier New"/>
                <a:cs typeface="Courier New"/>
              </a:rPr>
              <a:t> &lt; 4) {</a:t>
            </a:r>
          </a:p>
          <a:p>
            <a:r>
              <a:rPr lang="en-US" dirty="0">
                <a:latin typeface="Courier New"/>
                <a:cs typeface="Courier New"/>
              </a:rPr>
              <a:t>		$</a:t>
            </a:r>
            <a:r>
              <a:rPr lang="en-US" dirty="0" err="1">
                <a:latin typeface="Courier New"/>
                <a:cs typeface="Courier New"/>
              </a:rPr>
              <a:t>scope.test</a:t>
            </a:r>
            <a:r>
              <a:rPr lang="en-US" dirty="0">
                <a:latin typeface="Courier New"/>
                <a:cs typeface="Courier New"/>
              </a:rPr>
              <a:t>++;</a:t>
            </a: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});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scope.$watch</a:t>
            </a:r>
            <a:r>
              <a:rPr lang="en-US" dirty="0">
                <a:latin typeface="Courier New"/>
                <a:cs typeface="Courier New"/>
              </a:rPr>
              <a:t>(function()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digestCount</a:t>
            </a:r>
            <a:r>
              <a:rPr lang="en-US" dirty="0">
                <a:latin typeface="Courier New"/>
                <a:cs typeface="Courier New"/>
              </a:rPr>
              <a:t>++;</a:t>
            </a:r>
          </a:p>
          <a:p>
            <a:r>
              <a:rPr lang="en-US" dirty="0">
                <a:latin typeface="Courier New"/>
                <a:cs typeface="Courier New"/>
              </a:rPr>
              <a:t>});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scope.$digest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digestCount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144" y="501826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71641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$digest</a:t>
            </a:r>
            <a:r>
              <a:rPr lang="en-US" dirty="0" smtClean="0"/>
              <a:t> </a:t>
            </a:r>
            <a:r>
              <a:rPr lang="en-US" i="1" dirty="0" smtClean="0"/>
              <a:t>infinite</a:t>
            </a:r>
            <a:r>
              <a:rPr lang="en-US" dirty="0" smtClean="0"/>
              <a:t> loop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717225" y="2409547"/>
            <a:ext cx="572408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scope.getPeople</a:t>
            </a:r>
            <a:r>
              <a:rPr lang="en-US" dirty="0">
                <a:latin typeface="Courier New"/>
                <a:cs typeface="Courier New"/>
              </a:rPr>
              <a:t> = function() {</a:t>
            </a:r>
          </a:p>
          <a:p>
            <a:r>
              <a:rPr lang="en-US" dirty="0">
                <a:latin typeface="Courier New"/>
                <a:cs typeface="Courier New"/>
              </a:rPr>
              <a:t>	return [</a:t>
            </a:r>
          </a:p>
          <a:p>
            <a:r>
              <a:rPr lang="en-US" dirty="0">
                <a:latin typeface="Courier New"/>
                <a:cs typeface="Courier New"/>
              </a:rPr>
              <a:t>		{name: "john"},</a:t>
            </a:r>
          </a:p>
          <a:p>
            <a:r>
              <a:rPr lang="en-US" dirty="0">
                <a:latin typeface="Courier New"/>
                <a:cs typeface="Courier New"/>
              </a:rPr>
              <a:t>		{name: 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"}</a:t>
            </a:r>
          </a:p>
          <a:p>
            <a:r>
              <a:rPr lang="en-US" dirty="0">
                <a:latin typeface="Courier New"/>
                <a:cs typeface="Courier New"/>
              </a:rPr>
              <a:t>	];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r>
              <a:rPr lang="en-US" dirty="0">
                <a:latin typeface="Courier New"/>
                <a:cs typeface="Courier New"/>
              </a:rPr>
              <a:t>$compile(template)($scope);</a:t>
            </a:r>
          </a:p>
          <a:p>
            <a:r>
              <a:rPr lang="en-US" dirty="0">
                <a:latin typeface="Courier New"/>
                <a:cs typeface="Courier New"/>
              </a:rPr>
              <a:t>expect(function()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scope.$digest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latin typeface="Courier New"/>
                <a:cs typeface="Courier New"/>
              </a:rPr>
              <a:t>})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1-14 at 3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16040"/>
            <a:ext cx="65532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6908" y="4902538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toThrow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3287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$digest</a:t>
            </a:r>
            <a:r>
              <a:rPr lang="en-US" dirty="0" smtClean="0"/>
              <a:t> loop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1439965" y="2409547"/>
            <a:ext cx="629649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people = [</a:t>
            </a:r>
          </a:p>
          <a:p>
            <a:r>
              <a:rPr lang="en-US" dirty="0">
                <a:latin typeface="Courier New"/>
                <a:cs typeface="Courier New"/>
              </a:rPr>
              <a:t>	{name: "john"},</a:t>
            </a:r>
          </a:p>
          <a:p>
            <a:r>
              <a:rPr lang="en-US" dirty="0">
                <a:latin typeface="Courier New"/>
                <a:cs typeface="Courier New"/>
              </a:rPr>
              <a:t>	{name: 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"}</a:t>
            </a:r>
          </a:p>
          <a:p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scope.getPeople</a:t>
            </a:r>
            <a:r>
              <a:rPr lang="en-US" dirty="0">
                <a:latin typeface="Courier New"/>
                <a:cs typeface="Courier New"/>
              </a:rPr>
              <a:t> = function() {</a:t>
            </a:r>
          </a:p>
          <a:p>
            <a:r>
              <a:rPr lang="en-US" dirty="0">
                <a:latin typeface="Courier New"/>
                <a:cs typeface="Courier New"/>
              </a:rPr>
              <a:t>	return people;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r>
              <a:rPr lang="en-US" dirty="0">
                <a:latin typeface="Courier New"/>
                <a:cs typeface="Courier New"/>
              </a:rPr>
              <a:t>view = $compile(template)($scope);</a:t>
            </a:r>
          </a:p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scope.$digest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('person').length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1-14 at 3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16040"/>
            <a:ext cx="6553200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38625" y="4875705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dot</a:t>
            </a:r>
            <a:endParaRPr lang="en-US" dirty="0"/>
          </a:p>
        </p:txBody>
      </p:sp>
      <p:pic>
        <p:nvPicPr>
          <p:cNvPr id="6" name="Picture 5" descr="Screen Shot 2014-01-13 at 9.1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1434619"/>
            <a:ext cx="7696200" cy="115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13" y="2826381"/>
            <a:ext cx="76648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scope.people</a:t>
            </a:r>
            <a:r>
              <a:rPr lang="en-US" dirty="0" smtClean="0">
                <a:latin typeface="Courier New"/>
                <a:cs typeface="Courier New"/>
              </a:rPr>
              <a:t> = [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{name:”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”},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 “john”}</a:t>
            </a:r>
          </a:p>
          <a:p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scope.personOfDay</a:t>
            </a:r>
            <a:r>
              <a:rPr lang="en-US" dirty="0" smtClean="0">
                <a:latin typeface="Courier New"/>
                <a:cs typeface="Courier New"/>
              </a:rPr>
              <a:t> = “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("div").length).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(2);</a:t>
            </a: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browserTrigger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button.john.pod</a:t>
            </a:r>
            <a:r>
              <a:rPr lang="en-US" dirty="0">
                <a:latin typeface="Courier New"/>
                <a:cs typeface="Courier New"/>
              </a:rPr>
              <a:t>"), "click");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9976" y="5834592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4133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3" y="2826381"/>
            <a:ext cx="76648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scope.people</a:t>
            </a:r>
            <a:r>
              <a:rPr lang="en-US" dirty="0" smtClean="0">
                <a:latin typeface="Courier New"/>
                <a:cs typeface="Courier New"/>
              </a:rPr>
              <a:t> = [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 ”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”},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{name: “john”}</a:t>
            </a:r>
          </a:p>
          <a:p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scope.personOfDay</a:t>
            </a:r>
            <a:r>
              <a:rPr lang="en-US" dirty="0" smtClean="0">
                <a:latin typeface="Courier New"/>
                <a:cs typeface="Courier New"/>
              </a:rPr>
              <a:t> =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current: “</a:t>
            </a:r>
            <a:r>
              <a:rPr lang="en-US" dirty="0" err="1" smtClean="0">
                <a:latin typeface="Courier New"/>
                <a:cs typeface="Courier New"/>
              </a:rPr>
              <a:t>fred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("div").length).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(2);</a:t>
            </a: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fred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browserTrigger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button.john.pod</a:t>
            </a:r>
            <a:r>
              <a:rPr lang="en-US" dirty="0">
                <a:latin typeface="Courier New"/>
                <a:cs typeface="Courier New"/>
              </a:rPr>
              <a:t>"), "click");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("pod").html()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 descr="Screen Shot 2014-01-13 at 9.2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354867"/>
            <a:ext cx="8407400" cy="113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3854" y="638964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toBe</a:t>
            </a:r>
            <a:r>
              <a:rPr lang="en-US" dirty="0" smtClean="0">
                <a:latin typeface="Courier New"/>
                <a:cs typeface="Courier New"/>
              </a:rPr>
              <a:t>(“john”);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975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About Us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4213" y="4039711"/>
            <a:ext cx="15953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/>
                <a:cs typeface="Myriad Pro"/>
              </a:rPr>
              <a:t>Travis Barney 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Twitter: @</a:t>
            </a:r>
            <a:r>
              <a:rPr lang="en-US" sz="1200" dirty="0" err="1" smtClean="0">
                <a:latin typeface="Myriad Pro"/>
                <a:cs typeface="Myriad Pro"/>
              </a:rPr>
              <a:t>travenasty</a:t>
            </a:r>
            <a:endParaRPr lang="en-US" sz="1200" dirty="0" smtClean="0">
              <a:latin typeface="Myriad Pro"/>
              <a:cs typeface="Myriad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2543" y="4039711"/>
            <a:ext cx="2736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yriad Pro"/>
                <a:cs typeface="Myriad Pro"/>
              </a:rPr>
              <a:t>Rich </a:t>
            </a:r>
            <a:r>
              <a:rPr lang="en-US" sz="2000" dirty="0" err="1" smtClean="0">
                <a:latin typeface="Myriad Pro"/>
                <a:cs typeface="Myriad Pro"/>
              </a:rPr>
              <a:t>Snapp</a:t>
            </a:r>
            <a:r>
              <a:rPr lang="en-US" sz="2000" dirty="0" smtClean="0">
                <a:latin typeface="Myriad Pro"/>
                <a:cs typeface="Myriad Pro"/>
              </a:rPr>
              <a:t> </a:t>
            </a:r>
          </a:p>
          <a:p>
            <a:r>
              <a:rPr lang="en-US" sz="1200" dirty="0" smtClean="0">
                <a:latin typeface="Myriad Pro"/>
                <a:cs typeface="Myriad Pro"/>
              </a:rPr>
              <a:t>http</a:t>
            </a:r>
            <a:r>
              <a:rPr lang="en-US" sz="1200" dirty="0">
                <a:latin typeface="Myriad Pro"/>
                <a:cs typeface="Myriad Pro"/>
              </a:rPr>
              <a:t>://</a:t>
            </a:r>
            <a:r>
              <a:rPr lang="en-US" sz="1200" dirty="0" err="1">
                <a:latin typeface="Myriad Pro"/>
                <a:cs typeface="Myriad Pro"/>
              </a:rPr>
              <a:t>www.linkedin.com</a:t>
            </a:r>
            <a:r>
              <a:rPr lang="en-US" sz="1200" dirty="0">
                <a:latin typeface="Myriad Pro"/>
                <a:cs typeface="Myriad Pro"/>
              </a:rPr>
              <a:t>/in/</a:t>
            </a:r>
            <a:r>
              <a:rPr lang="en-US" sz="1200" dirty="0" err="1">
                <a:latin typeface="Myriad Pro"/>
                <a:cs typeface="Myriad Pro"/>
              </a:rPr>
              <a:t>richsnapp</a:t>
            </a:r>
            <a:endParaRPr lang="en-US" sz="1200" dirty="0">
              <a:latin typeface="Myriad Pro"/>
              <a:cs typeface="Myriad Pro"/>
            </a:endParaRPr>
          </a:p>
        </p:txBody>
      </p:sp>
      <p:pic>
        <p:nvPicPr>
          <p:cNvPr id="6" name="Picture 5" descr="802d5b37.tra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68" y="1550894"/>
            <a:ext cx="2145631" cy="2132221"/>
          </a:xfrm>
          <a:prstGeom prst="rect">
            <a:avLst/>
          </a:prstGeom>
        </p:spPr>
      </p:pic>
      <p:pic>
        <p:nvPicPr>
          <p:cNvPr id="7" name="Picture 6" descr="0d121a7f.ri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43" y="1550894"/>
            <a:ext cx="2132221" cy="21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promise this is the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8542" y="2155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832397"/>
            <a:ext cx="789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</a:t>
            </a:r>
            <a:r>
              <a:rPr lang="en-US" dirty="0" err="1" smtClean="0">
                <a:latin typeface="Courier New"/>
                <a:cs typeface="Courier New"/>
              </a:rPr>
              <a:t>ar</a:t>
            </a:r>
            <a:r>
              <a:rPr lang="en-US" dirty="0" smtClean="0">
                <a:latin typeface="Courier New"/>
                <a:cs typeface="Courier New"/>
              </a:rPr>
              <a:t> link = “https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 smtClean="0">
                <a:latin typeface="Courier New"/>
                <a:cs typeface="Courier New"/>
              </a:rPr>
              <a:t>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>
                <a:latin typeface="Courier New"/>
                <a:cs typeface="Courier New"/>
              </a:rPr>
              <a:t>/angular/</a:t>
            </a:r>
            <a:r>
              <a:rPr lang="en-US" dirty="0" err="1">
                <a:latin typeface="Courier New"/>
                <a:cs typeface="Courier New"/>
              </a:rPr>
              <a:t>angular.js</a:t>
            </a:r>
            <a:r>
              <a:rPr lang="en-US" dirty="0" smtClean="0">
                <a:latin typeface="Courier New"/>
                <a:cs typeface="Courier New"/>
              </a:rPr>
              <a:t>/” + 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“commit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117f4ddba96a12224d878cbf9c6846f4c9954971”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357" y="2630411"/>
            <a:ext cx="7583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yriad Pro"/>
                <a:cs typeface="Myriad Pro"/>
              </a:rPr>
              <a:t>fix($parse): deprecate promise unwrapping and make it an opt-</a:t>
            </a:r>
            <a:r>
              <a:rPr lang="en-US" b="1" dirty="0" smtClean="0">
                <a:latin typeface="Myriad Pro"/>
                <a:cs typeface="Myriad Pro"/>
              </a:rPr>
              <a:t>in</a:t>
            </a:r>
          </a:p>
          <a:p>
            <a:endParaRPr lang="en-US" b="1" dirty="0">
              <a:latin typeface="Myriad Pro"/>
              <a:cs typeface="Myriad Pro"/>
            </a:endParaRPr>
          </a:p>
          <a:p>
            <a:r>
              <a:rPr lang="en-US" dirty="0">
                <a:latin typeface="Myriad Pro"/>
                <a:cs typeface="Myriad Pro"/>
              </a:rPr>
              <a:t>This commit disables promise unwrapping and adds</a:t>
            </a:r>
          </a:p>
          <a:p>
            <a:r>
              <a:rPr lang="en-US" dirty="0">
                <a:latin typeface="Myriad Pro"/>
                <a:cs typeface="Myriad Pro"/>
              </a:rPr>
              <a:t>$</a:t>
            </a:r>
            <a:r>
              <a:rPr lang="en-US" dirty="0" err="1">
                <a:latin typeface="Myriad Pro"/>
                <a:cs typeface="Myriad Pro"/>
              </a:rPr>
              <a:t>parseProvider.unwrapPromises</a:t>
            </a:r>
            <a:r>
              <a:rPr lang="en-US" dirty="0">
                <a:latin typeface="Myriad Pro"/>
                <a:cs typeface="Myriad Pro"/>
              </a:rPr>
              <a:t>() getter/setter </a:t>
            </a:r>
            <a:r>
              <a:rPr lang="en-US" dirty="0" err="1">
                <a:latin typeface="Myriad Pro"/>
                <a:cs typeface="Myriad Pro"/>
              </a:rPr>
              <a:t>api</a:t>
            </a:r>
            <a:r>
              <a:rPr lang="en-US" dirty="0">
                <a:latin typeface="Myriad Pro"/>
                <a:cs typeface="Myriad Pro"/>
              </a:rPr>
              <a:t> that allows developers</a:t>
            </a:r>
          </a:p>
          <a:p>
            <a:r>
              <a:rPr lang="en-US" dirty="0">
                <a:latin typeface="Myriad Pro"/>
                <a:cs typeface="Myriad Pro"/>
              </a:rPr>
              <a:t>to turn the feature back on if needed. Promise unwrapping support will</a:t>
            </a:r>
          </a:p>
          <a:p>
            <a:r>
              <a:rPr lang="en-US" dirty="0">
                <a:latin typeface="Myriad Pro"/>
                <a:cs typeface="Myriad Pro"/>
              </a:rPr>
              <a:t>be removed from Angular in the future and this setting only allows for</a:t>
            </a:r>
          </a:p>
          <a:p>
            <a:r>
              <a:rPr lang="en-US" dirty="0">
                <a:latin typeface="Myriad Pro"/>
                <a:cs typeface="Myriad Pro"/>
              </a:rPr>
              <a:t>enabling it during transitional period.</a:t>
            </a:r>
          </a:p>
        </p:txBody>
      </p:sp>
    </p:spTree>
    <p:extLst>
      <p:ext uri="{BB962C8B-B14F-4D97-AF65-F5344CB8AC3E}">
        <p14:creationId xmlns:p14="http://schemas.microsoft.com/office/powerpoint/2010/main" val="235258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5412"/>
            <a:ext cx="7770813" cy="1429871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0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71" y="416183"/>
            <a:ext cx="2399839" cy="142987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Myriad Pro"/>
                <a:cs typeface="Myriad Pro"/>
              </a:rPr>
              <a:t>Work @ </a:t>
            </a:r>
            <a:endParaRPr lang="en-US" dirty="0">
              <a:latin typeface="Myriad Pro"/>
              <a:cs typeface="Myriad Pro"/>
            </a:endParaRPr>
          </a:p>
        </p:txBody>
      </p:sp>
      <p:pic>
        <p:nvPicPr>
          <p:cNvPr id="4" name="Picture 3" descr="0a902826.needl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33" y="725035"/>
            <a:ext cx="3810000" cy="82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698" y="1697541"/>
            <a:ext cx="754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Connecting shoppers with brand advocates through authentic conversations.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698" y="3034287"/>
            <a:ext cx="49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yriad Pro"/>
                <a:cs typeface="Myriad Pro"/>
              </a:rPr>
              <a:t>Code in HTML5 (CSS3 + JS), Python, Mongo, and C.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742" y="3408855"/>
            <a:ext cx="402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yriad Pro"/>
                <a:cs typeface="Myriad Pro"/>
              </a:rPr>
              <a:t>g</a:t>
            </a:r>
            <a:r>
              <a:rPr lang="en-US" sz="2800" dirty="0" err="1" smtClean="0">
                <a:latin typeface="Myriad Pro"/>
                <a:cs typeface="Myriad Pro"/>
              </a:rPr>
              <a:t>oto</a:t>
            </a:r>
            <a:r>
              <a:rPr lang="en-US" sz="2800" dirty="0" smtClean="0">
                <a:latin typeface="Myriad Pro"/>
                <a:cs typeface="Myriad Pro"/>
              </a:rPr>
              <a:t>: </a:t>
            </a:r>
            <a:r>
              <a:rPr lang="en-US" sz="2800" dirty="0" err="1" smtClean="0">
                <a:latin typeface="Myriad Pro"/>
                <a:cs typeface="Myriad Pro"/>
              </a:rPr>
              <a:t>needle.com</a:t>
            </a:r>
            <a:r>
              <a:rPr lang="en-US" sz="2800" dirty="0" smtClean="0">
                <a:latin typeface="Myriad Pro"/>
                <a:cs typeface="Myriad Pro"/>
              </a:rPr>
              <a:t>/careers </a:t>
            </a:r>
            <a:endParaRPr lang="en-US" sz="2800" dirty="0">
              <a:latin typeface="Myriad Pro"/>
              <a:cs typeface="Myriad Pro"/>
            </a:endParaRPr>
          </a:p>
        </p:txBody>
      </p:sp>
      <p:pic>
        <p:nvPicPr>
          <p:cNvPr id="9" name="Picture 8" descr="needle-hirin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29" y="3821380"/>
            <a:ext cx="3437191" cy="21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Why Angular?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062" y="1940901"/>
            <a:ext cx="4573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Designer Friendly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Extend HTML – Declare behavior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Full-Featured Framework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Easy to step into, use only what you need.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Separate Concerns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Well-defined patterns, best practices.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Learn by Example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Open Source, with a vibrant community.</a:t>
            </a:r>
          </a:p>
        </p:txBody>
      </p:sp>
      <p:pic>
        <p:nvPicPr>
          <p:cNvPr id="6" name="Picture 5" descr="692451a3.rub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10" y="2365844"/>
            <a:ext cx="2042486" cy="32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Tools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76664"/>
            <a:ext cx="38666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docs.angularjs.org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Version specific API documentation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latin typeface="Myriad Pro"/>
                <a:cs typeface="Myriad Pro"/>
              </a:rPr>
              <a:t>g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ithub.com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/angular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Read the source Luke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FFFF00"/>
                </a:solidFill>
                <a:latin typeface="Myriad Pro"/>
                <a:cs typeface="Myriad Pro"/>
              </a:rPr>
              <a:t>y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earofmoo.com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Blog full of </a:t>
            </a:r>
            <a:r>
              <a:rPr lang="en-US" dirty="0" err="1" smtClean="0">
                <a:latin typeface="Myriad Pro"/>
                <a:cs typeface="Myriad Pro"/>
              </a:rPr>
              <a:t>ng</a:t>
            </a:r>
            <a:r>
              <a:rPr lang="en-US" dirty="0" smtClean="0">
                <a:latin typeface="Myriad Pro"/>
                <a:cs typeface="Myriad Pro"/>
              </a:rPr>
              <a:t>-goodness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Twitter.com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AngularJS_News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Stories worth following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Myriad Pro"/>
                <a:cs typeface="Myriad Pro"/>
              </a:rPr>
              <a:t>ngbp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ngbp</a:t>
            </a:r>
            <a:endParaRPr lang="en-US" dirty="0" smtClean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Myriad Pro"/>
                <a:cs typeface="Myriad Pro"/>
              </a:rPr>
              <a:t>Example project structure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4835" y="1597377"/>
            <a:ext cx="3866635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Yeoman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Painless scaffolding + generators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latin typeface="Myriad Pro"/>
                <a:cs typeface="Myriad Pro"/>
              </a:rPr>
              <a:t>g</a:t>
            </a:r>
            <a:r>
              <a:rPr lang="en-US" sz="1400" dirty="0" smtClean="0">
                <a:latin typeface="Myriad Pro"/>
                <a:cs typeface="Myriad Pro"/>
              </a:rPr>
              <a:t>enerator-angular: </a:t>
            </a:r>
            <a:r>
              <a:rPr lang="en-US" sz="1400" i="1" dirty="0" smtClean="0">
                <a:latin typeface="Myriad Pro"/>
                <a:cs typeface="Myriad Pro"/>
              </a:rPr>
              <a:t>live-reload, </a:t>
            </a:r>
            <a:r>
              <a:rPr lang="en-US" sz="1400" i="1" dirty="0" err="1" smtClean="0">
                <a:latin typeface="Myriad Pro"/>
                <a:cs typeface="Myriad Pro"/>
              </a:rPr>
              <a:t>ngmin</a:t>
            </a:r>
            <a:r>
              <a:rPr lang="en-US" sz="1400" i="1" dirty="0" smtClean="0">
                <a:latin typeface="Myriad Pro"/>
                <a:cs typeface="Myriad Pro"/>
              </a:rPr>
              <a:t>, </a:t>
            </a:r>
            <a:r>
              <a:rPr lang="en-US" sz="1400" i="1" dirty="0" err="1" smtClean="0">
                <a:latin typeface="Myriad Pro"/>
                <a:cs typeface="Myriad Pro"/>
              </a:rPr>
              <a:t>autoprefixer</a:t>
            </a:r>
            <a:endParaRPr lang="en-US" sz="1400" i="1" dirty="0" smtClean="0"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latin typeface="Myriad Pro"/>
                <a:cs typeface="Myriad Pro"/>
              </a:rPr>
              <a:t>generator-karma: </a:t>
            </a:r>
            <a:r>
              <a:rPr lang="en-US" sz="1400" i="1" dirty="0" smtClean="0">
                <a:latin typeface="Myriad Pro"/>
                <a:cs typeface="Myriad Pro"/>
              </a:rPr>
              <a:t>jasmine, </a:t>
            </a:r>
            <a:r>
              <a:rPr lang="en-US" sz="1400" i="1" dirty="0" err="1" smtClean="0">
                <a:latin typeface="Myriad Pro"/>
                <a:cs typeface="Myriad Pro"/>
              </a:rPr>
              <a:t>phantomjs</a:t>
            </a:r>
            <a:endParaRPr lang="en-US" sz="1400" i="1" dirty="0" smtClean="0">
              <a:latin typeface="Myriad Pro"/>
              <a:cs typeface="Myriad Pro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latin typeface="Myriad Pro"/>
                <a:cs typeface="Myriad Pro"/>
              </a:rPr>
              <a:t>generator-radian: </a:t>
            </a:r>
            <a:r>
              <a:rPr lang="en-US" sz="1400" i="1" dirty="0" err="1" smtClean="0">
                <a:latin typeface="Myriad Pro"/>
                <a:cs typeface="Myriad Pro"/>
              </a:rPr>
              <a:t>cofee</a:t>
            </a:r>
            <a:r>
              <a:rPr lang="en-US" sz="1400" i="1" dirty="0" smtClean="0">
                <a:latin typeface="Myriad Pro"/>
                <a:cs typeface="Myriad Pro"/>
              </a:rPr>
              <a:t>, jade, sass</a:t>
            </a:r>
            <a:endParaRPr lang="en-US" sz="1400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Grunt</a:t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Task runner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00"/>
              </a:solidFill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Bower</a:t>
            </a:r>
            <a: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Package management</a:t>
            </a: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Myriad Pro"/>
              <a:cs typeface="Myriad Pro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Myriad Pro"/>
                <a:cs typeface="Myriad Pro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</a:br>
            <a:r>
              <a:rPr lang="en-US" dirty="0" smtClean="0">
                <a:latin typeface="Myriad Pro"/>
                <a:cs typeface="Myriad Pro"/>
              </a:rPr>
              <a:t>Node Package Manager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35503" y="1703877"/>
            <a:ext cx="2074980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 err="1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angular:route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 foo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35503" y="4190725"/>
            <a:ext cx="1556234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ower install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5503" y="3341019"/>
            <a:ext cx="1439964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runt build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35503" y="5045247"/>
            <a:ext cx="2074980" cy="16994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spcAft>
                <a:spcPts val="100"/>
              </a:spcAft>
            </a:pPr>
            <a:r>
              <a:rPr lang="en-US" sz="1100" dirty="0" err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pm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 install –g </a:t>
            </a:r>
            <a:r>
              <a:rPr lang="en-US" sz="11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yo</a:t>
            </a:r>
            <a:endParaRPr lang="en-US" sz="11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429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Myriad Pro"/>
                <a:cs typeface="Myriad Pro"/>
              </a:rPr>
              <a:t>angular.module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190" y="498064"/>
            <a:ext cx="382798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yriad Pro"/>
                <a:cs typeface="Myriad Pro"/>
              </a:rPr>
              <a:t>(“name”)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Myriad Pro"/>
                <a:cs typeface="Myriad Pro"/>
              </a:rPr>
              <a:t>// get</a:t>
            </a:r>
          </a:p>
          <a:p>
            <a:r>
              <a:rPr lang="en-US" sz="2400" dirty="0">
                <a:latin typeface="Myriad Pro"/>
                <a:cs typeface="Myriad Pro"/>
              </a:rPr>
              <a:t>(“name”, [</a:t>
            </a:r>
            <a:r>
              <a:rPr lang="en-US" sz="2400" dirty="0" err="1">
                <a:solidFill>
                  <a:srgbClr val="7F7F7F"/>
                </a:solidFill>
                <a:latin typeface="Myriad Pro"/>
                <a:cs typeface="Myriad Pro"/>
              </a:rPr>
              <a:t>deps</a:t>
            </a:r>
            <a:r>
              <a:rPr lang="en-US" sz="2400" dirty="0">
                <a:solidFill>
                  <a:srgbClr val="7F7F7F"/>
                </a:solidFill>
                <a:latin typeface="Myriad Pro"/>
                <a:cs typeface="Myriad Pro"/>
              </a:rPr>
              <a:t>. …</a:t>
            </a:r>
            <a:r>
              <a:rPr lang="en-US" sz="2400" dirty="0">
                <a:latin typeface="Myriad Pro"/>
                <a:cs typeface="Myriad Pro"/>
              </a:rPr>
              <a:t>])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Myriad Pro"/>
                <a:cs typeface="Myriad Pro"/>
              </a:rPr>
              <a:t>// set</a:t>
            </a:r>
          </a:p>
          <a:p>
            <a:endParaRPr lang="en-US" sz="2400" dirty="0">
              <a:solidFill>
                <a:schemeClr val="tx2"/>
              </a:solidFill>
              <a:latin typeface="Myriad Pro"/>
              <a:cs typeface="Myriad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281" y="1498080"/>
            <a:ext cx="757547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“Data”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value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      </a:t>
            </a:r>
            <a:r>
              <a:rPr lang="en-US" dirty="0" smtClean="0">
                <a:latin typeface="Myriad Pro"/>
                <a:cs typeface="Myriad Pro"/>
              </a:rPr>
              <a:t>‘Singleton</a:t>
            </a:r>
            <a:r>
              <a:rPr lang="en-US" dirty="0" smtClean="0">
                <a:latin typeface="Myriad Pro"/>
                <a:cs typeface="Myriad Pro"/>
              </a:rPr>
              <a:t>’ object/primitive</a:t>
            </a:r>
          </a:p>
          <a:p>
            <a:r>
              <a:rPr lang="en-US" dirty="0" smtClean="0">
                <a:latin typeface="Myriad Pro"/>
                <a:cs typeface="Myriad Pro"/>
              </a:rPr>
              <a:t>.constant	</a:t>
            </a:r>
            <a:r>
              <a:rPr lang="en-US" dirty="0" smtClean="0">
                <a:latin typeface="Myriad Pro"/>
                <a:cs typeface="Myriad Pro"/>
              </a:rPr>
              <a:t>         Injectable </a:t>
            </a:r>
            <a:r>
              <a:rPr lang="en-US" dirty="0" smtClean="0">
                <a:latin typeface="Myriad Pro"/>
                <a:cs typeface="Myriad Pro"/>
              </a:rPr>
              <a:t>to .providers</a:t>
            </a:r>
          </a:p>
          <a:p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“Logic”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factory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   </a:t>
            </a:r>
            <a:r>
              <a:rPr lang="en-US" dirty="0" smtClean="0">
                <a:latin typeface="Courier New"/>
                <a:cs typeface="Courier New"/>
              </a:rPr>
              <a:t>return </a:t>
            </a:r>
            <a:r>
              <a:rPr lang="en-US" dirty="0" smtClean="0">
                <a:latin typeface="Courier New"/>
                <a:cs typeface="Courier New"/>
              </a:rPr>
              <a:t>{…};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service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   </a:t>
            </a:r>
            <a:r>
              <a:rPr lang="en-US" dirty="0" smtClean="0">
                <a:latin typeface="Courier New"/>
                <a:cs typeface="Courier New"/>
              </a:rPr>
              <a:t>new </a:t>
            </a:r>
            <a:r>
              <a:rPr lang="en-US" dirty="0" smtClean="0">
                <a:latin typeface="Courier New"/>
                <a:cs typeface="Courier New"/>
              </a:rPr>
              <a:t>svc();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provider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new </a:t>
            </a:r>
            <a:r>
              <a:rPr lang="en-US" dirty="0" smtClean="0">
                <a:latin typeface="Courier New"/>
                <a:cs typeface="Courier New"/>
              </a:rPr>
              <a:t>pro().$get();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“View”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directive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</a:t>
            </a:r>
            <a:r>
              <a:rPr lang="en-US" dirty="0" smtClean="0">
                <a:latin typeface="Myriad Pro"/>
                <a:cs typeface="Myriad Pro"/>
              </a:rPr>
              <a:t>DOM </a:t>
            </a:r>
            <a:r>
              <a:rPr lang="en-US" dirty="0" smtClean="0">
                <a:latin typeface="Myriad Pro"/>
                <a:cs typeface="Myriad Pro"/>
              </a:rPr>
              <a:t>element compile + link hooks. 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controller       Glue </a:t>
            </a:r>
            <a:r>
              <a:rPr lang="en-US" dirty="0" smtClean="0">
                <a:latin typeface="Myriad Pro"/>
                <a:cs typeface="Myriad Pro"/>
              </a:rPr>
              <a:t>between Model and View.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filter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        </a:t>
            </a:r>
            <a:r>
              <a:rPr lang="en-US" dirty="0" smtClean="0">
                <a:latin typeface="Myriad Pro"/>
                <a:cs typeface="Myriad Pro"/>
              </a:rPr>
              <a:t>Transformations</a:t>
            </a:r>
            <a:r>
              <a:rPr lang="en-US" dirty="0" smtClean="0">
                <a:latin typeface="Myriad Pro"/>
                <a:cs typeface="Myriad Pro"/>
              </a:rPr>
              <a:t>: i18n, sorting, currency, etc.</a:t>
            </a:r>
          </a:p>
          <a:p>
            <a:endParaRPr lang="en-US" dirty="0">
              <a:latin typeface="Myriad Pro"/>
              <a:cs typeface="Myriad Pro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Myriad Pro"/>
                <a:cs typeface="Myriad Pro"/>
              </a:rPr>
              <a:t>“App”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err="1" smtClean="0">
                <a:latin typeface="Myriad Pro"/>
                <a:cs typeface="Myriad Pro"/>
              </a:rPr>
              <a:t>config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    </a:t>
            </a:r>
            <a:r>
              <a:rPr lang="en-US" dirty="0" smtClean="0">
                <a:latin typeface="Myriad Pro"/>
                <a:cs typeface="Myriad Pro"/>
              </a:rPr>
              <a:t>“</a:t>
            </a:r>
            <a:r>
              <a:rPr lang="en-US" dirty="0" smtClean="0">
                <a:latin typeface="Myriad Pro"/>
                <a:cs typeface="Myriad Pro"/>
              </a:rPr>
              <a:t>Decorate” components, declare routes.</a:t>
            </a:r>
          </a:p>
          <a:p>
            <a:r>
              <a:rPr lang="en-US" dirty="0" smtClean="0">
                <a:latin typeface="Myriad Pro"/>
                <a:cs typeface="Myriad Pro"/>
              </a:rPr>
              <a:t>.</a:t>
            </a:r>
            <a:r>
              <a:rPr lang="en-US" dirty="0" smtClean="0">
                <a:latin typeface="Myriad Pro"/>
                <a:cs typeface="Myriad Pro"/>
              </a:rPr>
              <a:t>run</a:t>
            </a:r>
            <a:r>
              <a:rPr lang="en-US" dirty="0">
                <a:latin typeface="Myriad Pro"/>
                <a:cs typeface="Myriad Pro"/>
              </a:rPr>
              <a:t> </a:t>
            </a:r>
            <a:r>
              <a:rPr lang="en-US" dirty="0" smtClean="0">
                <a:latin typeface="Myriad Pro"/>
                <a:cs typeface="Myriad Pro"/>
              </a:rPr>
              <a:t>                  </a:t>
            </a:r>
            <a:r>
              <a:rPr lang="en-US" dirty="0" smtClean="0">
                <a:latin typeface="Myriad Pro"/>
                <a:cs typeface="Myriad Pro"/>
              </a:rPr>
              <a:t>Kick </a:t>
            </a:r>
            <a:r>
              <a:rPr lang="en-US" dirty="0" smtClean="0">
                <a:latin typeface="Myriad Pro"/>
                <a:cs typeface="Myriad Pro"/>
              </a:rPr>
              <a:t>start application, can inject instances or constants. </a:t>
            </a:r>
            <a:endParaRPr lang="en-US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8434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5994"/>
            <a:ext cx="7770813" cy="1429871"/>
          </a:xfrm>
        </p:spPr>
        <p:txBody>
          <a:bodyPr/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7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implicit </a:t>
            </a:r>
            <a:r>
              <a:rPr lang="en-US" dirty="0" smtClean="0">
                <a:latin typeface="Courier New"/>
                <a:cs typeface="Courier New"/>
              </a:rPr>
              <a:t>$watch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6895" y="3525257"/>
            <a:ext cx="475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expect($scope.$$</a:t>
            </a:r>
            <a:r>
              <a:rPr lang="en-US" dirty="0" err="1" smtClean="0">
                <a:latin typeface="Courier New"/>
                <a:cs typeface="Courier New"/>
              </a:rPr>
              <a:t>watchers.length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015" y="3525257"/>
            <a:ext cx="141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(4);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6895" y="4085968"/>
            <a:ext cx="681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scope.$watch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num</a:t>
            </a:r>
            <a:r>
              <a:rPr lang="en-US" dirty="0">
                <a:latin typeface="Courier New"/>
                <a:cs typeface="Courier New"/>
              </a:rPr>
              <a:t>', function() {})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($scope.$$</a:t>
            </a:r>
            <a:r>
              <a:rPr lang="en-US" dirty="0" err="1">
                <a:latin typeface="Courier New"/>
                <a:cs typeface="Courier New"/>
              </a:rPr>
              <a:t>watchers.length</a:t>
            </a:r>
            <a:r>
              <a:rPr lang="en-US" dirty="0">
                <a:latin typeface="Courier New"/>
                <a:cs typeface="Courier New"/>
              </a:rPr>
              <a:t>).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(5);</a:t>
            </a:r>
          </a:p>
        </p:txBody>
      </p:sp>
      <p:pic>
        <p:nvPicPr>
          <p:cNvPr id="8" name="Picture 7" descr="Screen Shot 2014-01-12 at 5.2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31" y="1550894"/>
            <a:ext cx="4165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is updated by </a:t>
            </a:r>
            <a:r>
              <a:rPr lang="en-US" dirty="0" smtClean="0">
                <a:latin typeface="Courier New"/>
                <a:cs typeface="Courier New"/>
              </a:rPr>
              <a:t>$digest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Screen Shot 2014-01-12 at 5.3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0894"/>
            <a:ext cx="4165600" cy="1574800"/>
          </a:xfrm>
          <a:prstGeom prst="rect">
            <a:avLst/>
          </a:prstGeom>
        </p:spPr>
      </p:pic>
      <p:pic>
        <p:nvPicPr>
          <p:cNvPr id="5" name="Picture 4" descr="Screen Shot 2014-01-12 at 5.38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3" y="1550894"/>
            <a:ext cx="3111500" cy="44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668" y="3511849"/>
            <a:ext cx="4755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('first').html()</a:t>
            </a:r>
            <a:r>
              <a:rPr lang="en-US" dirty="0" smtClean="0">
                <a:latin typeface="Courier New"/>
                <a:cs typeface="Courier New"/>
              </a:rPr>
              <a:t>) 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scope.$digest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expect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('first').html()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463" y="3511849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toBe</a:t>
            </a:r>
            <a:r>
              <a:rPr lang="en-US" dirty="0">
                <a:latin typeface="Courier New"/>
                <a:cs typeface="Courier New"/>
              </a:rPr>
              <a:t>('random stuff');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4463" y="4609873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not.toBe</a:t>
            </a:r>
            <a:r>
              <a:rPr lang="en-US" dirty="0">
                <a:latin typeface="Courier New"/>
                <a:cs typeface="Courier New"/>
              </a:rPr>
              <a:t>('random stuff');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5163870"/>
            <a:ext cx="62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expect(</a:t>
            </a:r>
            <a:r>
              <a:rPr lang="en-US" dirty="0" err="1">
                <a:latin typeface="Courier New"/>
                <a:cs typeface="Courier New"/>
              </a:rPr>
              <a:t>view.find</a:t>
            </a:r>
            <a:r>
              <a:rPr lang="en-US" dirty="0">
                <a:latin typeface="Courier New"/>
                <a:cs typeface="Courier New"/>
              </a:rPr>
              <a:t>('first').html()</a:t>
            </a:r>
            <a:r>
              <a:rPr lang="en-US" dirty="0" smtClean="0">
                <a:latin typeface="Courier New"/>
                <a:cs typeface="Courier New"/>
              </a:rPr>
              <a:t>).</a:t>
            </a:r>
            <a:r>
              <a:rPr lang="en-US" dirty="0" err="1" smtClean="0">
                <a:latin typeface="Courier New"/>
                <a:cs typeface="Courier New"/>
              </a:rPr>
              <a:t>toBe</a:t>
            </a:r>
            <a:r>
              <a:rPr lang="en-US" dirty="0" smtClean="0">
                <a:latin typeface="Courier New"/>
                <a:cs typeface="Courier New"/>
              </a:rPr>
              <a:t>(‘2’);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414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3003</TotalTime>
  <Words>643</Words>
  <Application>Microsoft Macintosh PowerPoint</Application>
  <PresentationFormat>On-screen Show (4:3)</PresentationFormat>
  <Paragraphs>216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Story</vt:lpstr>
      <vt:lpstr>Learning Curve “Gotchas”</vt:lpstr>
      <vt:lpstr>About Us</vt:lpstr>
      <vt:lpstr>Work @ </vt:lpstr>
      <vt:lpstr>Why Angular?</vt:lpstr>
      <vt:lpstr>Resources &amp; Tools</vt:lpstr>
      <vt:lpstr>angular.module</vt:lpstr>
      <vt:lpstr>Two-way binding</vt:lpstr>
      <vt:lpstr>Uses implicit $watches</vt:lpstr>
      <vt:lpstr>View is updated by $digest</vt:lpstr>
      <vt:lpstr>You must $apply yourself (outside of Angular land)</vt:lpstr>
      <vt:lpstr>You must $apply yourself (outside of Angular land)</vt:lpstr>
      <vt:lpstr>You must $apply yourself (outside of Angular land)</vt:lpstr>
      <vt:lpstr>$apply and $digest</vt:lpstr>
      <vt:lpstr>Uses dirty checking</vt:lpstr>
      <vt:lpstr>$digest loop</vt:lpstr>
      <vt:lpstr>$digest infinite loop</vt:lpstr>
      <vt:lpstr>$digest loop</vt:lpstr>
      <vt:lpstr>Use the dot</vt:lpstr>
      <vt:lpstr>Use the dot</vt:lpstr>
      <vt:lpstr>I promise this is the end</vt:lpstr>
      <vt:lpstr>Questions?</vt:lpstr>
    </vt:vector>
  </TitlesOfParts>
  <Company>Needle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JS: Two-way binding</dc:title>
  <dc:creator>Rich Snapp</dc:creator>
  <cp:lastModifiedBy>Rich Snapp</cp:lastModifiedBy>
  <cp:revision>36</cp:revision>
  <dcterms:created xsi:type="dcterms:W3CDTF">2014-01-12T21:25:11Z</dcterms:created>
  <dcterms:modified xsi:type="dcterms:W3CDTF">2014-01-14T23:41:27Z</dcterms:modified>
</cp:coreProperties>
</file>