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1" r:id="rId2"/>
    <p:sldId id="272" r:id="rId3"/>
    <p:sldId id="273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1" autoAdjust="0"/>
  </p:normalViewPr>
  <p:slideViewPr>
    <p:cSldViewPr>
      <p:cViewPr>
        <p:scale>
          <a:sx n="75" d="100"/>
          <a:sy n="75" d="100"/>
        </p:scale>
        <p:origin x="-123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6/11/2015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pt-BR" dirty="0" smtClean="0"/>
              <a:t>Engenharia de Requisitos</a:t>
            </a:r>
            <a:br>
              <a:rPr lang="pt-BR" dirty="0" smtClean="0"/>
            </a:br>
            <a:r>
              <a:rPr lang="pt-BR" dirty="0" smtClean="0"/>
              <a:t>Visão de Projeto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b="1" dirty="0" err="1"/>
              <a:t>Cleyton</a:t>
            </a:r>
            <a:r>
              <a:rPr lang="pt-BR" sz="2400" b="1" dirty="0"/>
              <a:t> Pereira da Silva</a:t>
            </a:r>
          </a:p>
          <a:p>
            <a:pPr algn="l"/>
            <a:r>
              <a:rPr lang="pt-BR" sz="2400" b="1" dirty="0"/>
              <a:t>Nicolas Daniel Engels</a:t>
            </a:r>
          </a:p>
          <a:p>
            <a:pPr algn="l"/>
            <a:r>
              <a:rPr lang="pt-BR" sz="2400" b="1" dirty="0"/>
              <a:t>Robson Schneider da Natividade</a:t>
            </a:r>
          </a:p>
          <a:p>
            <a:pPr algn="r"/>
            <a:endParaRPr lang="pt-BR" sz="2400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90" b="98802" l="0" r="100000">
                        <a14:foregroundMark x1="22946" y1="16766" x2="22946" y2="16766"/>
                        <a14:foregroundMark x1="70822" y1="28144" x2="70822" y2="28144"/>
                        <a14:foregroundMark x1="54958" y1="80838" x2="54958" y2="80838"/>
                        <a14:foregroundMark x1="54108" y1="85030" x2="54108" y2="85030"/>
                        <a14:foregroundMark x1="57224" y1="86228" x2="57224" y2="86228"/>
                        <a14:foregroundMark x1="58074" y1="80240" x2="58074" y2="80240"/>
                        <a14:foregroundMark x1="60340" y1="83832" x2="60340" y2="83832"/>
                        <a14:foregroundMark x1="62040" y1="80838" x2="62040" y2="80838"/>
                        <a14:foregroundMark x1="67422" y1="86228" x2="67422" y2="86228"/>
                        <a14:foregroundMark x1="71388" y1="85629" x2="71388" y2="85629"/>
                        <a14:foregroundMark x1="76487" y1="85030" x2="76487" y2="85030"/>
                        <a14:foregroundMark x1="85269" y1="83832" x2="85269" y2="83832"/>
                        <a14:foregroundMark x1="86402" y1="78443" x2="86402" y2="78443"/>
                        <a14:foregroundMark x1="90935" y1="80240" x2="90935" y2="80240"/>
                        <a14:foregroundMark x1="81020" y1="80240" x2="81586" y2="79042"/>
                        <a14:foregroundMark x1="75071" y1="79641" x2="75071" y2="79641"/>
                        <a14:foregroundMark x1="79037" y1="83832" x2="79037" y2="83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67" y="404813"/>
            <a:ext cx="2388369" cy="1129953"/>
          </a:xfrm>
          <a:prstGeom prst="roundRect">
            <a:avLst>
              <a:gd name="adj" fmla="val 8594"/>
            </a:avLst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255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mais que haja um controle manual, não é possível saber com precisão os valores que serão recebidos ou pagos, em determinada </a:t>
            </a:r>
            <a:r>
              <a:rPr lang="pt-BR" dirty="0" smtClean="0"/>
              <a:t>data.</a:t>
            </a:r>
          </a:p>
          <a:p>
            <a:r>
              <a:rPr lang="pt-BR" dirty="0" smtClean="0"/>
              <a:t>E </a:t>
            </a:r>
            <a:r>
              <a:rPr lang="pt-BR" dirty="0"/>
              <a:t>como o processo é sujeito a falhas pode até mesmo gerar prejuízos à empresa, pois ela não tem a informação de todos os custos, despesas e receitas envolvidas no reparo realizado.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Diagnóstico Atual</a:t>
            </a:r>
            <a:endParaRPr lang="pt-BR" dirty="0"/>
          </a:p>
        </p:txBody>
      </p:sp>
      <p:pic>
        <p:nvPicPr>
          <p:cNvPr id="4" name="Espaço Reservado para Conteúdo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90" b="98802" l="0" r="100000">
                        <a14:foregroundMark x1="22946" y1="16766" x2="22946" y2="16766"/>
                        <a14:foregroundMark x1="70822" y1="28144" x2="70822" y2="28144"/>
                        <a14:foregroundMark x1="54958" y1="80838" x2="54958" y2="80838"/>
                        <a14:foregroundMark x1="54108" y1="85030" x2="54108" y2="85030"/>
                        <a14:foregroundMark x1="57224" y1="86228" x2="57224" y2="86228"/>
                        <a14:foregroundMark x1="58074" y1="80240" x2="58074" y2="80240"/>
                        <a14:foregroundMark x1="60340" y1="83832" x2="60340" y2="83832"/>
                        <a14:foregroundMark x1="62040" y1="80838" x2="62040" y2="80838"/>
                        <a14:foregroundMark x1="67422" y1="86228" x2="67422" y2="86228"/>
                        <a14:foregroundMark x1="71388" y1="85629" x2="71388" y2="85629"/>
                        <a14:foregroundMark x1="76487" y1="85030" x2="76487" y2="85030"/>
                        <a14:foregroundMark x1="85269" y1="83832" x2="85269" y2="83832"/>
                        <a14:foregroundMark x1="86402" y1="78443" x2="86402" y2="78443"/>
                        <a14:foregroundMark x1="90935" y1="80240" x2="90935" y2="80240"/>
                        <a14:foregroundMark x1="81020" y1="80240" x2="81586" y2="79042"/>
                        <a14:foregroundMark x1="75071" y1="79641" x2="75071" y2="79641"/>
                        <a14:foregroundMark x1="79037" y1="83832" x2="79037" y2="83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37" y="374016"/>
            <a:ext cx="1434659" cy="678720"/>
          </a:xfrm>
          <a:prstGeom prst="roundRect">
            <a:avLst>
              <a:gd name="adj" fmla="val 8594"/>
            </a:avLst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5460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pic>
        <p:nvPicPr>
          <p:cNvPr id="4" name="Espaço Reservado para Conteúdo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90" b="98802" l="0" r="100000">
                        <a14:foregroundMark x1="22946" y1="16766" x2="22946" y2="16766"/>
                        <a14:foregroundMark x1="70822" y1="28144" x2="70822" y2="28144"/>
                        <a14:foregroundMark x1="54958" y1="80838" x2="54958" y2="80838"/>
                        <a14:foregroundMark x1="54108" y1="85030" x2="54108" y2="85030"/>
                        <a14:foregroundMark x1="57224" y1="86228" x2="57224" y2="86228"/>
                        <a14:foregroundMark x1="58074" y1="80240" x2="58074" y2="80240"/>
                        <a14:foregroundMark x1="60340" y1="83832" x2="60340" y2="83832"/>
                        <a14:foregroundMark x1="62040" y1="80838" x2="62040" y2="80838"/>
                        <a14:foregroundMark x1="67422" y1="86228" x2="67422" y2="86228"/>
                        <a14:foregroundMark x1="71388" y1="85629" x2="71388" y2="85629"/>
                        <a14:foregroundMark x1="76487" y1="85030" x2="76487" y2="85030"/>
                        <a14:foregroundMark x1="85269" y1="83832" x2="85269" y2="83832"/>
                        <a14:foregroundMark x1="86402" y1="78443" x2="86402" y2="78443"/>
                        <a14:foregroundMark x1="90935" y1="80240" x2="90935" y2="80240"/>
                        <a14:foregroundMark x1="81020" y1="80240" x2="81586" y2="79042"/>
                        <a14:foregroundMark x1="75071" y1="79641" x2="75071" y2="79641"/>
                        <a14:foregroundMark x1="79037" y1="83832" x2="79037" y2="83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37" y="374016"/>
            <a:ext cx="1434659" cy="678720"/>
          </a:xfrm>
          <a:prstGeom prst="roundRect">
            <a:avLst>
              <a:gd name="adj" fmla="val 8594"/>
            </a:avLst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102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12976"/>
            <a:ext cx="7948412" cy="2683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938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pic>
        <p:nvPicPr>
          <p:cNvPr id="4" name="Espaço Reservado para Conteúdo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90" b="98802" l="0" r="100000">
                        <a14:foregroundMark x1="22946" y1="16766" x2="22946" y2="16766"/>
                        <a14:foregroundMark x1="70822" y1="28144" x2="70822" y2="28144"/>
                        <a14:foregroundMark x1="54958" y1="80838" x2="54958" y2="80838"/>
                        <a14:foregroundMark x1="54108" y1="85030" x2="54108" y2="85030"/>
                        <a14:foregroundMark x1="57224" y1="86228" x2="57224" y2="86228"/>
                        <a14:foregroundMark x1="58074" y1="80240" x2="58074" y2="80240"/>
                        <a14:foregroundMark x1="60340" y1="83832" x2="60340" y2="83832"/>
                        <a14:foregroundMark x1="62040" y1="80838" x2="62040" y2="80838"/>
                        <a14:foregroundMark x1="67422" y1="86228" x2="67422" y2="86228"/>
                        <a14:foregroundMark x1="71388" y1="85629" x2="71388" y2="85629"/>
                        <a14:foregroundMark x1="76487" y1="85030" x2="76487" y2="85030"/>
                        <a14:foregroundMark x1="85269" y1="83832" x2="85269" y2="83832"/>
                        <a14:foregroundMark x1="86402" y1="78443" x2="86402" y2="78443"/>
                        <a14:foregroundMark x1="90935" y1="80240" x2="90935" y2="80240"/>
                        <a14:foregroundMark x1="81020" y1="80240" x2="81586" y2="79042"/>
                        <a14:foregroundMark x1="75071" y1="79641" x2="75071" y2="79641"/>
                        <a14:foregroundMark x1="79037" y1="83832" x2="79037" y2="83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37" y="374016"/>
            <a:ext cx="1434659" cy="678720"/>
          </a:xfrm>
          <a:prstGeom prst="roundRect">
            <a:avLst>
              <a:gd name="adj" fmla="val 8594"/>
            </a:avLst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204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68960"/>
            <a:ext cx="7965205" cy="2452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6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pic>
        <p:nvPicPr>
          <p:cNvPr id="4" name="Espaço Reservado para Conteúdo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90" b="98802" l="0" r="100000">
                        <a14:foregroundMark x1="22946" y1="16766" x2="22946" y2="16766"/>
                        <a14:foregroundMark x1="70822" y1="28144" x2="70822" y2="28144"/>
                        <a14:foregroundMark x1="54958" y1="80838" x2="54958" y2="80838"/>
                        <a14:foregroundMark x1="54108" y1="85030" x2="54108" y2="85030"/>
                        <a14:foregroundMark x1="57224" y1="86228" x2="57224" y2="86228"/>
                        <a14:foregroundMark x1="58074" y1="80240" x2="58074" y2="80240"/>
                        <a14:foregroundMark x1="60340" y1="83832" x2="60340" y2="83832"/>
                        <a14:foregroundMark x1="62040" y1="80838" x2="62040" y2="80838"/>
                        <a14:foregroundMark x1="67422" y1="86228" x2="67422" y2="86228"/>
                        <a14:foregroundMark x1="71388" y1="85629" x2="71388" y2="85629"/>
                        <a14:foregroundMark x1="76487" y1="85030" x2="76487" y2="85030"/>
                        <a14:foregroundMark x1="85269" y1="83832" x2="85269" y2="83832"/>
                        <a14:foregroundMark x1="86402" y1="78443" x2="86402" y2="78443"/>
                        <a14:foregroundMark x1="90935" y1="80240" x2="90935" y2="80240"/>
                        <a14:foregroundMark x1="81020" y1="80240" x2="81586" y2="79042"/>
                        <a14:foregroundMark x1="75071" y1="79641" x2="75071" y2="79641"/>
                        <a14:foregroundMark x1="79037" y1="83832" x2="79037" y2="83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37" y="374016"/>
            <a:ext cx="1434659" cy="678720"/>
          </a:xfrm>
          <a:prstGeom prst="roundRect">
            <a:avLst>
              <a:gd name="adj" fmla="val 8594"/>
            </a:avLst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307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12976"/>
            <a:ext cx="8199101" cy="2524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130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pic>
        <p:nvPicPr>
          <p:cNvPr id="4" name="Espaço Reservado para Conteúdo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90" b="98802" l="0" r="100000">
                        <a14:foregroundMark x1="22946" y1="16766" x2="22946" y2="16766"/>
                        <a14:foregroundMark x1="70822" y1="28144" x2="70822" y2="28144"/>
                        <a14:foregroundMark x1="54958" y1="80838" x2="54958" y2="80838"/>
                        <a14:foregroundMark x1="54108" y1="85030" x2="54108" y2="85030"/>
                        <a14:foregroundMark x1="57224" y1="86228" x2="57224" y2="86228"/>
                        <a14:foregroundMark x1="58074" y1="80240" x2="58074" y2="80240"/>
                        <a14:foregroundMark x1="60340" y1="83832" x2="60340" y2="83832"/>
                        <a14:foregroundMark x1="62040" y1="80838" x2="62040" y2="80838"/>
                        <a14:foregroundMark x1="67422" y1="86228" x2="67422" y2="86228"/>
                        <a14:foregroundMark x1="71388" y1="85629" x2="71388" y2="85629"/>
                        <a14:foregroundMark x1="76487" y1="85030" x2="76487" y2="85030"/>
                        <a14:foregroundMark x1="85269" y1="83832" x2="85269" y2="83832"/>
                        <a14:foregroundMark x1="86402" y1="78443" x2="86402" y2="78443"/>
                        <a14:foregroundMark x1="90935" y1="80240" x2="90935" y2="80240"/>
                        <a14:foregroundMark x1="81020" y1="80240" x2="81586" y2="79042"/>
                        <a14:foregroundMark x1="75071" y1="79641" x2="75071" y2="79641"/>
                        <a14:foregroundMark x1="79037" y1="83832" x2="79037" y2="83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37" y="374016"/>
            <a:ext cx="1434659" cy="678720"/>
          </a:xfrm>
          <a:prstGeom prst="roundRect">
            <a:avLst>
              <a:gd name="adj" fmla="val 8594"/>
            </a:avLst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409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7754163" cy="238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7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pic>
        <p:nvPicPr>
          <p:cNvPr id="512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40968"/>
            <a:ext cx="7848872" cy="265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90" b="98802" l="0" r="100000">
                        <a14:foregroundMark x1="22946" y1="16766" x2="22946" y2="16766"/>
                        <a14:foregroundMark x1="70822" y1="28144" x2="70822" y2="28144"/>
                        <a14:foregroundMark x1="54958" y1="80838" x2="54958" y2="80838"/>
                        <a14:foregroundMark x1="54108" y1="85030" x2="54108" y2="85030"/>
                        <a14:foregroundMark x1="57224" y1="86228" x2="57224" y2="86228"/>
                        <a14:foregroundMark x1="58074" y1="80240" x2="58074" y2="80240"/>
                        <a14:foregroundMark x1="60340" y1="83832" x2="60340" y2="83832"/>
                        <a14:foregroundMark x1="62040" y1="80838" x2="62040" y2="80838"/>
                        <a14:foregroundMark x1="67422" y1="86228" x2="67422" y2="86228"/>
                        <a14:foregroundMark x1="71388" y1="85629" x2="71388" y2="85629"/>
                        <a14:foregroundMark x1="76487" y1="85030" x2="76487" y2="85030"/>
                        <a14:foregroundMark x1="85269" y1="83832" x2="85269" y2="83832"/>
                        <a14:foregroundMark x1="86402" y1="78443" x2="86402" y2="78443"/>
                        <a14:foregroundMark x1="90935" y1="80240" x2="90935" y2="80240"/>
                        <a14:foregroundMark x1="81020" y1="80240" x2="81586" y2="79042"/>
                        <a14:foregroundMark x1="75071" y1="79641" x2="75071" y2="79641"/>
                        <a14:foregroundMark x1="79037" y1="83832" x2="79037" y2="83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37" y="374016"/>
            <a:ext cx="1434659" cy="678720"/>
          </a:xfrm>
          <a:prstGeom prst="roundRect">
            <a:avLst>
              <a:gd name="adj" fmla="val 8594"/>
            </a:avLst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444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pic>
        <p:nvPicPr>
          <p:cNvPr id="614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18516"/>
            <a:ext cx="8014911" cy="2706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90" b="98802" l="0" r="100000">
                        <a14:foregroundMark x1="22946" y1="16766" x2="22946" y2="16766"/>
                        <a14:foregroundMark x1="70822" y1="28144" x2="70822" y2="28144"/>
                        <a14:foregroundMark x1="54958" y1="80838" x2="54958" y2="80838"/>
                        <a14:foregroundMark x1="54108" y1="85030" x2="54108" y2="85030"/>
                        <a14:foregroundMark x1="57224" y1="86228" x2="57224" y2="86228"/>
                        <a14:foregroundMark x1="58074" y1="80240" x2="58074" y2="80240"/>
                        <a14:foregroundMark x1="60340" y1="83832" x2="60340" y2="83832"/>
                        <a14:foregroundMark x1="62040" y1="80838" x2="62040" y2="80838"/>
                        <a14:foregroundMark x1="67422" y1="86228" x2="67422" y2="86228"/>
                        <a14:foregroundMark x1="71388" y1="85629" x2="71388" y2="85629"/>
                        <a14:foregroundMark x1="76487" y1="85030" x2="76487" y2="85030"/>
                        <a14:foregroundMark x1="85269" y1="83832" x2="85269" y2="83832"/>
                        <a14:foregroundMark x1="86402" y1="78443" x2="86402" y2="78443"/>
                        <a14:foregroundMark x1="90935" y1="80240" x2="90935" y2="80240"/>
                        <a14:foregroundMark x1="81020" y1="80240" x2="81586" y2="79042"/>
                        <a14:foregroundMark x1="75071" y1="79641" x2="75071" y2="79641"/>
                        <a14:foregroundMark x1="79037" y1="83832" x2="79037" y2="83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37" y="374016"/>
            <a:ext cx="1434659" cy="678720"/>
          </a:xfrm>
          <a:prstGeom prst="roundRect">
            <a:avLst>
              <a:gd name="adj" fmla="val 8594"/>
            </a:avLst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7268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pic>
        <p:nvPicPr>
          <p:cNvPr id="716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2976"/>
            <a:ext cx="7521874" cy="2539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90" b="98802" l="0" r="100000">
                        <a14:foregroundMark x1="22946" y1="16766" x2="22946" y2="16766"/>
                        <a14:foregroundMark x1="70822" y1="28144" x2="70822" y2="28144"/>
                        <a14:foregroundMark x1="54958" y1="80838" x2="54958" y2="80838"/>
                        <a14:foregroundMark x1="54108" y1="85030" x2="54108" y2="85030"/>
                        <a14:foregroundMark x1="57224" y1="86228" x2="57224" y2="86228"/>
                        <a14:foregroundMark x1="58074" y1="80240" x2="58074" y2="80240"/>
                        <a14:foregroundMark x1="60340" y1="83832" x2="60340" y2="83832"/>
                        <a14:foregroundMark x1="62040" y1="80838" x2="62040" y2="80838"/>
                        <a14:foregroundMark x1="67422" y1="86228" x2="67422" y2="86228"/>
                        <a14:foregroundMark x1="71388" y1="85629" x2="71388" y2="85629"/>
                        <a14:foregroundMark x1="76487" y1="85030" x2="76487" y2="85030"/>
                        <a14:foregroundMark x1="85269" y1="83832" x2="85269" y2="83832"/>
                        <a14:foregroundMark x1="86402" y1="78443" x2="86402" y2="78443"/>
                        <a14:foregroundMark x1="90935" y1="80240" x2="90935" y2="80240"/>
                        <a14:foregroundMark x1="81020" y1="80240" x2="81586" y2="79042"/>
                        <a14:foregroundMark x1="75071" y1="79641" x2="75071" y2="79641"/>
                        <a14:foregroundMark x1="79037" y1="83832" x2="79037" y2="83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37" y="374016"/>
            <a:ext cx="1434659" cy="678720"/>
          </a:xfrm>
          <a:prstGeom prst="roundRect">
            <a:avLst>
              <a:gd name="adj" fmla="val 8594"/>
            </a:avLst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5083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pic>
        <p:nvPicPr>
          <p:cNvPr id="819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80928"/>
            <a:ext cx="8588219" cy="2899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90" b="98802" l="0" r="100000">
                        <a14:foregroundMark x1="22946" y1="16766" x2="22946" y2="16766"/>
                        <a14:foregroundMark x1="70822" y1="28144" x2="70822" y2="28144"/>
                        <a14:foregroundMark x1="54958" y1="80838" x2="54958" y2="80838"/>
                        <a14:foregroundMark x1="54108" y1="85030" x2="54108" y2="85030"/>
                        <a14:foregroundMark x1="57224" y1="86228" x2="57224" y2="86228"/>
                        <a14:foregroundMark x1="58074" y1="80240" x2="58074" y2="80240"/>
                        <a14:foregroundMark x1="60340" y1="83832" x2="60340" y2="83832"/>
                        <a14:foregroundMark x1="62040" y1="80838" x2="62040" y2="80838"/>
                        <a14:foregroundMark x1="67422" y1="86228" x2="67422" y2="86228"/>
                        <a14:foregroundMark x1="71388" y1="85629" x2="71388" y2="85629"/>
                        <a14:foregroundMark x1="76487" y1="85030" x2="76487" y2="85030"/>
                        <a14:foregroundMark x1="85269" y1="83832" x2="85269" y2="83832"/>
                        <a14:foregroundMark x1="86402" y1="78443" x2="86402" y2="78443"/>
                        <a14:foregroundMark x1="90935" y1="80240" x2="90935" y2="80240"/>
                        <a14:foregroundMark x1="81020" y1="80240" x2="81586" y2="79042"/>
                        <a14:foregroundMark x1="75071" y1="79641" x2="75071" y2="79641"/>
                        <a14:foregroundMark x1="79037" y1="83832" x2="79037" y2="83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37" y="374016"/>
            <a:ext cx="1434659" cy="678720"/>
          </a:xfrm>
          <a:prstGeom prst="roundRect">
            <a:avLst>
              <a:gd name="adj" fmla="val 8594"/>
            </a:avLst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065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pic>
        <p:nvPicPr>
          <p:cNvPr id="921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84984"/>
            <a:ext cx="8597582" cy="224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90" b="98802" l="0" r="100000">
                        <a14:foregroundMark x1="22946" y1="16766" x2="22946" y2="16766"/>
                        <a14:foregroundMark x1="70822" y1="28144" x2="70822" y2="28144"/>
                        <a14:foregroundMark x1="54958" y1="80838" x2="54958" y2="80838"/>
                        <a14:foregroundMark x1="54108" y1="85030" x2="54108" y2="85030"/>
                        <a14:foregroundMark x1="57224" y1="86228" x2="57224" y2="86228"/>
                        <a14:foregroundMark x1="58074" y1="80240" x2="58074" y2="80240"/>
                        <a14:foregroundMark x1="60340" y1="83832" x2="60340" y2="83832"/>
                        <a14:foregroundMark x1="62040" y1="80838" x2="62040" y2="80838"/>
                        <a14:foregroundMark x1="67422" y1="86228" x2="67422" y2="86228"/>
                        <a14:foregroundMark x1="71388" y1="85629" x2="71388" y2="85629"/>
                        <a14:foregroundMark x1="76487" y1="85030" x2="76487" y2="85030"/>
                        <a14:foregroundMark x1="85269" y1="83832" x2="85269" y2="83832"/>
                        <a14:foregroundMark x1="86402" y1="78443" x2="86402" y2="78443"/>
                        <a14:foregroundMark x1="90935" y1="80240" x2="90935" y2="80240"/>
                        <a14:foregroundMark x1="81020" y1="80240" x2="81586" y2="79042"/>
                        <a14:foregroundMark x1="75071" y1="79641" x2="75071" y2="79641"/>
                        <a14:foregroundMark x1="79037" y1="83832" x2="79037" y2="83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37" y="374016"/>
            <a:ext cx="1434659" cy="678720"/>
          </a:xfrm>
          <a:prstGeom prst="roundRect">
            <a:avLst>
              <a:gd name="adj" fmla="val 8594"/>
            </a:avLst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062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Propósito da Visão de Projeto</a:t>
            </a:r>
          </a:p>
          <a:p>
            <a:pPr lvl="1"/>
            <a:r>
              <a:rPr lang="pt-BR" sz="2000" dirty="0" smtClean="0"/>
              <a:t>Problemática.</a:t>
            </a:r>
          </a:p>
          <a:p>
            <a:pPr lvl="1"/>
            <a:r>
              <a:rPr lang="pt-BR" sz="2000" dirty="0" smtClean="0"/>
              <a:t>Objetivo.</a:t>
            </a:r>
          </a:p>
          <a:p>
            <a:pPr lvl="1"/>
            <a:r>
              <a:rPr lang="pt-BR" sz="2000" dirty="0" smtClean="0"/>
              <a:t>Solução proposta. </a:t>
            </a:r>
          </a:p>
          <a:p>
            <a:pPr lvl="1"/>
            <a:r>
              <a:rPr lang="pt-BR" sz="2000" dirty="0" smtClean="0"/>
              <a:t>Informações de projeto.</a:t>
            </a:r>
          </a:p>
          <a:p>
            <a:r>
              <a:rPr lang="pt-BR" dirty="0" smtClean="0"/>
              <a:t>Público Alvo</a:t>
            </a:r>
          </a:p>
          <a:p>
            <a:pPr lvl="1"/>
            <a:r>
              <a:rPr lang="pt-BR" sz="2000" dirty="0"/>
              <a:t>A equipe responsável pelo </a:t>
            </a:r>
            <a:r>
              <a:rPr lang="pt-BR" sz="2000" dirty="0" smtClean="0"/>
              <a:t>desenvolvimento.</a:t>
            </a:r>
          </a:p>
          <a:p>
            <a:pPr lvl="1"/>
            <a:r>
              <a:rPr lang="pt-BR" sz="2000" dirty="0"/>
              <a:t>O detentor do </a:t>
            </a:r>
            <a:r>
              <a:rPr lang="pt-BR" sz="2000" dirty="0" smtClean="0"/>
              <a:t>problema que o projeto visa satisfazer.</a:t>
            </a:r>
          </a:p>
          <a:p>
            <a:pPr lvl="1"/>
            <a:r>
              <a:rPr lang="pt-BR" sz="2000" dirty="0" smtClean="0"/>
              <a:t>Uma única visão compartilhada entre os envolvidos.</a:t>
            </a:r>
          </a:p>
          <a:p>
            <a:pPr lvl="1"/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5" name="Espaço Reservado para Conteúdo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90" b="98802" l="0" r="100000">
                        <a14:foregroundMark x1="22946" y1="16766" x2="22946" y2="16766"/>
                        <a14:foregroundMark x1="70822" y1="28144" x2="70822" y2="28144"/>
                        <a14:foregroundMark x1="54958" y1="80838" x2="54958" y2="80838"/>
                        <a14:foregroundMark x1="54108" y1="85030" x2="54108" y2="85030"/>
                        <a14:foregroundMark x1="57224" y1="86228" x2="57224" y2="86228"/>
                        <a14:foregroundMark x1="58074" y1="80240" x2="58074" y2="80240"/>
                        <a14:foregroundMark x1="60340" y1="83832" x2="60340" y2="83832"/>
                        <a14:foregroundMark x1="62040" y1="80838" x2="62040" y2="80838"/>
                        <a14:foregroundMark x1="67422" y1="86228" x2="67422" y2="86228"/>
                        <a14:foregroundMark x1="71388" y1="85629" x2="71388" y2="85629"/>
                        <a14:foregroundMark x1="76487" y1="85030" x2="76487" y2="85030"/>
                        <a14:foregroundMark x1="85269" y1="83832" x2="85269" y2="83832"/>
                        <a14:foregroundMark x1="86402" y1="78443" x2="86402" y2="78443"/>
                        <a14:foregroundMark x1="90935" y1="80240" x2="90935" y2="80240"/>
                        <a14:foregroundMark x1="81020" y1="80240" x2="81586" y2="79042"/>
                        <a14:foregroundMark x1="75071" y1="79641" x2="75071" y2="79641"/>
                        <a14:foregroundMark x1="79037" y1="83832" x2="79037" y2="83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37" y="374016"/>
            <a:ext cx="1434659" cy="678720"/>
          </a:xfrm>
          <a:prstGeom prst="roundRect">
            <a:avLst>
              <a:gd name="adj" fmla="val 8594"/>
            </a:avLst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4764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pic>
        <p:nvPicPr>
          <p:cNvPr id="1024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96952"/>
            <a:ext cx="8161681" cy="2755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90" b="98802" l="0" r="100000">
                        <a14:foregroundMark x1="22946" y1="16766" x2="22946" y2="16766"/>
                        <a14:foregroundMark x1="70822" y1="28144" x2="70822" y2="28144"/>
                        <a14:foregroundMark x1="54958" y1="80838" x2="54958" y2="80838"/>
                        <a14:foregroundMark x1="54108" y1="85030" x2="54108" y2="85030"/>
                        <a14:foregroundMark x1="57224" y1="86228" x2="57224" y2="86228"/>
                        <a14:foregroundMark x1="58074" y1="80240" x2="58074" y2="80240"/>
                        <a14:foregroundMark x1="60340" y1="83832" x2="60340" y2="83832"/>
                        <a14:foregroundMark x1="62040" y1="80838" x2="62040" y2="80838"/>
                        <a14:foregroundMark x1="67422" y1="86228" x2="67422" y2="86228"/>
                        <a14:foregroundMark x1="71388" y1="85629" x2="71388" y2="85629"/>
                        <a14:foregroundMark x1="76487" y1="85030" x2="76487" y2="85030"/>
                        <a14:foregroundMark x1="85269" y1="83832" x2="85269" y2="83832"/>
                        <a14:foregroundMark x1="86402" y1="78443" x2="86402" y2="78443"/>
                        <a14:foregroundMark x1="90935" y1="80240" x2="90935" y2="80240"/>
                        <a14:foregroundMark x1="81020" y1="80240" x2="81586" y2="79042"/>
                        <a14:foregroundMark x1="75071" y1="79641" x2="75071" y2="79641"/>
                        <a14:foregroundMark x1="79037" y1="83832" x2="79037" y2="83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37" y="374016"/>
            <a:ext cx="1434659" cy="678720"/>
          </a:xfrm>
          <a:prstGeom prst="roundRect">
            <a:avLst>
              <a:gd name="adj" fmla="val 8594"/>
            </a:avLst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416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pic>
        <p:nvPicPr>
          <p:cNvPr id="1126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40968"/>
            <a:ext cx="8249477" cy="229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90" b="98802" l="0" r="100000">
                        <a14:foregroundMark x1="22946" y1="16766" x2="22946" y2="16766"/>
                        <a14:foregroundMark x1="70822" y1="28144" x2="70822" y2="28144"/>
                        <a14:foregroundMark x1="54958" y1="80838" x2="54958" y2="80838"/>
                        <a14:foregroundMark x1="54108" y1="85030" x2="54108" y2="85030"/>
                        <a14:foregroundMark x1="57224" y1="86228" x2="57224" y2="86228"/>
                        <a14:foregroundMark x1="58074" y1="80240" x2="58074" y2="80240"/>
                        <a14:foregroundMark x1="60340" y1="83832" x2="60340" y2="83832"/>
                        <a14:foregroundMark x1="62040" y1="80838" x2="62040" y2="80838"/>
                        <a14:foregroundMark x1="67422" y1="86228" x2="67422" y2="86228"/>
                        <a14:foregroundMark x1="71388" y1="85629" x2="71388" y2="85629"/>
                        <a14:foregroundMark x1="76487" y1="85030" x2="76487" y2="85030"/>
                        <a14:foregroundMark x1="85269" y1="83832" x2="85269" y2="83832"/>
                        <a14:foregroundMark x1="86402" y1="78443" x2="86402" y2="78443"/>
                        <a14:foregroundMark x1="90935" y1="80240" x2="90935" y2="80240"/>
                        <a14:foregroundMark x1="81020" y1="80240" x2="81586" y2="79042"/>
                        <a14:foregroundMark x1="75071" y1="79641" x2="75071" y2="79641"/>
                        <a14:foregroundMark x1="79037" y1="83832" x2="79037" y2="83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37" y="374016"/>
            <a:ext cx="1434659" cy="678720"/>
          </a:xfrm>
          <a:prstGeom prst="roundRect">
            <a:avLst>
              <a:gd name="adj" fmla="val 8594"/>
            </a:avLst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4661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lvl="1"/>
            <a:r>
              <a:rPr lang="pt-BR" sz="2400" cap="all" dirty="0"/>
              <a:t>Oficina MECÂNICA</a:t>
            </a:r>
            <a:endParaRPr lang="pt-BR" sz="1600" b="1" dirty="0"/>
          </a:p>
          <a:p>
            <a:pPr lvl="1"/>
            <a:r>
              <a:rPr lang="pt-BR" dirty="0" smtClean="0"/>
              <a:t>Gerenciar </a:t>
            </a:r>
            <a:r>
              <a:rPr lang="pt-BR" dirty="0"/>
              <a:t>todas as rotinas de uma oficina de veículos, dentro do sistema com módulos para controlar entrada, saída, e serviços prestados com controle de funcionários que realizaram as manutenções em cada visita do </a:t>
            </a:r>
            <a:r>
              <a:rPr lang="pt-BR" dirty="0" smtClean="0"/>
              <a:t>veículo.</a:t>
            </a:r>
          </a:p>
          <a:p>
            <a:pPr lvl="1"/>
            <a:r>
              <a:rPr lang="pt-BR" dirty="0"/>
              <a:t>Desenvolvido com banco de dados pago Microsoft Access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Mostrou </a:t>
            </a:r>
            <a:r>
              <a:rPr lang="pt-BR" dirty="0"/>
              <a:t>deficiência na parte de financeira e é necessário aplicar a estrutura de dados manualmente. </a:t>
            </a:r>
            <a:endParaRPr lang="pt-BR" dirty="0" smtClean="0"/>
          </a:p>
          <a:p>
            <a:pPr lvl="1"/>
            <a:r>
              <a:rPr lang="pt-BR" dirty="0"/>
              <a:t>Custo: R$ </a:t>
            </a:r>
            <a:r>
              <a:rPr lang="pt-BR" dirty="0" smtClean="0"/>
              <a:t>2.300,00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Concorrentes do Mercado</a:t>
            </a:r>
            <a:endParaRPr lang="pt-BR" dirty="0"/>
          </a:p>
        </p:txBody>
      </p:sp>
      <p:pic>
        <p:nvPicPr>
          <p:cNvPr id="4" name="Espaço Reservado para Conteúdo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90" b="98802" l="0" r="100000">
                        <a14:foregroundMark x1="22946" y1="16766" x2="22946" y2="16766"/>
                        <a14:foregroundMark x1="70822" y1="28144" x2="70822" y2="28144"/>
                        <a14:foregroundMark x1="54958" y1="80838" x2="54958" y2="80838"/>
                        <a14:foregroundMark x1="54108" y1="85030" x2="54108" y2="85030"/>
                        <a14:foregroundMark x1="57224" y1="86228" x2="57224" y2="86228"/>
                        <a14:foregroundMark x1="58074" y1="80240" x2="58074" y2="80240"/>
                        <a14:foregroundMark x1="60340" y1="83832" x2="60340" y2="83832"/>
                        <a14:foregroundMark x1="62040" y1="80838" x2="62040" y2="80838"/>
                        <a14:foregroundMark x1="67422" y1="86228" x2="67422" y2="86228"/>
                        <a14:foregroundMark x1="71388" y1="85629" x2="71388" y2="85629"/>
                        <a14:foregroundMark x1="76487" y1="85030" x2="76487" y2="85030"/>
                        <a14:foregroundMark x1="85269" y1="83832" x2="85269" y2="83832"/>
                        <a14:foregroundMark x1="86402" y1="78443" x2="86402" y2="78443"/>
                        <a14:foregroundMark x1="90935" y1="80240" x2="90935" y2="80240"/>
                        <a14:foregroundMark x1="81020" y1="80240" x2="81586" y2="79042"/>
                        <a14:foregroundMark x1="75071" y1="79641" x2="75071" y2="79641"/>
                        <a14:foregroundMark x1="79037" y1="83832" x2="79037" y2="83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37" y="374016"/>
            <a:ext cx="1434659" cy="678720"/>
          </a:xfrm>
          <a:prstGeom prst="roundRect">
            <a:avLst>
              <a:gd name="adj" fmla="val 8594"/>
            </a:avLst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490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cap="all" dirty="0" err="1" smtClean="0"/>
              <a:t>SHOficinA</a:t>
            </a:r>
            <a:endParaRPr lang="pt-BR" cap="all" dirty="0" smtClean="0"/>
          </a:p>
          <a:p>
            <a:pPr lvl="1"/>
            <a:r>
              <a:rPr lang="pt-BR" dirty="0"/>
              <a:t>Software para gerenciar empresas de assistência técnica, oficinas e empresas que trabalhem com ordens de </a:t>
            </a:r>
            <a:r>
              <a:rPr lang="pt-BR" dirty="0" smtClean="0"/>
              <a:t>serviço.</a:t>
            </a:r>
            <a:endParaRPr lang="pt-BR" u="sng" dirty="0" smtClean="0"/>
          </a:p>
          <a:p>
            <a:pPr lvl="1"/>
            <a:r>
              <a:rPr lang="pt-BR" dirty="0" smtClean="0"/>
              <a:t>Controle </a:t>
            </a:r>
            <a:r>
              <a:rPr lang="pt-BR" dirty="0"/>
              <a:t>de estoque, com fluxo de entradas e saídas de itens. Financeiro, controle de equipamentos por cliente, com histórico de </a:t>
            </a:r>
            <a:r>
              <a:rPr lang="pt-BR" dirty="0" smtClean="0"/>
              <a:t>reparos</a:t>
            </a:r>
          </a:p>
          <a:p>
            <a:pPr lvl="1"/>
            <a:r>
              <a:rPr lang="pt-BR" dirty="0" smtClean="0"/>
              <a:t>Não </a:t>
            </a:r>
            <a:r>
              <a:rPr lang="pt-BR" dirty="0"/>
              <a:t>disponibiliza ferramentas para a gerência estratégica da empresa, que são relatórios e listagens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Custo: R$ 410,00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Concorrentes do Mercado</a:t>
            </a:r>
          </a:p>
        </p:txBody>
      </p:sp>
      <p:pic>
        <p:nvPicPr>
          <p:cNvPr id="4" name="Espaço Reservado para Conteúdo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90" b="98802" l="0" r="100000">
                        <a14:foregroundMark x1="22946" y1="16766" x2="22946" y2="16766"/>
                        <a14:foregroundMark x1="70822" y1="28144" x2="70822" y2="28144"/>
                        <a14:foregroundMark x1="54958" y1="80838" x2="54958" y2="80838"/>
                        <a14:foregroundMark x1="54108" y1="85030" x2="54108" y2="85030"/>
                        <a14:foregroundMark x1="57224" y1="86228" x2="57224" y2="86228"/>
                        <a14:foregroundMark x1="58074" y1="80240" x2="58074" y2="80240"/>
                        <a14:foregroundMark x1="60340" y1="83832" x2="60340" y2="83832"/>
                        <a14:foregroundMark x1="62040" y1="80838" x2="62040" y2="80838"/>
                        <a14:foregroundMark x1="67422" y1="86228" x2="67422" y2="86228"/>
                        <a14:foregroundMark x1="71388" y1="85629" x2="71388" y2="85629"/>
                        <a14:foregroundMark x1="76487" y1="85030" x2="76487" y2="85030"/>
                        <a14:foregroundMark x1="85269" y1="83832" x2="85269" y2="83832"/>
                        <a14:foregroundMark x1="86402" y1="78443" x2="86402" y2="78443"/>
                        <a14:foregroundMark x1="90935" y1="80240" x2="90935" y2="80240"/>
                        <a14:foregroundMark x1="81020" y1="80240" x2="81586" y2="79042"/>
                        <a14:foregroundMark x1="75071" y1="79641" x2="75071" y2="79641"/>
                        <a14:foregroundMark x1="79037" y1="83832" x2="79037" y2="83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37" y="374016"/>
            <a:ext cx="1434659" cy="678720"/>
          </a:xfrm>
          <a:prstGeom prst="roundRect">
            <a:avLst>
              <a:gd name="adj" fmla="val 8594"/>
            </a:avLst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5080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cap="all" dirty="0"/>
              <a:t>CNR </a:t>
            </a:r>
            <a:r>
              <a:rPr lang="pt-BR" b="1" cap="all" dirty="0" smtClean="0"/>
              <a:t>SISTEMAS</a:t>
            </a:r>
          </a:p>
          <a:p>
            <a:pPr lvl="1"/>
            <a:r>
              <a:rPr lang="pt-BR" dirty="0"/>
              <a:t>A alternativa de desenvolver o projeto que se adeque perfeitamente ao escopo </a:t>
            </a:r>
            <a:r>
              <a:rPr lang="pt-BR" dirty="0" smtClean="0"/>
              <a:t>solicitado.</a:t>
            </a:r>
          </a:p>
          <a:p>
            <a:pPr lvl="1"/>
            <a:r>
              <a:rPr lang="pt-BR" dirty="0"/>
              <a:t>P</a:t>
            </a:r>
            <a:r>
              <a:rPr lang="pt-BR" dirty="0" smtClean="0"/>
              <a:t>lataforma </a:t>
            </a:r>
            <a:r>
              <a:rPr lang="pt-BR" dirty="0"/>
              <a:t>web que permite que qualquer dispositivo computadorizado com acesso a rede possa realizar o acesso ao sistema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Ferramentas </a:t>
            </a:r>
            <a:r>
              <a:rPr lang="pt-BR" dirty="0"/>
              <a:t>livres </a:t>
            </a:r>
            <a:endParaRPr lang="pt-BR" dirty="0" smtClean="0"/>
          </a:p>
          <a:p>
            <a:pPr lvl="2"/>
            <a:r>
              <a:rPr lang="pt-BR" dirty="0" smtClean="0"/>
              <a:t>Diminuem </a:t>
            </a:r>
            <a:r>
              <a:rPr lang="pt-BR" dirty="0"/>
              <a:t>o custo do desenvolvimento </a:t>
            </a:r>
            <a:endParaRPr lang="pt-BR" dirty="0" smtClean="0"/>
          </a:p>
          <a:p>
            <a:pPr lvl="2"/>
            <a:r>
              <a:rPr lang="pt-BR" dirty="0"/>
              <a:t>A</a:t>
            </a:r>
            <a:r>
              <a:rPr lang="pt-BR" dirty="0" smtClean="0"/>
              <a:t>lto </a:t>
            </a:r>
            <a:r>
              <a:rPr lang="pt-BR" dirty="0"/>
              <a:t>grau de </a:t>
            </a:r>
            <a:r>
              <a:rPr lang="pt-BR" dirty="0" smtClean="0"/>
              <a:t>qualidade</a:t>
            </a: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Concorrentes do Mercado</a:t>
            </a:r>
            <a:endParaRPr lang="pt-BR" dirty="0"/>
          </a:p>
        </p:txBody>
      </p:sp>
      <p:pic>
        <p:nvPicPr>
          <p:cNvPr id="4" name="Espaço Reservado para Conteúdo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90" b="98802" l="0" r="100000">
                        <a14:foregroundMark x1="22946" y1="16766" x2="22946" y2="16766"/>
                        <a14:foregroundMark x1="70822" y1="28144" x2="70822" y2="28144"/>
                        <a14:foregroundMark x1="54958" y1="80838" x2="54958" y2="80838"/>
                        <a14:foregroundMark x1="54108" y1="85030" x2="54108" y2="85030"/>
                        <a14:foregroundMark x1="57224" y1="86228" x2="57224" y2="86228"/>
                        <a14:foregroundMark x1="58074" y1="80240" x2="58074" y2="80240"/>
                        <a14:foregroundMark x1="60340" y1="83832" x2="60340" y2="83832"/>
                        <a14:foregroundMark x1="62040" y1="80838" x2="62040" y2="80838"/>
                        <a14:foregroundMark x1="67422" y1="86228" x2="67422" y2="86228"/>
                        <a14:foregroundMark x1="71388" y1="85629" x2="71388" y2="85629"/>
                        <a14:foregroundMark x1="76487" y1="85030" x2="76487" y2="85030"/>
                        <a14:foregroundMark x1="85269" y1="83832" x2="85269" y2="83832"/>
                        <a14:foregroundMark x1="86402" y1="78443" x2="86402" y2="78443"/>
                        <a14:foregroundMark x1="90935" y1="80240" x2="90935" y2="80240"/>
                        <a14:foregroundMark x1="81020" y1="80240" x2="81586" y2="79042"/>
                        <a14:foregroundMark x1="75071" y1="79641" x2="75071" y2="79641"/>
                        <a14:foregroundMark x1="79037" y1="83832" x2="79037" y2="83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37" y="374016"/>
            <a:ext cx="1434659" cy="678720"/>
          </a:xfrm>
          <a:prstGeom prst="roundRect">
            <a:avLst>
              <a:gd name="adj" fmla="val 8594"/>
            </a:avLst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8460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Facilitar </a:t>
            </a:r>
            <a:r>
              <a:rPr lang="pt-BR" dirty="0"/>
              <a:t>a emissão de </a:t>
            </a:r>
            <a:r>
              <a:rPr lang="pt-BR" dirty="0" smtClean="0"/>
              <a:t>orçamentos</a:t>
            </a:r>
          </a:p>
          <a:p>
            <a:r>
              <a:rPr lang="pt-BR" dirty="0" smtClean="0"/>
              <a:t>Controlar </a:t>
            </a:r>
            <a:r>
              <a:rPr lang="pt-BR" dirty="0"/>
              <a:t>as receitas e as </a:t>
            </a:r>
            <a:r>
              <a:rPr lang="pt-BR" dirty="0" smtClean="0"/>
              <a:t>despesas</a:t>
            </a:r>
          </a:p>
          <a:p>
            <a:r>
              <a:rPr lang="pt-BR" dirty="0" smtClean="0"/>
              <a:t>Gerar dados </a:t>
            </a:r>
            <a:r>
              <a:rPr lang="pt-BR" dirty="0"/>
              <a:t>estratégicos para decisões administrativas, sabendo quais os serviços mais rentáveis</a:t>
            </a:r>
            <a:r>
              <a:rPr lang="pt-BR" dirty="0" smtClean="0"/>
              <a:t>.</a:t>
            </a:r>
          </a:p>
          <a:p>
            <a:r>
              <a:rPr lang="pt-BR" dirty="0"/>
              <a:t>Dentro do mercado de sistemas voltados para área técnica de oficinas, poucos se dispõem na tecnologia web para </a:t>
            </a:r>
            <a:r>
              <a:rPr lang="pt-BR" dirty="0" smtClean="0"/>
              <a:t>interface.</a:t>
            </a: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Benefícios</a:t>
            </a:r>
            <a:endParaRPr lang="pt-BR" dirty="0"/>
          </a:p>
        </p:txBody>
      </p:sp>
      <p:pic>
        <p:nvPicPr>
          <p:cNvPr id="4" name="Espaço Reservado para Conteúdo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90" b="98802" l="0" r="100000">
                        <a14:foregroundMark x1="22946" y1="16766" x2="22946" y2="16766"/>
                        <a14:foregroundMark x1="70822" y1="28144" x2="70822" y2="28144"/>
                        <a14:foregroundMark x1="54958" y1="80838" x2="54958" y2="80838"/>
                        <a14:foregroundMark x1="54108" y1="85030" x2="54108" y2="85030"/>
                        <a14:foregroundMark x1="57224" y1="86228" x2="57224" y2="86228"/>
                        <a14:foregroundMark x1="58074" y1="80240" x2="58074" y2="80240"/>
                        <a14:foregroundMark x1="60340" y1="83832" x2="60340" y2="83832"/>
                        <a14:foregroundMark x1="62040" y1="80838" x2="62040" y2="80838"/>
                        <a14:foregroundMark x1="67422" y1="86228" x2="67422" y2="86228"/>
                        <a14:foregroundMark x1="71388" y1="85629" x2="71388" y2="85629"/>
                        <a14:foregroundMark x1="76487" y1="85030" x2="76487" y2="85030"/>
                        <a14:foregroundMark x1="85269" y1="83832" x2="85269" y2="83832"/>
                        <a14:foregroundMark x1="86402" y1="78443" x2="86402" y2="78443"/>
                        <a14:foregroundMark x1="90935" y1="80240" x2="90935" y2="80240"/>
                        <a14:foregroundMark x1="81020" y1="80240" x2="81586" y2="79042"/>
                        <a14:foregroundMark x1="75071" y1="79641" x2="75071" y2="79641"/>
                        <a14:foregroundMark x1="79037" y1="83832" x2="79037" y2="83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37" y="374016"/>
            <a:ext cx="1434659" cy="678720"/>
          </a:xfrm>
          <a:prstGeom prst="roundRect">
            <a:avLst>
              <a:gd name="adj" fmla="val 8594"/>
            </a:avLst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9003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Custos</a:t>
            </a:r>
            <a:endParaRPr lang="pt-BR" dirty="0"/>
          </a:p>
        </p:txBody>
      </p:sp>
      <p:pic>
        <p:nvPicPr>
          <p:cNvPr id="4" name="Espaço Reservado para Conteúdo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90" b="98802" l="0" r="100000">
                        <a14:foregroundMark x1="22946" y1="16766" x2="22946" y2="16766"/>
                        <a14:foregroundMark x1="70822" y1="28144" x2="70822" y2="28144"/>
                        <a14:foregroundMark x1="54958" y1="80838" x2="54958" y2="80838"/>
                        <a14:foregroundMark x1="54108" y1="85030" x2="54108" y2="85030"/>
                        <a14:foregroundMark x1="57224" y1="86228" x2="57224" y2="86228"/>
                        <a14:foregroundMark x1="58074" y1="80240" x2="58074" y2="80240"/>
                        <a14:foregroundMark x1="60340" y1="83832" x2="60340" y2="83832"/>
                        <a14:foregroundMark x1="62040" y1="80838" x2="62040" y2="80838"/>
                        <a14:foregroundMark x1="67422" y1="86228" x2="67422" y2="86228"/>
                        <a14:foregroundMark x1="71388" y1="85629" x2="71388" y2="85629"/>
                        <a14:foregroundMark x1="76487" y1="85030" x2="76487" y2="85030"/>
                        <a14:foregroundMark x1="85269" y1="83832" x2="85269" y2="83832"/>
                        <a14:foregroundMark x1="86402" y1="78443" x2="86402" y2="78443"/>
                        <a14:foregroundMark x1="90935" y1="80240" x2="90935" y2="80240"/>
                        <a14:foregroundMark x1="81020" y1="80240" x2="81586" y2="79042"/>
                        <a14:foregroundMark x1="75071" y1="79641" x2="75071" y2="79641"/>
                        <a14:foregroundMark x1="79037" y1="83832" x2="79037" y2="83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37" y="374016"/>
            <a:ext cx="1434659" cy="678720"/>
          </a:xfrm>
          <a:prstGeom prst="roundRect">
            <a:avLst>
              <a:gd name="adj" fmla="val 8594"/>
            </a:avLst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221088"/>
            <a:ext cx="6336704" cy="1546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338" y="2708920"/>
            <a:ext cx="695734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534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Custos</a:t>
            </a:r>
            <a:endParaRPr lang="pt-BR" dirty="0"/>
          </a:p>
        </p:txBody>
      </p:sp>
      <p:pic>
        <p:nvPicPr>
          <p:cNvPr id="4" name="Espaço Reservado para Conteúdo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90" b="98802" l="0" r="100000">
                        <a14:foregroundMark x1="22946" y1="16766" x2="22946" y2="16766"/>
                        <a14:foregroundMark x1="70822" y1="28144" x2="70822" y2="28144"/>
                        <a14:foregroundMark x1="54958" y1="80838" x2="54958" y2="80838"/>
                        <a14:foregroundMark x1="54108" y1="85030" x2="54108" y2="85030"/>
                        <a14:foregroundMark x1="57224" y1="86228" x2="57224" y2="86228"/>
                        <a14:foregroundMark x1="58074" y1="80240" x2="58074" y2="80240"/>
                        <a14:foregroundMark x1="60340" y1="83832" x2="60340" y2="83832"/>
                        <a14:foregroundMark x1="62040" y1="80838" x2="62040" y2="80838"/>
                        <a14:foregroundMark x1="67422" y1="86228" x2="67422" y2="86228"/>
                        <a14:foregroundMark x1="71388" y1="85629" x2="71388" y2="85629"/>
                        <a14:foregroundMark x1="76487" y1="85030" x2="76487" y2="85030"/>
                        <a14:foregroundMark x1="85269" y1="83832" x2="85269" y2="83832"/>
                        <a14:foregroundMark x1="86402" y1="78443" x2="86402" y2="78443"/>
                        <a14:foregroundMark x1="90935" y1="80240" x2="90935" y2="80240"/>
                        <a14:foregroundMark x1="81020" y1="80240" x2="81586" y2="79042"/>
                        <a14:foregroundMark x1="75071" y1="79641" x2="75071" y2="79641"/>
                        <a14:foregroundMark x1="79037" y1="83832" x2="79037" y2="83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37" y="374016"/>
            <a:ext cx="1434659" cy="678720"/>
          </a:xfrm>
          <a:prstGeom prst="roundRect">
            <a:avLst>
              <a:gd name="adj" fmla="val 8594"/>
            </a:avLst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1740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58" y="2924944"/>
            <a:ext cx="7267323" cy="91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77072"/>
            <a:ext cx="8407768" cy="1587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070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Riscos</a:t>
            </a:r>
            <a:endParaRPr lang="pt-BR" dirty="0"/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24944"/>
            <a:ext cx="7654209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90" b="98802" l="0" r="100000">
                        <a14:foregroundMark x1="22946" y1="16766" x2="22946" y2="16766"/>
                        <a14:foregroundMark x1="70822" y1="28144" x2="70822" y2="28144"/>
                        <a14:foregroundMark x1="54958" y1="80838" x2="54958" y2="80838"/>
                        <a14:foregroundMark x1="54108" y1="85030" x2="54108" y2="85030"/>
                        <a14:foregroundMark x1="57224" y1="86228" x2="57224" y2="86228"/>
                        <a14:foregroundMark x1="58074" y1="80240" x2="58074" y2="80240"/>
                        <a14:foregroundMark x1="60340" y1="83832" x2="60340" y2="83832"/>
                        <a14:foregroundMark x1="62040" y1="80838" x2="62040" y2="80838"/>
                        <a14:foregroundMark x1="67422" y1="86228" x2="67422" y2="86228"/>
                        <a14:foregroundMark x1="71388" y1="85629" x2="71388" y2="85629"/>
                        <a14:foregroundMark x1="76487" y1="85030" x2="76487" y2="85030"/>
                        <a14:foregroundMark x1="85269" y1="83832" x2="85269" y2="83832"/>
                        <a14:foregroundMark x1="86402" y1="78443" x2="86402" y2="78443"/>
                        <a14:foregroundMark x1="90935" y1="80240" x2="90935" y2="80240"/>
                        <a14:foregroundMark x1="81020" y1="80240" x2="81586" y2="79042"/>
                        <a14:foregroundMark x1="75071" y1="79641" x2="75071" y2="79641"/>
                        <a14:foregroundMark x1="79037" y1="83832" x2="79037" y2="83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37" y="374016"/>
            <a:ext cx="1434659" cy="678720"/>
          </a:xfrm>
          <a:prstGeom prst="roundRect">
            <a:avLst>
              <a:gd name="adj" fmla="val 8594"/>
            </a:avLst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7526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Riscos</a:t>
            </a:r>
            <a:endParaRPr lang="pt-BR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56992"/>
            <a:ext cx="8270803" cy="203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90" b="98802" l="0" r="100000">
                        <a14:foregroundMark x1="22946" y1="16766" x2="22946" y2="16766"/>
                        <a14:foregroundMark x1="70822" y1="28144" x2="70822" y2="28144"/>
                        <a14:foregroundMark x1="54958" y1="80838" x2="54958" y2="80838"/>
                        <a14:foregroundMark x1="54108" y1="85030" x2="54108" y2="85030"/>
                        <a14:foregroundMark x1="57224" y1="86228" x2="57224" y2="86228"/>
                        <a14:foregroundMark x1="58074" y1="80240" x2="58074" y2="80240"/>
                        <a14:foregroundMark x1="60340" y1="83832" x2="60340" y2="83832"/>
                        <a14:foregroundMark x1="62040" y1="80838" x2="62040" y2="80838"/>
                        <a14:foregroundMark x1="67422" y1="86228" x2="67422" y2="86228"/>
                        <a14:foregroundMark x1="71388" y1="85629" x2="71388" y2="85629"/>
                        <a14:foregroundMark x1="76487" y1="85030" x2="76487" y2="85030"/>
                        <a14:foregroundMark x1="85269" y1="83832" x2="85269" y2="83832"/>
                        <a14:foregroundMark x1="86402" y1="78443" x2="86402" y2="78443"/>
                        <a14:foregroundMark x1="90935" y1="80240" x2="90935" y2="80240"/>
                        <a14:foregroundMark x1="81020" y1="80240" x2="81586" y2="79042"/>
                        <a14:foregroundMark x1="75071" y1="79641" x2="75071" y2="79641"/>
                        <a14:foregroundMark x1="79037" y1="83832" x2="79037" y2="83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37" y="374016"/>
            <a:ext cx="1434659" cy="678720"/>
          </a:xfrm>
          <a:prstGeom prst="roundRect">
            <a:avLst>
              <a:gd name="adj" fmla="val 8594"/>
            </a:avLst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32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Visa </a:t>
            </a:r>
            <a:r>
              <a:rPr lang="pt-BR" dirty="0"/>
              <a:t>sistematizar todo o ciclo da atividade da oficina </a:t>
            </a:r>
            <a:r>
              <a:rPr lang="pt-BR" dirty="0" smtClean="0"/>
              <a:t>mecânica.</a:t>
            </a:r>
          </a:p>
          <a:p>
            <a:r>
              <a:rPr lang="pt-BR" dirty="0"/>
              <a:t>Devera gerar o orçamento, a ordem de serviço, a execução do reparo e o faturar o reparo realizado e as peças substituídas quando houver. </a:t>
            </a:r>
            <a:endParaRPr lang="pt-BR" dirty="0" smtClean="0"/>
          </a:p>
          <a:p>
            <a:r>
              <a:rPr lang="pt-BR" dirty="0" smtClean="0"/>
              <a:t>Controle </a:t>
            </a:r>
            <a:r>
              <a:rPr lang="pt-BR" dirty="0"/>
              <a:t>sobre os clientes, seus veículos e o funcionário responsável pelo atendimento que receberá comissão nos valores cobrados.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pic>
        <p:nvPicPr>
          <p:cNvPr id="4" name="Espaço Reservado para Conteúdo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90" b="98802" l="0" r="100000">
                        <a14:foregroundMark x1="22946" y1="16766" x2="22946" y2="16766"/>
                        <a14:foregroundMark x1="70822" y1="28144" x2="70822" y2="28144"/>
                        <a14:foregroundMark x1="54958" y1="80838" x2="54958" y2="80838"/>
                        <a14:foregroundMark x1="54108" y1="85030" x2="54108" y2="85030"/>
                        <a14:foregroundMark x1="57224" y1="86228" x2="57224" y2="86228"/>
                        <a14:foregroundMark x1="58074" y1="80240" x2="58074" y2="80240"/>
                        <a14:foregroundMark x1="60340" y1="83832" x2="60340" y2="83832"/>
                        <a14:foregroundMark x1="62040" y1="80838" x2="62040" y2="80838"/>
                        <a14:foregroundMark x1="67422" y1="86228" x2="67422" y2="86228"/>
                        <a14:foregroundMark x1="71388" y1="85629" x2="71388" y2="85629"/>
                        <a14:foregroundMark x1="76487" y1="85030" x2="76487" y2="85030"/>
                        <a14:foregroundMark x1="85269" y1="83832" x2="85269" y2="83832"/>
                        <a14:foregroundMark x1="86402" y1="78443" x2="86402" y2="78443"/>
                        <a14:foregroundMark x1="90935" y1="80240" x2="90935" y2="80240"/>
                        <a14:foregroundMark x1="81020" y1="80240" x2="81586" y2="79042"/>
                        <a14:foregroundMark x1="75071" y1="79641" x2="75071" y2="79641"/>
                        <a14:foregroundMark x1="79037" y1="83832" x2="79037" y2="83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37" y="374016"/>
            <a:ext cx="1434659" cy="678720"/>
          </a:xfrm>
          <a:prstGeom prst="roundRect">
            <a:avLst>
              <a:gd name="adj" fmla="val 8594"/>
            </a:avLst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8400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pic>
        <p:nvPicPr>
          <p:cNvPr id="4" name="Espaço Reservado para Conteúdo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90" b="98802" l="0" r="100000">
                        <a14:foregroundMark x1="22946" y1="16766" x2="22946" y2="16766"/>
                        <a14:foregroundMark x1="70822" y1="28144" x2="70822" y2="28144"/>
                        <a14:foregroundMark x1="54958" y1="80838" x2="54958" y2="80838"/>
                        <a14:foregroundMark x1="54108" y1="85030" x2="54108" y2="85030"/>
                        <a14:foregroundMark x1="57224" y1="86228" x2="57224" y2="86228"/>
                        <a14:foregroundMark x1="58074" y1="80240" x2="58074" y2="80240"/>
                        <a14:foregroundMark x1="60340" y1="83832" x2="60340" y2="83832"/>
                        <a14:foregroundMark x1="62040" y1="80838" x2="62040" y2="80838"/>
                        <a14:foregroundMark x1="67422" y1="86228" x2="67422" y2="86228"/>
                        <a14:foregroundMark x1="71388" y1="85629" x2="71388" y2="85629"/>
                        <a14:foregroundMark x1="76487" y1="85030" x2="76487" y2="85030"/>
                        <a14:foregroundMark x1="85269" y1="83832" x2="85269" y2="83832"/>
                        <a14:foregroundMark x1="86402" y1="78443" x2="86402" y2="78443"/>
                        <a14:foregroundMark x1="90935" y1="80240" x2="90935" y2="80240"/>
                        <a14:foregroundMark x1="81020" y1="80240" x2="81586" y2="79042"/>
                        <a14:foregroundMark x1="75071" y1="79641" x2="75071" y2="79641"/>
                        <a14:foregroundMark x1="79037" y1="83832" x2="79037" y2="83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37" y="374016"/>
            <a:ext cx="1434659" cy="678720"/>
          </a:xfrm>
          <a:prstGeom prst="roundRect">
            <a:avLst>
              <a:gd name="adj" fmla="val 8594"/>
            </a:avLst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13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4" r="24524"/>
          <a:stretch/>
        </p:blipFill>
        <p:spPr bwMode="auto">
          <a:xfrm>
            <a:off x="1259632" y="2564904"/>
            <a:ext cx="421640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26"/>
          <a:stretch/>
        </p:blipFill>
        <p:spPr bwMode="auto">
          <a:xfrm>
            <a:off x="5724128" y="3645024"/>
            <a:ext cx="1751452" cy="1234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15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Maior </a:t>
            </a:r>
            <a:r>
              <a:rPr lang="pt-BR" dirty="0"/>
              <a:t>controle das negociações e movimento financeiro, </a:t>
            </a:r>
            <a:endParaRPr lang="pt-BR" dirty="0" smtClean="0"/>
          </a:p>
          <a:p>
            <a:r>
              <a:rPr lang="pt-BR" dirty="0" smtClean="0"/>
              <a:t>Relatórios </a:t>
            </a:r>
            <a:r>
              <a:rPr lang="pt-BR" dirty="0"/>
              <a:t>que servirão de base para análises e definição de estratégias para a empresa</a:t>
            </a:r>
            <a:r>
              <a:rPr lang="pt-BR" dirty="0" smtClean="0"/>
              <a:t>.</a:t>
            </a:r>
          </a:p>
          <a:p>
            <a:r>
              <a:rPr lang="pt-BR" dirty="0" smtClean="0"/>
              <a:t>Diferencial da empresa.</a:t>
            </a:r>
          </a:p>
          <a:p>
            <a:r>
              <a:rPr lang="pt-BR" dirty="0" smtClean="0"/>
              <a:t>O </a:t>
            </a:r>
            <a:r>
              <a:rPr lang="pt-BR" dirty="0"/>
              <a:t>desenvolvimento do sistema é possível e </a:t>
            </a:r>
            <a:r>
              <a:rPr lang="pt-BR" dirty="0" smtClean="0"/>
              <a:t>necessário.</a:t>
            </a:r>
          </a:p>
          <a:p>
            <a:r>
              <a:rPr lang="pt-BR" dirty="0" smtClean="0"/>
              <a:t>Viável </a:t>
            </a:r>
            <a:r>
              <a:rPr lang="pt-BR" dirty="0"/>
              <a:t>para atender as necessidades do cliente</a:t>
            </a:r>
            <a:r>
              <a:rPr lang="pt-BR" dirty="0" smtClean="0"/>
              <a:t>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pic>
        <p:nvPicPr>
          <p:cNvPr id="4" name="Espaço Reservado para Conteúdo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90" b="98802" l="0" r="100000">
                        <a14:foregroundMark x1="22946" y1="16766" x2="22946" y2="16766"/>
                        <a14:foregroundMark x1="70822" y1="28144" x2="70822" y2="28144"/>
                        <a14:foregroundMark x1="54958" y1="80838" x2="54958" y2="80838"/>
                        <a14:foregroundMark x1="54108" y1="85030" x2="54108" y2="85030"/>
                        <a14:foregroundMark x1="57224" y1="86228" x2="57224" y2="86228"/>
                        <a14:foregroundMark x1="58074" y1="80240" x2="58074" y2="80240"/>
                        <a14:foregroundMark x1="60340" y1="83832" x2="60340" y2="83832"/>
                        <a14:foregroundMark x1="62040" y1="80838" x2="62040" y2="80838"/>
                        <a14:foregroundMark x1="67422" y1="86228" x2="67422" y2="86228"/>
                        <a14:foregroundMark x1="71388" y1="85629" x2="71388" y2="85629"/>
                        <a14:foregroundMark x1="76487" y1="85030" x2="76487" y2="85030"/>
                        <a14:foregroundMark x1="85269" y1="83832" x2="85269" y2="83832"/>
                        <a14:foregroundMark x1="86402" y1="78443" x2="86402" y2="78443"/>
                        <a14:foregroundMark x1="90935" y1="80240" x2="90935" y2="80240"/>
                        <a14:foregroundMark x1="81020" y1="80240" x2="81586" y2="79042"/>
                        <a14:foregroundMark x1="75071" y1="79641" x2="75071" y2="79641"/>
                        <a14:foregroundMark x1="79037" y1="83832" x2="79037" y2="83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37" y="374016"/>
            <a:ext cx="1434659" cy="678720"/>
          </a:xfrm>
          <a:prstGeom prst="roundRect">
            <a:avLst>
              <a:gd name="adj" fmla="val 8594"/>
            </a:avLst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389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b="1" dirty="0" err="1"/>
              <a:t>Cleyton</a:t>
            </a:r>
            <a:r>
              <a:rPr lang="pt-BR" b="1" dirty="0"/>
              <a:t> Pereira da Silva</a:t>
            </a:r>
          </a:p>
          <a:p>
            <a:pPr algn="l"/>
            <a:r>
              <a:rPr lang="pt-BR" b="1" dirty="0"/>
              <a:t>Nicolas Daniel Engels</a:t>
            </a:r>
          </a:p>
          <a:p>
            <a:pPr algn="l"/>
            <a:r>
              <a:rPr lang="pt-BR" b="1" dirty="0"/>
              <a:t>Robson Schneider da Natividade</a:t>
            </a:r>
          </a:p>
          <a:p>
            <a:endParaRPr lang="pt-BR" dirty="0"/>
          </a:p>
        </p:txBody>
      </p:sp>
      <p:pic>
        <p:nvPicPr>
          <p:cNvPr id="6" name="Espaço Reservado para Conteúdo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90" b="98802" l="0" r="100000">
                        <a14:foregroundMark x1="22946" y1="16766" x2="22946" y2="16766"/>
                        <a14:foregroundMark x1="70822" y1="28144" x2="70822" y2="28144"/>
                        <a14:foregroundMark x1="54958" y1="80838" x2="54958" y2="80838"/>
                        <a14:foregroundMark x1="54108" y1="85030" x2="54108" y2="85030"/>
                        <a14:foregroundMark x1="57224" y1="86228" x2="57224" y2="86228"/>
                        <a14:foregroundMark x1="58074" y1="80240" x2="58074" y2="80240"/>
                        <a14:foregroundMark x1="60340" y1="83832" x2="60340" y2="83832"/>
                        <a14:foregroundMark x1="62040" y1="80838" x2="62040" y2="80838"/>
                        <a14:foregroundMark x1="67422" y1="86228" x2="67422" y2="86228"/>
                        <a14:foregroundMark x1="71388" y1="85629" x2="71388" y2="85629"/>
                        <a14:foregroundMark x1="76487" y1="85030" x2="76487" y2="85030"/>
                        <a14:foregroundMark x1="85269" y1="83832" x2="85269" y2="83832"/>
                        <a14:foregroundMark x1="86402" y1="78443" x2="86402" y2="78443"/>
                        <a14:foregroundMark x1="90935" y1="80240" x2="90935" y2="80240"/>
                        <a14:foregroundMark x1="81020" y1="80240" x2="81586" y2="79042"/>
                        <a14:foregroundMark x1="75071" y1="79641" x2="75071" y2="79641"/>
                        <a14:foregroundMark x1="79037" y1="83832" x2="79037" y2="83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67" y="404813"/>
            <a:ext cx="2388369" cy="1129953"/>
          </a:xfrm>
          <a:prstGeom prst="roundRect">
            <a:avLst>
              <a:gd name="adj" fmla="val 8594"/>
            </a:avLst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4919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Prover toda a posição das finanças, quais os valores para receber e pagar</a:t>
            </a:r>
            <a:r>
              <a:rPr lang="pt-BR" dirty="0" smtClean="0"/>
              <a:t>.</a:t>
            </a:r>
          </a:p>
          <a:p>
            <a:r>
              <a:rPr lang="pt-BR" dirty="0"/>
              <a:t>Atuar no nível gerencial fornecendo relatórios sobre a atividade operacional e financeira da empresa, com isso tornar possível ter dados estratégicos para decisões</a:t>
            </a:r>
            <a:r>
              <a:rPr lang="pt-BR" dirty="0" smtClean="0"/>
              <a:t>.</a:t>
            </a:r>
          </a:p>
          <a:p>
            <a:r>
              <a:rPr lang="pt-BR" dirty="0"/>
              <a:t>Prover uma solução que abranja a maior gama de dispositivos computacionais.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pic>
        <p:nvPicPr>
          <p:cNvPr id="4" name="Espaço Reservado para Conteúdo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90" b="98802" l="0" r="100000">
                        <a14:foregroundMark x1="22946" y1="16766" x2="22946" y2="16766"/>
                        <a14:foregroundMark x1="70822" y1="28144" x2="70822" y2="28144"/>
                        <a14:foregroundMark x1="54958" y1="80838" x2="54958" y2="80838"/>
                        <a14:foregroundMark x1="54108" y1="85030" x2="54108" y2="85030"/>
                        <a14:foregroundMark x1="57224" y1="86228" x2="57224" y2="86228"/>
                        <a14:foregroundMark x1="58074" y1="80240" x2="58074" y2="80240"/>
                        <a14:foregroundMark x1="60340" y1="83832" x2="60340" y2="83832"/>
                        <a14:foregroundMark x1="62040" y1="80838" x2="62040" y2="80838"/>
                        <a14:foregroundMark x1="67422" y1="86228" x2="67422" y2="86228"/>
                        <a14:foregroundMark x1="71388" y1="85629" x2="71388" y2="85629"/>
                        <a14:foregroundMark x1="76487" y1="85030" x2="76487" y2="85030"/>
                        <a14:foregroundMark x1="85269" y1="83832" x2="85269" y2="83832"/>
                        <a14:foregroundMark x1="86402" y1="78443" x2="86402" y2="78443"/>
                        <a14:foregroundMark x1="90935" y1="80240" x2="90935" y2="80240"/>
                        <a14:foregroundMark x1="81020" y1="80240" x2="81586" y2="79042"/>
                        <a14:foregroundMark x1="75071" y1="79641" x2="75071" y2="79641"/>
                        <a14:foregroundMark x1="79037" y1="83832" x2="79037" y2="83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37" y="374016"/>
            <a:ext cx="1434659" cy="678720"/>
          </a:xfrm>
          <a:prstGeom prst="roundRect">
            <a:avLst>
              <a:gd name="adj" fmla="val 8594"/>
            </a:avLst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9640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Delimitar </a:t>
            </a:r>
            <a:r>
              <a:rPr lang="pt-BR" dirty="0"/>
              <a:t>os </a:t>
            </a:r>
            <a:r>
              <a:rPr lang="pt-BR" dirty="0" smtClean="0"/>
              <a:t>pontos cobertos </a:t>
            </a:r>
            <a:r>
              <a:rPr lang="pt-BR" dirty="0"/>
              <a:t>pelo </a:t>
            </a:r>
            <a:r>
              <a:rPr lang="pt-BR" dirty="0" smtClean="0"/>
              <a:t>sistema</a:t>
            </a:r>
          </a:p>
          <a:p>
            <a:r>
              <a:rPr lang="pt-BR" dirty="0"/>
              <a:t>Cadastros genéricos </a:t>
            </a:r>
            <a:r>
              <a:rPr lang="pt-BR" dirty="0" smtClean="0"/>
              <a:t> com informações </a:t>
            </a:r>
            <a:r>
              <a:rPr lang="pt-BR" dirty="0"/>
              <a:t>pertinentes a todo o sistema</a:t>
            </a:r>
            <a:endParaRPr lang="pt-BR" dirty="0" smtClean="0"/>
          </a:p>
          <a:p>
            <a:pPr lvl="1"/>
            <a:r>
              <a:rPr lang="pt-BR" dirty="0" smtClean="0"/>
              <a:t>Usuários, cidades, empresa, pessoas e funcionários</a:t>
            </a:r>
            <a:r>
              <a:rPr lang="pt-BR" dirty="0"/>
              <a:t>.</a:t>
            </a:r>
          </a:p>
          <a:p>
            <a:r>
              <a:rPr lang="pt-BR" dirty="0" smtClean="0"/>
              <a:t>Compras para realizar o controle de peças e serviços</a:t>
            </a:r>
          </a:p>
          <a:p>
            <a:pPr lvl="1"/>
            <a:r>
              <a:rPr lang="pt-BR" dirty="0" smtClean="0"/>
              <a:t>Categorias, produtos, serviços e fornecedores.</a:t>
            </a: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pic>
        <p:nvPicPr>
          <p:cNvPr id="4" name="Espaço Reservado para Conteúdo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90" b="98802" l="0" r="100000">
                        <a14:foregroundMark x1="22946" y1="16766" x2="22946" y2="16766"/>
                        <a14:foregroundMark x1="70822" y1="28144" x2="70822" y2="28144"/>
                        <a14:foregroundMark x1="54958" y1="80838" x2="54958" y2="80838"/>
                        <a14:foregroundMark x1="54108" y1="85030" x2="54108" y2="85030"/>
                        <a14:foregroundMark x1="57224" y1="86228" x2="57224" y2="86228"/>
                        <a14:foregroundMark x1="58074" y1="80240" x2="58074" y2="80240"/>
                        <a14:foregroundMark x1="60340" y1="83832" x2="60340" y2="83832"/>
                        <a14:foregroundMark x1="62040" y1="80838" x2="62040" y2="80838"/>
                        <a14:foregroundMark x1="67422" y1="86228" x2="67422" y2="86228"/>
                        <a14:foregroundMark x1="71388" y1="85629" x2="71388" y2="85629"/>
                        <a14:foregroundMark x1="76487" y1="85030" x2="76487" y2="85030"/>
                        <a14:foregroundMark x1="85269" y1="83832" x2="85269" y2="83832"/>
                        <a14:foregroundMark x1="86402" y1="78443" x2="86402" y2="78443"/>
                        <a14:foregroundMark x1="90935" y1="80240" x2="90935" y2="80240"/>
                        <a14:foregroundMark x1="81020" y1="80240" x2="81586" y2="79042"/>
                        <a14:foregroundMark x1="75071" y1="79641" x2="75071" y2="79641"/>
                        <a14:foregroundMark x1="79037" y1="83832" x2="79037" y2="83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37" y="374016"/>
            <a:ext cx="1434659" cy="678720"/>
          </a:xfrm>
          <a:prstGeom prst="roundRect">
            <a:avLst>
              <a:gd name="adj" fmla="val 8594"/>
            </a:avLst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765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000" dirty="0"/>
              <a:t>Financeiro </a:t>
            </a:r>
          </a:p>
          <a:p>
            <a:pPr lvl="1"/>
            <a:r>
              <a:rPr lang="pt-BR" sz="1800" dirty="0"/>
              <a:t>Grupo de receitas, grupo de despesas, despesas, receitas, contas a receber e contas a pagar.</a:t>
            </a:r>
          </a:p>
          <a:p>
            <a:r>
              <a:rPr lang="pt-BR" sz="2000" dirty="0"/>
              <a:t>Prestação de serviços onde será a atividade fim do sistema</a:t>
            </a:r>
          </a:p>
          <a:p>
            <a:pPr lvl="1"/>
            <a:r>
              <a:rPr lang="pt-BR" sz="1800" dirty="0"/>
              <a:t>Veículos, modelo de veículos, geração de orçamento e ordem de serviço.</a:t>
            </a:r>
          </a:p>
          <a:p>
            <a:r>
              <a:rPr lang="pt-BR" sz="2000" dirty="0"/>
              <a:t>Relatórios das áreas relacionadas e suas relações </a:t>
            </a:r>
          </a:p>
          <a:p>
            <a:pPr lvl="1"/>
            <a:r>
              <a:rPr lang="pt-BR" sz="1800" dirty="0"/>
              <a:t>Emissão de orçamentos, ordem de serviços, comissão por vendedor e relatórios financeiros .</a:t>
            </a:r>
          </a:p>
          <a:p>
            <a:pPr lvl="1"/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pic>
        <p:nvPicPr>
          <p:cNvPr id="4" name="Espaço Reservado para Conteúdo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90" b="98802" l="0" r="100000">
                        <a14:foregroundMark x1="22946" y1="16766" x2="22946" y2="16766"/>
                        <a14:foregroundMark x1="70822" y1="28144" x2="70822" y2="28144"/>
                        <a14:foregroundMark x1="54958" y1="80838" x2="54958" y2="80838"/>
                        <a14:foregroundMark x1="54108" y1="85030" x2="54108" y2="85030"/>
                        <a14:foregroundMark x1="57224" y1="86228" x2="57224" y2="86228"/>
                        <a14:foregroundMark x1="58074" y1="80240" x2="58074" y2="80240"/>
                        <a14:foregroundMark x1="60340" y1="83832" x2="60340" y2="83832"/>
                        <a14:foregroundMark x1="62040" y1="80838" x2="62040" y2="80838"/>
                        <a14:foregroundMark x1="67422" y1="86228" x2="67422" y2="86228"/>
                        <a14:foregroundMark x1="71388" y1="85629" x2="71388" y2="85629"/>
                        <a14:foregroundMark x1="76487" y1="85030" x2="76487" y2="85030"/>
                        <a14:foregroundMark x1="85269" y1="83832" x2="85269" y2="83832"/>
                        <a14:foregroundMark x1="86402" y1="78443" x2="86402" y2="78443"/>
                        <a14:foregroundMark x1="90935" y1="80240" x2="90935" y2="80240"/>
                        <a14:foregroundMark x1="81020" y1="80240" x2="81586" y2="79042"/>
                        <a14:foregroundMark x1="75071" y1="79641" x2="75071" y2="79641"/>
                        <a14:foregroundMark x1="79037" y1="83832" x2="79037" y2="83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37" y="374016"/>
            <a:ext cx="1434659" cy="678720"/>
          </a:xfrm>
          <a:prstGeom prst="roundRect">
            <a:avLst>
              <a:gd name="adj" fmla="val 8594"/>
            </a:avLst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0695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Pontos não cobertos pelo sistema</a:t>
            </a:r>
          </a:p>
          <a:p>
            <a:r>
              <a:rPr lang="pt-BR" dirty="0" smtClean="0"/>
              <a:t>O </a:t>
            </a:r>
            <a:r>
              <a:rPr lang="pt-BR" dirty="0"/>
              <a:t>sistema não realizará nenhum controle </a:t>
            </a:r>
            <a:r>
              <a:rPr lang="pt-BR" dirty="0" smtClean="0"/>
              <a:t>fiscal,</a:t>
            </a:r>
          </a:p>
          <a:p>
            <a:r>
              <a:rPr lang="pt-BR" dirty="0" smtClean="0"/>
              <a:t>Não </a:t>
            </a:r>
            <a:r>
              <a:rPr lang="pt-BR" dirty="0"/>
              <a:t>serão controlados os documentos legais de identificação do veículo.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pic>
        <p:nvPicPr>
          <p:cNvPr id="4" name="Espaço Reservado para Conteúdo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90" b="98802" l="0" r="100000">
                        <a14:foregroundMark x1="22946" y1="16766" x2="22946" y2="16766"/>
                        <a14:foregroundMark x1="70822" y1="28144" x2="70822" y2="28144"/>
                        <a14:foregroundMark x1="54958" y1="80838" x2="54958" y2="80838"/>
                        <a14:foregroundMark x1="54108" y1="85030" x2="54108" y2="85030"/>
                        <a14:foregroundMark x1="57224" y1="86228" x2="57224" y2="86228"/>
                        <a14:foregroundMark x1="58074" y1="80240" x2="58074" y2="80240"/>
                        <a14:foregroundMark x1="60340" y1="83832" x2="60340" y2="83832"/>
                        <a14:foregroundMark x1="62040" y1="80838" x2="62040" y2="80838"/>
                        <a14:foregroundMark x1="67422" y1="86228" x2="67422" y2="86228"/>
                        <a14:foregroundMark x1="71388" y1="85629" x2="71388" y2="85629"/>
                        <a14:foregroundMark x1="76487" y1="85030" x2="76487" y2="85030"/>
                        <a14:foregroundMark x1="85269" y1="83832" x2="85269" y2="83832"/>
                        <a14:foregroundMark x1="86402" y1="78443" x2="86402" y2="78443"/>
                        <a14:foregroundMark x1="90935" y1="80240" x2="90935" y2="80240"/>
                        <a14:foregroundMark x1="81020" y1="80240" x2="81586" y2="79042"/>
                        <a14:foregroundMark x1="75071" y1="79641" x2="75071" y2="79641"/>
                        <a14:foregroundMark x1="79037" y1="83832" x2="79037" y2="83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37" y="374016"/>
            <a:ext cx="1434659" cy="678720"/>
          </a:xfrm>
          <a:prstGeom prst="roundRect">
            <a:avLst>
              <a:gd name="adj" fmla="val 8594"/>
            </a:avLst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9890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Não há </a:t>
            </a:r>
            <a:r>
              <a:rPr lang="pt-BR" dirty="0"/>
              <a:t>nenhum tipo de sistema para controlar os processos </a:t>
            </a:r>
            <a:r>
              <a:rPr lang="pt-BR" dirty="0" smtClean="0"/>
              <a:t>internos.</a:t>
            </a:r>
          </a:p>
          <a:p>
            <a:r>
              <a:rPr lang="pt-BR" dirty="0" smtClean="0"/>
              <a:t>Controles </a:t>
            </a:r>
            <a:r>
              <a:rPr lang="pt-BR" dirty="0"/>
              <a:t>são feitos manualmente, anotados em </a:t>
            </a:r>
            <a:r>
              <a:rPr lang="pt-BR" dirty="0" smtClean="0"/>
              <a:t>cadernos.</a:t>
            </a:r>
          </a:p>
          <a:p>
            <a:r>
              <a:rPr lang="pt-BR" dirty="0"/>
              <a:t>O processo inicia com a chegada do veículo na oficina, onde o proprietário do veículo solicita um orçamento ao mecânico. Depois de orçado é repassado ao dono do automóvel uma lista digitada com os produtos e serviços necessários ao reparo do veículo.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Diagnóstico Atual</a:t>
            </a:r>
            <a:endParaRPr lang="pt-BR" dirty="0"/>
          </a:p>
        </p:txBody>
      </p:sp>
      <p:pic>
        <p:nvPicPr>
          <p:cNvPr id="4" name="Espaço Reservado para Conteúdo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90" b="98802" l="0" r="100000">
                        <a14:foregroundMark x1="22946" y1="16766" x2="22946" y2="16766"/>
                        <a14:foregroundMark x1="70822" y1="28144" x2="70822" y2="28144"/>
                        <a14:foregroundMark x1="54958" y1="80838" x2="54958" y2="80838"/>
                        <a14:foregroundMark x1="54108" y1="85030" x2="54108" y2="85030"/>
                        <a14:foregroundMark x1="57224" y1="86228" x2="57224" y2="86228"/>
                        <a14:foregroundMark x1="58074" y1="80240" x2="58074" y2="80240"/>
                        <a14:foregroundMark x1="60340" y1="83832" x2="60340" y2="83832"/>
                        <a14:foregroundMark x1="62040" y1="80838" x2="62040" y2="80838"/>
                        <a14:foregroundMark x1="67422" y1="86228" x2="67422" y2="86228"/>
                        <a14:foregroundMark x1="71388" y1="85629" x2="71388" y2="85629"/>
                        <a14:foregroundMark x1="76487" y1="85030" x2="76487" y2="85030"/>
                        <a14:foregroundMark x1="85269" y1="83832" x2="85269" y2="83832"/>
                        <a14:foregroundMark x1="86402" y1="78443" x2="86402" y2="78443"/>
                        <a14:foregroundMark x1="90935" y1="80240" x2="90935" y2="80240"/>
                        <a14:foregroundMark x1="81020" y1="80240" x2="81586" y2="79042"/>
                        <a14:foregroundMark x1="75071" y1="79641" x2="75071" y2="79641"/>
                        <a14:foregroundMark x1="79037" y1="83832" x2="79037" y2="83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37" y="374016"/>
            <a:ext cx="1434659" cy="678720"/>
          </a:xfrm>
          <a:prstGeom prst="roundRect">
            <a:avLst>
              <a:gd name="adj" fmla="val 8594"/>
            </a:avLst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0282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orçamento é verificado pelo cliente </a:t>
            </a:r>
            <a:r>
              <a:rPr lang="pt-BR" dirty="0"/>
              <a:t>podendo cancelar, aceitar parcialmente ou totalmente a </a:t>
            </a:r>
            <a:r>
              <a:rPr lang="pt-BR" dirty="0" smtClean="0"/>
              <a:t>execução.</a:t>
            </a:r>
          </a:p>
          <a:p>
            <a:r>
              <a:rPr lang="pt-BR" dirty="0"/>
              <a:t>Entrando em concordância é executado o reparo e ao finalizar realizada a cobrança conforme o valor definido no orçamento, mais eventuais adições encontradas na execução e aceitadas pelo cliente</a:t>
            </a:r>
            <a:r>
              <a:rPr lang="pt-BR" dirty="0" smtClean="0"/>
              <a:t>.</a:t>
            </a:r>
          </a:p>
          <a:p>
            <a:r>
              <a:rPr lang="pt-BR" dirty="0" smtClean="0"/>
              <a:t>Uma </a:t>
            </a:r>
            <a:r>
              <a:rPr lang="pt-BR" dirty="0"/>
              <a:t>porcentagem do faturamento vai para o vendedor atendeu o proprietário do veículo.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Diagnóstico Atual</a:t>
            </a:r>
          </a:p>
        </p:txBody>
      </p:sp>
      <p:pic>
        <p:nvPicPr>
          <p:cNvPr id="4" name="Espaço Reservado para Conteúdo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90" b="98802" l="0" r="100000">
                        <a14:foregroundMark x1="22946" y1="16766" x2="22946" y2="16766"/>
                        <a14:foregroundMark x1="70822" y1="28144" x2="70822" y2="28144"/>
                        <a14:foregroundMark x1="54958" y1="80838" x2="54958" y2="80838"/>
                        <a14:foregroundMark x1="54108" y1="85030" x2="54108" y2="85030"/>
                        <a14:foregroundMark x1="57224" y1="86228" x2="57224" y2="86228"/>
                        <a14:foregroundMark x1="58074" y1="80240" x2="58074" y2="80240"/>
                        <a14:foregroundMark x1="60340" y1="83832" x2="60340" y2="83832"/>
                        <a14:foregroundMark x1="62040" y1="80838" x2="62040" y2="80838"/>
                        <a14:foregroundMark x1="67422" y1="86228" x2="67422" y2="86228"/>
                        <a14:foregroundMark x1="71388" y1="85629" x2="71388" y2="85629"/>
                        <a14:foregroundMark x1="76487" y1="85030" x2="76487" y2="85030"/>
                        <a14:foregroundMark x1="85269" y1="83832" x2="85269" y2="83832"/>
                        <a14:foregroundMark x1="86402" y1="78443" x2="86402" y2="78443"/>
                        <a14:foregroundMark x1="90935" y1="80240" x2="90935" y2="80240"/>
                        <a14:foregroundMark x1="81020" y1="80240" x2="81586" y2="79042"/>
                        <a14:foregroundMark x1="75071" y1="79641" x2="75071" y2="79641"/>
                        <a14:foregroundMark x1="79037" y1="83832" x2="79037" y2="83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37" y="374016"/>
            <a:ext cx="1434659" cy="678720"/>
          </a:xfrm>
          <a:prstGeom prst="roundRect">
            <a:avLst>
              <a:gd name="adj" fmla="val 8594"/>
            </a:avLst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9572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810</Words>
  <Application>Microsoft Office PowerPoint</Application>
  <PresentationFormat>Apresentação na tela (4:3)</PresentationFormat>
  <Paragraphs>100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Forma de Onda</vt:lpstr>
      <vt:lpstr>Engenharia de Requisitos Visão de Projeto</vt:lpstr>
      <vt:lpstr>Introdução</vt:lpstr>
      <vt:lpstr>Objetivo</vt:lpstr>
      <vt:lpstr>Objetivo</vt:lpstr>
      <vt:lpstr>Escopo</vt:lpstr>
      <vt:lpstr>Escopo</vt:lpstr>
      <vt:lpstr>Escopo</vt:lpstr>
      <vt:lpstr>Diagnóstico Atual</vt:lpstr>
      <vt:lpstr>Diagnóstico Atual</vt:lpstr>
      <vt:lpstr>Diagnóstico Atual</vt:lpstr>
      <vt:lpstr>Requisitos</vt:lpstr>
      <vt:lpstr>Requisitos</vt:lpstr>
      <vt:lpstr>Requisitos</vt:lpstr>
      <vt:lpstr>Requisitos</vt:lpstr>
      <vt:lpstr>Requisitos</vt:lpstr>
      <vt:lpstr>Requisitos</vt:lpstr>
      <vt:lpstr>Requisitos</vt:lpstr>
      <vt:lpstr>Requisitos</vt:lpstr>
      <vt:lpstr>Requisitos</vt:lpstr>
      <vt:lpstr>Requisitos</vt:lpstr>
      <vt:lpstr>Requisitos</vt:lpstr>
      <vt:lpstr>Concorrentes do Mercado</vt:lpstr>
      <vt:lpstr>Concorrentes do Mercado</vt:lpstr>
      <vt:lpstr>Concorrentes do Mercado</vt:lpstr>
      <vt:lpstr>Benefícios</vt:lpstr>
      <vt:lpstr>Custos</vt:lpstr>
      <vt:lpstr>Custos</vt:lpstr>
      <vt:lpstr>Riscos</vt:lpstr>
      <vt:lpstr>Riscos</vt:lpstr>
      <vt:lpstr>Cronograma</vt:lpstr>
      <vt:lpstr>Conclusões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OsSilva</dc:creator>
  <cp:lastModifiedBy>Nicobook2</cp:lastModifiedBy>
  <cp:revision>20</cp:revision>
  <dcterms:created xsi:type="dcterms:W3CDTF">2015-06-05T17:03:06Z</dcterms:created>
  <dcterms:modified xsi:type="dcterms:W3CDTF">2015-06-12T02:03:11Z</dcterms:modified>
</cp:coreProperties>
</file>