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jQtFvt0ie0k7FPEb2PXWAWxeg3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t-BR"/>
              <a:t>https://plotly.com/python/builtin-colorscales/</a:t>
            </a:r>
            <a:endParaRPr/>
          </a:p>
        </p:txBody>
      </p:sp>
      <p:sp>
        <p:nvSpPr>
          <p:cNvPr id="177" name="Google Shape;17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t-BR"/>
              <a:t>Fonte: https://concla.ibge.gov.br/busca-online-cnae.html?view=estrutura</a:t>
            </a:r>
            <a:endParaRPr/>
          </a:p>
        </p:txBody>
      </p:sp>
      <p:sp>
        <p:nvSpPr>
          <p:cNvPr id="93" name="Google Shape;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t-BR"/>
              <a:t>Fonte: https://concla.ibge.gov.br/busca-online-cnae.html?view=estrutura</a:t>
            </a:r>
            <a:endParaRPr/>
          </a:p>
        </p:txBody>
      </p:sp>
      <p:sp>
        <p:nvSpPr>
          <p:cNvPr id="105" name="Google Shape;1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t-BR"/>
              <a:t>Fonte: https://statisticsglobe.com/merge-two-pandas-dataframes-python</a:t>
            </a:r>
            <a:endParaRPr/>
          </a:p>
        </p:txBody>
      </p:sp>
      <p:sp>
        <p:nvSpPr>
          <p:cNvPr id="118" name="Google Shape;1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t-BR"/>
              <a:t>Left Join 🡪 mantém a estrutura do dataframe da esquerda 🡪 mas complementa-o com as informações de outro dataframe</a:t>
            </a:r>
            <a:endParaRPr/>
          </a:p>
          <a:p>
            <a:pPr indent="0" lvl="0" marL="0" rtl="0" algn="l">
              <a:lnSpc>
                <a:spcPct val="100000"/>
              </a:lnSpc>
              <a:spcBef>
                <a:spcPts val="0"/>
              </a:spcBef>
              <a:spcAft>
                <a:spcPts val="0"/>
              </a:spcAft>
              <a:buSzPts val="1400"/>
              <a:buNone/>
            </a:pPr>
            <a:r>
              <a:rPr lang="pt-BR"/>
              <a:t>	Eu mantenho minhas unidades de análise (pessoas, cidades)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pt-BR"/>
              <a:t>Inner Join 🡪 pego apenas a unidade de análise que tem nos dois dataframes (une filtrando)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pt-BR"/>
              <a:t>Outer Join 🡪 junta os dois dataframes e não perde nenhuma informação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pt-BR"/>
              <a:t>Fonte: https://statisticsglobe.com/merge-two-pandas-dataframes-python</a:t>
            </a:r>
            <a:endParaRPr/>
          </a:p>
        </p:txBody>
      </p:sp>
      <p:sp>
        <p:nvSpPr>
          <p:cNvPr id="131" name="Google Shape;13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t-BR"/>
              <a:t>Left Join 🡪 mantém a estrutura do dataframe da esquerda 🡪 mas complementa-o com as informações de outro dataframe</a:t>
            </a:r>
            <a:endParaRPr/>
          </a:p>
          <a:p>
            <a:pPr indent="0" lvl="0" marL="0" rtl="0" algn="l">
              <a:lnSpc>
                <a:spcPct val="100000"/>
              </a:lnSpc>
              <a:spcBef>
                <a:spcPts val="0"/>
              </a:spcBef>
              <a:spcAft>
                <a:spcPts val="0"/>
              </a:spcAft>
              <a:buSzPts val="1400"/>
              <a:buNone/>
            </a:pPr>
            <a:r>
              <a:rPr lang="pt-BR"/>
              <a:t>Eu mantenho minhas unidades de análise (pessoas, cidades)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pt-BR"/>
              <a:t>Fonte: https://statisticsglobe.com/merge-two-pandas-dataframes-python</a:t>
            </a:r>
            <a:endParaRPr/>
          </a:p>
        </p:txBody>
      </p:sp>
      <p:sp>
        <p:nvSpPr>
          <p:cNvPr id="144" name="Google Shape;14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2.xml"/><Relationship Id="rId4" Type="http://schemas.openxmlformats.org/officeDocument/2006/relationships/slide" Target="/ppt/slides/slide3.xml"/><Relationship Id="rId5" Type="http://schemas.openxmlformats.org/officeDocument/2006/relationships/slide" Target="/ppt/slides/slide9.xml"/><Relationship Id="rId6" Type="http://schemas.openxmlformats.org/officeDocument/2006/relationships/slide" Target="/ppt/slides/slide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273775" y="282150"/>
            <a:ext cx="11662800" cy="6378900"/>
          </a:xfrm>
          <a:prstGeom prst="rect">
            <a:avLst/>
          </a:prstGeom>
          <a:solidFill>
            <a:srgbClr val="FFFFFF"/>
          </a:solidFill>
          <a:ln cap="flat" cmpd="sng" w="76200">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txBox="1"/>
          <p:nvPr>
            <p:ph type="ctrTitle"/>
          </p:nvPr>
        </p:nvSpPr>
        <p:spPr>
          <a:xfrm>
            <a:off x="3983850" y="3084750"/>
            <a:ext cx="4224300" cy="688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pt-BR" sz="3600">
                <a:solidFill>
                  <a:schemeClr val="dk2"/>
                </a:solidFill>
              </a:rPr>
              <a:t>Class 06 - Merges</a:t>
            </a:r>
            <a:endParaRPr/>
          </a:p>
        </p:txBody>
      </p:sp>
      <p:sp>
        <p:nvSpPr>
          <p:cNvPr id="90" name="Google Shape;90;p1"/>
          <p:cNvSpPr txBox="1"/>
          <p:nvPr>
            <p:ph idx="1" type="subTitle"/>
          </p:nvPr>
        </p:nvSpPr>
        <p:spPr>
          <a:xfrm>
            <a:off x="4532700" y="4061625"/>
            <a:ext cx="31266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rPr lang="pt-BR" u="sng">
                <a:solidFill>
                  <a:schemeClr val="hlink"/>
                </a:solidFill>
                <a:hlinkClick action="ppaction://hlinksldjump" r:id="rId3"/>
              </a:rPr>
              <a:t>Venn Diagram</a:t>
            </a:r>
            <a:endParaRPr/>
          </a:p>
          <a:p>
            <a:pPr indent="0" lvl="0" marL="0" rtl="0" algn="l">
              <a:lnSpc>
                <a:spcPct val="90000"/>
              </a:lnSpc>
              <a:spcBef>
                <a:spcPts val="0"/>
              </a:spcBef>
              <a:spcAft>
                <a:spcPts val="0"/>
              </a:spcAft>
              <a:buClr>
                <a:schemeClr val="dk1"/>
              </a:buClr>
              <a:buSzPts val="4400"/>
              <a:buNone/>
            </a:pPr>
            <a:r>
              <a:rPr lang="pt-BR" u="sng">
                <a:solidFill>
                  <a:schemeClr val="hlink"/>
                </a:solidFill>
                <a:hlinkClick action="ppaction://hlinksldjump" r:id="rId4"/>
              </a:rPr>
              <a:t>Relational data</a:t>
            </a:r>
            <a:endParaRPr/>
          </a:p>
          <a:p>
            <a:pPr indent="0" lvl="0" marL="0" rtl="0" algn="l">
              <a:lnSpc>
                <a:spcPct val="90000"/>
              </a:lnSpc>
              <a:spcBef>
                <a:spcPts val="0"/>
              </a:spcBef>
              <a:spcAft>
                <a:spcPts val="0"/>
              </a:spcAft>
              <a:buClr>
                <a:schemeClr val="dk1"/>
              </a:buClr>
              <a:buSzPts val="4400"/>
              <a:buNone/>
            </a:pPr>
            <a:r>
              <a:rPr lang="pt-BR" u="sng">
                <a:solidFill>
                  <a:schemeClr val="hlink"/>
                </a:solidFill>
                <a:hlinkClick action="ppaction://hlinksldjump" r:id="rId5"/>
              </a:rPr>
              <a:t>GeoMaps X Tile-maps</a:t>
            </a:r>
            <a:endParaRPr/>
          </a:p>
          <a:p>
            <a:pPr indent="0" lvl="0" marL="0" rtl="0" algn="l">
              <a:lnSpc>
                <a:spcPct val="90000"/>
              </a:lnSpc>
              <a:spcBef>
                <a:spcPts val="0"/>
              </a:spcBef>
              <a:spcAft>
                <a:spcPts val="0"/>
              </a:spcAft>
              <a:buClr>
                <a:schemeClr val="dk1"/>
              </a:buClr>
              <a:buSzPts val="4400"/>
              <a:buFont typeface="Calibri"/>
              <a:buNone/>
            </a:pPr>
            <a:r>
              <a:rPr lang="pt-BR" u="sng">
                <a:solidFill>
                  <a:schemeClr val="hlink"/>
                </a:solidFill>
                <a:hlinkClick action="ppaction://hlinksldjump" r:id="rId6"/>
              </a:rPr>
              <a:t>Maps Color Options</a:t>
            </a:r>
            <a:r>
              <a:rPr lang="pt-B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p:nvPr/>
        </p:nvSpPr>
        <p:spPr>
          <a:xfrm>
            <a:off x="273775" y="282150"/>
            <a:ext cx="11662800" cy="6378900"/>
          </a:xfrm>
          <a:prstGeom prst="rect">
            <a:avLst/>
          </a:prstGeom>
          <a:solidFill>
            <a:srgbClr val="FFFFFF"/>
          </a:solidFill>
          <a:ln cap="flat" cmpd="sng" w="76200">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txBox="1"/>
          <p:nvPr>
            <p:ph type="title"/>
          </p:nvPr>
        </p:nvSpPr>
        <p:spPr>
          <a:xfrm>
            <a:off x="838200" y="365125"/>
            <a:ext cx="10515600" cy="48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pt-BR" sz="3000">
                <a:solidFill>
                  <a:schemeClr val="dk2"/>
                </a:solidFill>
              </a:rPr>
              <a:t>Maps Color Options </a:t>
            </a:r>
            <a:endParaRPr b="1" sz="3000">
              <a:solidFill>
                <a:schemeClr val="dk2"/>
              </a:solidFill>
            </a:endParaRPr>
          </a:p>
        </p:txBody>
      </p:sp>
      <p:pic>
        <p:nvPicPr>
          <p:cNvPr id="181" name="Google Shape;181;p7"/>
          <p:cNvPicPr preferRelativeResize="0"/>
          <p:nvPr>
            <p:ph idx="1" type="body"/>
          </p:nvPr>
        </p:nvPicPr>
        <p:blipFill rotWithShape="1">
          <a:blip r:embed="rId3">
            <a:alphaModFix/>
          </a:blip>
          <a:srcRect b="0" l="0" r="0" t="0"/>
          <a:stretch/>
        </p:blipFill>
        <p:spPr>
          <a:xfrm>
            <a:off x="4007555" y="1198456"/>
            <a:ext cx="3695400" cy="4934100"/>
          </a:xfrm>
          <a:prstGeom prst="rect">
            <a:avLst/>
          </a:prstGeom>
          <a:noFill/>
          <a:ln>
            <a:noFill/>
          </a:ln>
        </p:spPr>
      </p:pic>
      <p:sp>
        <p:nvSpPr>
          <p:cNvPr id="182" name="Google Shape;182;p7">
            <a:hlinkClick action="ppaction://hlinkshowjump?jump=firstslide"/>
          </p:cNvPr>
          <p:cNvSpPr/>
          <p:nvPr/>
        </p:nvSpPr>
        <p:spPr>
          <a:xfrm>
            <a:off x="11402625" y="6140875"/>
            <a:ext cx="314700" cy="342300"/>
          </a:xfrm>
          <a:prstGeom prst="curvedLeftArrow">
            <a:avLst>
              <a:gd fmla="val 25000" name="adj1"/>
              <a:gd fmla="val 50000" name="adj2"/>
              <a:gd fmla="val 25000" name="adj3"/>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p:nvPr/>
        </p:nvSpPr>
        <p:spPr>
          <a:xfrm>
            <a:off x="273775" y="282150"/>
            <a:ext cx="11662800" cy="6378900"/>
          </a:xfrm>
          <a:prstGeom prst="rect">
            <a:avLst/>
          </a:prstGeom>
          <a:solidFill>
            <a:srgbClr val="FFFFFF"/>
          </a:solidFill>
          <a:ln cap="flat" cmpd="sng" w="76200">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0"/>
          <p:cNvSpPr txBox="1"/>
          <p:nvPr>
            <p:ph type="title"/>
          </p:nvPr>
        </p:nvSpPr>
        <p:spPr>
          <a:xfrm>
            <a:off x="838200" y="365125"/>
            <a:ext cx="3693607" cy="53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sz="3000">
                <a:solidFill>
                  <a:schemeClr val="dk2"/>
                </a:solidFill>
              </a:rPr>
              <a:t>Concla – Estrutura</a:t>
            </a:r>
            <a:endParaRPr b="1" sz="3000">
              <a:solidFill>
                <a:schemeClr val="dk2"/>
              </a:solidFill>
            </a:endParaRPr>
          </a:p>
        </p:txBody>
      </p:sp>
      <p:sp>
        <p:nvSpPr>
          <p:cNvPr id="97" name="Google Shape;97;p20">
            <a:hlinkClick action="ppaction://hlinkshowjump?jump=firstslide"/>
          </p:cNvPr>
          <p:cNvSpPr/>
          <p:nvPr/>
        </p:nvSpPr>
        <p:spPr>
          <a:xfrm>
            <a:off x="11402625" y="6140875"/>
            <a:ext cx="314700" cy="342300"/>
          </a:xfrm>
          <a:prstGeom prst="curvedLeftArrow">
            <a:avLst>
              <a:gd fmla="val 25000" name="adj1"/>
              <a:gd fmla="val 50000" name="adj2"/>
              <a:gd fmla="val 25000" name="adj3"/>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 name="Google Shape;98;p20"/>
          <p:cNvPicPr preferRelativeResize="0"/>
          <p:nvPr/>
        </p:nvPicPr>
        <p:blipFill rotWithShape="1">
          <a:blip r:embed="rId3">
            <a:alphaModFix/>
          </a:blip>
          <a:srcRect b="0" l="0" r="0" t="0"/>
          <a:stretch/>
        </p:blipFill>
        <p:spPr>
          <a:xfrm>
            <a:off x="456815" y="1529471"/>
            <a:ext cx="4423793" cy="3506417"/>
          </a:xfrm>
          <a:prstGeom prst="rect">
            <a:avLst/>
          </a:prstGeom>
          <a:noFill/>
          <a:ln>
            <a:noFill/>
          </a:ln>
        </p:spPr>
      </p:pic>
      <p:pic>
        <p:nvPicPr>
          <p:cNvPr id="99" name="Google Shape;99;p20"/>
          <p:cNvPicPr preferRelativeResize="0"/>
          <p:nvPr/>
        </p:nvPicPr>
        <p:blipFill rotWithShape="1">
          <a:blip r:embed="rId4">
            <a:alphaModFix/>
          </a:blip>
          <a:srcRect b="0" l="0" r="0" t="0"/>
          <a:stretch/>
        </p:blipFill>
        <p:spPr>
          <a:xfrm>
            <a:off x="5772021" y="4415995"/>
            <a:ext cx="4423793" cy="2067180"/>
          </a:xfrm>
          <a:prstGeom prst="rect">
            <a:avLst/>
          </a:prstGeom>
          <a:noFill/>
          <a:ln>
            <a:noFill/>
          </a:ln>
        </p:spPr>
      </p:pic>
      <p:pic>
        <p:nvPicPr>
          <p:cNvPr id="100" name="Google Shape;100;p20"/>
          <p:cNvPicPr preferRelativeResize="0"/>
          <p:nvPr/>
        </p:nvPicPr>
        <p:blipFill rotWithShape="1">
          <a:blip r:embed="rId5">
            <a:alphaModFix/>
          </a:blip>
          <a:srcRect b="0" l="0" r="0" t="0"/>
          <a:stretch/>
        </p:blipFill>
        <p:spPr>
          <a:xfrm>
            <a:off x="5772021" y="2039415"/>
            <a:ext cx="4423793" cy="2280904"/>
          </a:xfrm>
          <a:prstGeom prst="rect">
            <a:avLst/>
          </a:prstGeom>
          <a:noFill/>
          <a:ln>
            <a:noFill/>
          </a:ln>
        </p:spPr>
      </p:pic>
      <p:pic>
        <p:nvPicPr>
          <p:cNvPr id="101" name="Google Shape;101;p20"/>
          <p:cNvPicPr preferRelativeResize="0"/>
          <p:nvPr/>
        </p:nvPicPr>
        <p:blipFill rotWithShape="1">
          <a:blip r:embed="rId6">
            <a:alphaModFix/>
          </a:blip>
          <a:srcRect b="0" l="0" r="0" t="0"/>
          <a:stretch/>
        </p:blipFill>
        <p:spPr>
          <a:xfrm>
            <a:off x="5772021" y="630775"/>
            <a:ext cx="4423793" cy="1312964"/>
          </a:xfrm>
          <a:prstGeom prst="rect">
            <a:avLst/>
          </a:prstGeom>
          <a:noFill/>
          <a:ln>
            <a:noFill/>
          </a:ln>
        </p:spPr>
      </p:pic>
      <p:sp>
        <p:nvSpPr>
          <p:cNvPr id="102" name="Google Shape;102;p20"/>
          <p:cNvSpPr/>
          <p:nvPr/>
        </p:nvSpPr>
        <p:spPr>
          <a:xfrm>
            <a:off x="5194998" y="572755"/>
            <a:ext cx="442127" cy="5904000"/>
          </a:xfrm>
          <a:prstGeom prst="leftBrace">
            <a:avLst>
              <a:gd fmla="val 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p:nvPr/>
        </p:nvSpPr>
        <p:spPr>
          <a:xfrm>
            <a:off x="273775" y="282150"/>
            <a:ext cx="11662800" cy="6378900"/>
          </a:xfrm>
          <a:prstGeom prst="rect">
            <a:avLst/>
          </a:prstGeom>
          <a:solidFill>
            <a:srgbClr val="FFFFFF"/>
          </a:solidFill>
          <a:ln cap="flat" cmpd="sng" w="76200">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txBox="1"/>
          <p:nvPr>
            <p:ph type="title"/>
          </p:nvPr>
        </p:nvSpPr>
        <p:spPr>
          <a:xfrm>
            <a:off x="838200" y="365125"/>
            <a:ext cx="3693607" cy="53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sz="3000">
                <a:solidFill>
                  <a:schemeClr val="dk2"/>
                </a:solidFill>
              </a:rPr>
              <a:t>Concla – Estrutura</a:t>
            </a:r>
            <a:endParaRPr b="1" sz="3000">
              <a:solidFill>
                <a:schemeClr val="dk2"/>
              </a:solidFill>
            </a:endParaRPr>
          </a:p>
        </p:txBody>
      </p:sp>
      <p:sp>
        <p:nvSpPr>
          <p:cNvPr id="109" name="Google Shape;109;p21">
            <a:hlinkClick action="ppaction://hlinkshowjump?jump=firstslide"/>
          </p:cNvPr>
          <p:cNvSpPr/>
          <p:nvPr/>
        </p:nvSpPr>
        <p:spPr>
          <a:xfrm>
            <a:off x="11402625" y="6140875"/>
            <a:ext cx="314700" cy="342300"/>
          </a:xfrm>
          <a:prstGeom prst="curvedLeftArrow">
            <a:avLst>
              <a:gd fmla="val 25000" name="adj1"/>
              <a:gd fmla="val 50000" name="adj2"/>
              <a:gd fmla="val 25000" name="adj3"/>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p21"/>
          <p:cNvPicPr preferRelativeResize="0"/>
          <p:nvPr/>
        </p:nvPicPr>
        <p:blipFill rotWithShape="1">
          <a:blip r:embed="rId3">
            <a:alphaModFix/>
          </a:blip>
          <a:srcRect b="0" l="0" r="0" t="0"/>
          <a:stretch/>
        </p:blipFill>
        <p:spPr>
          <a:xfrm>
            <a:off x="433938" y="896425"/>
            <a:ext cx="4423793" cy="3506417"/>
          </a:xfrm>
          <a:prstGeom prst="rect">
            <a:avLst/>
          </a:prstGeom>
          <a:noFill/>
          <a:ln>
            <a:noFill/>
          </a:ln>
        </p:spPr>
      </p:pic>
      <p:pic>
        <p:nvPicPr>
          <p:cNvPr id="111" name="Google Shape;111;p21"/>
          <p:cNvPicPr preferRelativeResize="0"/>
          <p:nvPr/>
        </p:nvPicPr>
        <p:blipFill rotWithShape="1">
          <a:blip r:embed="rId4">
            <a:alphaModFix/>
          </a:blip>
          <a:srcRect b="0" l="0" r="0" t="0"/>
          <a:stretch/>
        </p:blipFill>
        <p:spPr>
          <a:xfrm>
            <a:off x="433938" y="4508670"/>
            <a:ext cx="4423793" cy="2067180"/>
          </a:xfrm>
          <a:prstGeom prst="rect">
            <a:avLst/>
          </a:prstGeom>
          <a:noFill/>
          <a:ln>
            <a:noFill/>
          </a:ln>
        </p:spPr>
      </p:pic>
      <p:pic>
        <p:nvPicPr>
          <p:cNvPr id="112" name="Google Shape;112;p21"/>
          <p:cNvPicPr preferRelativeResize="0"/>
          <p:nvPr/>
        </p:nvPicPr>
        <p:blipFill rotWithShape="1">
          <a:blip r:embed="rId5">
            <a:alphaModFix/>
          </a:blip>
          <a:srcRect b="0" l="0" r="0" t="0"/>
          <a:stretch/>
        </p:blipFill>
        <p:spPr>
          <a:xfrm>
            <a:off x="6096000" y="1106111"/>
            <a:ext cx="5111420" cy="2105212"/>
          </a:xfrm>
          <a:prstGeom prst="rect">
            <a:avLst/>
          </a:prstGeom>
          <a:noFill/>
          <a:ln>
            <a:noFill/>
          </a:ln>
        </p:spPr>
      </p:pic>
      <p:pic>
        <p:nvPicPr>
          <p:cNvPr id="113" name="Google Shape;113;p21"/>
          <p:cNvPicPr preferRelativeResize="0"/>
          <p:nvPr/>
        </p:nvPicPr>
        <p:blipFill rotWithShape="1">
          <a:blip r:embed="rId6">
            <a:alphaModFix/>
          </a:blip>
          <a:srcRect b="0" l="0" r="0" t="0"/>
          <a:stretch/>
        </p:blipFill>
        <p:spPr>
          <a:xfrm>
            <a:off x="6096000" y="3846933"/>
            <a:ext cx="4715020" cy="2623053"/>
          </a:xfrm>
          <a:prstGeom prst="rect">
            <a:avLst/>
          </a:prstGeom>
          <a:noFill/>
          <a:ln>
            <a:noFill/>
          </a:ln>
        </p:spPr>
      </p:pic>
      <p:sp>
        <p:nvSpPr>
          <p:cNvPr id="114" name="Google Shape;114;p21"/>
          <p:cNvSpPr txBox="1"/>
          <p:nvPr/>
        </p:nvSpPr>
        <p:spPr>
          <a:xfrm>
            <a:off x="6451042" y="733530"/>
            <a:ext cx="38786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Aba ‘seção’ 🡪 o </a:t>
            </a:r>
            <a:r>
              <a:rPr b="1" i="0" lang="pt-BR" sz="1400" u="none" cap="none" strike="noStrike">
                <a:solidFill>
                  <a:srgbClr val="FF0000"/>
                </a:solidFill>
                <a:latin typeface="Arial"/>
                <a:ea typeface="Arial"/>
                <a:cs typeface="Arial"/>
                <a:sym typeface="Arial"/>
              </a:rPr>
              <a:t>topo</a:t>
            </a:r>
            <a:r>
              <a:rPr b="0" i="0" lang="pt-BR" sz="1400" u="none" cap="none" strike="noStrike">
                <a:solidFill>
                  <a:srgbClr val="000000"/>
                </a:solidFill>
                <a:latin typeface="Arial"/>
                <a:ea typeface="Arial"/>
                <a:cs typeface="Arial"/>
                <a:sym typeface="Arial"/>
              </a:rPr>
              <a:t> da hierarquia</a:t>
            </a:r>
            <a:endParaRPr b="0" i="0" sz="1400" u="none" cap="none" strike="noStrike">
              <a:solidFill>
                <a:srgbClr val="000000"/>
              </a:solidFill>
              <a:latin typeface="Arial"/>
              <a:ea typeface="Arial"/>
              <a:cs typeface="Arial"/>
              <a:sym typeface="Arial"/>
            </a:endParaRPr>
          </a:p>
        </p:txBody>
      </p:sp>
      <p:sp>
        <p:nvSpPr>
          <p:cNvPr id="115" name="Google Shape;115;p21"/>
          <p:cNvSpPr txBox="1"/>
          <p:nvPr/>
        </p:nvSpPr>
        <p:spPr>
          <a:xfrm>
            <a:off x="6451042" y="3479602"/>
            <a:ext cx="36776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Aba ‘subclasse’ 🡪 a </a:t>
            </a:r>
            <a:r>
              <a:rPr b="1" i="0" lang="pt-BR" sz="1400" u="none" cap="none" strike="noStrike">
                <a:solidFill>
                  <a:srgbClr val="FF0000"/>
                </a:solidFill>
                <a:latin typeface="Arial"/>
                <a:ea typeface="Arial"/>
                <a:cs typeface="Arial"/>
                <a:sym typeface="Arial"/>
              </a:rPr>
              <a:t>base</a:t>
            </a:r>
            <a:r>
              <a:rPr b="0" i="0" lang="pt-BR" sz="1400" u="none" cap="none" strike="noStrike">
                <a:solidFill>
                  <a:srgbClr val="000000"/>
                </a:solidFill>
                <a:latin typeface="Arial"/>
                <a:ea typeface="Arial"/>
                <a:cs typeface="Arial"/>
                <a:sym typeface="Arial"/>
              </a:rPr>
              <a:t> da hierarquia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p:nvPr/>
        </p:nvSpPr>
        <p:spPr>
          <a:xfrm>
            <a:off x="273775" y="282150"/>
            <a:ext cx="11662800" cy="6378900"/>
          </a:xfrm>
          <a:prstGeom prst="rect">
            <a:avLst/>
          </a:prstGeom>
          <a:solidFill>
            <a:srgbClr val="FFFFFF"/>
          </a:solidFill>
          <a:ln cap="flat" cmpd="sng" w="76200">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2"/>
          <p:cNvSpPr txBox="1"/>
          <p:nvPr>
            <p:ph type="title"/>
          </p:nvPr>
        </p:nvSpPr>
        <p:spPr>
          <a:xfrm>
            <a:off x="838200" y="365125"/>
            <a:ext cx="10515600" cy="53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sz="3000">
                <a:solidFill>
                  <a:schemeClr val="dk2"/>
                </a:solidFill>
              </a:rPr>
              <a:t>Merges</a:t>
            </a:r>
            <a:endParaRPr b="1" sz="3000">
              <a:solidFill>
                <a:schemeClr val="dk2"/>
              </a:solidFill>
            </a:endParaRPr>
          </a:p>
        </p:txBody>
      </p:sp>
      <p:sp>
        <p:nvSpPr>
          <p:cNvPr id="122" name="Google Shape;122;p22">
            <a:hlinkClick action="ppaction://hlinkshowjump?jump=firstslide"/>
          </p:cNvPr>
          <p:cNvSpPr/>
          <p:nvPr/>
        </p:nvSpPr>
        <p:spPr>
          <a:xfrm>
            <a:off x="11402625" y="6140875"/>
            <a:ext cx="314700" cy="342300"/>
          </a:xfrm>
          <a:prstGeom prst="curvedLeftArrow">
            <a:avLst>
              <a:gd fmla="val 25000" name="adj1"/>
              <a:gd fmla="val 50000" name="adj2"/>
              <a:gd fmla="val 25000" name="adj3"/>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3" name="Google Shape;123;p22"/>
          <p:cNvPicPr preferRelativeResize="0"/>
          <p:nvPr/>
        </p:nvPicPr>
        <p:blipFill rotWithShape="1">
          <a:blip r:embed="rId3">
            <a:alphaModFix/>
          </a:blip>
          <a:srcRect b="0" l="0" r="0" t="0"/>
          <a:stretch/>
        </p:blipFill>
        <p:spPr>
          <a:xfrm>
            <a:off x="2656995" y="1347497"/>
            <a:ext cx="6878010" cy="4163006"/>
          </a:xfrm>
          <a:prstGeom prst="rect">
            <a:avLst/>
          </a:prstGeom>
          <a:noFill/>
          <a:ln>
            <a:noFill/>
          </a:ln>
        </p:spPr>
      </p:pic>
      <p:sp>
        <p:nvSpPr>
          <p:cNvPr id="124" name="Google Shape;124;p22"/>
          <p:cNvSpPr/>
          <p:nvPr/>
        </p:nvSpPr>
        <p:spPr>
          <a:xfrm>
            <a:off x="4903597" y="1457010"/>
            <a:ext cx="472271" cy="114551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22"/>
          <p:cNvSpPr/>
          <p:nvPr/>
        </p:nvSpPr>
        <p:spPr>
          <a:xfrm>
            <a:off x="6010590" y="1457010"/>
            <a:ext cx="472271" cy="114551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22"/>
          <p:cNvSpPr txBox="1"/>
          <p:nvPr/>
        </p:nvSpPr>
        <p:spPr>
          <a:xfrm>
            <a:off x="5302180" y="676161"/>
            <a:ext cx="9206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Chaves</a:t>
            </a:r>
            <a:endParaRPr/>
          </a:p>
        </p:txBody>
      </p:sp>
      <p:cxnSp>
        <p:nvCxnSpPr>
          <p:cNvPr id="127" name="Google Shape;127;p22"/>
          <p:cNvCxnSpPr/>
          <p:nvPr/>
        </p:nvCxnSpPr>
        <p:spPr>
          <a:xfrm flipH="1">
            <a:off x="5255288" y="1005938"/>
            <a:ext cx="200967" cy="341559"/>
          </a:xfrm>
          <a:prstGeom prst="straightConnector1">
            <a:avLst/>
          </a:prstGeom>
          <a:noFill/>
          <a:ln cap="flat" cmpd="sng" w="9525">
            <a:solidFill>
              <a:srgbClr val="3E6EC2"/>
            </a:solidFill>
            <a:prstDash val="solid"/>
            <a:round/>
            <a:headEnd len="sm" w="sm" type="none"/>
            <a:tailEnd len="med" w="med" type="triangle"/>
          </a:ln>
        </p:spPr>
      </p:cxnSp>
      <p:cxnSp>
        <p:nvCxnSpPr>
          <p:cNvPr id="128" name="Google Shape;128;p22"/>
          <p:cNvCxnSpPr/>
          <p:nvPr/>
        </p:nvCxnSpPr>
        <p:spPr>
          <a:xfrm>
            <a:off x="5969139" y="1005938"/>
            <a:ext cx="253722" cy="341559"/>
          </a:xfrm>
          <a:prstGeom prst="straightConnector1">
            <a:avLst/>
          </a:prstGeom>
          <a:noFill/>
          <a:ln cap="flat" cmpd="sng" w="9525">
            <a:solidFill>
              <a:srgbClr val="3E6EC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p:nvPr/>
        </p:nvSpPr>
        <p:spPr>
          <a:xfrm>
            <a:off x="273775" y="282150"/>
            <a:ext cx="11662800" cy="6378900"/>
          </a:xfrm>
          <a:prstGeom prst="rect">
            <a:avLst/>
          </a:prstGeom>
          <a:solidFill>
            <a:srgbClr val="FFFFFF"/>
          </a:solidFill>
          <a:ln cap="flat" cmpd="sng" w="76200">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3"/>
          <p:cNvSpPr txBox="1"/>
          <p:nvPr>
            <p:ph type="title"/>
          </p:nvPr>
        </p:nvSpPr>
        <p:spPr>
          <a:xfrm>
            <a:off x="838200" y="365125"/>
            <a:ext cx="10515600" cy="53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sz="3000">
                <a:solidFill>
                  <a:schemeClr val="dk2"/>
                </a:solidFill>
              </a:rPr>
              <a:t>Merges</a:t>
            </a:r>
            <a:endParaRPr b="1" sz="3000">
              <a:solidFill>
                <a:schemeClr val="dk2"/>
              </a:solidFill>
            </a:endParaRPr>
          </a:p>
        </p:txBody>
      </p:sp>
      <p:sp>
        <p:nvSpPr>
          <p:cNvPr id="135" name="Google Shape;135;p23">
            <a:hlinkClick action="ppaction://hlinkshowjump?jump=firstslide"/>
          </p:cNvPr>
          <p:cNvSpPr/>
          <p:nvPr/>
        </p:nvSpPr>
        <p:spPr>
          <a:xfrm>
            <a:off x="11402625" y="6140875"/>
            <a:ext cx="314700" cy="342300"/>
          </a:xfrm>
          <a:prstGeom prst="curvedLeftArrow">
            <a:avLst>
              <a:gd fmla="val 25000" name="adj1"/>
              <a:gd fmla="val 50000" name="adj2"/>
              <a:gd fmla="val 25000" name="adj3"/>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23"/>
          <p:cNvPicPr preferRelativeResize="0"/>
          <p:nvPr/>
        </p:nvPicPr>
        <p:blipFill rotWithShape="1">
          <a:blip r:embed="rId3">
            <a:alphaModFix/>
          </a:blip>
          <a:srcRect b="0" l="0" r="0" t="0"/>
          <a:stretch/>
        </p:blipFill>
        <p:spPr>
          <a:xfrm>
            <a:off x="2697189" y="3159895"/>
            <a:ext cx="4925097" cy="2980980"/>
          </a:xfrm>
          <a:prstGeom prst="rect">
            <a:avLst/>
          </a:prstGeom>
          <a:noFill/>
          <a:ln>
            <a:noFill/>
          </a:ln>
        </p:spPr>
      </p:pic>
      <p:pic>
        <p:nvPicPr>
          <p:cNvPr id="137" name="Google Shape;137;p23"/>
          <p:cNvPicPr preferRelativeResize="0"/>
          <p:nvPr/>
        </p:nvPicPr>
        <p:blipFill rotWithShape="1">
          <a:blip r:embed="rId4">
            <a:alphaModFix/>
          </a:blip>
          <a:srcRect b="0" l="0" r="0" t="0"/>
          <a:stretch/>
        </p:blipFill>
        <p:spPr>
          <a:xfrm>
            <a:off x="474675" y="1286391"/>
            <a:ext cx="2630266" cy="878474"/>
          </a:xfrm>
          <a:prstGeom prst="rect">
            <a:avLst/>
          </a:prstGeom>
          <a:noFill/>
          <a:ln>
            <a:noFill/>
          </a:ln>
        </p:spPr>
      </p:pic>
      <p:pic>
        <p:nvPicPr>
          <p:cNvPr id="138" name="Google Shape;138;p23"/>
          <p:cNvPicPr preferRelativeResize="0"/>
          <p:nvPr/>
        </p:nvPicPr>
        <p:blipFill rotWithShape="1">
          <a:blip r:embed="rId5">
            <a:alphaModFix/>
          </a:blip>
          <a:srcRect b="0" l="0" r="0" t="0"/>
          <a:stretch/>
        </p:blipFill>
        <p:spPr>
          <a:xfrm>
            <a:off x="3491399" y="1286391"/>
            <a:ext cx="2467274" cy="886318"/>
          </a:xfrm>
          <a:prstGeom prst="rect">
            <a:avLst/>
          </a:prstGeom>
          <a:noFill/>
          <a:ln>
            <a:noFill/>
          </a:ln>
        </p:spPr>
      </p:pic>
      <p:sp>
        <p:nvSpPr>
          <p:cNvPr id="139" name="Google Shape;139;p23"/>
          <p:cNvSpPr/>
          <p:nvPr/>
        </p:nvSpPr>
        <p:spPr>
          <a:xfrm>
            <a:off x="4300695" y="3245617"/>
            <a:ext cx="703384" cy="83401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0" name="Google Shape;140;p23"/>
          <p:cNvSpPr/>
          <p:nvPr/>
        </p:nvSpPr>
        <p:spPr>
          <a:xfrm>
            <a:off x="5100681" y="4885173"/>
            <a:ext cx="703384" cy="83401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41" name="Google Shape;141;p23"/>
          <p:cNvPicPr preferRelativeResize="0"/>
          <p:nvPr/>
        </p:nvPicPr>
        <p:blipFill rotWithShape="1">
          <a:blip r:embed="rId6">
            <a:alphaModFix/>
          </a:blip>
          <a:srcRect b="0" l="0" r="0" t="0"/>
          <a:stretch/>
        </p:blipFill>
        <p:spPr>
          <a:xfrm>
            <a:off x="7108343" y="1286390"/>
            <a:ext cx="4709466" cy="8863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p:nvPr/>
        </p:nvSpPr>
        <p:spPr>
          <a:xfrm>
            <a:off x="273775" y="282150"/>
            <a:ext cx="11662800" cy="6378900"/>
          </a:xfrm>
          <a:prstGeom prst="rect">
            <a:avLst/>
          </a:prstGeom>
          <a:solidFill>
            <a:srgbClr val="FFFFFF"/>
          </a:solidFill>
          <a:ln cap="flat" cmpd="sng" w="76200">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txBox="1"/>
          <p:nvPr>
            <p:ph type="title"/>
          </p:nvPr>
        </p:nvSpPr>
        <p:spPr>
          <a:xfrm>
            <a:off x="838200" y="365125"/>
            <a:ext cx="10515600" cy="53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sz="3000">
                <a:solidFill>
                  <a:schemeClr val="dk2"/>
                </a:solidFill>
              </a:rPr>
              <a:t>Exercise</a:t>
            </a:r>
            <a:endParaRPr b="1" sz="3000">
              <a:solidFill>
                <a:schemeClr val="dk2"/>
              </a:solidFill>
            </a:endParaRPr>
          </a:p>
        </p:txBody>
      </p:sp>
      <p:sp>
        <p:nvSpPr>
          <p:cNvPr id="148" name="Google Shape;148;p24">
            <a:hlinkClick action="ppaction://hlinkshowjump?jump=firstslide"/>
          </p:cNvPr>
          <p:cNvSpPr/>
          <p:nvPr/>
        </p:nvSpPr>
        <p:spPr>
          <a:xfrm>
            <a:off x="11402625" y="6140875"/>
            <a:ext cx="314700" cy="342300"/>
          </a:xfrm>
          <a:prstGeom prst="curvedLeftArrow">
            <a:avLst>
              <a:gd fmla="val 25000" name="adj1"/>
              <a:gd fmla="val 50000" name="adj2"/>
              <a:gd fmla="val 25000" name="adj3"/>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4"/>
          <p:cNvSpPr txBox="1"/>
          <p:nvPr>
            <p:ph idx="1" type="body"/>
          </p:nvPr>
        </p:nvSpPr>
        <p:spPr>
          <a:xfrm>
            <a:off x="838200" y="1253325"/>
            <a:ext cx="10879200" cy="4577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AutoNum type="arabicPeriod"/>
            </a:pPr>
            <a:r>
              <a:rPr lang="pt-BR" sz="1800">
                <a:solidFill>
                  <a:schemeClr val="dk2"/>
                </a:solidFill>
              </a:rPr>
              <a:t>Importar aba ‘subclasse’ da planilha ‘layout_caged.xlsx’ 🡪 criar tabela ‘labels_subclasse’</a:t>
            </a:r>
            <a:endParaRPr/>
          </a:p>
          <a:p>
            <a:pPr indent="-165100" lvl="0" marL="342900" rtl="0" algn="l">
              <a:lnSpc>
                <a:spcPct val="90000"/>
              </a:lnSpc>
              <a:spcBef>
                <a:spcPts val="0"/>
              </a:spcBef>
              <a:spcAft>
                <a:spcPts val="0"/>
              </a:spcAft>
              <a:buClr>
                <a:schemeClr val="dk1"/>
              </a:buClr>
              <a:buSzPts val="2800"/>
              <a:buFont typeface="Arial"/>
              <a:buNone/>
            </a:pPr>
            <a:r>
              <a:t/>
            </a:r>
            <a:endParaRPr sz="1800">
              <a:solidFill>
                <a:schemeClr val="dk2"/>
              </a:solidFill>
            </a:endParaRPr>
          </a:p>
          <a:p>
            <a:pPr indent="-342900" lvl="0" marL="342900" rtl="0" algn="l">
              <a:lnSpc>
                <a:spcPct val="90000"/>
              </a:lnSpc>
              <a:spcBef>
                <a:spcPts val="0"/>
              </a:spcBef>
              <a:spcAft>
                <a:spcPts val="0"/>
              </a:spcAft>
              <a:buClr>
                <a:schemeClr val="dk1"/>
              </a:buClr>
              <a:buSzPts val="2800"/>
              <a:buFont typeface="Arial"/>
              <a:buAutoNum type="arabicPeriod"/>
            </a:pPr>
            <a:r>
              <a:rPr lang="pt-BR" sz="1800">
                <a:solidFill>
                  <a:schemeClr val="dk2"/>
                </a:solidFill>
              </a:rPr>
              <a:t>Checar qual o tipo de dado das colunas que serão utilizadas como chaves 🡪 devem ser ambas strings, ou ambas numerics (float ou integer)</a:t>
            </a:r>
            <a:endParaRPr/>
          </a:p>
          <a:p>
            <a:pPr indent="-165100" lvl="0" marL="342900" rtl="0" algn="l">
              <a:lnSpc>
                <a:spcPct val="90000"/>
              </a:lnSpc>
              <a:spcBef>
                <a:spcPts val="0"/>
              </a:spcBef>
              <a:spcAft>
                <a:spcPts val="0"/>
              </a:spcAft>
              <a:buClr>
                <a:schemeClr val="dk1"/>
              </a:buClr>
              <a:buSzPts val="2800"/>
              <a:buFont typeface="Arial"/>
              <a:buNone/>
            </a:pPr>
            <a:r>
              <a:t/>
            </a:r>
            <a:endParaRPr sz="1800">
              <a:solidFill>
                <a:schemeClr val="dk2"/>
              </a:solidFill>
            </a:endParaRPr>
          </a:p>
          <a:p>
            <a:pPr indent="-342900" lvl="0" marL="342900" rtl="0" algn="l">
              <a:lnSpc>
                <a:spcPct val="90000"/>
              </a:lnSpc>
              <a:spcBef>
                <a:spcPts val="0"/>
              </a:spcBef>
              <a:spcAft>
                <a:spcPts val="0"/>
              </a:spcAft>
              <a:buClr>
                <a:schemeClr val="dk1"/>
              </a:buClr>
              <a:buSzPts val="2800"/>
              <a:buFont typeface="Arial"/>
              <a:buAutoNum type="arabicPeriod"/>
            </a:pPr>
            <a:r>
              <a:rPr lang="pt-BR" sz="1800">
                <a:solidFill>
                  <a:schemeClr val="dk2"/>
                </a:solidFill>
              </a:rPr>
              <a:t>Testar o merge e checar</a:t>
            </a:r>
            <a:endParaRPr/>
          </a:p>
          <a:p>
            <a:pPr indent="-165100" lvl="0" marL="342900" rtl="0" algn="l">
              <a:lnSpc>
                <a:spcPct val="90000"/>
              </a:lnSpc>
              <a:spcBef>
                <a:spcPts val="0"/>
              </a:spcBef>
              <a:spcAft>
                <a:spcPts val="0"/>
              </a:spcAft>
              <a:buClr>
                <a:schemeClr val="dk1"/>
              </a:buClr>
              <a:buSzPts val="2800"/>
              <a:buFont typeface="Arial"/>
              <a:buNone/>
            </a:pPr>
            <a:r>
              <a:t/>
            </a:r>
            <a:endParaRPr sz="1800">
              <a:solidFill>
                <a:schemeClr val="dk2"/>
              </a:solidFill>
            </a:endParaRPr>
          </a:p>
          <a:p>
            <a:pPr indent="-342900" lvl="0" marL="342900" rtl="0" algn="l">
              <a:lnSpc>
                <a:spcPct val="90000"/>
              </a:lnSpc>
              <a:spcBef>
                <a:spcPts val="0"/>
              </a:spcBef>
              <a:spcAft>
                <a:spcPts val="0"/>
              </a:spcAft>
              <a:buClr>
                <a:schemeClr val="dk1"/>
              </a:buClr>
              <a:buSzPts val="2800"/>
              <a:buFont typeface="Arial"/>
              <a:buAutoNum type="arabicPeriod"/>
            </a:pPr>
            <a:r>
              <a:rPr lang="pt-BR" sz="1800">
                <a:solidFill>
                  <a:schemeClr val="dk2"/>
                </a:solidFill>
              </a:rPr>
              <a:t>Fazer o merge permanentemente</a:t>
            </a:r>
            <a:endParaRPr/>
          </a:p>
          <a:p>
            <a:pPr indent="-165100" lvl="0" marL="342900" rtl="0" algn="l">
              <a:lnSpc>
                <a:spcPct val="90000"/>
              </a:lnSpc>
              <a:spcBef>
                <a:spcPts val="0"/>
              </a:spcBef>
              <a:spcAft>
                <a:spcPts val="0"/>
              </a:spcAft>
              <a:buClr>
                <a:schemeClr val="dk1"/>
              </a:buClr>
              <a:buSzPts val="2800"/>
              <a:buFont typeface="Arial"/>
              <a:buNone/>
            </a:pPr>
            <a:r>
              <a:t/>
            </a:r>
            <a:endParaRPr sz="1400">
              <a:solidFill>
                <a:schemeClr val="dk2"/>
              </a:solidFill>
            </a:endParaRPr>
          </a:p>
          <a:p>
            <a:pPr indent="-165100" lvl="0" marL="342900" rtl="0" algn="l">
              <a:lnSpc>
                <a:spcPct val="90000"/>
              </a:lnSpc>
              <a:spcBef>
                <a:spcPts val="0"/>
              </a:spcBef>
              <a:spcAft>
                <a:spcPts val="0"/>
              </a:spcAft>
              <a:buClr>
                <a:schemeClr val="dk1"/>
              </a:buClr>
              <a:buSzPts val="2800"/>
              <a:buFont typeface="Arial"/>
              <a:buNone/>
            </a:pPr>
            <a:r>
              <a:t/>
            </a:r>
            <a:endParaRPr sz="1400">
              <a:solidFill>
                <a:schemeClr val="dk2"/>
              </a:solidFill>
            </a:endParaRPr>
          </a:p>
          <a:p>
            <a:pPr indent="-165100" lvl="0" marL="342900" rtl="0" algn="l">
              <a:lnSpc>
                <a:spcPct val="90000"/>
              </a:lnSpc>
              <a:spcBef>
                <a:spcPts val="0"/>
              </a:spcBef>
              <a:spcAft>
                <a:spcPts val="0"/>
              </a:spcAft>
              <a:buClr>
                <a:schemeClr val="dk1"/>
              </a:buClr>
              <a:buSzPts val="2800"/>
              <a:buFont typeface="Arial"/>
              <a:buNone/>
            </a:pPr>
            <a:r>
              <a:t/>
            </a:r>
            <a:endParaRPr sz="1400">
              <a:solidFill>
                <a:schemeClr val="dk2"/>
              </a:solidFill>
            </a:endParaRPr>
          </a:p>
          <a:p>
            <a:pPr indent="-165100" lvl="0" marL="342900" rtl="0" algn="l">
              <a:lnSpc>
                <a:spcPct val="90000"/>
              </a:lnSpc>
              <a:spcBef>
                <a:spcPts val="0"/>
              </a:spcBef>
              <a:spcAft>
                <a:spcPts val="0"/>
              </a:spcAft>
              <a:buClr>
                <a:schemeClr val="dk1"/>
              </a:buClr>
              <a:buSzPts val="2800"/>
              <a:buFont typeface="Arial"/>
              <a:buNone/>
            </a:pPr>
            <a:r>
              <a:t/>
            </a:r>
            <a:endParaRPr sz="14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p:nvPr/>
        </p:nvSpPr>
        <p:spPr>
          <a:xfrm>
            <a:off x="273775" y="282150"/>
            <a:ext cx="11662800" cy="6378900"/>
          </a:xfrm>
          <a:prstGeom prst="rect">
            <a:avLst/>
          </a:prstGeom>
          <a:solidFill>
            <a:srgbClr val="FFFFFF"/>
          </a:solidFill>
          <a:ln cap="flat" cmpd="sng" w="76200">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pt-BR"/>
              <a:t>GeoDataframes</a:t>
            </a:r>
            <a:endParaRPr/>
          </a:p>
        </p:txBody>
      </p:sp>
      <p:sp>
        <p:nvSpPr>
          <p:cNvPr id="156" name="Google Shape;156;p4">
            <a:hlinkClick action="ppaction://hlinkshowjump?jump=firstslide"/>
          </p:cNvPr>
          <p:cNvSpPr/>
          <p:nvPr/>
        </p:nvSpPr>
        <p:spPr>
          <a:xfrm>
            <a:off x="11402625" y="6140875"/>
            <a:ext cx="314700" cy="342300"/>
          </a:xfrm>
          <a:prstGeom prst="curvedLeftArrow">
            <a:avLst>
              <a:gd fmla="val 25000" name="adj1"/>
              <a:gd fmla="val 50000" name="adj2"/>
              <a:gd fmla="val 25000" name="adj3"/>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p:nvPr/>
        </p:nvSpPr>
        <p:spPr>
          <a:xfrm>
            <a:off x="273775" y="282150"/>
            <a:ext cx="11662800" cy="6378900"/>
          </a:xfrm>
          <a:prstGeom prst="rect">
            <a:avLst/>
          </a:prstGeom>
          <a:solidFill>
            <a:srgbClr val="FFFFFF"/>
          </a:solidFill>
          <a:ln cap="flat" cmpd="sng" w="76200">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txBox="1"/>
          <p:nvPr>
            <p:ph type="title"/>
          </p:nvPr>
        </p:nvSpPr>
        <p:spPr>
          <a:xfrm>
            <a:off x="838200" y="365125"/>
            <a:ext cx="10515600" cy="55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pt-BR" sz="3000">
                <a:solidFill>
                  <a:schemeClr val="dk2"/>
                </a:solidFill>
              </a:rPr>
              <a:t>GeoDataframes</a:t>
            </a:r>
            <a:endParaRPr b="1" sz="3000">
              <a:solidFill>
                <a:schemeClr val="dk2"/>
              </a:solidFill>
            </a:endParaRPr>
          </a:p>
        </p:txBody>
      </p:sp>
      <p:sp>
        <p:nvSpPr>
          <p:cNvPr id="163" name="Google Shape;163;p5"/>
          <p:cNvSpPr txBox="1"/>
          <p:nvPr>
            <p:ph idx="1" type="body"/>
          </p:nvPr>
        </p:nvSpPr>
        <p:spPr>
          <a:xfrm>
            <a:off x="838200" y="1253325"/>
            <a:ext cx="10879200" cy="4577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pt-BR" sz="1800">
                <a:solidFill>
                  <a:schemeClr val="dk2"/>
                </a:solidFill>
              </a:rPr>
              <a:t>dbf:</a:t>
            </a:r>
            <a:endParaRPr sz="1800">
              <a:solidFill>
                <a:schemeClr val="dk2"/>
              </a:solidFill>
            </a:endParaRPr>
          </a:p>
          <a:p>
            <a:pPr indent="-224790" lvl="1" marL="685800" rtl="0" algn="l">
              <a:lnSpc>
                <a:spcPct val="90000"/>
              </a:lnSpc>
              <a:spcBef>
                <a:spcPts val="500"/>
              </a:spcBef>
              <a:spcAft>
                <a:spcPts val="0"/>
              </a:spcAft>
              <a:buClr>
                <a:schemeClr val="dk2"/>
              </a:buClr>
              <a:buSzPts val="1800"/>
              <a:buFont typeface="Calibri"/>
              <a:buChar char="•"/>
            </a:pPr>
            <a:r>
              <a:rPr lang="pt-BR" sz="1800">
                <a:solidFill>
                  <a:schemeClr val="dk2"/>
                </a:solidFill>
              </a:rPr>
              <a:t>Which carries the attributes of the variables, in short, the table</a:t>
            </a:r>
            <a:endParaRPr sz="1800">
              <a:solidFill>
                <a:schemeClr val="dk2"/>
              </a:solidFill>
            </a:endParaRPr>
          </a:p>
          <a:p>
            <a:pPr indent="-224790" lvl="1" marL="685800" rtl="0" algn="l">
              <a:lnSpc>
                <a:spcPct val="90000"/>
              </a:lnSpc>
              <a:spcBef>
                <a:spcPts val="500"/>
              </a:spcBef>
              <a:spcAft>
                <a:spcPts val="0"/>
              </a:spcAft>
              <a:buClr>
                <a:schemeClr val="dk2"/>
              </a:buClr>
              <a:buSzPts val="1800"/>
              <a:buFont typeface="Calibri"/>
              <a:buChar char="•"/>
            </a:pPr>
            <a:r>
              <a:rPr lang="pt-BR" sz="1800">
                <a:solidFill>
                  <a:schemeClr val="dk2"/>
                </a:solidFill>
              </a:rPr>
              <a:t>It works alone</a:t>
            </a:r>
            <a:endParaRPr sz="1800">
              <a:solidFill>
                <a:schemeClr val="dk2"/>
              </a:solidFill>
            </a:endParaRPr>
          </a:p>
          <a:p>
            <a:pPr indent="0" lvl="0" marL="0" rtl="0" algn="l">
              <a:lnSpc>
                <a:spcPct val="90000"/>
              </a:lnSpc>
              <a:spcBef>
                <a:spcPts val="1000"/>
              </a:spcBef>
              <a:spcAft>
                <a:spcPts val="0"/>
              </a:spcAft>
              <a:buClr>
                <a:schemeClr val="dk1"/>
              </a:buClr>
              <a:buSzPts val="2800"/>
              <a:buNone/>
            </a:pPr>
            <a:br>
              <a:rPr lang="pt-BR" sz="1800">
                <a:solidFill>
                  <a:schemeClr val="dk2"/>
                </a:solidFill>
              </a:rPr>
            </a:br>
            <a:r>
              <a:rPr lang="pt-BR" sz="1800">
                <a:solidFill>
                  <a:schemeClr val="dk2"/>
                </a:solidFill>
              </a:rPr>
              <a:t>shx:</a:t>
            </a:r>
            <a:endParaRPr sz="1800">
              <a:solidFill>
                <a:schemeClr val="dk2"/>
              </a:solidFill>
            </a:endParaRPr>
          </a:p>
          <a:p>
            <a:pPr indent="-224790" lvl="1" marL="685800" rtl="0" algn="l">
              <a:lnSpc>
                <a:spcPct val="90000"/>
              </a:lnSpc>
              <a:spcBef>
                <a:spcPts val="500"/>
              </a:spcBef>
              <a:spcAft>
                <a:spcPts val="0"/>
              </a:spcAft>
              <a:buClr>
                <a:schemeClr val="dk2"/>
              </a:buClr>
              <a:buSzPts val="1800"/>
              <a:buFont typeface="Calibri"/>
              <a:buChar char="•"/>
            </a:pPr>
            <a:r>
              <a:rPr lang="pt-BR" sz="1800">
                <a:solidFill>
                  <a:schemeClr val="dk2"/>
                </a:solidFill>
              </a:rPr>
              <a:t>It is a metadata, always very small, auxiliary data</a:t>
            </a:r>
            <a:endParaRPr sz="1800">
              <a:solidFill>
                <a:schemeClr val="dk2"/>
              </a:solidFill>
            </a:endParaRPr>
          </a:p>
          <a:p>
            <a:pPr indent="0" lvl="0" marL="685800" rtl="0" algn="l">
              <a:lnSpc>
                <a:spcPct val="90000"/>
              </a:lnSpc>
              <a:spcBef>
                <a:spcPts val="500"/>
              </a:spcBef>
              <a:spcAft>
                <a:spcPts val="0"/>
              </a:spcAft>
              <a:buSzPts val="1800"/>
              <a:buNone/>
            </a:pPr>
            <a:r>
              <a:t/>
            </a:r>
            <a:endParaRPr sz="1800">
              <a:solidFill>
                <a:schemeClr val="dk2"/>
              </a:solidFill>
            </a:endParaRPr>
          </a:p>
          <a:p>
            <a:pPr indent="0" lvl="1" marL="0" rtl="0" algn="l">
              <a:lnSpc>
                <a:spcPct val="90000"/>
              </a:lnSpc>
              <a:spcBef>
                <a:spcPts val="500"/>
              </a:spcBef>
              <a:spcAft>
                <a:spcPts val="0"/>
              </a:spcAft>
              <a:buClr>
                <a:schemeClr val="dk1"/>
              </a:buClr>
              <a:buSzPts val="2400"/>
              <a:buNone/>
            </a:pPr>
            <a:r>
              <a:rPr lang="pt-BR" sz="1800">
                <a:solidFill>
                  <a:schemeClr val="dk2"/>
                </a:solidFill>
              </a:rPr>
              <a:t> prj:</a:t>
            </a:r>
            <a:endParaRPr sz="1800">
              <a:solidFill>
                <a:schemeClr val="dk2"/>
              </a:solidFill>
            </a:endParaRPr>
          </a:p>
          <a:p>
            <a:pPr indent="-224790" lvl="1" marL="685800" rtl="0" algn="l">
              <a:lnSpc>
                <a:spcPct val="90000"/>
              </a:lnSpc>
              <a:spcBef>
                <a:spcPts val="500"/>
              </a:spcBef>
              <a:spcAft>
                <a:spcPts val="0"/>
              </a:spcAft>
              <a:buClr>
                <a:schemeClr val="dk2"/>
              </a:buClr>
              <a:buSzPts val="1800"/>
              <a:buFont typeface="Calibri"/>
              <a:buChar char="•"/>
            </a:pPr>
            <a:r>
              <a:rPr lang="pt-BR" sz="1800">
                <a:solidFill>
                  <a:schemeClr val="dk2"/>
                </a:solidFill>
              </a:rPr>
              <a:t>Projection file -&gt; (different distortions)</a:t>
            </a:r>
            <a:endParaRPr sz="1800">
              <a:solidFill>
                <a:schemeClr val="dk2"/>
              </a:solidFill>
            </a:endParaRPr>
          </a:p>
          <a:p>
            <a:pPr indent="-224790" lvl="1" marL="685800" rtl="0" algn="l">
              <a:lnSpc>
                <a:spcPct val="90000"/>
              </a:lnSpc>
              <a:spcBef>
                <a:spcPts val="500"/>
              </a:spcBef>
              <a:spcAft>
                <a:spcPts val="0"/>
              </a:spcAft>
              <a:buClr>
                <a:schemeClr val="dk2"/>
              </a:buClr>
              <a:buSzPts val="1800"/>
              <a:buFont typeface="Calibri"/>
              <a:buChar char="•"/>
            </a:pPr>
            <a:r>
              <a:rPr lang="pt-BR" sz="1800">
                <a:solidFill>
                  <a:schemeClr val="dk2"/>
                </a:solidFill>
              </a:rPr>
              <a:t>It will bring information about which projection was used and so we will calculate the distance correctly taking the distortion that was made on the map to transform it into two dimensions</a:t>
            </a:r>
            <a:endParaRPr sz="1800">
              <a:solidFill>
                <a:schemeClr val="dk2"/>
              </a:solidFill>
            </a:endParaRPr>
          </a:p>
          <a:p>
            <a:pPr indent="0" lvl="0" marL="0" rtl="0" algn="l">
              <a:lnSpc>
                <a:spcPct val="90000"/>
              </a:lnSpc>
              <a:spcBef>
                <a:spcPts val="1000"/>
              </a:spcBef>
              <a:spcAft>
                <a:spcPts val="0"/>
              </a:spcAft>
              <a:buClr>
                <a:schemeClr val="dk1"/>
              </a:buClr>
              <a:buSzPts val="2800"/>
              <a:buNone/>
            </a:pPr>
            <a:r>
              <a:rPr lang="pt-BR" sz="1800">
                <a:solidFill>
                  <a:schemeClr val="dk2"/>
                </a:solidFill>
              </a:rPr>
              <a:t> shp:</a:t>
            </a:r>
            <a:endParaRPr sz="1800">
              <a:solidFill>
                <a:schemeClr val="dk2"/>
              </a:solidFill>
            </a:endParaRPr>
          </a:p>
          <a:p>
            <a:pPr indent="-224790" lvl="1" marL="685800" rtl="0" algn="l">
              <a:lnSpc>
                <a:spcPct val="90000"/>
              </a:lnSpc>
              <a:spcBef>
                <a:spcPts val="500"/>
              </a:spcBef>
              <a:spcAft>
                <a:spcPts val="0"/>
              </a:spcAft>
              <a:buClr>
                <a:schemeClr val="dk2"/>
              </a:buClr>
              <a:buSzPts val="1800"/>
              <a:buFont typeface="Calibri"/>
              <a:buChar char="•"/>
            </a:pPr>
            <a:r>
              <a:rPr lang="pt-BR" sz="1800">
                <a:solidFill>
                  <a:schemeClr val="dk2"/>
                </a:solidFill>
              </a:rPr>
              <a:t>Widespread format --&gt; digital meshes</a:t>
            </a:r>
            <a:endParaRPr sz="1800">
              <a:solidFill>
                <a:schemeClr val="dk2"/>
              </a:solidFill>
            </a:endParaRPr>
          </a:p>
          <a:p>
            <a:pPr indent="-224790" lvl="1" marL="685800" rtl="0" algn="l">
              <a:lnSpc>
                <a:spcPct val="90000"/>
              </a:lnSpc>
              <a:spcBef>
                <a:spcPts val="500"/>
              </a:spcBef>
              <a:spcAft>
                <a:spcPts val="0"/>
              </a:spcAft>
              <a:buClr>
                <a:schemeClr val="dk2"/>
              </a:buClr>
              <a:buSzPts val="1800"/>
              <a:buFont typeface="Calibri"/>
              <a:buChar char="•"/>
            </a:pPr>
            <a:r>
              <a:rPr lang="pt-BR" sz="1800">
                <a:solidFill>
                  <a:schemeClr val="dk2"/>
                </a:solidFill>
              </a:rPr>
              <a:t>The heaviest file</a:t>
            </a:r>
            <a:endParaRPr/>
          </a:p>
        </p:txBody>
      </p:sp>
      <p:sp>
        <p:nvSpPr>
          <p:cNvPr id="164" name="Google Shape;164;p5">
            <a:hlinkClick action="ppaction://hlinkshowjump?jump=firstslide"/>
          </p:cNvPr>
          <p:cNvSpPr/>
          <p:nvPr/>
        </p:nvSpPr>
        <p:spPr>
          <a:xfrm>
            <a:off x="11402625" y="6140875"/>
            <a:ext cx="314700" cy="342300"/>
          </a:xfrm>
          <a:prstGeom prst="curvedLeftArrow">
            <a:avLst>
              <a:gd fmla="val 25000" name="adj1"/>
              <a:gd fmla="val 50000" name="adj2"/>
              <a:gd fmla="val 25000" name="adj3"/>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p:nvPr/>
        </p:nvSpPr>
        <p:spPr>
          <a:xfrm>
            <a:off x="273775" y="282150"/>
            <a:ext cx="11662800" cy="6378900"/>
          </a:xfrm>
          <a:prstGeom prst="rect">
            <a:avLst/>
          </a:prstGeom>
          <a:solidFill>
            <a:srgbClr val="FFFFFF"/>
          </a:solidFill>
          <a:ln cap="flat" cmpd="sng" w="76200">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
          <p:cNvSpPr txBox="1"/>
          <p:nvPr>
            <p:ph type="title"/>
          </p:nvPr>
        </p:nvSpPr>
        <p:spPr>
          <a:xfrm>
            <a:off x="838200" y="365125"/>
            <a:ext cx="10515600" cy="48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46666"/>
              <a:buFont typeface="Calibri"/>
              <a:buNone/>
            </a:pPr>
            <a:r>
              <a:rPr b="1" lang="pt-BR" sz="3000">
                <a:solidFill>
                  <a:schemeClr val="dk2"/>
                </a:solidFill>
              </a:rPr>
              <a:t>GeoMaps X Tile-maps</a:t>
            </a:r>
            <a:endParaRPr b="1" sz="3000">
              <a:solidFill>
                <a:schemeClr val="dk2"/>
              </a:solidFill>
            </a:endParaRPr>
          </a:p>
        </p:txBody>
      </p:sp>
      <p:pic>
        <p:nvPicPr>
          <p:cNvPr id="171" name="Google Shape;171;p6"/>
          <p:cNvPicPr preferRelativeResize="0"/>
          <p:nvPr/>
        </p:nvPicPr>
        <p:blipFill rotWithShape="1">
          <a:blip r:embed="rId3">
            <a:alphaModFix/>
          </a:blip>
          <a:srcRect b="0" l="0" r="0" t="0"/>
          <a:stretch/>
        </p:blipFill>
        <p:spPr>
          <a:xfrm>
            <a:off x="5494179" y="2359377"/>
            <a:ext cx="6152758" cy="2941347"/>
          </a:xfrm>
          <a:prstGeom prst="rect">
            <a:avLst/>
          </a:prstGeom>
          <a:noFill/>
          <a:ln>
            <a:noFill/>
          </a:ln>
        </p:spPr>
      </p:pic>
      <p:pic>
        <p:nvPicPr>
          <p:cNvPr id="172" name="Google Shape;172;p6"/>
          <p:cNvPicPr preferRelativeResize="0"/>
          <p:nvPr/>
        </p:nvPicPr>
        <p:blipFill rotWithShape="1">
          <a:blip r:embed="rId4">
            <a:alphaModFix/>
          </a:blip>
          <a:srcRect b="0" l="0" r="0" t="0"/>
          <a:stretch/>
        </p:blipFill>
        <p:spPr>
          <a:xfrm>
            <a:off x="366686" y="2432825"/>
            <a:ext cx="4713314" cy="2795642"/>
          </a:xfrm>
          <a:prstGeom prst="rect">
            <a:avLst/>
          </a:prstGeom>
          <a:noFill/>
          <a:ln>
            <a:noFill/>
          </a:ln>
        </p:spPr>
      </p:pic>
      <p:sp>
        <p:nvSpPr>
          <p:cNvPr id="173" name="Google Shape;173;p6">
            <a:hlinkClick action="ppaction://hlinkshowjump?jump=firstslide"/>
          </p:cNvPr>
          <p:cNvSpPr/>
          <p:nvPr/>
        </p:nvSpPr>
        <p:spPr>
          <a:xfrm>
            <a:off x="11402625" y="6140875"/>
            <a:ext cx="314700" cy="342300"/>
          </a:xfrm>
          <a:prstGeom prst="curvedLeftArrow">
            <a:avLst>
              <a:gd fmla="val 25000" name="adj1"/>
              <a:gd fmla="val 50000" name="adj2"/>
              <a:gd fmla="val 25000" name="adj3"/>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2022-08-01T10:42:02Z</dcterms:created>
  <dc:creator>Ramon</dc:creator>
</cp:coreProperties>
</file>