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2kFHjb3k1OUkqf1b4HW8KHy/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CAGED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000">
                <a:solidFill>
                  <a:schemeClr val="dk1"/>
                </a:solidFill>
              </a:rPr>
              <a:t>Acompanhar e fiscalizar o processo de admissão e dispensa do empregado;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000">
                <a:solidFill>
                  <a:schemeClr val="dk1"/>
                </a:solidFill>
              </a:rPr>
              <a:t>Estabelecer medidas contra o desemprego e dar assistência aos desempregados;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000">
                <a:solidFill>
                  <a:schemeClr val="dk1"/>
                </a:solidFill>
              </a:rPr>
              <a:t>Subsidiar a fiscalização do trabalho;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000">
                <a:solidFill>
                  <a:schemeClr val="dk1"/>
                </a:solidFill>
              </a:rPr>
              <a:t>Viabilizar o Pagamento do Seguro-Desemprego;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000">
                <a:solidFill>
                  <a:schemeClr val="dk1"/>
                </a:solidFill>
              </a:rPr>
              <a:t>Atender à Reciclagem Profissional e a recolocação no mercado de trabalho (Intermediação);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000">
                <a:solidFill>
                  <a:schemeClr val="dk1"/>
                </a:solidFill>
              </a:rPr>
              <a:t>Compor o CNIS – Cadastro Nacional de Informações Sociais;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000">
                <a:solidFill>
                  <a:schemeClr val="dk1"/>
                </a:solidFill>
              </a:rPr>
              <a:t>Gerar Estatísticas conjunturais sobre o mercado de trabalho celetista.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CAGED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Objetivos Estatísticos: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Subsidiar a definição de políticas públicas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Gerar estatísticas conjunturais sobre o mercado de trabalho formal brasileiro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Fornecer informações sobre o mercado de trabalho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formal brasileiro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RAIS Objetivos Estatísticos: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Subsidiar as políticas de formação de mão-de-obra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e a política salarial ; Fornecer informações sobre o mercado de trabalho formal brasileiro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https://www.ufjf.br/econs/files/2010/05/RAIS-e-CAGED-Introdu%c3%a7%c3%a3o-%c3%a0s-Bases-de-Dados-12-de-Abril-de-2010.pdf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71093c7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71093c7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bge.gov.br/explica/codigos-dos-municipios.php" TargetMode="External"/><Relationship Id="rId4" Type="http://schemas.openxmlformats.org/officeDocument/2006/relationships/hyperlink" Target="https://concla.ibge.gov.br/busca-online-cnae.html?view=estrutura" TargetMode="External"/><Relationship Id="rId5" Type="http://schemas.openxmlformats.org/officeDocument/2006/relationships/hyperlink" Target="http://www.mtecbo.gov.br/cbosite/pages/home.jsf" TargetMode="External"/><Relationship Id="rId6" Type="http://schemas.openxmlformats.org/officeDocument/2006/relationships/hyperlink" Target="https://app.powerbi.com/view?r=eyJrIjoiMDNkY2QyMWQtNGEzZS00OGZjLTkyN2YtNjEzZjE3NTgxMzUyIiwidCI6IjNlYzkyOTY5LTVhNTEtNGYxOC04YWM5LWVmOThmYmFmYTk3OCJ9" TargetMode="External"/><Relationship Id="rId7" Type="http://schemas.openxmlformats.org/officeDocument/2006/relationships/hyperlink" Target="https://app.powerbi.com/view?r=eyJrIjoiYTJlODQ5MWYtYzgyMi00NDA3LWJjNjAtYjI2NTI1MzViYTdlIiwidCI6IjNlYzkyOTY5LTVhNTEtNGYxOC04YWM5LWVmOThmYmFmYTk3OCJ9" TargetMode="External"/><Relationship Id="rId8" Type="http://schemas.openxmlformats.org/officeDocument/2006/relationships/hyperlink" Target="http://www.rais.gov.br/sitio/index.jsf#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pdet.mte.gov.br/microdados-rais-e-caged" TargetMode="External"/><Relationship Id="rId5" Type="http://schemas.openxmlformats.org/officeDocument/2006/relationships/hyperlink" Target="https://filezilla-project.org/download.php?platform=win64" TargetMode="External"/><Relationship Id="rId6" Type="http://schemas.openxmlformats.org/officeDocument/2006/relationships/hyperlink" Target="http://ftp.mtps.gov.br/pdet/microdados/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5400" y="981600"/>
            <a:ext cx="4213200" cy="25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3"/>
          <p:cNvSpPr txBox="1"/>
          <p:nvPr/>
        </p:nvSpPr>
        <p:spPr>
          <a:xfrm>
            <a:off x="1848150" y="3807550"/>
            <a:ext cx="54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CAGED - Cadastro Geral de Empregados e Desempregados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50" y="732425"/>
            <a:ext cx="8343050" cy="17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1"/>
          <p:cNvSpPr txBox="1"/>
          <p:nvPr/>
        </p:nvSpPr>
        <p:spPr>
          <a:xfrm>
            <a:off x="182725" y="152400"/>
            <a:ext cx="1926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Variables_CAGED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1"/>
          <p:cNvSpPr/>
          <p:nvPr/>
        </p:nvSpPr>
        <p:spPr>
          <a:xfrm>
            <a:off x="6228350" y="617350"/>
            <a:ext cx="13389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5" y="2433900"/>
            <a:ext cx="42005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1400" y="2433900"/>
            <a:ext cx="2767673" cy="24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1473" y="2586300"/>
            <a:ext cx="1630127" cy="156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1"/>
          <p:cNvSpPr/>
          <p:nvPr/>
        </p:nvSpPr>
        <p:spPr>
          <a:xfrm>
            <a:off x="5020825" y="617350"/>
            <a:ext cx="13389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1"/>
          <p:cNvSpPr/>
          <p:nvPr/>
        </p:nvSpPr>
        <p:spPr>
          <a:xfrm>
            <a:off x="7361475" y="617350"/>
            <a:ext cx="13389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00" y="783600"/>
            <a:ext cx="8396015" cy="17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2"/>
          <p:cNvSpPr txBox="1"/>
          <p:nvPr/>
        </p:nvSpPr>
        <p:spPr>
          <a:xfrm>
            <a:off x="182725" y="152400"/>
            <a:ext cx="1926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Variables_CAGED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724149"/>
            <a:ext cx="16668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9025" y="2661124"/>
            <a:ext cx="16668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4275" y="2486073"/>
            <a:ext cx="1398822" cy="25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61750" y="3941374"/>
            <a:ext cx="15716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8700" y="2571749"/>
            <a:ext cx="16668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2"/>
          <p:cNvSpPr/>
          <p:nvPr/>
        </p:nvSpPr>
        <p:spPr>
          <a:xfrm>
            <a:off x="152400" y="783600"/>
            <a:ext cx="20154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2"/>
          <p:cNvSpPr/>
          <p:nvPr/>
        </p:nvSpPr>
        <p:spPr>
          <a:xfrm>
            <a:off x="1819275" y="783600"/>
            <a:ext cx="20154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2"/>
          <p:cNvSpPr/>
          <p:nvPr/>
        </p:nvSpPr>
        <p:spPr>
          <a:xfrm>
            <a:off x="4906975" y="783600"/>
            <a:ext cx="20862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2"/>
          <p:cNvSpPr/>
          <p:nvPr/>
        </p:nvSpPr>
        <p:spPr>
          <a:xfrm>
            <a:off x="6993175" y="783600"/>
            <a:ext cx="12297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2"/>
          <p:cNvSpPr/>
          <p:nvPr/>
        </p:nvSpPr>
        <p:spPr>
          <a:xfrm>
            <a:off x="8222875" y="783600"/>
            <a:ext cx="5526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3"/>
          <p:cNvSpPr txBox="1"/>
          <p:nvPr/>
        </p:nvSpPr>
        <p:spPr>
          <a:xfrm>
            <a:off x="299725" y="531325"/>
            <a:ext cx="26208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3"/>
          <p:cNvSpPr txBox="1"/>
          <p:nvPr/>
        </p:nvSpPr>
        <p:spPr>
          <a:xfrm>
            <a:off x="299725" y="1055425"/>
            <a:ext cx="8416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Códigos dos municípios IBGE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https://www.ibge.gov.br/explica/codigos-dos-municipios.php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CNAE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https://concla.ibge.gov.br/busca-online-cnae.html?view=estrutura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http://www.mtecbo.gov.br/cbosite/pages/home.jsf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https://app.powerbi.com/view?r=eyJrIjoiMDNkY2QyMWQtNGEzZS00OGZjLTkyN2YtNjEzZjE3NTgxMzUyIiwidCI6IjNlYzkyOTY5LTVhNTEtNGYxOC04YWM5LWVmOThmYmFmYTk3OCJ9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Painel de informações da RAIS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https://app.powerbi.com/view?r=eyJrIjoiYTJlODQ5MWYtYzgyMi00NDA3LWJjNjAtYjI2NTI1MzViYTdlIiwidCI6IjNlYzkyOTY5LTVhNTEtNGYxOC04YWM5LWVmOThmYmFmYTk3OCJ9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http://www.rais.gov.br/sitio/index.jsf#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025" y="152400"/>
            <a:ext cx="554251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4"/>
          <p:cNvSpPr txBox="1"/>
          <p:nvPr/>
        </p:nvSpPr>
        <p:spPr>
          <a:xfrm>
            <a:off x="7147450" y="3513600"/>
            <a:ext cx="14562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4"/>
          <p:cNvSpPr txBox="1"/>
          <p:nvPr/>
        </p:nvSpPr>
        <p:spPr>
          <a:xfrm>
            <a:off x="182725" y="72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4"/>
          <p:cNvSpPr txBox="1"/>
          <p:nvPr/>
        </p:nvSpPr>
        <p:spPr>
          <a:xfrm>
            <a:off x="182725" y="152400"/>
            <a:ext cx="1926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CAGED?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4"/>
          <p:cNvSpPr txBox="1"/>
          <p:nvPr/>
        </p:nvSpPr>
        <p:spPr>
          <a:xfrm>
            <a:off x="182725" y="661575"/>
            <a:ext cx="2980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CAGED - Cadastro Geral de Empregados e Desempregados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Register of Employed and Unemployed. National and monthly labor market information created with the law 4.923 of 23/12/1965.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4"/>
          <p:cNvSpPr txBox="1"/>
          <p:nvPr/>
        </p:nvSpPr>
        <p:spPr>
          <a:xfrm>
            <a:off x="182725" y="2696900"/>
            <a:ext cx="1926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RAIS?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4"/>
          <p:cNvSpPr txBox="1"/>
          <p:nvPr/>
        </p:nvSpPr>
        <p:spPr>
          <a:xfrm>
            <a:off x="182725" y="3097100"/>
            <a:ext cx="29805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RAIS - Relação Anual de Informações Sociais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List of Social information.National scope annual periodicity created from decree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76.900 -  23/12/1975.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1471093c7c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50" y="627675"/>
            <a:ext cx="5497976" cy="42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471093c7ce_0_5"/>
          <p:cNvSpPr txBox="1"/>
          <p:nvPr/>
        </p:nvSpPr>
        <p:spPr>
          <a:xfrm>
            <a:off x="5231900" y="243175"/>
            <a:ext cx="3792600" cy="369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Steps: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1 - </a:t>
            </a:r>
            <a:r>
              <a:rPr lang="pt-BR" sz="1100"/>
              <a:t>Inside the page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http://pdet.mte.gov.br/microdados-rais-e-caged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2 - Use Mozilla browser to download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filezilla-project.org  </a:t>
            </a:r>
            <a:r>
              <a:rPr lang="pt-BR" sz="7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https://filezilla-project.org/download.php?platform=win64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3 - Click on the green button to download, as shown in the figure to the side.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4 - Install it in your computer.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5 -  Open the software.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6- Fill the “Host” using the link from RAIS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chemeClr val="dk1"/>
                </a:solidFill>
                <a:highlight>
                  <a:srgbClr val="FFFFFF"/>
                </a:highlight>
              </a:rPr>
              <a:t>ftp://</a:t>
            </a:r>
            <a:r>
              <a:rPr lang="pt-BR" sz="75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ftp.mtps.gov.br/pdet/microdados/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7 -  Click on “conexão rápida”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8 - Get the desired data from the folders that appeared.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3" name="Google Shape;73;g1471093c7ce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7588" y="3900825"/>
            <a:ext cx="41624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1471093c7ce_0_5"/>
          <p:cNvSpPr/>
          <p:nvPr/>
        </p:nvSpPr>
        <p:spPr>
          <a:xfrm>
            <a:off x="3498125" y="4208050"/>
            <a:ext cx="1309500" cy="7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g1471093c7ce_0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4447" y="4203575"/>
            <a:ext cx="1400100" cy="5765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53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5"/>
          <p:cNvSpPr txBox="1"/>
          <p:nvPr/>
        </p:nvSpPr>
        <p:spPr>
          <a:xfrm>
            <a:off x="53450" y="13350"/>
            <a:ext cx="1549800" cy="40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5"/>
          <p:cNvSpPr txBox="1"/>
          <p:nvPr/>
        </p:nvSpPr>
        <p:spPr>
          <a:xfrm>
            <a:off x="2444525" y="2686050"/>
            <a:ext cx="6244200" cy="40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13" y="743750"/>
            <a:ext cx="8393176" cy="17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6"/>
          <p:cNvSpPr txBox="1"/>
          <p:nvPr/>
        </p:nvSpPr>
        <p:spPr>
          <a:xfrm>
            <a:off x="182725" y="152400"/>
            <a:ext cx="1926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Variables_CAGED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46"/>
          <p:cNvPicPr preferRelativeResize="0"/>
          <p:nvPr/>
        </p:nvPicPr>
        <p:blipFill rotWithShape="1">
          <a:blip r:embed="rId4">
            <a:alphaModFix/>
          </a:blip>
          <a:srcRect b="23564" l="0" r="0" t="0"/>
          <a:stretch/>
        </p:blipFill>
        <p:spPr>
          <a:xfrm>
            <a:off x="182725" y="2477500"/>
            <a:ext cx="2724150" cy="25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6"/>
          <p:cNvSpPr/>
          <p:nvPr/>
        </p:nvSpPr>
        <p:spPr>
          <a:xfrm>
            <a:off x="1481550" y="552600"/>
            <a:ext cx="1776900" cy="46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8500" y="2549112"/>
            <a:ext cx="5519982" cy="23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13" y="743750"/>
            <a:ext cx="8393176" cy="17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7"/>
          <p:cNvSpPr txBox="1"/>
          <p:nvPr/>
        </p:nvSpPr>
        <p:spPr>
          <a:xfrm>
            <a:off x="182725" y="152400"/>
            <a:ext cx="1926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Variables_CAGED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7"/>
          <p:cNvSpPr/>
          <p:nvPr/>
        </p:nvSpPr>
        <p:spPr>
          <a:xfrm>
            <a:off x="3083850" y="552600"/>
            <a:ext cx="2746500" cy="46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0750" y="2571750"/>
            <a:ext cx="3552697" cy="23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7"/>
          <p:cNvPicPr preferRelativeResize="0"/>
          <p:nvPr/>
        </p:nvPicPr>
        <p:blipFill rotWithShape="1">
          <a:blip r:embed="rId5">
            <a:alphaModFix/>
          </a:blip>
          <a:srcRect b="45127" l="0" r="0" t="0"/>
          <a:stretch/>
        </p:blipFill>
        <p:spPr>
          <a:xfrm>
            <a:off x="182725" y="2571749"/>
            <a:ext cx="2276475" cy="22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13" y="743750"/>
            <a:ext cx="8393176" cy="17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8"/>
          <p:cNvSpPr txBox="1"/>
          <p:nvPr/>
        </p:nvSpPr>
        <p:spPr>
          <a:xfrm>
            <a:off x="182725" y="152400"/>
            <a:ext cx="1926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Variables_CAGED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8"/>
          <p:cNvSpPr/>
          <p:nvPr/>
        </p:nvSpPr>
        <p:spPr>
          <a:xfrm>
            <a:off x="5870600" y="552600"/>
            <a:ext cx="713700" cy="46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0275" y="2477500"/>
            <a:ext cx="2020782" cy="23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13" y="743750"/>
            <a:ext cx="8393176" cy="17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9"/>
          <p:cNvSpPr txBox="1"/>
          <p:nvPr/>
        </p:nvSpPr>
        <p:spPr>
          <a:xfrm>
            <a:off x="182725" y="152400"/>
            <a:ext cx="1926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Variables_CAGED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9"/>
          <p:cNvSpPr txBox="1"/>
          <p:nvPr/>
        </p:nvSpPr>
        <p:spPr>
          <a:xfrm>
            <a:off x="4045963" y="1087275"/>
            <a:ext cx="2189400" cy="10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Saldo de movimentação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para admissão 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-1 para desligamento)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9"/>
          <p:cNvSpPr/>
          <p:nvPr/>
        </p:nvSpPr>
        <p:spPr>
          <a:xfrm>
            <a:off x="6436100" y="664625"/>
            <a:ext cx="13869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9"/>
          <p:cNvSpPr/>
          <p:nvPr/>
        </p:nvSpPr>
        <p:spPr>
          <a:xfrm>
            <a:off x="7930675" y="586350"/>
            <a:ext cx="7944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463" y="2477488"/>
            <a:ext cx="78962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50" y="732425"/>
            <a:ext cx="8343050" cy="17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0"/>
          <p:cNvSpPr txBox="1"/>
          <p:nvPr/>
        </p:nvSpPr>
        <p:spPr>
          <a:xfrm>
            <a:off x="182725" y="152400"/>
            <a:ext cx="1926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Variables_CAGED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75" y="2492050"/>
            <a:ext cx="2061257" cy="24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7232" y="2586300"/>
            <a:ext cx="17049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2207" y="2586300"/>
            <a:ext cx="17240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2207" y="3605475"/>
            <a:ext cx="22764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0"/>
          <p:cNvSpPr/>
          <p:nvPr/>
        </p:nvSpPr>
        <p:spPr>
          <a:xfrm>
            <a:off x="182725" y="651150"/>
            <a:ext cx="11367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0"/>
          <p:cNvSpPr/>
          <p:nvPr/>
        </p:nvSpPr>
        <p:spPr>
          <a:xfrm>
            <a:off x="2827575" y="651150"/>
            <a:ext cx="6462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0"/>
          <p:cNvSpPr/>
          <p:nvPr/>
        </p:nvSpPr>
        <p:spPr>
          <a:xfrm>
            <a:off x="3276200" y="651150"/>
            <a:ext cx="6462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0"/>
          <p:cNvSpPr/>
          <p:nvPr/>
        </p:nvSpPr>
        <p:spPr>
          <a:xfrm>
            <a:off x="3912475" y="651150"/>
            <a:ext cx="11367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