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interpreting-the-results-of-linear-regression-using-ols-summary/" TargetMode="External"/><Relationship Id="rId3" Type="http://schemas.openxmlformats.org/officeDocument/2006/relationships/hyperlink" Target="https://medium.com/swlh/interpreting-linear-regression-through-statsmodels-summary-4796d359035a"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u="sng">
                <a:solidFill>
                  <a:schemeClr val="hlink"/>
                </a:solidFill>
                <a:hlinkClick r:id="rId2"/>
              </a:rPr>
              <a:t>https://www.geeksforgeeks.org/interpreting-the-results-of-linear-regression-using-ols-summary/</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u="sng">
                <a:solidFill>
                  <a:schemeClr val="hlink"/>
                </a:solidFill>
                <a:hlinkClick r:id="rId3"/>
              </a:rPr>
              <a:t>https://medium.com/swlh/interpreting-linear-regression-through-statsmodels-summary-4796d359035a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943525" y="1171700"/>
            <a:ext cx="5256951" cy="3200900"/>
          </a:xfrm>
          <a:prstGeom prst="rect">
            <a:avLst/>
          </a:prstGeom>
          <a:noFill/>
          <a:ln>
            <a:noFill/>
          </a:ln>
        </p:spPr>
      </p:pic>
      <p:sp>
        <p:nvSpPr>
          <p:cNvPr id="55" name="Google Shape;55;p13"/>
          <p:cNvSpPr/>
          <p:nvPr/>
        </p:nvSpPr>
        <p:spPr>
          <a:xfrm>
            <a:off x="2450425" y="4402975"/>
            <a:ext cx="3673500" cy="5541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7908975" y="187025"/>
            <a:ext cx="9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7" name="Google Shape;57;p13"/>
          <p:cNvSpPr txBox="1"/>
          <p:nvPr/>
        </p:nvSpPr>
        <p:spPr>
          <a:xfrm>
            <a:off x="2507975" y="587225"/>
            <a:ext cx="3290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800">
                <a:solidFill>
                  <a:schemeClr val="dk1"/>
                </a:solidFill>
              </a:rPr>
              <a:t>Ordinary Least Squares(OLS): </a:t>
            </a:r>
            <a:r>
              <a:rPr lang="pt-BR" sz="800">
                <a:solidFill>
                  <a:schemeClr val="dk1"/>
                </a:solidFill>
              </a:rPr>
              <a:t>This model gives best approximate of true population regression line. The principle of OLS is to minimize the square of errors ( </a:t>
            </a:r>
            <a:r>
              <a:rPr b="1" lang="pt-BR" sz="800">
                <a:solidFill>
                  <a:schemeClr val="dk1"/>
                </a:solidFill>
              </a:rPr>
              <a:t>∑e</a:t>
            </a:r>
            <a:r>
              <a:rPr b="1" baseline="-25000" lang="pt-BR" sz="800">
                <a:solidFill>
                  <a:schemeClr val="dk1"/>
                </a:solidFill>
              </a:rPr>
              <a:t>i</a:t>
            </a:r>
            <a:r>
              <a:rPr b="1" baseline="30000" lang="pt-BR" sz="800">
                <a:solidFill>
                  <a:schemeClr val="dk1"/>
                </a:solidFill>
              </a:rPr>
              <a:t>2</a:t>
            </a:r>
            <a:r>
              <a:rPr b="1" lang="pt-BR" sz="800">
                <a:solidFill>
                  <a:schemeClr val="dk1"/>
                </a:solidFill>
              </a:rPr>
              <a:t> </a:t>
            </a:r>
            <a:r>
              <a:rPr lang="pt-BR" sz="800">
                <a:solidFill>
                  <a:schemeClr val="dk1"/>
                </a:solidFill>
              </a:rPr>
              <a:t>).</a:t>
            </a:r>
            <a:endParaRPr sz="1100"/>
          </a:p>
        </p:txBody>
      </p:sp>
      <p:cxnSp>
        <p:nvCxnSpPr>
          <p:cNvPr id="58" name="Google Shape;58;p13"/>
          <p:cNvCxnSpPr/>
          <p:nvPr/>
        </p:nvCxnSpPr>
        <p:spPr>
          <a:xfrm flipH="1">
            <a:off x="3927925" y="1028700"/>
            <a:ext cx="13200" cy="227400"/>
          </a:xfrm>
          <a:prstGeom prst="straightConnector1">
            <a:avLst/>
          </a:prstGeom>
          <a:noFill/>
          <a:ln cap="flat" cmpd="sng" w="19050">
            <a:solidFill>
              <a:srgbClr val="FF0000"/>
            </a:solidFill>
            <a:prstDash val="solid"/>
            <a:round/>
            <a:headEnd len="med" w="med" type="none"/>
            <a:tailEnd len="med" w="med" type="none"/>
          </a:ln>
        </p:spPr>
      </p:cxnSp>
      <p:cxnSp>
        <p:nvCxnSpPr>
          <p:cNvPr id="59" name="Google Shape;59;p13"/>
          <p:cNvCxnSpPr/>
          <p:nvPr/>
        </p:nvCxnSpPr>
        <p:spPr>
          <a:xfrm>
            <a:off x="1755550" y="1171700"/>
            <a:ext cx="248400" cy="378000"/>
          </a:xfrm>
          <a:prstGeom prst="straightConnector1">
            <a:avLst/>
          </a:prstGeom>
          <a:noFill/>
          <a:ln cap="flat" cmpd="sng" w="19050">
            <a:solidFill>
              <a:srgbClr val="FF0000"/>
            </a:solidFill>
            <a:prstDash val="solid"/>
            <a:round/>
            <a:headEnd len="med" w="med" type="none"/>
            <a:tailEnd len="med" w="med" type="none"/>
          </a:ln>
        </p:spPr>
      </p:cxnSp>
      <p:sp>
        <p:nvSpPr>
          <p:cNvPr id="60" name="Google Shape;60;p13"/>
          <p:cNvSpPr txBox="1"/>
          <p:nvPr/>
        </p:nvSpPr>
        <p:spPr>
          <a:xfrm>
            <a:off x="480975" y="293925"/>
            <a:ext cx="1910400" cy="101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pt-BR" sz="800">
                <a:solidFill>
                  <a:schemeClr val="dk1"/>
                </a:solidFill>
              </a:rPr>
              <a:t>Dependent variable: </a:t>
            </a:r>
            <a:r>
              <a:rPr lang="pt-BR" sz="800">
                <a:solidFill>
                  <a:schemeClr val="dk1"/>
                </a:solidFill>
              </a:rPr>
              <a:t>Dependent variable is one that is going to depend on other variables. In this regression analysis </a:t>
            </a:r>
            <a:r>
              <a:rPr b="1" lang="pt-BR" sz="800">
                <a:solidFill>
                  <a:schemeClr val="dk1"/>
                </a:solidFill>
              </a:rPr>
              <a:t>Y</a:t>
            </a:r>
            <a:r>
              <a:rPr lang="pt-BR" sz="800">
                <a:solidFill>
                  <a:schemeClr val="dk1"/>
                </a:solidFill>
              </a:rPr>
              <a:t> is our dependent variable because we want to analyse the effect of </a:t>
            </a:r>
            <a:r>
              <a:rPr b="1" lang="pt-BR" sz="800">
                <a:solidFill>
                  <a:schemeClr val="dk1"/>
                </a:solidFill>
              </a:rPr>
              <a:t>X </a:t>
            </a:r>
            <a:r>
              <a:rPr lang="pt-BR" sz="800">
                <a:solidFill>
                  <a:schemeClr val="dk1"/>
                </a:solidFill>
              </a:rPr>
              <a:t>on </a:t>
            </a:r>
            <a:r>
              <a:rPr b="1" lang="pt-BR" sz="800">
                <a:solidFill>
                  <a:schemeClr val="dk1"/>
                </a:solidFill>
              </a:rPr>
              <a:t>Y.</a:t>
            </a:r>
            <a:endParaRPr b="1" sz="800">
              <a:solidFill>
                <a:schemeClr val="dk1"/>
              </a:solidFill>
            </a:endParaRPr>
          </a:p>
        </p:txBody>
      </p:sp>
      <p:sp>
        <p:nvSpPr>
          <p:cNvPr id="61" name="Google Shape;61;p13"/>
          <p:cNvSpPr txBox="1"/>
          <p:nvPr/>
        </p:nvSpPr>
        <p:spPr>
          <a:xfrm>
            <a:off x="566375" y="1385600"/>
            <a:ext cx="1116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800">
                <a:solidFill>
                  <a:schemeClr val="dk1"/>
                </a:solidFill>
              </a:rPr>
              <a:t>Number of observations: </a:t>
            </a:r>
            <a:r>
              <a:rPr lang="pt-BR" sz="800">
                <a:solidFill>
                  <a:schemeClr val="dk1"/>
                </a:solidFill>
              </a:rPr>
              <a:t>The number of observation is the size of our sample, i.e. N = 150.</a:t>
            </a:r>
            <a:endParaRPr sz="1100"/>
          </a:p>
        </p:txBody>
      </p:sp>
      <p:cxnSp>
        <p:nvCxnSpPr>
          <p:cNvPr id="62" name="Google Shape;62;p13"/>
          <p:cNvCxnSpPr>
            <a:stCxn id="61" idx="3"/>
          </p:cNvCxnSpPr>
          <p:nvPr/>
        </p:nvCxnSpPr>
        <p:spPr>
          <a:xfrm>
            <a:off x="1683275" y="1847300"/>
            <a:ext cx="248400" cy="297600"/>
          </a:xfrm>
          <a:prstGeom prst="straightConnector1">
            <a:avLst/>
          </a:prstGeom>
          <a:noFill/>
          <a:ln cap="flat" cmpd="sng" w="19050">
            <a:solidFill>
              <a:srgbClr val="FF0000"/>
            </a:solidFill>
            <a:prstDash val="solid"/>
            <a:round/>
            <a:headEnd len="med" w="med" type="none"/>
            <a:tailEnd len="med" w="med" type="none"/>
          </a:ln>
        </p:spPr>
      </p:cxnSp>
      <p:cxnSp>
        <p:nvCxnSpPr>
          <p:cNvPr id="63" name="Google Shape;63;p13"/>
          <p:cNvCxnSpPr/>
          <p:nvPr/>
        </p:nvCxnSpPr>
        <p:spPr>
          <a:xfrm flipH="1" rot="10800000">
            <a:off x="1458750" y="2320700"/>
            <a:ext cx="537300" cy="372900"/>
          </a:xfrm>
          <a:prstGeom prst="straightConnector1">
            <a:avLst/>
          </a:prstGeom>
          <a:noFill/>
          <a:ln cap="flat" cmpd="sng" w="19050">
            <a:solidFill>
              <a:srgbClr val="FF0000"/>
            </a:solidFill>
            <a:prstDash val="solid"/>
            <a:round/>
            <a:headEnd len="med" w="med" type="none"/>
            <a:tailEnd len="med" w="med" type="none"/>
          </a:ln>
        </p:spPr>
      </p:cxnSp>
      <p:sp>
        <p:nvSpPr>
          <p:cNvPr id="64" name="Google Shape;64;p13"/>
          <p:cNvSpPr txBox="1"/>
          <p:nvPr/>
        </p:nvSpPr>
        <p:spPr>
          <a:xfrm>
            <a:off x="130775" y="2288750"/>
            <a:ext cx="1552500" cy="192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pt-BR" sz="800">
                <a:solidFill>
                  <a:schemeClr val="dk1"/>
                </a:solidFill>
              </a:rPr>
              <a:t>Degree of freedom(df) of residuals: </a:t>
            </a:r>
            <a:r>
              <a:rPr lang="pt-BR" sz="800">
                <a:solidFill>
                  <a:schemeClr val="dk1"/>
                </a:solidFill>
              </a:rPr>
              <a:t>number of independent observations on the basis of which the sum of squares is calculated.</a:t>
            </a:r>
            <a:endParaRPr sz="800">
              <a:solidFill>
                <a:schemeClr val="dk1"/>
              </a:solidFill>
            </a:endParaRPr>
          </a:p>
          <a:p>
            <a:pPr indent="0" lvl="0" marL="0" rtl="0" algn="l">
              <a:lnSpc>
                <a:spcPct val="115000"/>
              </a:lnSpc>
              <a:spcBef>
                <a:spcPts val="400"/>
              </a:spcBef>
              <a:spcAft>
                <a:spcPts val="0"/>
              </a:spcAft>
              <a:buNone/>
            </a:pPr>
            <a:r>
              <a:rPr lang="pt-BR" sz="800">
                <a:solidFill>
                  <a:schemeClr val="dk1"/>
                </a:solidFill>
              </a:rPr>
              <a:t> </a:t>
            </a:r>
            <a:r>
              <a:rPr b="1" i="1" lang="pt-BR" sz="800">
                <a:solidFill>
                  <a:schemeClr val="dk1"/>
                </a:solidFill>
              </a:rPr>
              <a:t>D . f  = N – K</a:t>
            </a:r>
            <a:endParaRPr b="1" i="1" sz="800">
              <a:solidFill>
                <a:schemeClr val="dk1"/>
              </a:solidFill>
            </a:endParaRPr>
          </a:p>
          <a:p>
            <a:pPr indent="0" lvl="0" marL="0" rtl="0" algn="l">
              <a:lnSpc>
                <a:spcPct val="115000"/>
              </a:lnSpc>
              <a:spcBef>
                <a:spcPts val="400"/>
              </a:spcBef>
              <a:spcAft>
                <a:spcPts val="0"/>
              </a:spcAft>
              <a:buNone/>
            </a:pPr>
            <a:r>
              <a:rPr i="1" lang="pt-BR" sz="800">
                <a:solidFill>
                  <a:schemeClr val="dk1"/>
                </a:solidFill>
              </a:rPr>
              <a:t> </a:t>
            </a:r>
            <a:r>
              <a:rPr b="1" i="1" lang="pt-BR" sz="800">
                <a:solidFill>
                  <a:schemeClr val="dk1"/>
                </a:solidFill>
              </a:rPr>
              <a:t>N = </a:t>
            </a:r>
            <a:r>
              <a:rPr i="1" lang="pt-BR" sz="800">
                <a:solidFill>
                  <a:schemeClr val="dk1"/>
                </a:solidFill>
              </a:rPr>
              <a:t>sample size(no. of observations) </a:t>
            </a:r>
            <a:endParaRPr i="1" sz="800">
              <a:solidFill>
                <a:schemeClr val="dk1"/>
              </a:solidFill>
            </a:endParaRPr>
          </a:p>
          <a:p>
            <a:pPr indent="0" lvl="0" marL="0" rtl="0" algn="l">
              <a:lnSpc>
                <a:spcPct val="115000"/>
              </a:lnSpc>
              <a:spcBef>
                <a:spcPts val="400"/>
              </a:spcBef>
              <a:spcAft>
                <a:spcPts val="0"/>
              </a:spcAft>
              <a:buNone/>
            </a:pPr>
            <a:r>
              <a:rPr i="1" lang="pt-BR" sz="800">
                <a:solidFill>
                  <a:schemeClr val="dk1"/>
                </a:solidFill>
              </a:rPr>
              <a:t> </a:t>
            </a:r>
            <a:r>
              <a:rPr b="1" i="1" lang="pt-BR" sz="800">
                <a:solidFill>
                  <a:schemeClr val="dk1"/>
                </a:solidFill>
              </a:rPr>
              <a:t>K = </a:t>
            </a:r>
            <a:r>
              <a:rPr i="1" lang="pt-BR" sz="800">
                <a:solidFill>
                  <a:schemeClr val="dk1"/>
                </a:solidFill>
              </a:rPr>
              <a:t>number of variables + 1</a:t>
            </a:r>
            <a:endParaRPr b="1" i="1" sz="800">
              <a:solidFill>
                <a:schemeClr val="dk1"/>
              </a:solidFill>
            </a:endParaRPr>
          </a:p>
          <a:p>
            <a:pPr indent="0" lvl="0" marL="0" rtl="0" algn="l">
              <a:lnSpc>
                <a:spcPct val="115000"/>
              </a:lnSpc>
              <a:spcBef>
                <a:spcPts val="400"/>
              </a:spcBef>
              <a:spcAft>
                <a:spcPts val="400"/>
              </a:spcAft>
              <a:buNone/>
            </a:pPr>
            <a:r>
              <a:rPr lang="pt-BR" sz="800">
                <a:solidFill>
                  <a:schemeClr val="dk1"/>
                </a:solidFill>
              </a:rPr>
              <a:t>D.f Residuals = 50291 – (1+1) = 50289 </a:t>
            </a:r>
            <a:endParaRPr i="1" sz="800">
              <a:solidFill>
                <a:schemeClr val="dk1"/>
              </a:solidFill>
            </a:endParaRPr>
          </a:p>
        </p:txBody>
      </p:sp>
      <p:pic>
        <p:nvPicPr>
          <p:cNvPr id="65" name="Google Shape;65;p13"/>
          <p:cNvPicPr preferRelativeResize="0"/>
          <p:nvPr/>
        </p:nvPicPr>
        <p:blipFill>
          <a:blip r:embed="rId4">
            <a:alphaModFix/>
          </a:blip>
          <a:stretch>
            <a:fillRect/>
          </a:stretch>
        </p:blipFill>
        <p:spPr>
          <a:xfrm>
            <a:off x="2657301" y="4620850"/>
            <a:ext cx="1638724" cy="502975"/>
          </a:xfrm>
          <a:prstGeom prst="rect">
            <a:avLst/>
          </a:prstGeom>
          <a:noFill/>
          <a:ln>
            <a:noFill/>
          </a:ln>
        </p:spPr>
      </p:pic>
      <p:pic>
        <p:nvPicPr>
          <p:cNvPr id="66" name="Google Shape;66;p13"/>
          <p:cNvPicPr preferRelativeResize="0"/>
          <p:nvPr/>
        </p:nvPicPr>
        <p:blipFill>
          <a:blip r:embed="rId5">
            <a:alphaModFix/>
          </a:blip>
          <a:stretch>
            <a:fillRect/>
          </a:stretch>
        </p:blipFill>
        <p:spPr>
          <a:xfrm>
            <a:off x="4415126" y="4668350"/>
            <a:ext cx="1314450" cy="485775"/>
          </a:xfrm>
          <a:prstGeom prst="rect">
            <a:avLst/>
          </a:prstGeom>
          <a:noFill/>
          <a:ln>
            <a:noFill/>
          </a:ln>
        </p:spPr>
      </p:pic>
      <p:sp>
        <p:nvSpPr>
          <p:cNvPr id="67" name="Google Shape;67;p13"/>
          <p:cNvSpPr txBox="1"/>
          <p:nvPr/>
        </p:nvSpPr>
        <p:spPr>
          <a:xfrm>
            <a:off x="2450425" y="4455325"/>
            <a:ext cx="19647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rPr b="1" lang="pt-BR" sz="800">
                <a:solidFill>
                  <a:srgbClr val="273239"/>
                </a:solidFill>
                <a:highlight>
                  <a:srgbClr val="FFFFFF"/>
                </a:highlight>
              </a:rPr>
              <a:t>Standard error of intercept term (b1): </a:t>
            </a:r>
            <a:endParaRPr b="1" sz="1100">
              <a:solidFill>
                <a:schemeClr val="dk1"/>
              </a:solidFill>
            </a:endParaRPr>
          </a:p>
        </p:txBody>
      </p:sp>
      <p:cxnSp>
        <p:nvCxnSpPr>
          <p:cNvPr id="68" name="Google Shape;68;p13"/>
          <p:cNvCxnSpPr>
            <a:stCxn id="67" idx="0"/>
          </p:cNvCxnSpPr>
          <p:nvPr/>
        </p:nvCxnSpPr>
        <p:spPr>
          <a:xfrm flipH="1" rot="10800000">
            <a:off x="3432775" y="3163825"/>
            <a:ext cx="407100" cy="1291500"/>
          </a:xfrm>
          <a:prstGeom prst="straightConnector1">
            <a:avLst/>
          </a:prstGeom>
          <a:noFill/>
          <a:ln cap="flat" cmpd="sng" w="9525">
            <a:solidFill>
              <a:srgbClr val="FF0000"/>
            </a:solidFill>
            <a:prstDash val="solid"/>
            <a:round/>
            <a:headEnd len="med" w="med" type="none"/>
            <a:tailEnd len="med" w="med" type="none"/>
          </a:ln>
        </p:spPr>
      </p:cxnSp>
      <p:sp>
        <p:nvSpPr>
          <p:cNvPr id="69" name="Google Shape;69;p13"/>
          <p:cNvSpPr txBox="1"/>
          <p:nvPr/>
        </p:nvSpPr>
        <p:spPr>
          <a:xfrm>
            <a:off x="4115250" y="4436925"/>
            <a:ext cx="24516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rPr b="1" lang="pt-BR" sz="800">
                <a:solidFill>
                  <a:srgbClr val="273239"/>
                </a:solidFill>
                <a:highlight>
                  <a:srgbClr val="FFFFFF"/>
                </a:highlight>
              </a:rPr>
              <a:t>Standard error of coefficient term(b2): </a:t>
            </a:r>
            <a:endParaRPr b="1" sz="300">
              <a:solidFill>
                <a:srgbClr val="273239"/>
              </a:solidFill>
              <a:highlight>
                <a:srgbClr val="FFFFFF"/>
              </a:highlight>
            </a:endParaRPr>
          </a:p>
        </p:txBody>
      </p:sp>
      <p:sp>
        <p:nvSpPr>
          <p:cNvPr id="70" name="Google Shape;70;p13"/>
          <p:cNvSpPr txBox="1"/>
          <p:nvPr/>
        </p:nvSpPr>
        <p:spPr>
          <a:xfrm>
            <a:off x="1609250" y="4454375"/>
            <a:ext cx="66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800">
                <a:solidFill>
                  <a:srgbClr val="273239"/>
                </a:solidFill>
                <a:highlight>
                  <a:srgbClr val="FFFFFF"/>
                </a:highlight>
              </a:rPr>
              <a:t> standard deviation</a:t>
            </a:r>
            <a:endParaRPr b="1" sz="900"/>
          </a:p>
        </p:txBody>
      </p:sp>
      <p:cxnSp>
        <p:nvCxnSpPr>
          <p:cNvPr id="71" name="Google Shape;71;p13"/>
          <p:cNvCxnSpPr>
            <a:stCxn id="72" idx="1"/>
          </p:cNvCxnSpPr>
          <p:nvPr/>
        </p:nvCxnSpPr>
        <p:spPr>
          <a:xfrm flipH="1">
            <a:off x="4419750" y="2854375"/>
            <a:ext cx="2001900" cy="36600"/>
          </a:xfrm>
          <a:prstGeom prst="straightConnector1">
            <a:avLst/>
          </a:prstGeom>
          <a:noFill/>
          <a:ln cap="flat" cmpd="sng" w="9525">
            <a:solidFill>
              <a:srgbClr val="FF0000"/>
            </a:solidFill>
            <a:prstDash val="solid"/>
            <a:round/>
            <a:headEnd len="med" w="med" type="none"/>
            <a:tailEnd len="med" w="med" type="none"/>
          </a:ln>
        </p:spPr>
      </p:cxnSp>
      <p:sp>
        <p:nvSpPr>
          <p:cNvPr id="72" name="Google Shape;72;p13"/>
          <p:cNvSpPr txBox="1"/>
          <p:nvPr/>
        </p:nvSpPr>
        <p:spPr>
          <a:xfrm>
            <a:off x="6421650" y="2523475"/>
            <a:ext cx="26736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800"/>
              </a:spcAft>
              <a:buNone/>
            </a:pPr>
            <a:r>
              <a:rPr b="1" lang="pt-BR" sz="800">
                <a:solidFill>
                  <a:srgbClr val="273239"/>
                </a:solidFill>
                <a:highlight>
                  <a:srgbClr val="FFFFFF"/>
                </a:highlight>
              </a:rPr>
              <a:t>t – statistics: </a:t>
            </a:r>
            <a:r>
              <a:rPr lang="pt-BR" sz="800">
                <a:solidFill>
                  <a:srgbClr val="273239"/>
                </a:solidFill>
                <a:highlight>
                  <a:srgbClr val="FFFFFF"/>
                </a:highlight>
              </a:rPr>
              <a:t>normal distribution; </a:t>
            </a:r>
            <a:r>
              <a:rPr b="1" lang="pt-BR" sz="1000">
                <a:solidFill>
                  <a:srgbClr val="273239"/>
                </a:solidFill>
                <a:highlight>
                  <a:srgbClr val="FFFFFF"/>
                </a:highlight>
              </a:rPr>
              <a:t>b</a:t>
            </a:r>
            <a:r>
              <a:rPr b="1" lang="pt-BR" sz="650">
                <a:solidFill>
                  <a:srgbClr val="273239"/>
                </a:solidFill>
                <a:highlight>
                  <a:srgbClr val="FFFFFF"/>
                </a:highlight>
              </a:rPr>
              <a:t>1</a:t>
            </a:r>
            <a:r>
              <a:rPr b="1" lang="pt-BR" sz="1000">
                <a:solidFill>
                  <a:srgbClr val="273239"/>
                </a:solidFill>
                <a:highlight>
                  <a:srgbClr val="FFFFFF"/>
                </a:highlight>
              </a:rPr>
              <a:t>  ∼ N(B</a:t>
            </a:r>
            <a:r>
              <a:rPr b="1" lang="pt-BR" sz="650">
                <a:solidFill>
                  <a:srgbClr val="273239"/>
                </a:solidFill>
                <a:highlight>
                  <a:srgbClr val="FFFFFF"/>
                </a:highlight>
              </a:rPr>
              <a:t>1</a:t>
            </a:r>
            <a:r>
              <a:rPr b="1" lang="pt-BR" sz="1000">
                <a:solidFill>
                  <a:srgbClr val="273239"/>
                </a:solidFill>
                <a:highlight>
                  <a:srgbClr val="FFFFFF"/>
                </a:highlight>
              </a:rPr>
              <a:t>, </a:t>
            </a:r>
            <a:r>
              <a:rPr lang="pt-BR" sz="1000">
                <a:solidFill>
                  <a:srgbClr val="273239"/>
                </a:solidFill>
                <a:highlight>
                  <a:srgbClr val="FFFFFF"/>
                </a:highlight>
              </a:rPr>
              <a:t>σ</a:t>
            </a:r>
            <a:r>
              <a:rPr b="1" lang="pt-BR" sz="650">
                <a:solidFill>
                  <a:srgbClr val="273239"/>
                </a:solidFill>
                <a:highlight>
                  <a:srgbClr val="FFFFFF"/>
                </a:highlight>
              </a:rPr>
              <a:t>b12</a:t>
            </a:r>
            <a:r>
              <a:rPr b="1" lang="pt-BR" sz="1000">
                <a:solidFill>
                  <a:srgbClr val="273239"/>
                </a:solidFill>
                <a:highlight>
                  <a:srgbClr val="FFFFFF"/>
                </a:highlight>
              </a:rPr>
              <a:t>): </a:t>
            </a:r>
            <a:r>
              <a:rPr b="1" i="1" lang="pt-BR" sz="800">
                <a:solidFill>
                  <a:srgbClr val="273239"/>
                </a:solidFill>
                <a:highlight>
                  <a:srgbClr val="FFFFFF"/>
                </a:highlight>
              </a:rPr>
              <a:t>H0  : B2  = 0  ( variable X has no influence on Y); H1 : B2  ≠ 0  (X has significant impact on Y)</a:t>
            </a:r>
            <a:endParaRPr sz="800">
              <a:solidFill>
                <a:srgbClr val="273239"/>
              </a:solidFill>
              <a:highlight>
                <a:srgbClr val="FFFFFF"/>
              </a:highlight>
            </a:endParaRPr>
          </a:p>
        </p:txBody>
      </p:sp>
      <p:sp>
        <p:nvSpPr>
          <p:cNvPr id="73" name="Google Shape;73;p13"/>
          <p:cNvSpPr txBox="1"/>
          <p:nvPr/>
        </p:nvSpPr>
        <p:spPr>
          <a:xfrm>
            <a:off x="6848175" y="3099500"/>
            <a:ext cx="1995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800">
                <a:solidFill>
                  <a:srgbClr val="273239"/>
                </a:solidFill>
                <a:highlight>
                  <a:srgbClr val="FFFFFF"/>
                </a:highlight>
              </a:rPr>
              <a:t>  </a:t>
            </a:r>
            <a:r>
              <a:rPr b="1" lang="pt-BR" sz="800">
                <a:solidFill>
                  <a:srgbClr val="273239"/>
                </a:solidFill>
                <a:highlight>
                  <a:srgbClr val="FFFFFF"/>
                </a:highlight>
              </a:rPr>
              <a:t>t = (16.2513 – 0) /1.275 = 12.746</a:t>
            </a:r>
            <a:endParaRPr b="1" sz="900"/>
          </a:p>
        </p:txBody>
      </p:sp>
      <p:sp>
        <p:nvSpPr>
          <p:cNvPr id="74" name="Google Shape;74;p13"/>
          <p:cNvSpPr txBox="1"/>
          <p:nvPr/>
        </p:nvSpPr>
        <p:spPr>
          <a:xfrm>
            <a:off x="6421650" y="3309575"/>
            <a:ext cx="27453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1800"/>
              </a:spcAft>
              <a:buNone/>
            </a:pPr>
            <a:r>
              <a:rPr b="1" lang="pt-BR" sz="800">
                <a:solidFill>
                  <a:srgbClr val="273239"/>
                </a:solidFill>
                <a:highlight>
                  <a:srgbClr val="FFFFFF"/>
                </a:highlight>
              </a:rPr>
              <a:t>Confidence intervals:</a:t>
            </a:r>
            <a:r>
              <a:rPr lang="pt-BR" sz="1000">
                <a:solidFill>
                  <a:srgbClr val="273239"/>
                </a:solidFill>
                <a:highlight>
                  <a:srgbClr val="FFFFFF"/>
                </a:highlight>
              </a:rPr>
              <a:t>reject the null hypothesis</a:t>
            </a:r>
            <a:endParaRPr sz="800"/>
          </a:p>
        </p:txBody>
      </p:sp>
      <p:sp>
        <p:nvSpPr>
          <p:cNvPr id="75" name="Google Shape;75;p13"/>
          <p:cNvSpPr txBox="1"/>
          <p:nvPr/>
        </p:nvSpPr>
        <p:spPr>
          <a:xfrm>
            <a:off x="5914675" y="187025"/>
            <a:ext cx="23178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1800"/>
              </a:spcAft>
              <a:buNone/>
            </a:pPr>
            <a:r>
              <a:rPr b="1" lang="pt-BR" sz="800">
                <a:solidFill>
                  <a:srgbClr val="273239"/>
                </a:solidFill>
                <a:highlight>
                  <a:srgbClr val="FFFFFF"/>
                </a:highlight>
              </a:rPr>
              <a:t>R – squared value:</a:t>
            </a:r>
            <a:r>
              <a:rPr lang="pt-BR" sz="800">
                <a:solidFill>
                  <a:srgbClr val="273239"/>
                </a:solidFill>
                <a:highlight>
                  <a:srgbClr val="FFFFFF"/>
                </a:highlight>
              </a:rPr>
              <a:t> </a:t>
            </a:r>
            <a:r>
              <a:rPr lang="pt-BR" sz="800">
                <a:solidFill>
                  <a:srgbClr val="273239"/>
                </a:solidFill>
                <a:highlight>
                  <a:srgbClr val="FFFFFF"/>
                </a:highlight>
              </a:rPr>
              <a:t>18 % variation in Y= ‘salario_hora’ can be explained by X = ‘idade’.</a:t>
            </a:r>
            <a:endParaRPr sz="900"/>
          </a:p>
        </p:txBody>
      </p:sp>
      <p:sp>
        <p:nvSpPr>
          <p:cNvPr id="76" name="Google Shape;76;p13"/>
          <p:cNvSpPr txBox="1"/>
          <p:nvPr/>
        </p:nvSpPr>
        <p:spPr>
          <a:xfrm>
            <a:off x="5914675" y="503825"/>
            <a:ext cx="2745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800">
                <a:solidFill>
                  <a:srgbClr val="292929"/>
                </a:solidFill>
                <a:highlight>
                  <a:srgbClr val="FFFFFF"/>
                </a:highlight>
                <a:latin typeface="Georgia"/>
                <a:ea typeface="Georgia"/>
                <a:cs typeface="Georgia"/>
                <a:sym typeface="Georgia"/>
              </a:rPr>
              <a:t>Adjusted R-squared</a:t>
            </a:r>
            <a:r>
              <a:rPr lang="pt-BR" sz="800">
                <a:solidFill>
                  <a:srgbClr val="292929"/>
                </a:solidFill>
                <a:highlight>
                  <a:srgbClr val="FFFFFF"/>
                </a:highlight>
                <a:latin typeface="Georgia"/>
                <a:ea typeface="Georgia"/>
                <a:cs typeface="Georgia"/>
                <a:sym typeface="Georgia"/>
              </a:rPr>
              <a:t> is important for analyzing multiple dependent variables’ efficacy on the model.</a:t>
            </a:r>
            <a:endParaRPr sz="700"/>
          </a:p>
        </p:txBody>
      </p:sp>
      <p:sp>
        <p:nvSpPr>
          <p:cNvPr id="77" name="Google Shape;77;p13"/>
          <p:cNvSpPr txBox="1"/>
          <p:nvPr/>
        </p:nvSpPr>
        <p:spPr>
          <a:xfrm>
            <a:off x="6350025" y="1891125"/>
            <a:ext cx="2604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800">
                <a:solidFill>
                  <a:srgbClr val="2E2E2E"/>
                </a:solidFill>
              </a:rPr>
              <a:t>Akaike information criterion (AIC);</a:t>
            </a:r>
            <a:endParaRPr b="1" sz="800">
              <a:solidFill>
                <a:srgbClr val="2E2E2E"/>
              </a:solidFill>
            </a:endParaRPr>
          </a:p>
          <a:p>
            <a:pPr indent="0" lvl="0" marL="0" rtl="0" algn="l">
              <a:spcBef>
                <a:spcPts val="0"/>
              </a:spcBef>
              <a:spcAft>
                <a:spcPts val="0"/>
              </a:spcAft>
              <a:buNone/>
            </a:pPr>
            <a:r>
              <a:rPr b="1" lang="pt-BR" sz="800">
                <a:solidFill>
                  <a:srgbClr val="2E2E2E"/>
                </a:solidFill>
              </a:rPr>
              <a:t>Bayesian information criterion (BIC)</a:t>
            </a:r>
            <a:endParaRPr b="1" sz="800">
              <a:solidFill>
                <a:srgbClr val="2E2E2E"/>
              </a:solidFill>
            </a:endParaRPr>
          </a:p>
          <a:p>
            <a:pPr indent="0" lvl="0" marL="0" rtl="0" algn="l">
              <a:spcBef>
                <a:spcPts val="0"/>
              </a:spcBef>
              <a:spcAft>
                <a:spcPts val="0"/>
              </a:spcAft>
              <a:buNone/>
            </a:pPr>
            <a:r>
              <a:rPr lang="pt-BR" sz="800">
                <a:solidFill>
                  <a:srgbClr val="2E2E2E"/>
                </a:solidFill>
              </a:rPr>
              <a:t>A lower AIC or BIC value indicates a better fit.A good model is the one that has minimum AIC among all the other models.</a:t>
            </a:r>
            <a:endParaRPr sz="800">
              <a:solidFill>
                <a:srgbClr val="2E2E2E"/>
              </a:solidFill>
            </a:endParaRPr>
          </a:p>
        </p:txBody>
      </p:sp>
      <p:cxnSp>
        <p:nvCxnSpPr>
          <p:cNvPr id="78" name="Google Shape;78;p13"/>
          <p:cNvCxnSpPr>
            <a:endCxn id="76" idx="1"/>
          </p:cNvCxnSpPr>
          <p:nvPr/>
        </p:nvCxnSpPr>
        <p:spPr>
          <a:xfrm flipH="1" rot="10800000">
            <a:off x="5613775" y="719375"/>
            <a:ext cx="300900" cy="866100"/>
          </a:xfrm>
          <a:prstGeom prst="straightConnector1">
            <a:avLst/>
          </a:prstGeom>
          <a:noFill/>
          <a:ln cap="flat" cmpd="sng" w="9525">
            <a:solidFill>
              <a:srgbClr val="FF0000"/>
            </a:solidFill>
            <a:prstDash val="solid"/>
            <a:round/>
            <a:headEnd len="med" w="med" type="none"/>
            <a:tailEnd len="med" w="med" type="none"/>
          </a:ln>
        </p:spPr>
      </p:cxnSp>
      <p:sp>
        <p:nvSpPr>
          <p:cNvPr id="79" name="Google Shape;79;p13"/>
          <p:cNvSpPr txBox="1"/>
          <p:nvPr/>
        </p:nvSpPr>
        <p:spPr>
          <a:xfrm>
            <a:off x="6060450" y="8250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rgbClr val="2E2E2E"/>
                </a:solidFill>
              </a:rPr>
              <a:t>The optimal model is selected based on the highest R2 and minimum AIC and BIC.</a:t>
            </a:r>
            <a:endParaRPr sz="800"/>
          </a:p>
        </p:txBody>
      </p:sp>
      <p:sp>
        <p:nvSpPr>
          <p:cNvPr id="80" name="Google Shape;80;p13"/>
          <p:cNvSpPr txBox="1"/>
          <p:nvPr/>
        </p:nvSpPr>
        <p:spPr>
          <a:xfrm>
            <a:off x="6421650" y="1493863"/>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800">
                <a:solidFill>
                  <a:srgbClr val="292929"/>
                </a:solidFill>
                <a:highlight>
                  <a:srgbClr val="FFFFFF"/>
                </a:highlight>
                <a:latin typeface="Georgia"/>
                <a:ea typeface="Georgia"/>
                <a:cs typeface="Georgia"/>
                <a:sym typeface="Georgia"/>
              </a:rPr>
              <a:t>I</a:t>
            </a:r>
            <a:r>
              <a:rPr b="1" lang="pt-BR" sz="800">
                <a:solidFill>
                  <a:srgbClr val="292929"/>
                </a:solidFill>
                <a:highlight>
                  <a:srgbClr val="FFFFFF"/>
                </a:highlight>
                <a:latin typeface="Georgia"/>
                <a:ea typeface="Georgia"/>
                <a:cs typeface="Georgia"/>
                <a:sym typeface="Georgia"/>
              </a:rPr>
              <a:t>s it accurate that your variables’ effect is 0?</a:t>
            </a:r>
            <a:endParaRPr b="1" sz="800">
              <a:solidFill>
                <a:srgbClr val="292929"/>
              </a:solidFill>
              <a:highlight>
                <a:srgbClr val="FFFFFF"/>
              </a:highlight>
              <a:latin typeface="Georgia"/>
              <a:ea typeface="Georgia"/>
              <a:cs typeface="Georgia"/>
              <a:sym typeface="Georgia"/>
            </a:endParaRPr>
          </a:p>
        </p:txBody>
      </p:sp>
      <p:sp>
        <p:nvSpPr>
          <p:cNvPr id="81" name="Google Shape;81;p13"/>
          <p:cNvSpPr txBox="1"/>
          <p:nvPr/>
        </p:nvSpPr>
        <p:spPr>
          <a:xfrm>
            <a:off x="6421650" y="1585675"/>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rgbClr val="292929"/>
                </a:solidFill>
                <a:highlight>
                  <a:srgbClr val="FFFFFF"/>
                </a:highlight>
                <a:latin typeface="Georgia"/>
                <a:ea typeface="Georgia"/>
                <a:cs typeface="Georgia"/>
                <a:sym typeface="Georgia"/>
              </a:rPr>
              <a:t> it is telling us 0.00..198x..0152% chance of this.</a:t>
            </a:r>
            <a:endParaRPr sz="800"/>
          </a:p>
        </p:txBody>
      </p:sp>
      <p:sp>
        <p:nvSpPr>
          <p:cNvPr id="82" name="Google Shape;82;p13"/>
          <p:cNvSpPr txBox="1"/>
          <p:nvPr/>
        </p:nvSpPr>
        <p:spPr>
          <a:xfrm>
            <a:off x="7165625" y="3477125"/>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rgbClr val="292929"/>
                </a:solidFill>
                <a:highlight>
                  <a:srgbClr val="FFFFFF"/>
                </a:highlight>
                <a:latin typeface="Georgia"/>
                <a:ea typeface="Georgia"/>
                <a:cs typeface="Georgia"/>
                <a:sym typeface="Georgia"/>
              </a:rPr>
              <a:t>alpha is 0.05</a:t>
            </a:r>
            <a:endParaRPr sz="800"/>
          </a:p>
        </p:txBody>
      </p:sp>
      <p:sp>
        <p:nvSpPr>
          <p:cNvPr id="83" name="Google Shape;83;p13"/>
          <p:cNvSpPr txBox="1"/>
          <p:nvPr/>
        </p:nvSpPr>
        <p:spPr>
          <a:xfrm>
            <a:off x="6350025" y="1141325"/>
            <a:ext cx="260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800">
                <a:solidFill>
                  <a:srgbClr val="273239"/>
                </a:solidFill>
                <a:highlight>
                  <a:srgbClr val="FFFFFF"/>
                </a:highlight>
              </a:rPr>
              <a:t>F-statistic:</a:t>
            </a:r>
            <a:r>
              <a:rPr lang="pt-BR" sz="800">
                <a:solidFill>
                  <a:srgbClr val="273239"/>
                </a:solidFill>
                <a:highlight>
                  <a:srgbClr val="FFFFFF"/>
                </a:highlight>
              </a:rPr>
              <a:t> it  test tells the goodness of fit of a regression</a:t>
            </a:r>
            <a:endParaRPr sz="800"/>
          </a:p>
        </p:txBody>
      </p:sp>
      <p:cxnSp>
        <p:nvCxnSpPr>
          <p:cNvPr id="84" name="Google Shape;84;p13"/>
          <p:cNvCxnSpPr/>
          <p:nvPr/>
        </p:nvCxnSpPr>
        <p:spPr>
          <a:xfrm flipH="1" rot="10800000">
            <a:off x="6290050" y="1520275"/>
            <a:ext cx="213600" cy="307200"/>
          </a:xfrm>
          <a:prstGeom prst="straightConnector1">
            <a:avLst/>
          </a:prstGeom>
          <a:noFill/>
          <a:ln cap="flat" cmpd="sng" w="9525">
            <a:solidFill>
              <a:srgbClr val="FF0000"/>
            </a:solidFill>
            <a:prstDash val="solid"/>
            <a:round/>
            <a:headEnd len="med" w="med" type="none"/>
            <a:tailEnd len="med" w="med" type="none"/>
          </a:ln>
        </p:spPr>
      </p:cxnSp>
      <p:cxnSp>
        <p:nvCxnSpPr>
          <p:cNvPr id="85" name="Google Shape;85;p13"/>
          <p:cNvCxnSpPr/>
          <p:nvPr/>
        </p:nvCxnSpPr>
        <p:spPr>
          <a:xfrm rot="10800000">
            <a:off x="5472675" y="3625825"/>
            <a:ext cx="1952100" cy="789600"/>
          </a:xfrm>
          <a:prstGeom prst="straightConnector1">
            <a:avLst/>
          </a:prstGeom>
          <a:noFill/>
          <a:ln cap="flat" cmpd="sng" w="9525">
            <a:solidFill>
              <a:srgbClr val="FF0000"/>
            </a:solidFill>
            <a:prstDash val="solid"/>
            <a:round/>
            <a:headEnd len="med" w="med" type="none"/>
            <a:tailEnd len="med" w="med" type="none"/>
          </a:ln>
        </p:spPr>
      </p:cxnSp>
      <p:sp>
        <p:nvSpPr>
          <p:cNvPr id="86" name="Google Shape;86;p13"/>
          <p:cNvSpPr txBox="1"/>
          <p:nvPr/>
        </p:nvSpPr>
        <p:spPr>
          <a:xfrm>
            <a:off x="6375900" y="3723150"/>
            <a:ext cx="2673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800">
                <a:solidFill>
                  <a:srgbClr val="292929"/>
                </a:solidFill>
                <a:highlight>
                  <a:srgbClr val="FFFFFF"/>
                </a:highlight>
                <a:latin typeface="Georgia"/>
                <a:ea typeface="Georgia"/>
                <a:cs typeface="Georgia"/>
                <a:sym typeface="Georgia"/>
              </a:rPr>
              <a:t>Durbin-Watson</a:t>
            </a:r>
            <a:r>
              <a:rPr lang="pt-BR" sz="800">
                <a:solidFill>
                  <a:srgbClr val="292929"/>
                </a:solidFill>
                <a:highlight>
                  <a:srgbClr val="FFFFFF"/>
                </a:highlight>
                <a:latin typeface="Georgia"/>
                <a:ea typeface="Georgia"/>
                <a:cs typeface="Georgia"/>
                <a:sym typeface="Georgia"/>
              </a:rPr>
              <a:t> </a:t>
            </a:r>
            <a:r>
              <a:rPr lang="pt-BR" sz="800">
                <a:solidFill>
                  <a:srgbClr val="292929"/>
                </a:solidFill>
                <a:highlight>
                  <a:srgbClr val="FFFFFF"/>
                </a:highlight>
                <a:latin typeface="Georgia"/>
                <a:ea typeface="Georgia"/>
                <a:cs typeface="Georgia"/>
                <a:sym typeface="Georgia"/>
              </a:rPr>
              <a:t>is a measurement of </a:t>
            </a:r>
            <a:r>
              <a:rPr lang="pt-BR" sz="800">
                <a:solidFill>
                  <a:srgbClr val="292929"/>
                </a:solidFill>
                <a:highlight>
                  <a:srgbClr val="FFFFFF"/>
                </a:highlight>
                <a:latin typeface="Georgia"/>
                <a:ea typeface="Georgia"/>
                <a:cs typeface="Georgia"/>
                <a:sym typeface="Georgia"/>
              </a:rPr>
              <a:t>homoscedasticity, or an even distribution of errors throughout our data. Heteroscedasticity would imply an uneven distribution, for example as the data point grows higher the relative error grows higher. Ideal homoscedasticity will lie between 1 and 2.</a:t>
            </a:r>
            <a:endParaRPr sz="800"/>
          </a:p>
        </p:txBody>
      </p:sp>
      <p:cxnSp>
        <p:nvCxnSpPr>
          <p:cNvPr id="87" name="Google Shape;87;p13"/>
          <p:cNvCxnSpPr/>
          <p:nvPr/>
        </p:nvCxnSpPr>
        <p:spPr>
          <a:xfrm flipH="1" rot="10800000">
            <a:off x="1579400" y="3539175"/>
            <a:ext cx="431700" cy="722700"/>
          </a:xfrm>
          <a:prstGeom prst="straightConnector1">
            <a:avLst/>
          </a:prstGeom>
          <a:noFill/>
          <a:ln cap="flat" cmpd="sng" w="9525">
            <a:solidFill>
              <a:srgbClr val="FF0000"/>
            </a:solidFill>
            <a:prstDash val="solid"/>
            <a:round/>
            <a:headEnd len="med" w="med" type="none"/>
            <a:tailEnd len="med" w="med" type="none"/>
          </a:ln>
        </p:spPr>
      </p:cxnSp>
      <p:sp>
        <p:nvSpPr>
          <p:cNvPr id="88" name="Google Shape;88;p13"/>
          <p:cNvSpPr txBox="1"/>
          <p:nvPr/>
        </p:nvSpPr>
        <p:spPr>
          <a:xfrm>
            <a:off x="99375" y="4189750"/>
            <a:ext cx="200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800">
                <a:solidFill>
                  <a:srgbClr val="292929"/>
                </a:solidFill>
                <a:highlight>
                  <a:srgbClr val="FFFFFF"/>
                </a:highlight>
                <a:latin typeface="Georgia"/>
                <a:ea typeface="Georgia"/>
                <a:cs typeface="Georgia"/>
                <a:sym typeface="Georgia"/>
              </a:rPr>
              <a:t>Omnibus  e Prob(Omnibus):</a:t>
            </a:r>
            <a:r>
              <a:rPr lang="pt-BR" sz="800">
                <a:solidFill>
                  <a:srgbClr val="292929"/>
                </a:solidFill>
                <a:highlight>
                  <a:srgbClr val="FFFFFF"/>
                </a:highlight>
                <a:latin typeface="Georgia"/>
                <a:ea typeface="Georgia"/>
                <a:cs typeface="Georgia"/>
                <a:sym typeface="Georgia"/>
              </a:rPr>
              <a:t> </a:t>
            </a:r>
            <a:r>
              <a:rPr lang="pt-BR" sz="800">
                <a:solidFill>
                  <a:srgbClr val="292929"/>
                </a:solidFill>
                <a:highlight>
                  <a:srgbClr val="FFFFFF"/>
                </a:highlight>
                <a:latin typeface="Georgia"/>
                <a:ea typeface="Georgia"/>
                <a:cs typeface="Georgia"/>
                <a:sym typeface="Georgia"/>
              </a:rPr>
              <a:t>skewness and kurtosis</a:t>
            </a:r>
            <a:endParaRPr sz="800"/>
          </a:p>
        </p:txBody>
      </p:sp>
      <p:sp>
        <p:nvSpPr>
          <p:cNvPr id="89" name="Google Shape;89;p13"/>
          <p:cNvSpPr txBox="1"/>
          <p:nvPr/>
        </p:nvSpPr>
        <p:spPr>
          <a:xfrm>
            <a:off x="99375" y="4515025"/>
            <a:ext cx="150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800">
                <a:solidFill>
                  <a:srgbClr val="292929"/>
                </a:solidFill>
                <a:highlight>
                  <a:srgbClr val="FFFFFF"/>
                </a:highlight>
                <a:latin typeface="Georgia"/>
                <a:ea typeface="Georgia"/>
                <a:cs typeface="Georgia"/>
                <a:sym typeface="Georgia"/>
              </a:rPr>
              <a:t>Jarque-Bera (JB) e Prob(JB):</a:t>
            </a:r>
            <a:r>
              <a:rPr lang="pt-BR" sz="800">
                <a:solidFill>
                  <a:srgbClr val="292929"/>
                </a:solidFill>
                <a:highlight>
                  <a:srgbClr val="FFFFFF"/>
                </a:highlight>
                <a:latin typeface="Georgia"/>
                <a:ea typeface="Georgia"/>
                <a:cs typeface="Georgia"/>
                <a:sym typeface="Georgia"/>
              </a:rPr>
              <a:t> skewness and kurtosis</a:t>
            </a:r>
            <a:endParaRPr/>
          </a:p>
        </p:txBody>
      </p:sp>
      <p:sp>
        <p:nvSpPr>
          <p:cNvPr id="90" name="Google Shape;90;p13"/>
          <p:cNvSpPr txBox="1"/>
          <p:nvPr/>
        </p:nvSpPr>
        <p:spPr>
          <a:xfrm>
            <a:off x="6473075" y="4633950"/>
            <a:ext cx="2451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800"/>
              <a:t>Cond. No. =</a:t>
            </a:r>
            <a:r>
              <a:rPr lang="pt-BR" sz="800"/>
              <a:t> if </a:t>
            </a:r>
            <a:r>
              <a:rPr lang="pt-BR" sz="800"/>
              <a:t>hight means multicollinearity</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